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260" r:id="rId4"/>
    <p:sldId id="261" r:id="rId5"/>
    <p:sldId id="264" r:id="rId6"/>
    <p:sldId id="298" r:id="rId7"/>
    <p:sldId id="299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5" r:id="rId28"/>
    <p:sldId id="293" r:id="rId29"/>
    <p:sldId id="294" r:id="rId30"/>
    <p:sldId id="296" r:id="rId31"/>
    <p:sldId id="297" r:id="rId32"/>
    <p:sldId id="281" r:id="rId33"/>
    <p:sldId id="282" r:id="rId34"/>
    <p:sldId id="283" r:id="rId35"/>
    <p:sldId id="284" r:id="rId36"/>
    <p:sldId id="285" r:id="rId37"/>
    <p:sldId id="278" r:id="rId38"/>
    <p:sldId id="28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643C-C3F6-4C08-A21C-D4AC71CEF4AB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DEBD4-F904-4B9E-B19A-8C6A3F840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7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E9399-D2AC-43AE-961F-FF13A11B6578}" type="slidenum">
              <a:rPr lang="en-US"/>
              <a:pPr/>
              <a:t>5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Java was conceived by james gosling,patrick naughton….</a:t>
            </a:r>
          </a:p>
          <a:p>
            <a:r>
              <a:rPr lang="en-US"/>
              <a:t>Java was initially called as Oak..</a:t>
            </a:r>
          </a:p>
          <a:p>
            <a:r>
              <a:rPr lang="en-US"/>
              <a:t>But renamed as java in 1995</a:t>
            </a:r>
          </a:p>
          <a:p>
            <a:r>
              <a:rPr lang="en-US"/>
              <a:t>Standard edition, management edition, enterprise edition (used for adv.. Java concepts)</a:t>
            </a:r>
          </a:p>
          <a:p>
            <a:r>
              <a:rPr lang="en-US"/>
              <a:t>You can write the java program in any editors, notepads. But it will   be easy if you use editplus</a:t>
            </a:r>
          </a:p>
        </p:txBody>
      </p:sp>
    </p:spTree>
    <p:extLst>
      <p:ext uri="{BB962C8B-B14F-4D97-AF65-F5344CB8AC3E}">
        <p14:creationId xmlns:p14="http://schemas.microsoft.com/office/powerpoint/2010/main" val="1682723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D120A-A9D5-44E6-A046-5D152A3AED8E}" type="slidenum">
              <a:rPr lang="en-US"/>
              <a:pPr/>
              <a:t>10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Due to the simillarities of java with C++ it si called “Internet version of C++”</a:t>
            </a:r>
          </a:p>
          <a:p>
            <a:r>
              <a:rPr lang="en-US"/>
              <a:t>Based on C/C++</a:t>
            </a:r>
          </a:p>
        </p:txBody>
      </p:sp>
    </p:spTree>
    <p:extLst>
      <p:ext uri="{BB962C8B-B14F-4D97-AF65-F5344CB8AC3E}">
        <p14:creationId xmlns:p14="http://schemas.microsoft.com/office/powerpoint/2010/main" val="3333912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63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041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333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253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DEBD4-F904-4B9E-B19A-8C6A3F8400D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5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5630-22C8-4D1F-9BCE-2C27106E1117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9B8E-F7B1-4C58-A08F-F7BB00F90ED0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1B31D-48BD-4056-AC66-615C50A1F581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03213"/>
            <a:ext cx="8166100" cy="522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08075"/>
            <a:ext cx="4013200" cy="5368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108075"/>
            <a:ext cx="4013200" cy="5368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280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E1DC-932F-46E6-BAA6-6365DDEDC8BA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1F4A-26B3-4973-85F2-5BFE41BF7F5B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357C-7B67-4590-9BAA-8A21D71BB569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FF48-0C82-4C0D-A157-75F5C5A76407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0A41-9C4D-4764-84FD-444CA204F58A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7354-D450-42F4-BEFC-F59EE2A84482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70-86FB-4F58-BB3C-3920EC14737B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03E4-1A7C-4D9A-A2DE-C2BF8B3E8663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.mac.com/aberfield/dmj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2se/1.4.2/install-windows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Welcome.ba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Welcome.htm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rkfish.com/checkers/index.html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://www.bitstorm.org/gameoflif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8153400" cy="2517775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O</a:t>
            </a:r>
            <a:r>
              <a:rPr lang="en-US" sz="6000" dirty="0" smtClean="0"/>
              <a:t>bject </a:t>
            </a:r>
            <a:r>
              <a:rPr lang="en-US" sz="6000" dirty="0" smtClean="0">
                <a:solidFill>
                  <a:srgbClr val="FF0000"/>
                </a:solidFill>
              </a:rPr>
              <a:t>O</a:t>
            </a:r>
            <a:r>
              <a:rPr lang="en-US" sz="6000" dirty="0" smtClean="0"/>
              <a:t>riented </a:t>
            </a:r>
            <a:r>
              <a:rPr lang="en-US" sz="6000" dirty="0" smtClean="0">
                <a:solidFill>
                  <a:srgbClr val="FF0000"/>
                </a:solidFill>
              </a:rPr>
              <a:t>P</a:t>
            </a:r>
            <a:r>
              <a:rPr lang="en-US" sz="6000" dirty="0" smtClean="0"/>
              <a:t>rogramming in </a:t>
            </a:r>
            <a:r>
              <a:rPr lang="en-US" sz="6000" dirty="0" smtClean="0">
                <a:solidFill>
                  <a:srgbClr val="FF0000"/>
                </a:solidFill>
              </a:rPr>
              <a:t>JAVA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SimSun" pitchFamily="2" charset="-122"/>
              </a:rPr>
              <a:t>What is </a:t>
            </a:r>
            <a:r>
              <a:rPr lang="en-US" altLang="zh-CN" sz="4000" dirty="0">
                <a:solidFill>
                  <a:srgbClr val="FF0000"/>
                </a:solidFill>
                <a:ea typeface="SimSun" pitchFamily="2" charset="-122"/>
              </a:rPr>
              <a:t>java</a:t>
            </a:r>
            <a:r>
              <a:rPr lang="en-US" altLang="zh-CN" sz="4000" dirty="0">
                <a:ea typeface="SimSun" pitchFamily="2" charset="-122"/>
              </a:rPr>
              <a:t>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SimSun" pitchFamily="2" charset="-122"/>
              </a:rPr>
              <a:t>A general-purpose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object-oriented </a:t>
            </a:r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language</a:t>
            </a:r>
            <a:r>
              <a:rPr lang="en-US" altLang="zh-CN" dirty="0" smtClean="0">
                <a:ea typeface="SimSun" pitchFamily="2" charset="-122"/>
              </a:rPr>
              <a:t>.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W</a:t>
            </a:r>
            <a:r>
              <a:rPr lang="en-US" altLang="zh-CN" dirty="0">
                <a:ea typeface="SimSun" pitchFamily="2" charset="-122"/>
              </a:rPr>
              <a:t>rite </a:t>
            </a:r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O</a:t>
            </a:r>
            <a:r>
              <a:rPr lang="en-US" altLang="zh-CN" dirty="0" smtClean="0">
                <a:ea typeface="SimSun" pitchFamily="2" charset="-122"/>
              </a:rPr>
              <a:t>nce </a:t>
            </a:r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R</a:t>
            </a:r>
            <a:r>
              <a:rPr lang="en-US" altLang="zh-CN" dirty="0" smtClean="0">
                <a:ea typeface="SimSun" pitchFamily="2" charset="-122"/>
              </a:rPr>
              <a:t>un </a:t>
            </a:r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A</a:t>
            </a:r>
            <a:r>
              <a:rPr lang="en-US" altLang="zh-CN" dirty="0" smtClean="0">
                <a:ea typeface="SimSun" pitchFamily="2" charset="-122"/>
              </a:rPr>
              <a:t>nywhere </a:t>
            </a:r>
            <a:r>
              <a:rPr lang="en-US" altLang="zh-CN" dirty="0">
                <a:ea typeface="SimSun" pitchFamily="2" charset="-122"/>
              </a:rPr>
              <a:t>(WORA</a:t>
            </a:r>
            <a:r>
              <a:rPr lang="en-US" altLang="zh-CN" dirty="0" smtClean="0">
                <a:ea typeface="SimSun" pitchFamily="2" charset="-122"/>
              </a:rPr>
              <a:t>).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SimSun" pitchFamily="2" charset="-122"/>
              </a:rPr>
              <a:t>Designed for easy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Web/Internet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applications.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Widespread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acceptance.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</a:t>
            </a:r>
            <a:r>
              <a:rPr lang="en-US" dirty="0">
                <a:solidFill>
                  <a:srgbClr val="FF0000"/>
                </a:solidFill>
              </a:rPr>
              <a:t>Java</a:t>
            </a:r>
            <a:r>
              <a:rPr lang="en-US" dirty="0"/>
              <a:t> different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dirty="0"/>
              <a:t>C </a:t>
            </a:r>
            <a:r>
              <a:rPr lang="en-US" sz="2200" b="1" dirty="0" smtClean="0"/>
              <a:t> Language</a:t>
            </a:r>
            <a:r>
              <a:rPr lang="en-US" sz="2200" b="1" dirty="0"/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Major difference is that C is a </a:t>
            </a:r>
            <a:r>
              <a:rPr lang="en-US" sz="2200" dirty="0">
                <a:solidFill>
                  <a:srgbClr val="FF3300"/>
                </a:solidFill>
              </a:rPr>
              <a:t>structure oriented </a:t>
            </a:r>
            <a:r>
              <a:rPr lang="en-US" sz="2200" dirty="0" smtClean="0">
                <a:solidFill>
                  <a:srgbClr val="FF3300"/>
                </a:solidFill>
              </a:rPr>
              <a:t>language</a:t>
            </a:r>
            <a:r>
              <a:rPr lang="en-US" sz="2200" dirty="0" smtClean="0"/>
              <a:t> </a:t>
            </a:r>
            <a:r>
              <a:rPr lang="en-US" sz="2200" dirty="0"/>
              <a:t>and Java is an </a:t>
            </a:r>
            <a:r>
              <a:rPr lang="en-US" sz="2200" dirty="0">
                <a:solidFill>
                  <a:srgbClr val="FF3300"/>
                </a:solidFill>
              </a:rPr>
              <a:t>object oriented language</a:t>
            </a:r>
            <a:r>
              <a:rPr lang="en-US" sz="2200" dirty="0"/>
              <a:t> and has mechanism to define classes and objects.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Java does not support an explicit </a:t>
            </a:r>
            <a:r>
              <a:rPr lang="en-US" sz="2200" dirty="0">
                <a:solidFill>
                  <a:srgbClr val="FF3300"/>
                </a:solidFill>
              </a:rPr>
              <a:t>pointer</a:t>
            </a:r>
            <a:r>
              <a:rPr lang="en-US" sz="2200" dirty="0"/>
              <a:t> type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Java does not have </a:t>
            </a:r>
            <a:r>
              <a:rPr lang="en-US" sz="2200" dirty="0">
                <a:solidFill>
                  <a:srgbClr val="FF3300"/>
                </a:solidFill>
              </a:rPr>
              <a:t>preprocessor</a:t>
            </a:r>
            <a:r>
              <a:rPr lang="en-US" sz="2200" dirty="0"/>
              <a:t>, so we cant use #define, #include and #</a:t>
            </a:r>
            <a:r>
              <a:rPr lang="en-US" sz="2200" dirty="0" err="1"/>
              <a:t>ifdef</a:t>
            </a:r>
            <a:r>
              <a:rPr lang="en-US" sz="2200" dirty="0"/>
              <a:t> statements.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Java does not include structures, unions and </a:t>
            </a:r>
            <a:r>
              <a:rPr lang="en-US" sz="2200" dirty="0" err="1"/>
              <a:t>enum</a:t>
            </a:r>
            <a:r>
              <a:rPr lang="en-US" sz="2200" dirty="0"/>
              <a:t> data types.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Java does not include keywords like </a:t>
            </a:r>
            <a:r>
              <a:rPr lang="en-US" sz="2200" dirty="0" err="1"/>
              <a:t>goto</a:t>
            </a:r>
            <a:r>
              <a:rPr lang="en-US" sz="2200" dirty="0"/>
              <a:t>, </a:t>
            </a:r>
            <a:r>
              <a:rPr lang="en-US" sz="2200" dirty="0" err="1"/>
              <a:t>sizeof</a:t>
            </a:r>
            <a:r>
              <a:rPr lang="en-US" sz="2200" dirty="0"/>
              <a:t> and </a:t>
            </a:r>
            <a:r>
              <a:rPr lang="en-US" sz="2200" dirty="0" err="1"/>
              <a:t>typedef</a:t>
            </a:r>
            <a:r>
              <a:rPr lang="en-US" sz="2200" dirty="0"/>
              <a:t>.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Java adds labeled break and continue statements.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Java adds many features required for object oriented programming.</a:t>
            </a:r>
          </a:p>
          <a:p>
            <a:pPr lvl="1">
              <a:lnSpc>
                <a:spcPct val="90000"/>
              </a:lnSpc>
              <a:buNone/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</a:t>
            </a:r>
            <a:r>
              <a:rPr lang="en-US" dirty="0">
                <a:solidFill>
                  <a:srgbClr val="FF0000"/>
                </a:solidFill>
              </a:rPr>
              <a:t>Java</a:t>
            </a:r>
            <a:r>
              <a:rPr lang="en-US" dirty="0"/>
              <a:t> different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C++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C++ language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Features removed in java: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/>
              <a:t>Java doesn’t support </a:t>
            </a:r>
            <a:r>
              <a:rPr lang="en-US" sz="2400" dirty="0">
                <a:solidFill>
                  <a:srgbClr val="FF0000"/>
                </a:solidFill>
              </a:rPr>
              <a:t>pointers</a:t>
            </a:r>
            <a:r>
              <a:rPr lang="en-US" sz="2400" dirty="0"/>
              <a:t> to avoid </a:t>
            </a:r>
            <a:r>
              <a:rPr lang="en-US" sz="2400" dirty="0">
                <a:solidFill>
                  <a:srgbClr val="FF0000"/>
                </a:solidFill>
              </a:rPr>
              <a:t>unauthorized</a:t>
            </a:r>
            <a:r>
              <a:rPr lang="en-US" sz="2400" dirty="0"/>
              <a:t> access of </a:t>
            </a:r>
            <a:r>
              <a:rPr lang="en-US" sz="2400" dirty="0">
                <a:solidFill>
                  <a:srgbClr val="FF0000"/>
                </a:solidFill>
              </a:rPr>
              <a:t>memory locations</a:t>
            </a:r>
            <a:r>
              <a:rPr lang="en-US" sz="2400" dirty="0"/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/>
              <a:t>Java does not include structures, unions and </a:t>
            </a:r>
            <a:r>
              <a:rPr lang="en-US" sz="2400" dirty="0" err="1"/>
              <a:t>enum</a:t>
            </a:r>
            <a:r>
              <a:rPr lang="en-US" sz="2400" dirty="0"/>
              <a:t> data types.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/>
              <a:t>Java does not support </a:t>
            </a:r>
            <a:r>
              <a:rPr lang="en-US" sz="2400" dirty="0">
                <a:solidFill>
                  <a:srgbClr val="FF0000"/>
                </a:solidFill>
              </a:rPr>
              <a:t>operator over loading</a:t>
            </a:r>
            <a:r>
              <a:rPr lang="en-US" sz="2400" dirty="0"/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/>
              <a:t>Preprocessor plays less important role in C++ and so </a:t>
            </a:r>
            <a:r>
              <a:rPr lang="en-US" sz="2400" dirty="0">
                <a:solidFill>
                  <a:srgbClr val="FF0000"/>
                </a:solidFill>
              </a:rPr>
              <a:t>eliminated </a:t>
            </a:r>
            <a:r>
              <a:rPr lang="en-US" sz="2400" dirty="0"/>
              <a:t>entirely in java.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/>
              <a:t>Java does not perform </a:t>
            </a:r>
            <a:r>
              <a:rPr lang="en-US" sz="2400" dirty="0">
                <a:solidFill>
                  <a:srgbClr val="FF0000"/>
                </a:solidFill>
              </a:rPr>
              <a:t>automatic</a:t>
            </a:r>
            <a:r>
              <a:rPr lang="en-US" sz="2400" dirty="0"/>
              <a:t> type conversions that result in loss of </a:t>
            </a:r>
            <a:r>
              <a:rPr lang="en-US" sz="2400" dirty="0">
                <a:solidFill>
                  <a:srgbClr val="FF0000"/>
                </a:solidFill>
              </a:rPr>
              <a:t>precision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Cont…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3638"/>
            <a:ext cx="8229600" cy="4530725"/>
          </a:xfrm>
        </p:spPr>
        <p:txBody>
          <a:bodyPr>
            <a:normAutofit fontScale="85000" lnSpcReduction="10000"/>
          </a:bodyPr>
          <a:lstStyle/>
          <a:p>
            <a:pPr lvl="2">
              <a:buFont typeface="Wingdings" pitchFamily="2" charset="2"/>
              <a:buNone/>
            </a:pPr>
            <a:endParaRPr lang="en-US" dirty="0"/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  Java </a:t>
            </a:r>
            <a:r>
              <a:rPr lang="en-US" dirty="0"/>
              <a:t>does not support </a:t>
            </a:r>
            <a:r>
              <a:rPr lang="en-US" dirty="0">
                <a:solidFill>
                  <a:srgbClr val="FF0000"/>
                </a:solidFill>
              </a:rPr>
              <a:t>global variables</a:t>
            </a:r>
            <a:r>
              <a:rPr lang="en-US" dirty="0"/>
              <a:t>. Every method and variable is declared within a </a:t>
            </a:r>
            <a:r>
              <a:rPr lang="en-US" dirty="0">
                <a:solidFill>
                  <a:srgbClr val="FF0000"/>
                </a:solidFill>
              </a:rPr>
              <a:t>class </a:t>
            </a:r>
            <a:r>
              <a:rPr lang="en-US" dirty="0"/>
              <a:t>and forms part of that class.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Java does not allow </a:t>
            </a:r>
            <a:r>
              <a:rPr lang="en-US" dirty="0">
                <a:solidFill>
                  <a:srgbClr val="FF0000"/>
                </a:solidFill>
              </a:rPr>
              <a:t>default arguments</a:t>
            </a:r>
            <a:r>
              <a:rPr lang="en-US" dirty="0"/>
              <a:t>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Java does not support inheritance of </a:t>
            </a:r>
            <a:r>
              <a:rPr lang="en-US" dirty="0">
                <a:solidFill>
                  <a:srgbClr val="FF0000"/>
                </a:solidFill>
              </a:rPr>
              <a:t>multiple</a:t>
            </a:r>
            <a:r>
              <a:rPr lang="en-US" dirty="0"/>
              <a:t> super classes by a sub class (i.e., </a:t>
            </a:r>
            <a:r>
              <a:rPr lang="en-US" dirty="0">
                <a:solidFill>
                  <a:srgbClr val="FF0000"/>
                </a:solidFill>
              </a:rPr>
              <a:t>multiple inheritance</a:t>
            </a:r>
            <a:r>
              <a:rPr lang="en-US" dirty="0"/>
              <a:t>). This is accomplished by using ‘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r>
              <a:rPr lang="en-US" dirty="0"/>
              <a:t>’ concept.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It is not possible to declare </a:t>
            </a:r>
            <a:r>
              <a:rPr lang="en-US" dirty="0">
                <a:solidFill>
                  <a:srgbClr val="FF0000"/>
                </a:solidFill>
              </a:rPr>
              <a:t>unsigned integers </a:t>
            </a:r>
            <a:r>
              <a:rPr lang="en-US" dirty="0"/>
              <a:t>in java.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In java objects are passed by </a:t>
            </a:r>
            <a:r>
              <a:rPr lang="en-US" dirty="0">
                <a:solidFill>
                  <a:srgbClr val="FF0000"/>
                </a:solidFill>
              </a:rPr>
              <a:t>reference</a:t>
            </a:r>
            <a:r>
              <a:rPr lang="en-US" dirty="0"/>
              <a:t> only. In C++ objects may be passed by </a:t>
            </a:r>
            <a:r>
              <a:rPr lang="en-US" dirty="0">
                <a:solidFill>
                  <a:srgbClr val="FF0000"/>
                </a:solidFill>
              </a:rPr>
              <a:t>value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reference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 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  <a:buFont typeface="Arial" pitchFamily="34" charset="0"/>
              <a:buNone/>
            </a:pPr>
            <a:r>
              <a:rPr lang="en-US" sz="3300" dirty="0"/>
              <a:t>New features added in Java:</a:t>
            </a:r>
          </a:p>
          <a:p>
            <a:pPr lvl="2">
              <a:buClr>
                <a:schemeClr val="tx1"/>
              </a:buClr>
              <a:buFont typeface="Arial" pitchFamily="34" charset="0"/>
              <a:buNone/>
            </a:pPr>
            <a:endParaRPr lang="en-US" b="1" dirty="0"/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3300"/>
                </a:solidFill>
              </a:rPr>
              <a:t>Multithreading</a:t>
            </a:r>
            <a:r>
              <a:rPr lang="en-US" dirty="0"/>
              <a:t>, that allows two or more pieces of the same program to execute concurrently.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C++ has a set of library functions that use a common header file. But java  replaces it with its own set of </a:t>
            </a:r>
            <a:r>
              <a:rPr lang="en-US" dirty="0">
                <a:solidFill>
                  <a:srgbClr val="FF3300"/>
                </a:solidFill>
              </a:rPr>
              <a:t>API classes.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It adds </a:t>
            </a:r>
            <a:r>
              <a:rPr lang="en-US" dirty="0">
                <a:solidFill>
                  <a:srgbClr val="FF3300"/>
                </a:solidFill>
              </a:rPr>
              <a:t>packages</a:t>
            </a:r>
            <a:r>
              <a:rPr lang="en-US" dirty="0"/>
              <a:t> and </a:t>
            </a:r>
            <a:r>
              <a:rPr lang="en-US" dirty="0">
                <a:solidFill>
                  <a:srgbClr val="FF3300"/>
                </a:solidFill>
              </a:rPr>
              <a:t>interfaces.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Java supports automatic </a:t>
            </a:r>
            <a:r>
              <a:rPr lang="en-US" dirty="0">
                <a:solidFill>
                  <a:srgbClr val="FF3300"/>
                </a:solidFill>
              </a:rPr>
              <a:t>garbage collection.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break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continue</a:t>
            </a:r>
            <a:r>
              <a:rPr lang="en-US" dirty="0"/>
              <a:t> statements have been enhanced in java to accept labels as targets.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The use of </a:t>
            </a:r>
            <a:r>
              <a:rPr lang="en-US" dirty="0" err="1">
                <a:solidFill>
                  <a:srgbClr val="FF0000"/>
                </a:solidFill>
              </a:rPr>
              <a:t>unicode</a:t>
            </a:r>
            <a:r>
              <a:rPr lang="en-US" dirty="0"/>
              <a:t> characters ensures portability.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 …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 dirty="0"/>
              <a:t>Features that differ:</a:t>
            </a:r>
          </a:p>
          <a:p>
            <a:pPr lvl="2">
              <a:buFont typeface="Wingdings" pitchFamily="2" charset="2"/>
              <a:buNone/>
            </a:pPr>
            <a:endParaRPr lang="en-US" b="1" dirty="0"/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Though </a:t>
            </a:r>
            <a:r>
              <a:rPr lang="en-US" sz="2400" dirty="0">
                <a:solidFill>
                  <a:srgbClr val="FF0000"/>
                </a:solidFill>
              </a:rPr>
              <a:t>C++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java</a:t>
            </a:r>
            <a:r>
              <a:rPr lang="en-US" sz="2400" dirty="0"/>
              <a:t> supports Boolean data type, C++ takes any </a:t>
            </a:r>
            <a:r>
              <a:rPr lang="en-US" sz="2400" dirty="0">
                <a:solidFill>
                  <a:srgbClr val="FF0000"/>
                </a:solidFill>
              </a:rPr>
              <a:t>nonzero value </a:t>
            </a:r>
            <a:r>
              <a:rPr lang="en-US" sz="2400" dirty="0"/>
              <a:t>as true and </a:t>
            </a:r>
            <a:r>
              <a:rPr lang="en-US" sz="2400" dirty="0">
                <a:solidFill>
                  <a:srgbClr val="FF0000"/>
                </a:solidFill>
              </a:rPr>
              <a:t>zero as </a:t>
            </a:r>
            <a:r>
              <a:rPr lang="en-US" sz="2400" dirty="0"/>
              <a:t>false. True and false in java are predefined literals that are values for a </a:t>
            </a:r>
            <a:r>
              <a:rPr lang="en-US" sz="2400" dirty="0" err="1"/>
              <a:t>boolean</a:t>
            </a:r>
            <a:r>
              <a:rPr lang="en-US" sz="2400" dirty="0"/>
              <a:t> expression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Java has replaced</a:t>
            </a:r>
            <a:r>
              <a:rPr lang="en-US" sz="2400" b="1" dirty="0"/>
              <a:t>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destructor</a:t>
            </a:r>
            <a:r>
              <a:rPr lang="en-US" sz="2400" dirty="0"/>
              <a:t> function with a </a:t>
            </a:r>
            <a:r>
              <a:rPr lang="en-US" sz="2400" dirty="0">
                <a:solidFill>
                  <a:srgbClr val="FF0000"/>
                </a:solidFill>
              </a:rPr>
              <a:t>finalize() </a:t>
            </a:r>
            <a:r>
              <a:rPr lang="en-US" sz="2400" dirty="0"/>
              <a:t>function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C++ supports exception handling that is similar to java's. However, in C++ there is no requirement that a thrown exception be caught.</a:t>
            </a:r>
          </a:p>
          <a:p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Characteristics</a:t>
            </a:r>
            <a:r>
              <a:rPr lang="en-US" dirty="0"/>
              <a:t> of Java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600200"/>
            <a:ext cx="41910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Java is</a:t>
            </a:r>
            <a:r>
              <a:rPr lang="en-US" dirty="0">
                <a:solidFill>
                  <a:srgbClr val="FF0000"/>
                </a:solidFill>
              </a:rPr>
              <a:t> simple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Java is</a:t>
            </a:r>
            <a:r>
              <a:rPr lang="en-US" dirty="0">
                <a:solidFill>
                  <a:srgbClr val="FF0000"/>
                </a:solidFill>
              </a:rPr>
              <a:t> object-oriented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Java is </a:t>
            </a:r>
            <a:r>
              <a:rPr lang="en-US" dirty="0">
                <a:solidFill>
                  <a:srgbClr val="FF0000"/>
                </a:solidFill>
              </a:rPr>
              <a:t>distributed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Java is </a:t>
            </a:r>
            <a:r>
              <a:rPr lang="en-US" dirty="0">
                <a:solidFill>
                  <a:srgbClr val="FF0000"/>
                </a:solidFill>
              </a:rPr>
              <a:t>interpreted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Java is </a:t>
            </a:r>
            <a:r>
              <a:rPr lang="en-US" dirty="0" smtClean="0">
                <a:solidFill>
                  <a:srgbClr val="FF0000"/>
                </a:solidFill>
              </a:rPr>
              <a:t>robust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419600" cy="452596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Java is </a:t>
            </a:r>
            <a:r>
              <a:rPr lang="en-US" dirty="0" smtClean="0">
                <a:solidFill>
                  <a:srgbClr val="FF0000"/>
                </a:solidFill>
              </a:rPr>
              <a:t>architecture-neutral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Java is</a:t>
            </a:r>
            <a:r>
              <a:rPr lang="en-US" dirty="0" smtClean="0">
                <a:solidFill>
                  <a:srgbClr val="FF0000"/>
                </a:solidFill>
              </a:rPr>
              <a:t> portable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Java’s </a:t>
            </a:r>
            <a:r>
              <a:rPr lang="en-US" dirty="0" smtClean="0">
                <a:solidFill>
                  <a:srgbClr val="FF0000"/>
                </a:solidFill>
              </a:rPr>
              <a:t>performance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Java is </a:t>
            </a:r>
            <a:r>
              <a:rPr lang="en-US" dirty="0" smtClean="0">
                <a:solidFill>
                  <a:srgbClr val="FF0000"/>
                </a:solidFill>
              </a:rPr>
              <a:t>multithreaded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Java is </a:t>
            </a:r>
            <a:r>
              <a:rPr lang="en-US" dirty="0" smtClean="0">
                <a:solidFill>
                  <a:srgbClr val="FF0000"/>
                </a:solidFill>
              </a:rPr>
              <a:t>dynamic</a:t>
            </a:r>
            <a:endParaRPr lang="en-US" sz="3600" dirty="0" smtClean="0">
              <a:solidFill>
                <a:srgbClr val="FF0000"/>
              </a:solidFill>
            </a:endParaRPr>
          </a:p>
          <a:p>
            <a:r>
              <a:rPr lang="en-US" sz="3200" dirty="0" smtClean="0"/>
              <a:t>Java is</a:t>
            </a:r>
            <a:r>
              <a:rPr lang="en-US" sz="3200" dirty="0" smtClean="0">
                <a:solidFill>
                  <a:srgbClr val="FF0000"/>
                </a:solidFill>
              </a:rPr>
              <a:t> secure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Java includes many development tools, classes and methods</a:t>
            </a:r>
          </a:p>
          <a:p>
            <a:pPr lvl="1"/>
            <a:r>
              <a:rPr lang="en-US" sz="2200" dirty="0"/>
              <a:t>Development tools are part of Java Development Kit (JDK) and</a:t>
            </a:r>
          </a:p>
          <a:p>
            <a:pPr lvl="1"/>
            <a:r>
              <a:rPr lang="en-US" sz="2200" dirty="0"/>
              <a:t>The classes and methods are part of </a:t>
            </a:r>
            <a:r>
              <a:rPr lang="en-US" sz="2200" b="1" dirty="0"/>
              <a:t>Java Standard Library </a:t>
            </a:r>
            <a:r>
              <a:rPr lang="en-US" sz="2200" dirty="0"/>
              <a:t>(JSL), also known as </a:t>
            </a:r>
            <a:r>
              <a:rPr lang="en-US" sz="2200" b="1" dirty="0">
                <a:solidFill>
                  <a:srgbClr val="FF0000"/>
                </a:solidFill>
              </a:rPr>
              <a:t>A</a:t>
            </a:r>
            <a:r>
              <a:rPr lang="en-US" sz="2200" b="1" dirty="0"/>
              <a:t>pplication</a:t>
            </a:r>
            <a:r>
              <a:rPr lang="en-US" sz="2200" b="1" dirty="0">
                <a:solidFill>
                  <a:srgbClr val="FF0000"/>
                </a:solidFill>
              </a:rPr>
              <a:t> P</a:t>
            </a:r>
            <a:r>
              <a:rPr lang="en-US" sz="2200" b="1" dirty="0"/>
              <a:t>rogramming</a:t>
            </a:r>
            <a:r>
              <a:rPr lang="en-US" sz="2200" b="1" dirty="0">
                <a:solidFill>
                  <a:srgbClr val="FF0000"/>
                </a:solidFill>
              </a:rPr>
              <a:t> I</a:t>
            </a:r>
            <a:r>
              <a:rPr lang="en-US" sz="2200" b="1" dirty="0"/>
              <a:t>nterface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(</a:t>
            </a:r>
            <a:r>
              <a:rPr lang="en-US" sz="2200" b="1" dirty="0"/>
              <a:t>API</a:t>
            </a:r>
            <a:r>
              <a:rPr lang="en-US" sz="2200" dirty="0"/>
              <a:t>).</a:t>
            </a:r>
          </a:p>
          <a:p>
            <a:pPr algn="just"/>
            <a:r>
              <a:rPr lang="en-US" sz="2600" dirty="0"/>
              <a:t>JDK constitutes of tools like </a:t>
            </a:r>
            <a:r>
              <a:rPr lang="en-US" sz="2600" dirty="0">
                <a:solidFill>
                  <a:srgbClr val="FF0000"/>
                </a:solidFill>
              </a:rPr>
              <a:t>java compiler</a:t>
            </a:r>
            <a:r>
              <a:rPr lang="en-US" sz="2600" dirty="0"/>
              <a:t>, java interpreter and many.</a:t>
            </a:r>
          </a:p>
          <a:p>
            <a:r>
              <a:rPr lang="en-US" sz="2600" dirty="0">
                <a:solidFill>
                  <a:srgbClr val="FF0000"/>
                </a:solidFill>
              </a:rPr>
              <a:t>API</a:t>
            </a:r>
            <a:r>
              <a:rPr lang="en-US" sz="2600" dirty="0"/>
              <a:t> includes hundreds of </a:t>
            </a:r>
            <a:r>
              <a:rPr lang="en-US" sz="2600" dirty="0">
                <a:solidFill>
                  <a:srgbClr val="FF0000"/>
                </a:solidFill>
              </a:rPr>
              <a:t>classes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FF0000"/>
                </a:solidFill>
              </a:rPr>
              <a:t>methods </a:t>
            </a:r>
            <a:r>
              <a:rPr lang="en-US" sz="2600" dirty="0"/>
              <a:t>grouped into several </a:t>
            </a:r>
            <a:r>
              <a:rPr lang="en-US" sz="2600" dirty="0">
                <a:solidFill>
                  <a:srgbClr val="FF0000"/>
                </a:solidFill>
              </a:rPr>
              <a:t>packages</a:t>
            </a:r>
            <a:r>
              <a:rPr lang="en-US" sz="2600" dirty="0"/>
              <a:t> according to their functionality.</a:t>
            </a:r>
          </a:p>
          <a:p>
            <a:pPr lvl="1">
              <a:buFont typeface="Wingdings" pitchFamily="2" charset="2"/>
              <a:buNone/>
            </a:pP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 is </a:t>
            </a:r>
            <a:r>
              <a:rPr lang="en-US" dirty="0" smtClean="0">
                <a:solidFill>
                  <a:srgbClr val="FF0000"/>
                </a:solidFill>
              </a:rPr>
              <a:t>architecture-neutral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4641" t="27083" r="47877" b="13542"/>
          <a:stretch>
            <a:fillRect/>
          </a:stretch>
        </p:blipFill>
        <p:spPr bwMode="auto">
          <a:xfrm>
            <a:off x="1447800" y="1447800"/>
            <a:ext cx="6553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1000" y="190500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JAVA Program Execution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WORA(Write Once Run Anywhere)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3470" t="56723" r="39327" b="28125"/>
          <a:stretch>
            <a:fillRect/>
          </a:stretch>
        </p:blipFill>
        <p:spPr bwMode="auto">
          <a:xfrm>
            <a:off x="285750" y="1752600"/>
            <a:ext cx="88582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B87A-A62A-4557-A001-366F0C3D98A1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smtClean="0"/>
              <a:t>Java: Write Once, Run Anywhere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08075"/>
            <a:ext cx="4008438" cy="5368925"/>
          </a:xfrm>
        </p:spPr>
        <p:txBody>
          <a:bodyPr/>
          <a:lstStyle/>
          <a:p>
            <a:pPr>
              <a:tabLst>
                <a:tab pos="476250" algn="l"/>
              </a:tabLst>
            </a:pPr>
            <a:r>
              <a:rPr lang="en-CA" altLang="en-US" sz="2000" smtClean="0"/>
              <a:t>Consequence of Java’s history: platform-independence</a:t>
            </a:r>
          </a:p>
          <a:p>
            <a:pPr>
              <a:tabLst>
                <a:tab pos="476250" algn="l"/>
              </a:tabLst>
            </a:pPr>
            <a:endParaRPr lang="en-CA" altLang="en-US" sz="2000" smtClean="0"/>
          </a:p>
          <a:p>
            <a:pPr>
              <a:tabLst>
                <a:tab pos="476250" algn="l"/>
              </a:tabLst>
            </a:pPr>
            <a:endParaRPr lang="en-CA" altLang="en-US" sz="2000" smtClean="0"/>
          </a:p>
          <a:p>
            <a:pPr>
              <a:tabLst>
                <a:tab pos="476250" algn="l"/>
              </a:tabLst>
            </a:pPr>
            <a:endParaRPr lang="en-CA" altLang="en-US" sz="2000" smtClean="0"/>
          </a:p>
          <a:p>
            <a:pPr>
              <a:tabLst>
                <a:tab pos="476250" algn="l"/>
              </a:tabLst>
            </a:pPr>
            <a:endParaRPr lang="en-CA" altLang="en-US" sz="2000" smtClean="0"/>
          </a:p>
          <a:p>
            <a:pPr>
              <a:tabLst>
                <a:tab pos="476250" algn="l"/>
              </a:tabLst>
            </a:pPr>
            <a:endParaRPr lang="en-CA" altLang="en-US" sz="2000" smtClean="0"/>
          </a:p>
          <a:p>
            <a:pPr>
              <a:tabLst>
                <a:tab pos="476250" algn="l"/>
              </a:tabLst>
            </a:pPr>
            <a:endParaRPr lang="en-CA" altLang="en-US" sz="2000" smtClean="0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7678738" y="2571750"/>
            <a:ext cx="5180012" cy="0"/>
            <a:chOff x="0" y="0"/>
            <a:chExt cx="3263" cy="0"/>
          </a:xfrm>
        </p:grpSpPr>
        <p:sp>
          <p:nvSpPr>
            <p:cNvPr id="1230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263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9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263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12293" name="Picture 7" descr="computergu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11430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8" descr="pe02032_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0600"/>
            <a:ext cx="9906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9" descr="sblade100-1s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667000"/>
            <a:ext cx="7794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838200" y="3505200"/>
            <a:ext cx="21574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sz="1600"/>
              <a:t>Mac user running Safari</a:t>
            </a:r>
          </a:p>
        </p:txBody>
      </p:sp>
      <p:sp>
        <p:nvSpPr>
          <p:cNvPr id="12297" name="Text Box 11"/>
          <p:cNvSpPr txBox="1">
            <a:spLocks noChangeArrowheads="1"/>
          </p:cNvSpPr>
          <p:nvPr/>
        </p:nvSpPr>
        <p:spPr bwMode="auto">
          <a:xfrm>
            <a:off x="838200" y="5486400"/>
            <a:ext cx="31130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/>
              <a:t>Windows user running Internet Explorer</a:t>
            </a:r>
          </a:p>
        </p:txBody>
      </p:sp>
      <p:sp>
        <p:nvSpPr>
          <p:cNvPr id="12298" name="Text Box 12"/>
          <p:cNvSpPr txBox="1">
            <a:spLocks noChangeArrowheads="1"/>
          </p:cNvSpPr>
          <p:nvPr/>
        </p:nvSpPr>
        <p:spPr bwMode="auto">
          <a:xfrm>
            <a:off x="6372225" y="3644900"/>
            <a:ext cx="2541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/>
              <a:t>Web page stored on Unix server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905000" y="2819400"/>
            <a:ext cx="4800600" cy="1219200"/>
            <a:chOff x="1200" y="1776"/>
            <a:chExt cx="3024" cy="768"/>
          </a:xfrm>
        </p:grpSpPr>
        <p:sp>
          <p:nvSpPr>
            <p:cNvPr id="12306" name="Line 14"/>
            <p:cNvSpPr>
              <a:spLocks noChangeShapeType="1"/>
            </p:cNvSpPr>
            <p:nvPr/>
          </p:nvSpPr>
          <p:spPr bwMode="auto">
            <a:xfrm>
              <a:off x="1200" y="1872"/>
              <a:ext cx="302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307" name="Text Box 15"/>
            <p:cNvSpPr txBox="1">
              <a:spLocks noChangeArrowheads="1"/>
            </p:cNvSpPr>
            <p:nvPr/>
          </p:nvSpPr>
          <p:spPr bwMode="auto">
            <a:xfrm>
              <a:off x="1488" y="1776"/>
              <a:ext cx="106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/>
                <a:t>Click on link to Applet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828800" y="3124200"/>
            <a:ext cx="4867275" cy="1279525"/>
            <a:chOff x="1152" y="1968"/>
            <a:chExt cx="3066" cy="806"/>
          </a:xfrm>
        </p:grpSpPr>
        <p:sp>
          <p:nvSpPr>
            <p:cNvPr id="12304" name="Line 17"/>
            <p:cNvSpPr>
              <a:spLocks noChangeShapeType="1"/>
            </p:cNvSpPr>
            <p:nvPr/>
          </p:nvSpPr>
          <p:spPr bwMode="auto">
            <a:xfrm flipH="1" flipV="1">
              <a:off x="1152" y="1968"/>
              <a:ext cx="302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305" name="Text Box 18"/>
            <p:cNvSpPr txBox="1">
              <a:spLocks noChangeArrowheads="1"/>
            </p:cNvSpPr>
            <p:nvPr/>
          </p:nvSpPr>
          <p:spPr bwMode="auto">
            <a:xfrm>
              <a:off x="2976" y="2640"/>
              <a:ext cx="12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/>
                <a:t>Byte code is downloaded</a:t>
              </a:r>
            </a:p>
          </p:txBody>
        </p:sp>
      </p:grpSp>
      <p:sp>
        <p:nvSpPr>
          <p:cNvPr id="165907" name="Rectangle 19"/>
          <p:cNvSpPr>
            <a:spLocks noChangeArrowheads="1"/>
          </p:cNvSpPr>
          <p:nvPr/>
        </p:nvSpPr>
        <p:spPr bwMode="auto">
          <a:xfrm>
            <a:off x="838200" y="3733800"/>
            <a:ext cx="3200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200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/>
              <a:t>Virtual machine translates byte code to 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/>
              <a:t>native Mac code and the Applet is run</a:t>
            </a:r>
          </a:p>
        </p:txBody>
      </p:sp>
      <p:sp>
        <p:nvSpPr>
          <p:cNvPr id="12302" name="Text Box 20"/>
          <p:cNvSpPr txBox="1">
            <a:spLocks noChangeArrowheads="1"/>
          </p:cNvSpPr>
          <p:nvPr/>
        </p:nvSpPr>
        <p:spPr bwMode="auto">
          <a:xfrm>
            <a:off x="6732588" y="5661025"/>
            <a:ext cx="136683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CA" altLang="en-US"/>
              <a:t>Byte code (part of web page)</a:t>
            </a:r>
            <a:endParaRPr lang="en-US" altLang="en-US"/>
          </a:p>
        </p:txBody>
      </p:sp>
      <p:pic>
        <p:nvPicPr>
          <p:cNvPr id="12303" name="Picture 21" descr="que-chan2"/>
          <p:cNvPicPr>
            <a:picLocks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04025" y="3933825"/>
            <a:ext cx="2160588" cy="1677988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912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7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smtClean="0"/>
              <a:t>Java: Write Once, Run Anywhere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08075"/>
            <a:ext cx="4008438" cy="5368925"/>
          </a:xfrm>
        </p:spPr>
        <p:txBody>
          <a:bodyPr/>
          <a:lstStyle/>
          <a:p>
            <a:pPr>
              <a:tabLst>
                <a:tab pos="476250" algn="l"/>
              </a:tabLst>
            </a:pPr>
            <a:r>
              <a:rPr lang="en-CA" altLang="en-US" sz="2000" smtClean="0"/>
              <a:t>Consequence of Java’s history: platform-independent</a:t>
            </a:r>
          </a:p>
          <a:p>
            <a:pPr>
              <a:tabLst>
                <a:tab pos="476250" algn="l"/>
              </a:tabLst>
            </a:pPr>
            <a:endParaRPr lang="en-CA" altLang="en-US" sz="2000" smtClean="0"/>
          </a:p>
          <a:p>
            <a:pPr>
              <a:tabLst>
                <a:tab pos="476250" algn="l"/>
              </a:tabLst>
            </a:pPr>
            <a:endParaRPr lang="en-CA" altLang="en-US" sz="2000" smtClean="0"/>
          </a:p>
          <a:p>
            <a:pPr>
              <a:tabLst>
                <a:tab pos="476250" algn="l"/>
              </a:tabLst>
            </a:pPr>
            <a:endParaRPr lang="en-CA" altLang="en-US" sz="2000" smtClean="0"/>
          </a:p>
          <a:p>
            <a:pPr>
              <a:tabLst>
                <a:tab pos="476250" algn="l"/>
              </a:tabLst>
            </a:pPr>
            <a:endParaRPr lang="en-CA" altLang="en-US" sz="2000" smtClean="0"/>
          </a:p>
          <a:p>
            <a:pPr>
              <a:tabLst>
                <a:tab pos="476250" algn="l"/>
              </a:tabLst>
            </a:pPr>
            <a:endParaRPr lang="en-CA" altLang="en-US" sz="2000" smtClean="0"/>
          </a:p>
          <a:p>
            <a:pPr>
              <a:tabLst>
                <a:tab pos="476250" algn="l"/>
              </a:tabLst>
            </a:pPr>
            <a:endParaRPr lang="en-CA" altLang="en-US" sz="2000" smtClean="0"/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7678738" y="2571750"/>
            <a:ext cx="5180012" cy="0"/>
            <a:chOff x="0" y="0"/>
            <a:chExt cx="3263" cy="0"/>
          </a:xfrm>
        </p:grpSpPr>
        <p:sp>
          <p:nvSpPr>
            <p:cNvPr id="1333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263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2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263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13317" name="Picture 7" descr="computergu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11430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8" descr="pe02032_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0600"/>
            <a:ext cx="9906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9" descr="sblade100-1s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667000"/>
            <a:ext cx="7794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Text Box 10"/>
          <p:cNvSpPr txBox="1">
            <a:spLocks noChangeArrowheads="1"/>
          </p:cNvSpPr>
          <p:nvPr/>
        </p:nvSpPr>
        <p:spPr bwMode="auto">
          <a:xfrm>
            <a:off x="838200" y="3505200"/>
            <a:ext cx="21574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sz="1600"/>
              <a:t>Mac user running Safari</a:t>
            </a:r>
          </a:p>
        </p:txBody>
      </p:sp>
      <p:sp>
        <p:nvSpPr>
          <p:cNvPr id="13321" name="Text Box 11"/>
          <p:cNvSpPr txBox="1">
            <a:spLocks noChangeArrowheads="1"/>
          </p:cNvSpPr>
          <p:nvPr/>
        </p:nvSpPr>
        <p:spPr bwMode="auto">
          <a:xfrm>
            <a:off x="838200" y="5486400"/>
            <a:ext cx="31130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/>
              <a:t>Windows user running Internet Explorer</a:t>
            </a:r>
          </a:p>
        </p:txBody>
      </p:sp>
      <p:sp>
        <p:nvSpPr>
          <p:cNvPr id="13322" name="Text Box 12"/>
          <p:cNvSpPr txBox="1">
            <a:spLocks noChangeArrowheads="1"/>
          </p:cNvSpPr>
          <p:nvPr/>
        </p:nvSpPr>
        <p:spPr bwMode="auto">
          <a:xfrm>
            <a:off x="6372225" y="3644900"/>
            <a:ext cx="2541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/>
              <a:t>Web page stored on Unix server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752600" y="4038600"/>
            <a:ext cx="4953000" cy="838200"/>
            <a:chOff x="1104" y="2544"/>
            <a:chExt cx="3120" cy="528"/>
          </a:xfrm>
        </p:grpSpPr>
        <p:sp>
          <p:nvSpPr>
            <p:cNvPr id="13329" name="Line 14"/>
            <p:cNvSpPr>
              <a:spLocks noChangeShapeType="1"/>
            </p:cNvSpPr>
            <p:nvPr/>
          </p:nvSpPr>
          <p:spPr bwMode="auto">
            <a:xfrm flipV="1">
              <a:off x="1248" y="2544"/>
              <a:ext cx="29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3330" name="Text Box 15"/>
            <p:cNvSpPr txBox="1">
              <a:spLocks noChangeArrowheads="1"/>
            </p:cNvSpPr>
            <p:nvPr/>
          </p:nvSpPr>
          <p:spPr bwMode="auto">
            <a:xfrm>
              <a:off x="1104" y="2784"/>
              <a:ext cx="106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/>
                <a:t>Click on link to Applet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981200" y="4267200"/>
            <a:ext cx="4800600" cy="838200"/>
            <a:chOff x="1248" y="2688"/>
            <a:chExt cx="3024" cy="528"/>
          </a:xfrm>
        </p:grpSpPr>
        <p:sp>
          <p:nvSpPr>
            <p:cNvPr id="13327" name="Line 17"/>
            <p:cNvSpPr>
              <a:spLocks noChangeShapeType="1"/>
            </p:cNvSpPr>
            <p:nvPr/>
          </p:nvSpPr>
          <p:spPr bwMode="auto">
            <a:xfrm flipH="1">
              <a:off x="1248" y="2688"/>
              <a:ext cx="302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3328" name="Text Box 18"/>
            <p:cNvSpPr txBox="1">
              <a:spLocks noChangeArrowheads="1"/>
            </p:cNvSpPr>
            <p:nvPr/>
          </p:nvSpPr>
          <p:spPr bwMode="auto">
            <a:xfrm>
              <a:off x="3024" y="2928"/>
              <a:ext cx="12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/>
                <a:t>Byte code is downloaded</a:t>
              </a:r>
            </a:p>
          </p:txBody>
        </p:sp>
      </p:grpSp>
      <p:sp>
        <p:nvSpPr>
          <p:cNvPr id="166931" name="Rectangle 19"/>
          <p:cNvSpPr>
            <a:spLocks noChangeArrowheads="1"/>
          </p:cNvSpPr>
          <p:nvPr/>
        </p:nvSpPr>
        <p:spPr bwMode="auto">
          <a:xfrm>
            <a:off x="838200" y="5715000"/>
            <a:ext cx="35052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200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/>
              <a:t>Virtual machine translates byte code to 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/>
              <a:t>native Windows code and the Applet is run</a:t>
            </a:r>
          </a:p>
        </p:txBody>
      </p:sp>
      <p:pic>
        <p:nvPicPr>
          <p:cNvPr id="13326" name="Picture 20" descr="que-chan2"/>
          <p:cNvPicPr>
            <a:picLocks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04025" y="3933825"/>
            <a:ext cx="2155825" cy="1674813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715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1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smtClean="0"/>
              <a:t>Java: Write Once, Run Anywhere (2)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smtClean="0"/>
              <a:t>But Java can also create standard (non-web based) programs</a:t>
            </a:r>
          </a:p>
        </p:txBody>
      </p:sp>
      <p:grpSp>
        <p:nvGrpSpPr>
          <p:cNvPr id="14349" name="Group 13"/>
          <p:cNvGrpSpPr>
            <a:grpSpLocks/>
          </p:cNvGrpSpPr>
          <p:nvPr/>
        </p:nvGrpSpPr>
        <p:grpSpPr bwMode="auto">
          <a:xfrm>
            <a:off x="609600" y="2805112"/>
            <a:ext cx="3413125" cy="3503613"/>
            <a:chOff x="416" y="1026"/>
            <a:chExt cx="2150" cy="2207"/>
          </a:xfrm>
        </p:grpSpPr>
        <p:pic>
          <p:nvPicPr>
            <p:cNvPr id="14340" name="Picture 4" descr="image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" y="1026"/>
              <a:ext cx="2138" cy="1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416" y="2933"/>
              <a:ext cx="205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30000"/>
                </a:spcBef>
              </a:pPr>
              <a:r>
                <a:rPr lang="en-CA" altLang="en-US" sz="1600"/>
                <a:t>Dungeon Master (Java version) </a:t>
              </a:r>
            </a:p>
            <a:p>
              <a:pPr>
                <a:lnSpc>
                  <a:spcPct val="70000"/>
                </a:lnSpc>
                <a:spcBef>
                  <a:spcPct val="30000"/>
                </a:spcBef>
              </a:pPr>
              <a:r>
                <a:rPr lang="en-CA" altLang="en-US">
                  <a:hlinkClick r:id="rId3"/>
                </a:rPr>
                <a:t>http://homepage.mac.com/aberfield/dmj/</a:t>
              </a:r>
              <a:endParaRPr lang="en-CA" altLang="en-US"/>
            </a:p>
          </p:txBody>
        </p:sp>
      </p:grp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0" y="6553200"/>
            <a:ext cx="5514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Examples of mobile Java games: http://www.mobilegamesarena.net</a:t>
            </a:r>
          </a:p>
        </p:txBody>
      </p:sp>
      <p:grpSp>
        <p:nvGrpSpPr>
          <p:cNvPr id="14350" name="Group 14"/>
          <p:cNvGrpSpPr>
            <a:grpSpLocks/>
          </p:cNvGrpSpPr>
          <p:nvPr/>
        </p:nvGrpSpPr>
        <p:grpSpPr bwMode="auto">
          <a:xfrm>
            <a:off x="5037374" y="2781228"/>
            <a:ext cx="2251075" cy="3308350"/>
            <a:chOff x="3148" y="1041"/>
            <a:chExt cx="1418" cy="2084"/>
          </a:xfrm>
        </p:grpSpPr>
        <p:pic>
          <p:nvPicPr>
            <p:cNvPr id="14346" name="Picture 10" descr="Kung Fu Panda 2: The Official Mobile Gam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" y="1041"/>
              <a:ext cx="1418" cy="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48" name="Rectangle 5"/>
            <p:cNvSpPr>
              <a:spLocks noChangeArrowheads="1"/>
            </p:cNvSpPr>
            <p:nvPr/>
          </p:nvSpPr>
          <p:spPr bwMode="auto">
            <a:xfrm>
              <a:off x="3160" y="2973"/>
              <a:ext cx="122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30000"/>
                </a:spcBef>
              </a:pPr>
              <a:r>
                <a:rPr lang="en-CA" altLang="en-US"/>
                <a:t>Kung Fu Panda 2: THQ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558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3"/>
            <a:ext cx="8229600" cy="838198"/>
          </a:xfrm>
        </p:spPr>
        <p:txBody>
          <a:bodyPr>
            <a:normAutofit fontScale="90000"/>
          </a:bodyPr>
          <a:lstStyle/>
          <a:p>
            <a:r>
              <a:rPr lang="en-CA" altLang="en-US" smtClean="0"/>
              <a:t>Java: Write Once, Run Anywhere (3)</a:t>
            </a:r>
            <a:endParaRPr lang="en-US" altLang="en-US" smtClean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1"/>
            <a:ext cx="8229600" cy="4038600"/>
          </a:xfrm>
        </p:spPr>
        <p:txBody>
          <a:bodyPr/>
          <a:lstStyle/>
          <a:p>
            <a:r>
              <a:rPr lang="en-US" altLang="en-US" sz="2800" dirty="0" smtClean="0"/>
              <a:t>Java has been used by large and reputable companies to create serious stand-alone applications.</a:t>
            </a:r>
          </a:p>
          <a:p>
            <a:r>
              <a:rPr lang="en-US" altLang="en-US" sz="2000" dirty="0" smtClean="0"/>
              <a:t>Example:</a:t>
            </a:r>
          </a:p>
          <a:p>
            <a:pPr lvl="1"/>
            <a:r>
              <a:rPr lang="en-US" altLang="en-US" sz="2000" dirty="0" smtClean="0"/>
              <a:t>Eclipse: </a:t>
            </a:r>
            <a:r>
              <a:rPr lang="en-US" altLang="en-US" sz="2000" dirty="0" smtClean="0"/>
              <a:t>started as a programming environment created by IBM for developing Java programs. The program Eclipse was itself written in Java.</a:t>
            </a:r>
          </a:p>
        </p:txBody>
      </p:sp>
      <p:pic>
        <p:nvPicPr>
          <p:cNvPr id="168965" name="Picture 5" descr="strutsex3DesignerF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41713"/>
            <a:ext cx="4029075" cy="331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95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7225" y="361950"/>
            <a:ext cx="7712075" cy="349250"/>
          </a:xfrm>
        </p:spPr>
        <p:txBody>
          <a:bodyPr lIns="91440" tIns="45720" rIns="91440" bIns="45720">
            <a:normAutofit fontScale="90000"/>
          </a:bodyPr>
          <a:lstStyle/>
          <a:p>
            <a:pPr eaLnBrk="1" hangingPunct="1">
              <a:defRPr/>
            </a:pPr>
            <a:r>
              <a:rPr lang="en-CA" smtClean="0"/>
              <a:t>Compiled Programs With Different </a:t>
            </a:r>
            <a:br>
              <a:rPr lang="en-CA" smtClean="0"/>
            </a:br>
            <a:r>
              <a:rPr lang="en-CA" smtClean="0"/>
              <a:t>Operating Systems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908175" y="1412875"/>
            <a:ext cx="6596063" cy="2376488"/>
            <a:chOff x="1908175" y="1412875"/>
            <a:chExt cx="6595744" cy="2376489"/>
          </a:xfrm>
        </p:grpSpPr>
        <p:grpSp>
          <p:nvGrpSpPr>
            <p:cNvPr id="16404" name="Group 28"/>
            <p:cNvGrpSpPr>
              <a:grpSpLocks/>
            </p:cNvGrpSpPr>
            <p:nvPr/>
          </p:nvGrpSpPr>
          <p:grpSpPr bwMode="auto">
            <a:xfrm>
              <a:off x="1908175" y="1916113"/>
              <a:ext cx="6595744" cy="1873251"/>
              <a:chOff x="1908175" y="1916113"/>
              <a:chExt cx="6595744" cy="1873251"/>
            </a:xfrm>
          </p:grpSpPr>
          <p:sp>
            <p:nvSpPr>
              <p:cNvPr id="16406" name="AutoShape 6"/>
              <p:cNvSpPr>
                <a:spLocks noChangeArrowheads="1"/>
              </p:cNvSpPr>
              <p:nvPr/>
            </p:nvSpPr>
            <p:spPr bwMode="auto">
              <a:xfrm>
                <a:off x="3416300" y="2398713"/>
                <a:ext cx="812800" cy="654050"/>
              </a:xfrm>
              <a:prstGeom prst="irregularSeal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 sz="1800">
                  <a:latin typeface="Calibri" panose="020F0502020204030204" pitchFamily="34" charset="0"/>
                </a:endParaRPr>
              </a:p>
            </p:txBody>
          </p:sp>
          <p:sp>
            <p:nvSpPr>
              <p:cNvPr id="16407" name="Text Box 7"/>
              <p:cNvSpPr txBox="1">
                <a:spLocks noChangeArrowheads="1"/>
              </p:cNvSpPr>
              <p:nvPr/>
            </p:nvSpPr>
            <p:spPr bwMode="auto">
              <a:xfrm>
                <a:off x="3348038" y="1916113"/>
                <a:ext cx="1203325" cy="487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3600" tIns="46800" rIns="93600" bIns="4680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CA" altLang="en-US" sz="1800">
                    <a:latin typeface="Times New Roman" panose="02020603050405020304" pitchFamily="18" charset="0"/>
                  </a:rPr>
                  <a:t>Windows compiler</a:t>
                </a:r>
              </a:p>
            </p:txBody>
          </p:sp>
          <p:sp>
            <p:nvSpPr>
              <p:cNvPr id="16408" name="Rectangle 8"/>
              <p:cNvSpPr>
                <a:spLocks noChangeArrowheads="1"/>
              </p:cNvSpPr>
              <p:nvPr/>
            </p:nvSpPr>
            <p:spPr bwMode="auto">
              <a:xfrm>
                <a:off x="5795962" y="2492376"/>
                <a:ext cx="2707957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93600" bIns="46800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70000"/>
                  </a:spcBef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Executable (Windows)</a:t>
                </a:r>
                <a:endParaRPr lang="en-CA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9" name="Line 9"/>
              <p:cNvSpPr>
                <a:spLocks noChangeShapeType="1"/>
              </p:cNvSpPr>
              <p:nvPr/>
            </p:nvSpPr>
            <p:spPr bwMode="auto">
              <a:xfrm flipV="1">
                <a:off x="1908175" y="2708276"/>
                <a:ext cx="1584325" cy="10810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3600" tIns="46800" rIns="936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10" name="Line 10"/>
              <p:cNvSpPr>
                <a:spLocks noChangeShapeType="1"/>
              </p:cNvSpPr>
              <p:nvPr/>
            </p:nvSpPr>
            <p:spPr bwMode="auto">
              <a:xfrm>
                <a:off x="4140200" y="2708276"/>
                <a:ext cx="16557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3600" tIns="46800" rIns="93600" bIns="46800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16405" name="Picture 11" descr="sblade100-1s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5963" y="1412875"/>
              <a:ext cx="885825" cy="1039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835150" y="3789363"/>
            <a:ext cx="5895975" cy="2638425"/>
            <a:chOff x="1156" y="2387"/>
            <a:chExt cx="3714" cy="1662"/>
          </a:xfrm>
        </p:grpSpPr>
        <p:sp>
          <p:nvSpPr>
            <p:cNvPr id="16398" name="AutoShape 14"/>
            <p:cNvSpPr>
              <a:spLocks noChangeArrowheads="1"/>
            </p:cNvSpPr>
            <p:nvPr/>
          </p:nvSpPr>
          <p:spPr bwMode="auto">
            <a:xfrm>
              <a:off x="2293" y="3637"/>
              <a:ext cx="512" cy="412"/>
            </a:xfrm>
            <a:prstGeom prst="irregularSeal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6399" name="Text Box 15"/>
            <p:cNvSpPr txBox="1">
              <a:spLocks noChangeArrowheads="1"/>
            </p:cNvSpPr>
            <p:nvPr/>
          </p:nvSpPr>
          <p:spPr bwMode="auto">
            <a:xfrm>
              <a:off x="2200" y="3339"/>
              <a:ext cx="85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CA" altLang="en-US" sz="1800">
                  <a:latin typeface="Times New Roman" panose="02020603050405020304" pitchFamily="18" charset="0"/>
                </a:rPr>
                <a:t>UNIX compiler</a:t>
              </a:r>
            </a:p>
          </p:txBody>
        </p:sp>
        <p:sp>
          <p:nvSpPr>
            <p:cNvPr id="16400" name="Rectangle 16"/>
            <p:cNvSpPr>
              <a:spLocks noChangeArrowheads="1"/>
            </p:cNvSpPr>
            <p:nvPr/>
          </p:nvSpPr>
          <p:spPr bwMode="auto">
            <a:xfrm>
              <a:off x="3696" y="3748"/>
              <a:ext cx="117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93600" bIns="46800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7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Executable (UNIX)</a:t>
              </a:r>
              <a:endParaRPr lang="en-CA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1156" y="2387"/>
              <a:ext cx="1134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>
              <a:off x="2789" y="3884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  <p:pic>
          <p:nvPicPr>
            <p:cNvPr id="16403" name="Picture 19" descr="A4000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2" t="4849" r="7458" b="5455"/>
            <a:stretch>
              <a:fillRect/>
            </a:stretch>
          </p:blipFill>
          <p:spPr bwMode="auto">
            <a:xfrm>
              <a:off x="3696" y="3113"/>
              <a:ext cx="754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835150" y="3284538"/>
            <a:ext cx="5649913" cy="1316037"/>
            <a:chOff x="1156" y="2069"/>
            <a:chExt cx="3559" cy="829"/>
          </a:xfrm>
        </p:grpSpPr>
        <p:grpSp>
          <p:nvGrpSpPr>
            <p:cNvPr id="16391" name="Group 30"/>
            <p:cNvGrpSpPr>
              <a:grpSpLocks/>
            </p:cNvGrpSpPr>
            <p:nvPr/>
          </p:nvGrpSpPr>
          <p:grpSpPr bwMode="auto">
            <a:xfrm>
              <a:off x="1156" y="2205"/>
              <a:ext cx="3559" cy="693"/>
              <a:chOff x="1835150" y="3500438"/>
              <a:chExt cx="5649913" cy="1100137"/>
            </a:xfrm>
          </p:grpSpPr>
          <p:sp>
            <p:nvSpPr>
              <p:cNvPr id="16393" name="AutoShape 22"/>
              <p:cNvSpPr>
                <a:spLocks noChangeArrowheads="1"/>
              </p:cNvSpPr>
              <p:nvPr/>
            </p:nvSpPr>
            <p:spPr bwMode="auto">
              <a:xfrm>
                <a:off x="3511550" y="3946525"/>
                <a:ext cx="812800" cy="654050"/>
              </a:xfrm>
              <a:prstGeom prst="irregularSeal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 sz="1800">
                  <a:latin typeface="Calibri" panose="020F0502020204030204" pitchFamily="34" charset="0"/>
                </a:endParaRPr>
              </a:p>
            </p:txBody>
          </p:sp>
          <p:sp>
            <p:nvSpPr>
              <p:cNvPr id="16394" name="Text Box 23"/>
              <p:cNvSpPr txBox="1">
                <a:spLocks noChangeArrowheads="1"/>
              </p:cNvSpPr>
              <p:nvPr/>
            </p:nvSpPr>
            <p:spPr bwMode="auto">
              <a:xfrm>
                <a:off x="3348038" y="3500438"/>
                <a:ext cx="1203325" cy="487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3600" tIns="46800" rIns="93600" bIns="4680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CA" altLang="en-US" sz="1800">
                    <a:latin typeface="Times New Roman" panose="02020603050405020304" pitchFamily="18" charset="0"/>
                  </a:rPr>
                  <a:t>Mac OS compiler</a:t>
                </a:r>
              </a:p>
            </p:txBody>
          </p:sp>
          <p:sp>
            <p:nvSpPr>
              <p:cNvPr id="16395" name="Rectangle 24"/>
              <p:cNvSpPr>
                <a:spLocks noChangeArrowheads="1"/>
              </p:cNvSpPr>
              <p:nvPr/>
            </p:nvSpPr>
            <p:spPr bwMode="auto">
              <a:xfrm>
                <a:off x="5795963" y="4076700"/>
                <a:ext cx="1689100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93600" bIns="46800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70000"/>
                  </a:spcBef>
                </a:pPr>
                <a:r>
                  <a:rPr lang="en-CA" altLang="en-US" sz="1800">
                    <a:latin typeface="Times New Roman" panose="02020603050405020304" pitchFamily="18" charset="0"/>
                  </a:rPr>
                  <a:t>Executable (Mac)</a:t>
                </a:r>
              </a:p>
            </p:txBody>
          </p:sp>
          <p:sp>
            <p:nvSpPr>
              <p:cNvPr id="16396" name="Line 25"/>
              <p:cNvSpPr>
                <a:spLocks noChangeShapeType="1"/>
              </p:cNvSpPr>
              <p:nvPr/>
            </p:nvSpPr>
            <p:spPr bwMode="auto">
              <a:xfrm>
                <a:off x="1835150" y="3789363"/>
                <a:ext cx="1800225" cy="360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3600" tIns="46800" rIns="936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397" name="Line 26"/>
              <p:cNvSpPr>
                <a:spLocks noChangeShapeType="1"/>
              </p:cNvSpPr>
              <p:nvPr/>
            </p:nvSpPr>
            <p:spPr bwMode="auto">
              <a:xfrm>
                <a:off x="4284663" y="4292600"/>
                <a:ext cx="14938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3600" tIns="46800" rIns="93600" bIns="46800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16392" name="Picture 2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55" b="6831"/>
            <a:stretch>
              <a:fillRect/>
            </a:stretch>
          </p:blipFill>
          <p:spPr bwMode="auto">
            <a:xfrm>
              <a:off x="3651" y="2069"/>
              <a:ext cx="721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</p:grp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601663" y="3063875"/>
            <a:ext cx="1344612" cy="163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3600" tIns="46800" rIns="93600" bIns="46800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70000"/>
              </a:spcBef>
            </a:pPr>
            <a:r>
              <a:rPr lang="en-CA" altLang="en-US" sz="1800">
                <a:latin typeface="Times New Roman" panose="02020603050405020304" pitchFamily="18" charset="0"/>
              </a:rPr>
              <a:t>Computer program</a:t>
            </a:r>
          </a:p>
        </p:txBody>
      </p:sp>
    </p:spTree>
    <p:extLst>
      <p:ext uri="{BB962C8B-B14F-4D97-AF65-F5344CB8AC3E}">
        <p14:creationId xmlns:p14="http://schemas.microsoft.com/office/powerpoint/2010/main" val="212623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A High Level View Of Translating/Executing Java Programs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159000" y="2438400"/>
            <a:ext cx="3263900" cy="1843088"/>
            <a:chOff x="1360" y="1536"/>
            <a:chExt cx="2056" cy="1161"/>
          </a:xfrm>
        </p:grpSpPr>
        <p:sp>
          <p:nvSpPr>
            <p:cNvPr id="17419" name="AutoShape 4"/>
            <p:cNvSpPr>
              <a:spLocks noChangeArrowheads="1"/>
            </p:cNvSpPr>
            <p:nvPr/>
          </p:nvSpPr>
          <p:spPr bwMode="auto">
            <a:xfrm>
              <a:off x="2117" y="1977"/>
              <a:ext cx="1152" cy="720"/>
            </a:xfrm>
            <a:prstGeom prst="irregularSeal1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0" name="Text Box 5"/>
            <p:cNvSpPr txBox="1">
              <a:spLocks noChangeArrowheads="1"/>
            </p:cNvSpPr>
            <p:nvPr/>
          </p:nvSpPr>
          <p:spPr bwMode="auto">
            <a:xfrm>
              <a:off x="2144" y="1536"/>
              <a:ext cx="127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/>
                <a:t>Java compiler (javac)</a:t>
              </a:r>
            </a:p>
          </p:txBody>
        </p:sp>
        <p:sp>
          <p:nvSpPr>
            <p:cNvPr id="17421" name="Line 6"/>
            <p:cNvSpPr>
              <a:spLocks noChangeShapeType="1"/>
            </p:cNvSpPr>
            <p:nvPr/>
          </p:nvSpPr>
          <p:spPr bwMode="auto">
            <a:xfrm>
              <a:off x="1360" y="2280"/>
              <a:ext cx="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381000" y="2362200"/>
            <a:ext cx="1968500" cy="2001838"/>
            <a:chOff x="240" y="1488"/>
            <a:chExt cx="1240" cy="1261"/>
          </a:xfrm>
        </p:grpSpPr>
        <p:sp>
          <p:nvSpPr>
            <p:cNvPr id="17417" name="Rectangle 3"/>
            <p:cNvSpPr>
              <a:spLocks noChangeArrowheads="1"/>
            </p:cNvSpPr>
            <p:nvPr/>
          </p:nvSpPr>
          <p:spPr bwMode="auto">
            <a:xfrm>
              <a:off x="243" y="1722"/>
              <a:ext cx="1103" cy="10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3600" tIns="46800" rIns="93600" bIns="46800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70000"/>
                </a:spcBef>
              </a:pPr>
              <a:r>
                <a:rPr lang="en-CA" altLang="en-US" sz="2000" b="1">
                  <a:latin typeface="Times New Roman" panose="02020603050405020304" pitchFamily="18" charset="0"/>
                </a:rPr>
                <a:t>Java program</a:t>
              </a:r>
            </a:p>
          </p:txBody>
        </p:sp>
        <p:sp>
          <p:nvSpPr>
            <p:cNvPr id="17418" name="Text Box 9"/>
            <p:cNvSpPr txBox="1">
              <a:spLocks noChangeArrowheads="1"/>
            </p:cNvSpPr>
            <p:nvPr/>
          </p:nvSpPr>
          <p:spPr bwMode="auto">
            <a:xfrm>
              <a:off x="240" y="1488"/>
              <a:ext cx="1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Filename.java</a:t>
              </a:r>
            </a:p>
          </p:txBody>
        </p: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5232400" y="2374900"/>
            <a:ext cx="3340100" cy="2027238"/>
            <a:chOff x="3296" y="1496"/>
            <a:chExt cx="2104" cy="1277"/>
          </a:xfrm>
        </p:grpSpPr>
        <p:sp>
          <p:nvSpPr>
            <p:cNvPr id="17414" name="Line 11"/>
            <p:cNvSpPr>
              <a:spLocks noChangeShapeType="1"/>
            </p:cNvSpPr>
            <p:nvPr/>
          </p:nvSpPr>
          <p:spPr bwMode="auto">
            <a:xfrm>
              <a:off x="3296" y="2264"/>
              <a:ext cx="8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5" name="Rectangle 3"/>
            <p:cNvSpPr>
              <a:spLocks noChangeArrowheads="1"/>
            </p:cNvSpPr>
            <p:nvPr/>
          </p:nvSpPr>
          <p:spPr bwMode="auto">
            <a:xfrm>
              <a:off x="4163" y="1746"/>
              <a:ext cx="1103" cy="10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3600" tIns="46800" rIns="93600" bIns="46800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70000"/>
                </a:spcBef>
              </a:pPr>
              <a:r>
                <a:rPr lang="en-US" altLang="en-US" sz="1800" b="1"/>
                <a:t>Java bytecode (generic binary)</a:t>
              </a:r>
              <a:endParaRPr lang="en-CA" altLang="en-US" sz="1800" b="1"/>
            </a:p>
          </p:txBody>
        </p:sp>
        <p:sp>
          <p:nvSpPr>
            <p:cNvPr id="17416" name="Text Box 13"/>
            <p:cNvSpPr txBox="1">
              <a:spLocks noChangeArrowheads="1"/>
            </p:cNvSpPr>
            <p:nvPr/>
          </p:nvSpPr>
          <p:spPr bwMode="auto">
            <a:xfrm>
              <a:off x="4160" y="1496"/>
              <a:ext cx="1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Filename.class</a:t>
              </a:r>
            </a:p>
          </p:txBody>
        </p:sp>
      </p:grp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406400" y="135890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/>
              <a:t>Stage 1: Compilation</a:t>
            </a:r>
          </a:p>
        </p:txBody>
      </p:sp>
    </p:spTree>
    <p:extLst>
      <p:ext uri="{BB962C8B-B14F-4D97-AF65-F5344CB8AC3E}">
        <p14:creationId xmlns:p14="http://schemas.microsoft.com/office/powerpoint/2010/main" val="182207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A High Level View Of Translating/Executing Java Programs (2)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59000" y="2438400"/>
            <a:ext cx="3263900" cy="1843088"/>
            <a:chOff x="1360" y="1536"/>
            <a:chExt cx="2056" cy="1161"/>
          </a:xfrm>
        </p:grpSpPr>
        <p:sp>
          <p:nvSpPr>
            <p:cNvPr id="18449" name="AutoShape 4"/>
            <p:cNvSpPr>
              <a:spLocks noChangeArrowheads="1"/>
            </p:cNvSpPr>
            <p:nvPr/>
          </p:nvSpPr>
          <p:spPr bwMode="auto">
            <a:xfrm>
              <a:off x="2117" y="1977"/>
              <a:ext cx="1152" cy="720"/>
            </a:xfrm>
            <a:prstGeom prst="irregularSeal1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50" name="Text Box 5"/>
            <p:cNvSpPr txBox="1">
              <a:spLocks noChangeArrowheads="1"/>
            </p:cNvSpPr>
            <p:nvPr/>
          </p:nvSpPr>
          <p:spPr bwMode="auto">
            <a:xfrm>
              <a:off x="2144" y="1536"/>
              <a:ext cx="127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/>
                <a:t>Java interpreter (java)</a:t>
              </a:r>
            </a:p>
          </p:txBody>
        </p:sp>
        <p:sp>
          <p:nvSpPr>
            <p:cNvPr id="18451" name="Line 6"/>
            <p:cNvSpPr>
              <a:spLocks noChangeShapeType="1"/>
            </p:cNvSpPr>
            <p:nvPr/>
          </p:nvSpPr>
          <p:spPr bwMode="auto">
            <a:xfrm>
              <a:off x="1360" y="2280"/>
              <a:ext cx="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36" name="Group 7"/>
          <p:cNvGrpSpPr>
            <a:grpSpLocks/>
          </p:cNvGrpSpPr>
          <p:nvPr/>
        </p:nvGrpSpPr>
        <p:grpSpPr bwMode="auto">
          <a:xfrm>
            <a:off x="381000" y="2362200"/>
            <a:ext cx="1968500" cy="2001838"/>
            <a:chOff x="240" y="1488"/>
            <a:chExt cx="1240" cy="1261"/>
          </a:xfrm>
        </p:grpSpPr>
        <p:sp>
          <p:nvSpPr>
            <p:cNvPr id="18447" name="Rectangle 3"/>
            <p:cNvSpPr>
              <a:spLocks noChangeArrowheads="1"/>
            </p:cNvSpPr>
            <p:nvPr/>
          </p:nvSpPr>
          <p:spPr bwMode="auto">
            <a:xfrm>
              <a:off x="243" y="1722"/>
              <a:ext cx="1103" cy="10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3600" tIns="46800" rIns="93600" bIns="46800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70000"/>
                </a:spcBef>
              </a:pPr>
              <a:r>
                <a:rPr lang="en-US" altLang="en-US" sz="1800" b="1"/>
                <a:t>Java bytecode (generic binary)</a:t>
              </a:r>
              <a:endParaRPr lang="en-CA" altLang="en-US" sz="1800" b="1"/>
            </a:p>
          </p:txBody>
        </p:sp>
        <p:sp>
          <p:nvSpPr>
            <p:cNvPr id="18448" name="Text Box 9"/>
            <p:cNvSpPr txBox="1">
              <a:spLocks noChangeArrowheads="1"/>
            </p:cNvSpPr>
            <p:nvPr/>
          </p:nvSpPr>
          <p:spPr bwMode="auto">
            <a:xfrm>
              <a:off x="240" y="1488"/>
              <a:ext cx="1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Filename.class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800600" y="1524000"/>
            <a:ext cx="4343400" cy="2876550"/>
            <a:chOff x="3024" y="960"/>
            <a:chExt cx="2736" cy="1812"/>
          </a:xfrm>
        </p:grpSpPr>
        <p:grpSp>
          <p:nvGrpSpPr>
            <p:cNvPr id="18438" name="Group 11"/>
            <p:cNvGrpSpPr>
              <a:grpSpLocks/>
            </p:cNvGrpSpPr>
            <p:nvPr/>
          </p:nvGrpSpPr>
          <p:grpSpPr bwMode="auto">
            <a:xfrm>
              <a:off x="3064" y="960"/>
              <a:ext cx="2696" cy="1216"/>
              <a:chOff x="3064" y="960"/>
              <a:chExt cx="2696" cy="1216"/>
            </a:xfrm>
          </p:grpSpPr>
          <p:sp>
            <p:nvSpPr>
              <p:cNvPr id="18445" name="Line 12"/>
              <p:cNvSpPr>
                <a:spLocks noChangeShapeType="1"/>
              </p:cNvSpPr>
              <p:nvPr/>
            </p:nvSpPr>
            <p:spPr bwMode="auto">
              <a:xfrm flipV="1">
                <a:off x="3064" y="1208"/>
                <a:ext cx="1192" cy="9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6" name="Text Box 13"/>
              <p:cNvSpPr txBox="1">
                <a:spLocks noChangeArrowheads="1"/>
              </p:cNvSpPr>
              <p:nvPr/>
            </p:nvSpPr>
            <p:spPr bwMode="auto">
              <a:xfrm>
                <a:off x="4248" y="960"/>
                <a:ext cx="151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/>
                  <a:t>Machine language instruction (UNIX)</a:t>
                </a:r>
              </a:p>
            </p:txBody>
          </p:sp>
        </p:grpSp>
        <p:grpSp>
          <p:nvGrpSpPr>
            <p:cNvPr id="18439" name="Group 14"/>
            <p:cNvGrpSpPr>
              <a:grpSpLocks/>
            </p:cNvGrpSpPr>
            <p:nvPr/>
          </p:nvGrpSpPr>
          <p:grpSpPr bwMode="auto">
            <a:xfrm>
              <a:off x="3120" y="1608"/>
              <a:ext cx="2640" cy="728"/>
              <a:chOff x="3120" y="1608"/>
              <a:chExt cx="2640" cy="728"/>
            </a:xfrm>
          </p:grpSpPr>
          <p:sp>
            <p:nvSpPr>
              <p:cNvPr id="18443" name="Line 15"/>
              <p:cNvSpPr>
                <a:spLocks noChangeShapeType="1"/>
              </p:cNvSpPr>
              <p:nvPr/>
            </p:nvSpPr>
            <p:spPr bwMode="auto">
              <a:xfrm flipV="1">
                <a:off x="3120" y="1856"/>
                <a:ext cx="1136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4" name="Text Box 16"/>
              <p:cNvSpPr txBox="1">
                <a:spLocks noChangeArrowheads="1"/>
              </p:cNvSpPr>
              <p:nvPr/>
            </p:nvSpPr>
            <p:spPr bwMode="auto">
              <a:xfrm>
                <a:off x="4248" y="1608"/>
                <a:ext cx="151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/>
                  <a:t>Machine language instruction (Windows)</a:t>
                </a:r>
              </a:p>
            </p:txBody>
          </p:sp>
        </p:grpSp>
        <p:grpSp>
          <p:nvGrpSpPr>
            <p:cNvPr id="18440" name="Group 17"/>
            <p:cNvGrpSpPr>
              <a:grpSpLocks/>
            </p:cNvGrpSpPr>
            <p:nvPr/>
          </p:nvGrpSpPr>
          <p:grpSpPr bwMode="auto">
            <a:xfrm>
              <a:off x="3024" y="2368"/>
              <a:ext cx="2736" cy="404"/>
              <a:chOff x="3024" y="2368"/>
              <a:chExt cx="2736" cy="404"/>
            </a:xfrm>
          </p:grpSpPr>
          <p:sp>
            <p:nvSpPr>
              <p:cNvPr id="18441" name="Line 18"/>
              <p:cNvSpPr>
                <a:spLocks noChangeShapeType="1"/>
              </p:cNvSpPr>
              <p:nvPr/>
            </p:nvSpPr>
            <p:spPr bwMode="auto">
              <a:xfrm>
                <a:off x="3024" y="2416"/>
                <a:ext cx="1232" cy="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2" name="Text Box 19"/>
              <p:cNvSpPr txBox="1">
                <a:spLocks noChangeArrowheads="1"/>
              </p:cNvSpPr>
              <p:nvPr/>
            </p:nvSpPr>
            <p:spPr bwMode="auto">
              <a:xfrm>
                <a:off x="4248" y="2368"/>
                <a:ext cx="151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/>
                  <a:t>Machine language instruction (Apple)</a:t>
                </a:r>
              </a:p>
            </p:txBody>
          </p:sp>
        </p:grpSp>
      </p:grp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406400" y="1358900"/>
            <a:ext cx="627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/>
              <a:t>Stage 2: Interpreting and executing the byte code</a:t>
            </a:r>
          </a:p>
        </p:txBody>
      </p:sp>
    </p:spTree>
    <p:extLst>
      <p:ext uri="{BB962C8B-B14F-4D97-AF65-F5344CB8AC3E}">
        <p14:creationId xmlns:p14="http://schemas.microsoft.com/office/powerpoint/2010/main" val="41750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smtClean="0"/>
              <a:t>Smallest Compilable And Executable Java Program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CA" altLang="en-US" smtClean="0"/>
              <a:t>The name of the online example is:</a:t>
            </a:r>
            <a:r>
              <a:rPr lang="en-CA" altLang="en-US" sz="2000" smtClean="0">
                <a:latin typeface="Arial" panose="020B0604020202020204" pitchFamily="34" charset="0"/>
              </a:rPr>
              <a:t> Smallest.java (</a:t>
            </a:r>
            <a:r>
              <a:rPr lang="en-CA" altLang="en-US" sz="2000" i="1" smtClean="0">
                <a:latin typeface="Arial" panose="020B0604020202020204" pitchFamily="34" charset="0"/>
              </a:rPr>
              <a:t>Important note: file name matches the word after the keyword ‘class’</a:t>
            </a:r>
            <a:r>
              <a:rPr lang="en-CA" altLang="en-US" sz="2000" smtClean="0">
                <a:latin typeface="Arial" panose="020B0604020202020204" pitchFamily="34" charset="0"/>
              </a:rPr>
              <a:t>)</a:t>
            </a:r>
          </a:p>
          <a:p>
            <a:pPr marL="0" indent="0">
              <a:buFontTx/>
              <a:buNone/>
            </a:pPr>
            <a:endParaRPr lang="en-CA" altLang="en-US" sz="2000" smtClean="0">
              <a:latin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CA" altLang="en-US" sz="2000" smtClean="0">
                <a:latin typeface="Arial" panose="020B0604020202020204" pitchFamily="34" charset="0"/>
              </a:rPr>
              <a:t>public class </a:t>
            </a:r>
            <a:r>
              <a:rPr lang="en-CA" altLang="en-US" sz="2000" i="1" smtClean="0">
                <a:latin typeface="Arial" panose="020B0604020202020204" pitchFamily="34" charset="0"/>
              </a:rPr>
              <a:t>Smallest</a:t>
            </a:r>
          </a:p>
          <a:p>
            <a:pPr marL="0" indent="0">
              <a:buFontTx/>
              <a:buNone/>
            </a:pPr>
            <a:r>
              <a:rPr lang="en-CA" altLang="en-US" sz="2000" smtClean="0">
                <a:latin typeface="Arial" panose="020B0604020202020204" pitchFamily="34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CA" altLang="en-US" sz="2000" smtClean="0">
                <a:latin typeface="Arial" panose="020B0604020202020204" pitchFamily="34" charset="0"/>
              </a:rPr>
              <a:t>    public static void main (String[] args)</a:t>
            </a:r>
          </a:p>
          <a:p>
            <a:pPr marL="0" indent="0">
              <a:buFontTx/>
              <a:buNone/>
            </a:pPr>
            <a:r>
              <a:rPr lang="en-CA" altLang="en-US" sz="2000" smtClean="0">
                <a:latin typeface="Arial" panose="020B0604020202020204" pitchFamily="34" charset="0"/>
              </a:rPr>
              <a:t>    {</a:t>
            </a:r>
          </a:p>
          <a:p>
            <a:pPr marL="0" indent="0">
              <a:buFontTx/>
              <a:buNone/>
            </a:pPr>
            <a:r>
              <a:rPr lang="en-CA" altLang="en-US" sz="2000" smtClean="0">
                <a:latin typeface="Arial" panose="020B0604020202020204" pitchFamily="34" charset="0"/>
              </a:rPr>
              <a:t>    }</a:t>
            </a:r>
          </a:p>
          <a:p>
            <a:pPr marL="0" indent="0">
              <a:buFontTx/>
              <a:buNone/>
            </a:pPr>
            <a:r>
              <a:rPr lang="en-CA" altLang="en-US" sz="2000" smtClean="0">
                <a:latin typeface="Arial" panose="020B0604020202020204" pitchFamily="34" charset="0"/>
              </a:rPr>
              <a:t>}</a:t>
            </a:r>
          </a:p>
          <a:p>
            <a:pPr marL="0" indent="0"/>
            <a:endParaRPr lang="en-CA" altLang="en-US" sz="20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6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smtClean="0"/>
              <a:t>Creating, Compiling And Running Java Programs On The Computer Science Network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47813" y="2852738"/>
            <a:ext cx="2535237" cy="1150937"/>
            <a:chOff x="975" y="1797"/>
            <a:chExt cx="1597" cy="725"/>
          </a:xfrm>
        </p:grpSpPr>
        <p:sp>
          <p:nvSpPr>
            <p:cNvPr id="21529" name="AutoShape 4"/>
            <p:cNvSpPr>
              <a:spLocks noChangeArrowheads="1"/>
            </p:cNvSpPr>
            <p:nvPr/>
          </p:nvSpPr>
          <p:spPr bwMode="auto">
            <a:xfrm>
              <a:off x="1655" y="2114"/>
              <a:ext cx="862" cy="408"/>
            </a:xfrm>
            <a:prstGeom prst="irregularSeal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3600" tIns="46800" rIns="93600" bIns="46800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70000"/>
                </a:spcBef>
              </a:pPr>
              <a:r>
                <a:rPr lang="en-CA" altLang="en-US" sz="1800">
                  <a:latin typeface="Times New Roman" panose="02020603050405020304" pitchFamily="18" charset="0"/>
                </a:rPr>
                <a:t>javac</a:t>
              </a:r>
            </a:p>
          </p:txBody>
        </p:sp>
        <p:sp>
          <p:nvSpPr>
            <p:cNvPr id="21530" name="Text Box 5"/>
            <p:cNvSpPr txBox="1">
              <a:spLocks noChangeArrowheads="1"/>
            </p:cNvSpPr>
            <p:nvPr/>
          </p:nvSpPr>
          <p:spPr bwMode="auto">
            <a:xfrm>
              <a:off x="1565" y="1933"/>
              <a:ext cx="100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CA" altLang="en-US" sz="1800">
                  <a:latin typeface="Times New Roman" panose="02020603050405020304" pitchFamily="18" charset="0"/>
                </a:rPr>
                <a:t>Java compiler</a:t>
              </a:r>
            </a:p>
          </p:txBody>
        </p:sp>
        <p:sp>
          <p:nvSpPr>
            <p:cNvPr id="21531" name="Line 6"/>
            <p:cNvSpPr>
              <a:spLocks noChangeShapeType="1"/>
            </p:cNvSpPr>
            <p:nvPr/>
          </p:nvSpPr>
          <p:spPr bwMode="auto">
            <a:xfrm>
              <a:off x="975" y="1797"/>
              <a:ext cx="68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05200" y="3789363"/>
            <a:ext cx="2595563" cy="1074737"/>
            <a:chOff x="2208" y="2387"/>
            <a:chExt cx="1635" cy="677"/>
          </a:xfrm>
        </p:grpSpPr>
        <p:sp>
          <p:nvSpPr>
            <p:cNvPr id="21525" name="Line 8"/>
            <p:cNvSpPr>
              <a:spLocks noChangeShapeType="1"/>
            </p:cNvSpPr>
            <p:nvPr/>
          </p:nvSpPr>
          <p:spPr bwMode="auto">
            <a:xfrm>
              <a:off x="2208" y="2400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  <p:grpSp>
          <p:nvGrpSpPr>
            <p:cNvPr id="21526" name="Group 9"/>
            <p:cNvGrpSpPr>
              <a:grpSpLocks/>
            </p:cNvGrpSpPr>
            <p:nvPr/>
          </p:nvGrpSpPr>
          <p:grpSpPr bwMode="auto">
            <a:xfrm>
              <a:off x="2777" y="2387"/>
              <a:ext cx="1066" cy="677"/>
              <a:chOff x="2777" y="2387"/>
              <a:chExt cx="1066" cy="677"/>
            </a:xfrm>
          </p:grpSpPr>
          <p:sp>
            <p:nvSpPr>
              <p:cNvPr id="21527" name="Text Box 10"/>
              <p:cNvSpPr txBox="1">
                <a:spLocks noChangeArrowheads="1"/>
              </p:cNvSpPr>
              <p:nvPr/>
            </p:nvSpPr>
            <p:spPr bwMode="auto">
              <a:xfrm>
                <a:off x="2789" y="2387"/>
                <a:ext cx="1054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46800" rIns="93600" bIns="4680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CA" altLang="en-US" sz="1800"/>
                  <a:t>Java byte code</a:t>
                </a:r>
              </a:p>
            </p:txBody>
          </p:sp>
          <p:sp>
            <p:nvSpPr>
              <p:cNvPr id="21528" name="Rectangle 11"/>
              <p:cNvSpPr>
                <a:spLocks noChangeArrowheads="1"/>
              </p:cNvSpPr>
              <p:nvPr/>
            </p:nvSpPr>
            <p:spPr bwMode="auto">
              <a:xfrm>
                <a:off x="2777" y="2556"/>
                <a:ext cx="958" cy="5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3600" tIns="46800" rIns="93600" bIns="46800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75000"/>
                  </a:lnSpc>
                  <a:spcBef>
                    <a:spcPct val="75000"/>
                  </a:spcBef>
                </a:pPr>
                <a:r>
                  <a:rPr lang="en-CA" altLang="en-US" sz="1800" i="1">
                    <a:latin typeface="Times New Roman" panose="02020603050405020304" pitchFamily="18" charset="0"/>
                  </a:rPr>
                  <a:t>filename.class </a:t>
                </a:r>
              </a:p>
              <a:p>
                <a:pPr algn="ctr">
                  <a:lnSpc>
                    <a:spcPct val="75000"/>
                  </a:lnSpc>
                  <a:spcBef>
                    <a:spcPct val="75000"/>
                  </a:spcBef>
                </a:pPr>
                <a:r>
                  <a:rPr lang="en-CA" altLang="en-US" sz="1800" i="1">
                    <a:latin typeface="Times New Roman" panose="02020603050405020304" pitchFamily="18" charset="0"/>
                  </a:rPr>
                  <a:t>(UNIX file)</a:t>
                </a:r>
              </a:p>
            </p:txBody>
          </p:sp>
        </p:grp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468313" y="3789363"/>
            <a:ext cx="3149600" cy="1473200"/>
            <a:chOff x="295" y="2387"/>
            <a:chExt cx="1984" cy="928"/>
          </a:xfrm>
        </p:grpSpPr>
        <p:sp>
          <p:nvSpPr>
            <p:cNvPr id="21523" name="Text Box 13"/>
            <p:cNvSpPr txBox="1">
              <a:spLocks noChangeArrowheads="1"/>
            </p:cNvSpPr>
            <p:nvPr/>
          </p:nvSpPr>
          <p:spPr bwMode="auto">
            <a:xfrm>
              <a:off x="295" y="2795"/>
              <a:ext cx="1984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CA" altLang="en-US" sz="1600" b="1">
                  <a:solidFill>
                    <a:schemeClr val="accent2"/>
                  </a:solidFill>
                </a:rPr>
                <a:t>To compile the program at the command line type "javac filename.java"</a:t>
              </a:r>
            </a:p>
          </p:txBody>
        </p:sp>
        <p:sp>
          <p:nvSpPr>
            <p:cNvPr id="21524" name="Line 14"/>
            <p:cNvSpPr>
              <a:spLocks noChangeShapeType="1"/>
            </p:cNvSpPr>
            <p:nvPr/>
          </p:nvSpPr>
          <p:spPr bwMode="auto">
            <a:xfrm flipH="1">
              <a:off x="748" y="2387"/>
              <a:ext cx="1010" cy="45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276600" y="5876925"/>
            <a:ext cx="3671888" cy="1044575"/>
            <a:chOff x="2064" y="3702"/>
            <a:chExt cx="2313" cy="658"/>
          </a:xfrm>
        </p:grpSpPr>
        <p:sp>
          <p:nvSpPr>
            <p:cNvPr id="21521" name="Text Box 16"/>
            <p:cNvSpPr txBox="1">
              <a:spLocks noChangeArrowheads="1"/>
            </p:cNvSpPr>
            <p:nvPr/>
          </p:nvSpPr>
          <p:spPr bwMode="auto">
            <a:xfrm>
              <a:off x="2064" y="3840"/>
              <a:ext cx="1783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CA" altLang="en-US" sz="1600" b="1">
                  <a:solidFill>
                    <a:schemeClr val="accent2"/>
                  </a:solidFill>
                </a:rPr>
                <a:t>To run the interpreter, at the command line type "java filename"</a:t>
              </a:r>
            </a:p>
          </p:txBody>
        </p:sp>
        <p:sp>
          <p:nvSpPr>
            <p:cNvPr id="21522" name="Line 17"/>
            <p:cNvSpPr>
              <a:spLocks noChangeShapeType="1"/>
            </p:cNvSpPr>
            <p:nvPr/>
          </p:nvSpPr>
          <p:spPr bwMode="auto">
            <a:xfrm flipH="1">
              <a:off x="3696" y="3702"/>
              <a:ext cx="681" cy="27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5292725" y="4868863"/>
            <a:ext cx="3343275" cy="1368425"/>
            <a:chOff x="3334" y="3067"/>
            <a:chExt cx="2106" cy="862"/>
          </a:xfrm>
        </p:grpSpPr>
        <p:sp>
          <p:nvSpPr>
            <p:cNvPr id="21518" name="AutoShape 19"/>
            <p:cNvSpPr>
              <a:spLocks noChangeArrowheads="1"/>
            </p:cNvSpPr>
            <p:nvPr/>
          </p:nvSpPr>
          <p:spPr bwMode="auto">
            <a:xfrm>
              <a:off x="4332" y="3521"/>
              <a:ext cx="637" cy="408"/>
            </a:xfrm>
            <a:prstGeom prst="irregularSeal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3600" tIns="46800" rIns="93600" bIns="46800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70000"/>
                </a:spcBef>
              </a:pPr>
              <a:r>
                <a:rPr lang="en-CA" altLang="en-US" sz="1800">
                  <a:latin typeface="Times New Roman" panose="02020603050405020304" pitchFamily="18" charset="0"/>
                </a:rPr>
                <a:t>java</a:t>
              </a:r>
            </a:p>
          </p:txBody>
        </p:sp>
        <p:sp>
          <p:nvSpPr>
            <p:cNvPr id="21519" name="Text Box 20"/>
            <p:cNvSpPr txBox="1">
              <a:spLocks noChangeArrowheads="1"/>
            </p:cNvSpPr>
            <p:nvPr/>
          </p:nvSpPr>
          <p:spPr bwMode="auto">
            <a:xfrm>
              <a:off x="4332" y="3339"/>
              <a:ext cx="110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CA" altLang="en-US" sz="1800"/>
                <a:t>Java Interpreter</a:t>
              </a:r>
            </a:p>
          </p:txBody>
        </p:sp>
        <p:sp>
          <p:nvSpPr>
            <p:cNvPr id="21520" name="Line 21"/>
            <p:cNvSpPr>
              <a:spLocks noChangeShapeType="1"/>
            </p:cNvSpPr>
            <p:nvPr/>
          </p:nvSpPr>
          <p:spPr bwMode="auto">
            <a:xfrm>
              <a:off x="3334" y="3067"/>
              <a:ext cx="1043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1954213" y="1628775"/>
            <a:ext cx="5497512" cy="831850"/>
            <a:chOff x="1231" y="1026"/>
            <a:chExt cx="3463" cy="524"/>
          </a:xfrm>
        </p:grpSpPr>
        <p:sp>
          <p:nvSpPr>
            <p:cNvPr id="21516" name="Text Box 23"/>
            <p:cNvSpPr txBox="1">
              <a:spLocks noChangeArrowheads="1"/>
            </p:cNvSpPr>
            <p:nvPr/>
          </p:nvSpPr>
          <p:spPr bwMode="auto">
            <a:xfrm>
              <a:off x="1970" y="1026"/>
              <a:ext cx="27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CA" altLang="en-US" sz="1600" b="1">
                  <a:solidFill>
                    <a:schemeClr val="accent2"/>
                  </a:solidFill>
                </a:rPr>
                <a:t>Type it in with the text editor of your choice</a:t>
              </a:r>
            </a:p>
          </p:txBody>
        </p:sp>
        <p:cxnSp>
          <p:nvCxnSpPr>
            <p:cNvPr id="21517" name="AutoShape 24"/>
            <p:cNvCxnSpPr>
              <a:cxnSpLocks noChangeShapeType="1"/>
              <a:stCxn id="21516" idx="1"/>
              <a:endCxn id="21514" idx="3"/>
            </p:cNvCxnSpPr>
            <p:nvPr/>
          </p:nvCxnSpPr>
          <p:spPr bwMode="auto">
            <a:xfrm flipH="1">
              <a:off x="1231" y="1132"/>
              <a:ext cx="739" cy="418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228600" y="1773238"/>
            <a:ext cx="1725613" cy="1090612"/>
            <a:chOff x="144" y="1117"/>
            <a:chExt cx="1087" cy="687"/>
          </a:xfrm>
        </p:grpSpPr>
        <p:sp>
          <p:nvSpPr>
            <p:cNvPr id="21514" name="Rectangle 26"/>
            <p:cNvSpPr>
              <a:spLocks noChangeArrowheads="1"/>
            </p:cNvSpPr>
            <p:nvPr/>
          </p:nvSpPr>
          <p:spPr bwMode="auto">
            <a:xfrm>
              <a:off x="144" y="1296"/>
              <a:ext cx="1087" cy="5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3600" tIns="46800" rIns="93600" bIns="46800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75000"/>
                </a:spcBef>
              </a:pPr>
              <a:r>
                <a:rPr lang="en-CA" altLang="en-US" sz="1800" i="1">
                  <a:latin typeface="Times New Roman" panose="02020603050405020304" pitchFamily="18" charset="0"/>
                </a:rPr>
                <a:t>filename.java </a:t>
              </a:r>
            </a:p>
            <a:p>
              <a:pPr algn="ctr">
                <a:lnSpc>
                  <a:spcPct val="75000"/>
                </a:lnSpc>
                <a:spcBef>
                  <a:spcPct val="75000"/>
                </a:spcBef>
              </a:pPr>
              <a:r>
                <a:rPr lang="en-CA" altLang="en-US" sz="1800" i="1">
                  <a:latin typeface="Times New Roman" panose="02020603050405020304" pitchFamily="18" charset="0"/>
                </a:rPr>
                <a:t>(Unix file)</a:t>
              </a:r>
            </a:p>
          </p:txBody>
        </p:sp>
        <p:sp>
          <p:nvSpPr>
            <p:cNvPr id="21515" name="Text Box 27"/>
            <p:cNvSpPr txBox="1">
              <a:spLocks noChangeArrowheads="1"/>
            </p:cNvSpPr>
            <p:nvPr/>
          </p:nvSpPr>
          <p:spPr bwMode="auto">
            <a:xfrm>
              <a:off x="158" y="1117"/>
              <a:ext cx="95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CA" altLang="en-US" sz="1800"/>
                <a:t>Java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566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Compiling The Smallest Java Program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4213" y="1773238"/>
            <a:ext cx="3816350" cy="2201862"/>
            <a:chOff x="476" y="890"/>
            <a:chExt cx="2404" cy="1387"/>
          </a:xfrm>
        </p:grpSpPr>
        <p:sp>
          <p:nvSpPr>
            <p:cNvPr id="22543" name="Text Box 4"/>
            <p:cNvSpPr txBox="1">
              <a:spLocks noChangeArrowheads="1"/>
            </p:cNvSpPr>
            <p:nvPr/>
          </p:nvSpPr>
          <p:spPr bwMode="auto">
            <a:xfrm>
              <a:off x="476" y="1163"/>
              <a:ext cx="2404" cy="111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60000"/>
                </a:spcBef>
              </a:pPr>
              <a:r>
                <a:rPr lang="en-CA" altLang="en-US" sz="1600"/>
                <a:t>public class </a:t>
              </a:r>
              <a:r>
                <a:rPr lang="en-CA" altLang="en-US" sz="1600" i="1"/>
                <a:t>Smallest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CA" altLang="en-US" sz="1600"/>
                <a:t>{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CA" altLang="en-US" sz="1600"/>
                <a:t>    public static void main (String[] args)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CA" altLang="en-US" sz="1600"/>
                <a:t>    {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CA" altLang="en-US" sz="1600"/>
                <a:t>    }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CA" altLang="en-US" sz="1600"/>
                <a:t>}</a:t>
              </a:r>
              <a:endParaRPr lang="en-US" altLang="en-US" sz="1600"/>
            </a:p>
          </p:txBody>
        </p:sp>
        <p:sp>
          <p:nvSpPr>
            <p:cNvPr id="22544" name="Text Box 5"/>
            <p:cNvSpPr txBox="1">
              <a:spLocks noChangeArrowheads="1"/>
            </p:cNvSpPr>
            <p:nvPr/>
          </p:nvSpPr>
          <p:spPr bwMode="auto">
            <a:xfrm>
              <a:off x="476" y="890"/>
              <a:ext cx="9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Smallest.java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500563" y="4005263"/>
            <a:ext cx="1779587" cy="1020762"/>
            <a:chOff x="2835" y="2523"/>
            <a:chExt cx="1121" cy="643"/>
          </a:xfrm>
        </p:grpSpPr>
        <p:sp>
          <p:nvSpPr>
            <p:cNvPr id="22541" name="AutoShape 7"/>
            <p:cNvSpPr>
              <a:spLocks noChangeArrowheads="1"/>
            </p:cNvSpPr>
            <p:nvPr/>
          </p:nvSpPr>
          <p:spPr bwMode="auto">
            <a:xfrm>
              <a:off x="3083" y="2751"/>
              <a:ext cx="873" cy="415"/>
            </a:xfrm>
            <a:prstGeom prst="irregularSeal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/>
                <a:t>javac</a:t>
              </a:r>
            </a:p>
          </p:txBody>
        </p:sp>
        <p:sp>
          <p:nvSpPr>
            <p:cNvPr id="22542" name="Line 8"/>
            <p:cNvSpPr>
              <a:spLocks noChangeShapeType="1"/>
            </p:cNvSpPr>
            <p:nvPr/>
          </p:nvSpPr>
          <p:spPr bwMode="auto">
            <a:xfrm>
              <a:off x="2835" y="2523"/>
              <a:ext cx="453" cy="317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795963" y="4868863"/>
            <a:ext cx="3097212" cy="1536700"/>
            <a:chOff x="3651" y="3067"/>
            <a:chExt cx="1951" cy="968"/>
          </a:xfrm>
        </p:grpSpPr>
        <p:grpSp>
          <p:nvGrpSpPr>
            <p:cNvPr id="22537" name="Group 10"/>
            <p:cNvGrpSpPr>
              <a:grpSpLocks/>
            </p:cNvGrpSpPr>
            <p:nvPr/>
          </p:nvGrpSpPr>
          <p:grpSpPr bwMode="auto">
            <a:xfrm>
              <a:off x="4105" y="3067"/>
              <a:ext cx="1497" cy="968"/>
              <a:chOff x="4150" y="2750"/>
              <a:chExt cx="1497" cy="968"/>
            </a:xfrm>
          </p:grpSpPr>
          <p:sp>
            <p:nvSpPr>
              <p:cNvPr id="22539" name="Text Box 11"/>
              <p:cNvSpPr txBox="1">
                <a:spLocks noChangeArrowheads="1"/>
              </p:cNvSpPr>
              <p:nvPr/>
            </p:nvSpPr>
            <p:spPr bwMode="auto">
              <a:xfrm>
                <a:off x="4150" y="2976"/>
                <a:ext cx="1497" cy="7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3600" tIns="46800" rIns="93600" bIns="4680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60000"/>
                  </a:spcBef>
                </a:pPr>
                <a:r>
                  <a:rPr lang="en-US" altLang="en-US" sz="1600"/>
                  <a:t>(Java byte code)</a:t>
                </a:r>
              </a:p>
              <a:p>
                <a:pPr>
                  <a:lnSpc>
                    <a:spcPct val="80000"/>
                  </a:lnSpc>
                  <a:spcBef>
                    <a:spcPct val="60000"/>
                  </a:spcBef>
                </a:pPr>
                <a:r>
                  <a:rPr lang="en-US" altLang="en-US" sz="1600">
                    <a:latin typeface="Courier New" panose="02070309020205020404" pitchFamily="49" charset="0"/>
                  </a:rPr>
                  <a:t>10000100000001000 00100100000001001</a:t>
                </a:r>
              </a:p>
              <a:p>
                <a:pPr>
                  <a:lnSpc>
                    <a:spcPct val="80000"/>
                  </a:lnSpc>
                  <a:spcBef>
                    <a:spcPct val="60000"/>
                  </a:spcBef>
                </a:pPr>
                <a:r>
                  <a:rPr lang="en-US" altLang="en-US" sz="1600"/>
                  <a:t>      :                :</a:t>
                </a:r>
              </a:p>
            </p:txBody>
          </p:sp>
          <p:sp>
            <p:nvSpPr>
              <p:cNvPr id="22540" name="Text Box 12"/>
              <p:cNvSpPr txBox="1">
                <a:spLocks noChangeArrowheads="1"/>
              </p:cNvSpPr>
              <p:nvPr/>
            </p:nvSpPr>
            <p:spPr bwMode="auto">
              <a:xfrm>
                <a:off x="4150" y="2750"/>
                <a:ext cx="99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46800" rIns="93600" bIns="4680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800"/>
                  <a:t>Smallest.class</a:t>
                </a:r>
              </a:p>
            </p:txBody>
          </p:sp>
        </p:grpSp>
        <p:sp>
          <p:nvSpPr>
            <p:cNvPr id="22538" name="Line 13"/>
            <p:cNvSpPr>
              <a:spLocks noChangeShapeType="1"/>
            </p:cNvSpPr>
            <p:nvPr/>
          </p:nvSpPr>
          <p:spPr bwMode="auto">
            <a:xfrm>
              <a:off x="3651" y="3113"/>
              <a:ext cx="453" cy="317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519738" y="2276475"/>
            <a:ext cx="3013075" cy="2146300"/>
            <a:chOff x="3477" y="1434"/>
            <a:chExt cx="1898" cy="1352"/>
          </a:xfrm>
        </p:grpSpPr>
        <p:sp>
          <p:nvSpPr>
            <p:cNvPr id="22535" name="Text Box 15"/>
            <p:cNvSpPr txBox="1">
              <a:spLocks noChangeArrowheads="1"/>
            </p:cNvSpPr>
            <p:nvPr/>
          </p:nvSpPr>
          <p:spPr bwMode="auto">
            <a:xfrm>
              <a:off x="4332" y="1434"/>
              <a:ext cx="104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chemeClr val="accent2"/>
                  </a:solidFill>
                </a:rPr>
                <a:t>Type “javac Smallest.java”</a:t>
              </a:r>
            </a:p>
          </p:txBody>
        </p:sp>
        <p:cxnSp>
          <p:nvCxnSpPr>
            <p:cNvPr id="22536" name="AutoShape 16"/>
            <p:cNvCxnSpPr>
              <a:cxnSpLocks noChangeShapeType="1"/>
              <a:stCxn id="22535" idx="1"/>
              <a:endCxn id="22541" idx="0"/>
            </p:cNvCxnSpPr>
            <p:nvPr/>
          </p:nvCxnSpPr>
          <p:spPr bwMode="auto">
            <a:xfrm flipH="1">
              <a:off x="3477" y="1617"/>
              <a:ext cx="855" cy="1169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2534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Course </a:t>
            </a:r>
            <a:r>
              <a:rPr lang="en-US" b="1" dirty="0" smtClean="0">
                <a:solidFill>
                  <a:srgbClr val="FF0000"/>
                </a:solidFill>
              </a:rPr>
              <a:t>Objectives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1200" b="1" dirty="0" smtClean="0"/>
              <a:t>On completion of this course we will be able to:</a:t>
            </a:r>
          </a:p>
          <a:p>
            <a:pPr>
              <a:buNone/>
            </a:pPr>
            <a:endParaRPr lang="en-US" sz="112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Identify the </a:t>
            </a:r>
            <a:r>
              <a:rPr lang="en-US" sz="9600" dirty="0" smtClean="0">
                <a:solidFill>
                  <a:srgbClr val="FF0000"/>
                </a:solidFill>
              </a:rPr>
              <a:t>importance</a:t>
            </a:r>
            <a:r>
              <a:rPr lang="en-US" sz="9600" dirty="0" smtClean="0"/>
              <a:t> of Java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Identify the additional </a:t>
            </a:r>
            <a:r>
              <a:rPr lang="en-US" sz="9600" dirty="0" smtClean="0">
                <a:solidFill>
                  <a:srgbClr val="FF0000"/>
                </a:solidFill>
              </a:rPr>
              <a:t>features</a:t>
            </a:r>
            <a:r>
              <a:rPr lang="en-US" sz="9600" dirty="0" smtClean="0"/>
              <a:t> of Java compared to </a:t>
            </a:r>
            <a:r>
              <a:rPr lang="en-US" sz="9600" dirty="0" smtClean="0">
                <a:solidFill>
                  <a:srgbClr val="FF0000"/>
                </a:solidFill>
              </a:rPr>
              <a:t>C++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Identify the difference between </a:t>
            </a:r>
            <a:r>
              <a:rPr lang="en-US" sz="9600" dirty="0" smtClean="0">
                <a:solidFill>
                  <a:srgbClr val="FF0000"/>
                </a:solidFill>
              </a:rPr>
              <a:t>Compiler</a:t>
            </a:r>
            <a:r>
              <a:rPr lang="en-US" sz="9600" dirty="0" smtClean="0"/>
              <a:t> and </a:t>
            </a:r>
            <a:r>
              <a:rPr lang="en-US" sz="9600" dirty="0" smtClean="0">
                <a:solidFill>
                  <a:srgbClr val="FF0000"/>
                </a:solidFill>
              </a:rPr>
              <a:t>Interpreter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Identify the difference between </a:t>
            </a:r>
            <a:r>
              <a:rPr lang="en-US" sz="9600" dirty="0" smtClean="0">
                <a:solidFill>
                  <a:srgbClr val="FF0000"/>
                </a:solidFill>
              </a:rPr>
              <a:t>applet</a:t>
            </a:r>
            <a:r>
              <a:rPr lang="en-US" sz="9600" dirty="0" smtClean="0"/>
              <a:t> and </a:t>
            </a:r>
            <a:r>
              <a:rPr lang="en-US" sz="9600" dirty="0" smtClean="0">
                <a:solidFill>
                  <a:srgbClr val="FF0000"/>
                </a:solidFill>
              </a:rPr>
              <a:t>application</a:t>
            </a:r>
            <a:r>
              <a:rPr lang="en-US" sz="9600" dirty="0" smtClean="0"/>
              <a:t> 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9600" dirty="0" smtClean="0"/>
              <a:t>Apply </a:t>
            </a:r>
            <a:r>
              <a:rPr lang="en-US" sz="9600" dirty="0" smtClean="0">
                <a:solidFill>
                  <a:srgbClr val="FF0000"/>
                </a:solidFill>
              </a:rPr>
              <a:t>O</a:t>
            </a:r>
            <a:r>
              <a:rPr lang="en-US" sz="9600" dirty="0" smtClean="0"/>
              <a:t>bject </a:t>
            </a:r>
            <a:r>
              <a:rPr lang="en-US" sz="9600" dirty="0" smtClean="0">
                <a:solidFill>
                  <a:srgbClr val="FF0000"/>
                </a:solidFill>
              </a:rPr>
              <a:t>O</a:t>
            </a:r>
            <a:r>
              <a:rPr lang="en-US" sz="9600" dirty="0" smtClean="0"/>
              <a:t>riented </a:t>
            </a:r>
            <a:r>
              <a:rPr lang="en-US" sz="9600" dirty="0" smtClean="0">
                <a:solidFill>
                  <a:srgbClr val="FF0000"/>
                </a:solidFill>
              </a:rPr>
              <a:t>P</a:t>
            </a:r>
            <a:r>
              <a:rPr lang="en-US" sz="9600" dirty="0" smtClean="0"/>
              <a:t>rinciples of </a:t>
            </a:r>
            <a:r>
              <a:rPr lang="en-US" sz="9600" dirty="0" smtClean="0">
                <a:solidFill>
                  <a:srgbClr val="FF0000"/>
                </a:solidFill>
              </a:rPr>
              <a:t>E</a:t>
            </a:r>
            <a:r>
              <a:rPr lang="en-US" sz="9600" dirty="0" smtClean="0"/>
              <a:t>ncapsulations, </a:t>
            </a:r>
            <a:r>
              <a:rPr lang="en-US" sz="9600" dirty="0" smtClean="0">
                <a:solidFill>
                  <a:srgbClr val="FF0000"/>
                </a:solidFill>
              </a:rPr>
              <a:t>D</a:t>
            </a:r>
            <a:r>
              <a:rPr lang="en-US" sz="9600" dirty="0" smtClean="0"/>
              <a:t>ata abstraction, </a:t>
            </a:r>
            <a:r>
              <a:rPr lang="en-US" sz="9600" dirty="0" smtClean="0">
                <a:solidFill>
                  <a:srgbClr val="FF0000"/>
                </a:solidFill>
              </a:rPr>
              <a:t>I</a:t>
            </a:r>
            <a:r>
              <a:rPr lang="en-US" sz="9600" dirty="0" smtClean="0"/>
              <a:t>nheritance, </a:t>
            </a:r>
            <a:r>
              <a:rPr lang="en-US" sz="9600" dirty="0" smtClean="0">
                <a:solidFill>
                  <a:srgbClr val="FF0000"/>
                </a:solidFill>
              </a:rPr>
              <a:t>P</a:t>
            </a:r>
            <a:r>
              <a:rPr lang="en-US" sz="9600" dirty="0" smtClean="0"/>
              <a:t>olymorphism.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Program using </a:t>
            </a:r>
            <a:r>
              <a:rPr lang="en-US" sz="9600" dirty="0" smtClean="0">
                <a:solidFill>
                  <a:srgbClr val="FF0000"/>
                </a:solidFill>
              </a:rPr>
              <a:t>java API </a:t>
            </a:r>
            <a:r>
              <a:rPr lang="en-US" sz="9600" dirty="0" smtClean="0"/>
              <a:t>(Application Programming Interface).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Program using </a:t>
            </a:r>
            <a:r>
              <a:rPr lang="en-US" sz="9600" dirty="0" smtClean="0">
                <a:solidFill>
                  <a:srgbClr val="FF0000"/>
                </a:solidFill>
              </a:rPr>
              <a:t>Exception Handling</a:t>
            </a:r>
            <a:r>
              <a:rPr lang="en-US" sz="9600" dirty="0" smtClean="0"/>
              <a:t>, </a:t>
            </a:r>
            <a:r>
              <a:rPr lang="en-US" sz="9600" dirty="0" smtClean="0">
                <a:solidFill>
                  <a:srgbClr val="FF0000"/>
                </a:solidFill>
              </a:rPr>
              <a:t>Files</a:t>
            </a:r>
            <a:r>
              <a:rPr lang="en-US" sz="9600" dirty="0" smtClean="0"/>
              <a:t> and </a:t>
            </a:r>
            <a:r>
              <a:rPr lang="en-US" sz="9600" dirty="0" smtClean="0">
                <a:solidFill>
                  <a:srgbClr val="FF0000"/>
                </a:solidFill>
              </a:rPr>
              <a:t>Threads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Program Using </a:t>
            </a:r>
            <a:r>
              <a:rPr lang="en-US" sz="9600" dirty="0" smtClean="0">
                <a:solidFill>
                  <a:srgbClr val="FF0000"/>
                </a:solidFill>
              </a:rPr>
              <a:t>applets</a:t>
            </a:r>
            <a:r>
              <a:rPr lang="en-US" sz="9600" dirty="0" smtClean="0"/>
              <a:t> and </a:t>
            </a:r>
            <a:r>
              <a:rPr lang="en-US" sz="9600" dirty="0" smtClean="0">
                <a:solidFill>
                  <a:srgbClr val="FF0000"/>
                </a:solidFill>
              </a:rPr>
              <a:t>swings 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Running The Smallest Java Program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55650" y="1628775"/>
            <a:ext cx="2376488" cy="1536700"/>
            <a:chOff x="4150" y="2750"/>
            <a:chExt cx="1497" cy="968"/>
          </a:xfrm>
        </p:grpSpPr>
        <p:sp>
          <p:nvSpPr>
            <p:cNvPr id="23562" name="Text Box 4"/>
            <p:cNvSpPr txBox="1">
              <a:spLocks noChangeArrowheads="1"/>
            </p:cNvSpPr>
            <p:nvPr/>
          </p:nvSpPr>
          <p:spPr bwMode="auto">
            <a:xfrm>
              <a:off x="4150" y="2976"/>
              <a:ext cx="1497" cy="7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60000"/>
                </a:spcBef>
              </a:pPr>
              <a:r>
                <a:rPr lang="en-US" altLang="en-US" sz="1600"/>
                <a:t>(Java byte code)</a:t>
              </a:r>
            </a:p>
            <a:p>
              <a:pPr>
                <a:lnSpc>
                  <a:spcPct val="80000"/>
                </a:lnSpc>
                <a:spcBef>
                  <a:spcPct val="60000"/>
                </a:spcBef>
              </a:pPr>
              <a:r>
                <a:rPr lang="en-US" altLang="en-US" sz="1600">
                  <a:latin typeface="Courier New" panose="02070309020205020404" pitchFamily="49" charset="0"/>
                </a:rPr>
                <a:t>10000100000001000 00100100000001001</a:t>
              </a:r>
            </a:p>
            <a:p>
              <a:pPr>
                <a:lnSpc>
                  <a:spcPct val="80000"/>
                </a:lnSpc>
                <a:spcBef>
                  <a:spcPct val="60000"/>
                </a:spcBef>
              </a:pPr>
              <a:r>
                <a:rPr lang="en-US" altLang="en-US" sz="1600"/>
                <a:t>      :                :</a:t>
              </a:r>
            </a:p>
          </p:txBody>
        </p:sp>
        <p:sp>
          <p:nvSpPr>
            <p:cNvPr id="23563" name="Text Box 5"/>
            <p:cNvSpPr txBox="1">
              <a:spLocks noChangeArrowheads="1"/>
            </p:cNvSpPr>
            <p:nvPr/>
          </p:nvSpPr>
          <p:spPr bwMode="auto">
            <a:xfrm>
              <a:off x="4150" y="2750"/>
              <a:ext cx="9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80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Smallest.class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132138" y="3213100"/>
            <a:ext cx="1638300" cy="1022350"/>
            <a:chOff x="1973" y="2024"/>
            <a:chExt cx="1032" cy="644"/>
          </a:xfrm>
        </p:grpSpPr>
        <p:sp>
          <p:nvSpPr>
            <p:cNvPr id="23560" name="AutoShape 7"/>
            <p:cNvSpPr>
              <a:spLocks noChangeArrowheads="1"/>
            </p:cNvSpPr>
            <p:nvPr/>
          </p:nvSpPr>
          <p:spPr bwMode="auto">
            <a:xfrm>
              <a:off x="2298" y="2253"/>
              <a:ext cx="707" cy="415"/>
            </a:xfrm>
            <a:prstGeom prst="irregularSeal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/>
                <a:t>java</a:t>
              </a:r>
            </a:p>
          </p:txBody>
        </p:sp>
        <p:sp>
          <p:nvSpPr>
            <p:cNvPr id="23561" name="Line 8"/>
            <p:cNvSpPr>
              <a:spLocks noChangeShapeType="1"/>
            </p:cNvSpPr>
            <p:nvPr/>
          </p:nvSpPr>
          <p:spPr bwMode="auto">
            <a:xfrm>
              <a:off x="1973" y="2024"/>
              <a:ext cx="453" cy="317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3600" tIns="46800" rIns="936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971550" y="4076700"/>
            <a:ext cx="2809875" cy="1336675"/>
            <a:chOff x="612" y="2499"/>
            <a:chExt cx="1770" cy="842"/>
          </a:xfrm>
        </p:grpSpPr>
        <p:sp>
          <p:nvSpPr>
            <p:cNvPr id="23558" name="Text Box 10"/>
            <p:cNvSpPr txBox="1">
              <a:spLocks noChangeArrowheads="1"/>
            </p:cNvSpPr>
            <p:nvPr/>
          </p:nvSpPr>
          <p:spPr bwMode="auto">
            <a:xfrm>
              <a:off x="612" y="3158"/>
              <a:ext cx="145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0" rIns="93600" bIns="4680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chemeClr val="accent2"/>
                  </a:solidFill>
                </a:rPr>
                <a:t>Type “java Smallest”</a:t>
              </a:r>
            </a:p>
          </p:txBody>
        </p:sp>
        <p:cxnSp>
          <p:nvCxnSpPr>
            <p:cNvPr id="23559" name="AutoShape 11"/>
            <p:cNvCxnSpPr>
              <a:cxnSpLocks noChangeShapeType="1"/>
              <a:stCxn id="23558" idx="0"/>
            </p:cNvCxnSpPr>
            <p:nvPr/>
          </p:nvCxnSpPr>
          <p:spPr bwMode="auto">
            <a:xfrm flipV="1">
              <a:off x="1338" y="2499"/>
              <a:ext cx="1044" cy="659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67" name="Text Box 4"/>
          <p:cNvSpPr txBox="1">
            <a:spLocks noChangeArrowheads="1"/>
          </p:cNvSpPr>
          <p:nvPr/>
        </p:nvSpPr>
        <p:spPr bwMode="auto">
          <a:xfrm>
            <a:off x="3168650" y="5035550"/>
            <a:ext cx="4192588" cy="1177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3600" tIns="46800" rIns="93600" bIns="4680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altLang="en-US" sz="1600"/>
              <a:t>(Platform/Operating specific binary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altLang="en-US" sz="1600">
                <a:latin typeface="Courier New" panose="02070309020205020404" pitchFamily="49" charset="0"/>
              </a:rPr>
              <a:t>10100111000001000 00100111001111001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altLang="en-US" sz="1600"/>
              <a:t>      :                :</a:t>
            </a:r>
          </a:p>
        </p:txBody>
      </p:sp>
      <p:pic>
        <p:nvPicPr>
          <p:cNvPr id="23570" name="Picture 18" descr="MP90034136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50" y="4359275"/>
            <a:ext cx="6778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83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Running The Java Compiler At Home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mtClean="0"/>
              <a:t>After installing Java you will need to indicate to the operating system where the java compiler has been installed (‘setting the path’).</a:t>
            </a:r>
          </a:p>
          <a:p>
            <a:r>
              <a:rPr lang="en-US" altLang="en-US" smtClean="0"/>
              <a:t>For details of how to set your path variable for your particular operating system try the Sun or Java website.</a:t>
            </a:r>
          </a:p>
          <a:p>
            <a:r>
              <a:rPr lang="en-US" altLang="en-US" smtClean="0"/>
              <a:t>Example of how to set the path in Windows:</a:t>
            </a:r>
          </a:p>
          <a:p>
            <a:pPr lvl="1"/>
            <a:r>
              <a:rPr lang="en-US" altLang="en-US" smtClean="0">
                <a:hlinkClick r:id="rId2"/>
              </a:rPr>
              <a:t>http://java.sun.com/j2se/1.4.2/install-windows.html</a:t>
            </a:r>
            <a:r>
              <a:rPr lang="en-US" altLang="en-US" smtClean="0"/>
              <a:t> (see step 5)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536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16C1F2B2-1B03-4106-91CB-DFF2AAF38B4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 dirty="0"/>
              <a:t>Java Translation</a:t>
            </a:r>
          </a:p>
        </p:txBody>
      </p:sp>
      <p:sp>
        <p:nvSpPr>
          <p:cNvPr id="64515" name="Line 3"/>
          <p:cNvSpPr>
            <a:spLocks noChangeShapeType="1"/>
          </p:cNvSpPr>
          <p:nvPr/>
        </p:nvSpPr>
        <p:spPr bwMode="auto">
          <a:xfrm>
            <a:off x="2998788" y="2216150"/>
            <a:ext cx="0" cy="5207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 flipV="1">
            <a:off x="3597275" y="2195513"/>
            <a:ext cx="1493838" cy="1017587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 flipH="1">
            <a:off x="5351463" y="2516188"/>
            <a:ext cx="438150" cy="696912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6323013" y="2516188"/>
            <a:ext cx="306387" cy="674687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6845300" y="4116388"/>
            <a:ext cx="0" cy="411162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1979613" y="1371600"/>
            <a:ext cx="2044700" cy="8255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Java source</a:t>
            </a:r>
          </a:p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6018213" y="4586288"/>
            <a:ext cx="1601787" cy="8255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Machine</a:t>
            </a:r>
          </a:p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141913" y="1731963"/>
            <a:ext cx="1804987" cy="8239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Java</a:t>
            </a:r>
          </a:p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bytecode</a:t>
            </a:r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4614863" y="3228975"/>
            <a:ext cx="1228725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Bytecode</a:t>
            </a:r>
          </a:p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interpreter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6218238" y="3228975"/>
            <a:ext cx="1228725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Bytecode</a:t>
            </a:r>
          </a:p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compiler</a:t>
            </a:r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2363788" y="2774950"/>
            <a:ext cx="1228725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</a:rPr>
              <a:t>Java</a:t>
            </a:r>
          </a:p>
          <a:p>
            <a:pPr algn="ctr"/>
            <a:r>
              <a:rPr lang="en-US" altLang="en-US" sz="2000" dirty="0">
                <a:latin typeface="Times New Roman" panose="02020603050405020304" pitchFamily="18" charset="0"/>
              </a:rPr>
              <a:t>compiler</a:t>
            </a:r>
          </a:p>
        </p:txBody>
      </p:sp>
    </p:spTree>
    <p:extLst>
      <p:ext uri="{BB962C8B-B14F-4D97-AF65-F5344CB8AC3E}">
        <p14:creationId xmlns:p14="http://schemas.microsoft.com/office/powerpoint/2010/main" val="23953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nimBg="1"/>
      <p:bldP spid="64516" grpId="0" animBg="1"/>
      <p:bldP spid="64517" grpId="0" animBg="1"/>
      <p:bldP spid="64518" grpId="0" animBg="1"/>
      <p:bldP spid="64519" grpId="0" animBg="1"/>
      <p:bldP spid="64520" grpId="0" animBg="1" autoUpdateAnimBg="0"/>
      <p:bldP spid="64521" grpId="0" animBg="1" autoUpdateAnimBg="0"/>
      <p:bldP spid="64522" grpId="0" animBg="1" autoUpdateAnimBg="0"/>
      <p:bldP spid="64523" grpId="0" animBg="1" autoUpdateAnimBg="0"/>
      <p:bldP spid="64524" grpId="0" animBg="1" autoUpdateAnimBg="0"/>
      <p:bldP spid="64525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60857AF1-674C-4C7A-9486-6FDC50ECC953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Program Development</a:t>
            </a:r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>
            <a:off x="3657600" y="2514600"/>
            <a:ext cx="304800" cy="609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5867400" y="4114800"/>
            <a:ext cx="381000" cy="685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US"/>
          </a:p>
        </p:txBody>
      </p:sp>
      <p:grpSp>
        <p:nvGrpSpPr>
          <p:cNvPr id="68613" name="Group 5"/>
          <p:cNvGrpSpPr>
            <a:grpSpLocks/>
          </p:cNvGrpSpPr>
          <p:nvPr/>
        </p:nvGrpSpPr>
        <p:grpSpPr bwMode="auto">
          <a:xfrm>
            <a:off x="4038600" y="2286000"/>
            <a:ext cx="1816100" cy="904875"/>
            <a:chOff x="2304" y="1440"/>
            <a:chExt cx="1144" cy="570"/>
          </a:xfrm>
        </p:grpSpPr>
        <p:cxnSp>
          <p:nvCxnSpPr>
            <p:cNvPr id="68614" name="AutoShape 6"/>
            <p:cNvCxnSpPr>
              <a:cxnSpLocks noChangeShapeType="1"/>
              <a:stCxn id="68620" idx="0"/>
            </p:cNvCxnSpPr>
            <p:nvPr/>
          </p:nvCxnSpPr>
          <p:spPr bwMode="auto">
            <a:xfrm rot="5400000" flipH="1">
              <a:off x="2307" y="1437"/>
              <a:ext cx="570" cy="576"/>
            </a:xfrm>
            <a:prstGeom prst="bentConnector2">
              <a:avLst/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615" name="Text Box 7"/>
            <p:cNvSpPr txBox="1">
              <a:spLocks noChangeArrowheads="1"/>
            </p:cNvSpPr>
            <p:nvPr/>
          </p:nvSpPr>
          <p:spPr bwMode="auto">
            <a:xfrm>
              <a:off x="2876" y="1520"/>
              <a:ext cx="5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sz="2000">
                  <a:latin typeface="Arial Unicode MS" panose="020B0604020202020204" pitchFamily="34" charset="-128"/>
                </a:rPr>
                <a:t>errors</a:t>
              </a:r>
            </a:p>
          </p:txBody>
        </p:sp>
      </p:grpSp>
      <p:grpSp>
        <p:nvGrpSpPr>
          <p:cNvPr id="68616" name="Group 8"/>
          <p:cNvGrpSpPr>
            <a:grpSpLocks/>
          </p:cNvGrpSpPr>
          <p:nvPr/>
        </p:nvGrpSpPr>
        <p:grpSpPr bwMode="auto">
          <a:xfrm>
            <a:off x="4038600" y="1905000"/>
            <a:ext cx="4078288" cy="2886075"/>
            <a:chOff x="2304" y="1200"/>
            <a:chExt cx="2569" cy="1818"/>
          </a:xfrm>
        </p:grpSpPr>
        <p:cxnSp>
          <p:nvCxnSpPr>
            <p:cNvPr id="68617" name="AutoShape 9"/>
            <p:cNvCxnSpPr>
              <a:cxnSpLocks noChangeShapeType="1"/>
              <a:stCxn id="68621" idx="0"/>
            </p:cNvCxnSpPr>
            <p:nvPr/>
          </p:nvCxnSpPr>
          <p:spPr bwMode="auto">
            <a:xfrm rot="5400000" flipH="1">
              <a:off x="2379" y="1125"/>
              <a:ext cx="1818" cy="1968"/>
            </a:xfrm>
            <a:prstGeom prst="bentConnector2">
              <a:avLst/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618" name="Text Box 10"/>
            <p:cNvSpPr txBox="1">
              <a:spLocks noChangeArrowheads="1"/>
            </p:cNvSpPr>
            <p:nvPr/>
          </p:nvSpPr>
          <p:spPr bwMode="auto">
            <a:xfrm>
              <a:off x="4301" y="1872"/>
              <a:ext cx="5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sz="2000">
                  <a:latin typeface="Arial Unicode MS" panose="020B0604020202020204" pitchFamily="34" charset="-128"/>
                </a:rPr>
                <a:t>errors</a:t>
              </a:r>
            </a:p>
          </p:txBody>
        </p:sp>
      </p:grp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1447800" y="1600200"/>
            <a:ext cx="2590800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800" b="1">
                <a:latin typeface="Arial Unicode MS" panose="020B0604020202020204" pitchFamily="34" charset="-128"/>
              </a:rPr>
              <a:t>Edit and</a:t>
            </a:r>
          </a:p>
          <a:p>
            <a:pPr algn="ctr"/>
            <a:r>
              <a:rPr lang="en-US" altLang="en-US" sz="1800" b="1">
                <a:latin typeface="Arial Unicode MS" panose="020B0604020202020204" pitchFamily="34" charset="-128"/>
              </a:rPr>
              <a:t>save program</a:t>
            </a:r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3657600" y="3200400"/>
            <a:ext cx="2590800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800" b="1">
                <a:latin typeface="Arial Unicode MS" panose="020B0604020202020204" pitchFamily="34" charset="-128"/>
              </a:rPr>
              <a:t>Compile program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5867400" y="4800600"/>
            <a:ext cx="2590800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800" b="1">
                <a:latin typeface="Arial Unicode MS" panose="020B0604020202020204" pitchFamily="34" charset="-128"/>
              </a:rPr>
              <a:t>Execute program and</a:t>
            </a:r>
          </a:p>
          <a:p>
            <a:pPr algn="ctr"/>
            <a:r>
              <a:rPr lang="en-US" altLang="en-US" sz="1800" b="1">
                <a:latin typeface="Arial Unicode MS" panose="020B0604020202020204" pitchFamily="34" charset="-128"/>
              </a:rPr>
              <a:t>evaluate results</a:t>
            </a:r>
          </a:p>
        </p:txBody>
      </p:sp>
    </p:spTree>
    <p:extLst>
      <p:ext uri="{BB962C8B-B14F-4D97-AF65-F5344CB8AC3E}">
        <p14:creationId xmlns:p14="http://schemas.microsoft.com/office/powerpoint/2010/main" val="2852458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nimBg="1"/>
      <p:bldP spid="68612" grpId="0" animBg="1"/>
      <p:bldP spid="68619" grpId="0" animBg="1" autoUpdateAnimBg="0"/>
      <p:bldP spid="68620" grpId="0" animBg="1" autoUpdateAnimBg="0"/>
      <p:bldP spid="68621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5778-CBA2-49C2-A87A-596F0A2E6FCF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 altLang="en-US"/>
              <a:t>A Simple Application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4038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>
                <a:solidFill>
                  <a:schemeClr val="tx2"/>
                </a:solidFill>
              </a:rPr>
              <a:t>Example 1.1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//This application program prints Welcome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//to Java!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package chapter1;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public class Welcome {	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public static void main(String[] args) {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System.out.println("Welcome to Java!");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  <a:endParaRPr lang="en-US" altLang="en-US" sz="2800"/>
          </a:p>
        </p:txBody>
      </p:sp>
      <p:sp>
        <p:nvSpPr>
          <p:cNvPr id="129028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4495800" y="5105400"/>
            <a:ext cx="3276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38A1B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Book Antiqua" panose="02040602050305030304" pitchFamily="18" charset="0"/>
              </a:rPr>
              <a:t>Run</a:t>
            </a:r>
            <a:endParaRPr lang="en-US" altLang="en-US"/>
          </a:p>
        </p:txBody>
      </p:sp>
      <p:sp>
        <p:nvSpPr>
          <p:cNvPr id="129029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5800" y="5105400"/>
            <a:ext cx="3276600" cy="5334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accent1"/>
                </a:solidFill>
                <a:latin typeface="Book Antiqua" panose="02040602050305030304" pitchFamily="18" charset="0"/>
                <a:hlinkClick r:id="rId4"/>
              </a:rPr>
              <a:t>Source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4800600" y="5791200"/>
            <a:ext cx="3352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/>
              <a:t>NOTE: To run the program,  install slide files on hard disk.</a:t>
            </a:r>
          </a:p>
        </p:txBody>
      </p:sp>
    </p:spTree>
    <p:extLst>
      <p:ext uri="{BB962C8B-B14F-4D97-AF65-F5344CB8AC3E}">
        <p14:creationId xmlns:p14="http://schemas.microsoft.com/office/powerpoint/2010/main" val="1073260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9A09-CB25-4979-977B-F8AD0BB07627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152400"/>
            <a:ext cx="9601200" cy="762000"/>
          </a:xfrm>
          <a:noFill/>
          <a:ln/>
        </p:spPr>
        <p:txBody>
          <a:bodyPr/>
          <a:lstStyle/>
          <a:p>
            <a:r>
              <a:rPr lang="en-US" altLang="en-US"/>
              <a:t>Creating and Compiling Programs</a:t>
            </a:r>
            <a:endParaRPr lang="en-US" altLang="en-US" sz="320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  <a:noFill/>
          <a:ln/>
        </p:spPr>
        <p:txBody>
          <a:bodyPr/>
          <a:lstStyle/>
          <a:p>
            <a:r>
              <a:rPr lang="en-US" altLang="en-US"/>
              <a:t>On command line</a:t>
            </a:r>
          </a:p>
          <a:p>
            <a:pPr lvl="1"/>
            <a:r>
              <a:rPr lang="en-US" altLang="en-US" sz="2400">
                <a:latin typeface="Courier New" panose="02070309020205020404" pitchFamily="49" charset="0"/>
              </a:rPr>
              <a:t>javac file.java</a:t>
            </a:r>
            <a:endParaRPr lang="en-US" altLang="en-US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3200400" y="1981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3200400" y="1295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5029200" y="838200"/>
          <a:ext cx="3624263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r:id="rId3" imgW="2743200" imgH="4267200" progId="Word.Picture.8">
                  <p:embed/>
                </p:oleObj>
              </mc:Choice>
              <mc:Fallback>
                <p:oleObj r:id="rId3" imgW="2743200" imgH="4267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838200"/>
                        <a:ext cx="3624263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424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D03A-0DD9-44CB-992C-7B28B4202EF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 altLang="en-US"/>
              <a:t>Executing Applications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  <a:noFill/>
          <a:ln/>
        </p:spPr>
        <p:txBody>
          <a:bodyPr/>
          <a:lstStyle/>
          <a:p>
            <a:r>
              <a:rPr lang="en-US" altLang="en-US"/>
              <a:t>On command line</a:t>
            </a:r>
          </a:p>
          <a:p>
            <a:pPr lvl="1"/>
            <a:r>
              <a:rPr lang="en-US" altLang="en-US" sz="2400">
                <a:latin typeface="Courier New" panose="02070309020205020404" pitchFamily="49" charset="0"/>
              </a:rPr>
              <a:t>java classname</a:t>
            </a:r>
            <a:endParaRPr lang="en-US" altLang="en-US"/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838200" y="2590800"/>
          <a:ext cx="7391400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Picture" r:id="rId3" imgW="3657600" imgH="1828800" progId="Word.Picture.8">
                  <p:embed/>
                </p:oleObj>
              </mc:Choice>
              <mc:Fallback>
                <p:oleObj name="Picture" r:id="rId3" imgW="3657600" imgH="1828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90800"/>
                        <a:ext cx="7391400" cy="369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6771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Execution of Hello world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42255"/>
            <a:ext cx="9144000" cy="520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15464" y="2967335"/>
            <a:ext cx="3513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623175" cy="1752600"/>
          </a:xfrm>
        </p:spPr>
        <p:txBody>
          <a:bodyPr/>
          <a:lstStyle/>
          <a:p>
            <a:r>
              <a:rPr lang="en-US" dirty="0" smtClean="0"/>
              <a:t>JAVA Basics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914400"/>
          </a:xfrm>
        </p:spPr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FF0000"/>
                </a:solidFill>
              </a:rPr>
              <a:t>James Gosling </a:t>
            </a:r>
            <a:r>
              <a:rPr lang="en-US" sz="3000" dirty="0"/>
              <a:t>- Sun </a:t>
            </a:r>
            <a:r>
              <a:rPr lang="en-US" sz="3000" dirty="0" smtClean="0"/>
              <a:t>Microsystems</a:t>
            </a:r>
            <a:endParaRPr lang="en-US" sz="300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600" dirty="0"/>
              <a:t>Oak - Java, May 20, 1995, Sun </a:t>
            </a:r>
            <a:r>
              <a:rPr lang="en-US" sz="2600" dirty="0" smtClean="0"/>
              <a:t>World</a:t>
            </a:r>
            <a:endParaRPr lang="en-US" sz="26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3100" dirty="0" smtClean="0"/>
              <a:t>JDK Evolutions</a:t>
            </a:r>
            <a:endParaRPr lang="en-US" sz="2600" dirty="0"/>
          </a:p>
          <a:p>
            <a:pPr lvl="1"/>
            <a:r>
              <a:rPr lang="da-DK" dirty="0" smtClean="0"/>
              <a:t>JDK 1.0 (January 23, 1996)</a:t>
            </a:r>
          </a:p>
          <a:p>
            <a:pPr lvl="1"/>
            <a:r>
              <a:rPr lang="da-DK" dirty="0" smtClean="0"/>
              <a:t>JDK 1.1 (February 19, 1997)</a:t>
            </a:r>
          </a:p>
          <a:p>
            <a:pPr lvl="1"/>
            <a:r>
              <a:rPr lang="da-DK" dirty="0" smtClean="0"/>
              <a:t>J2SE 1.2 (December 8, 1998)</a:t>
            </a:r>
          </a:p>
          <a:p>
            <a:pPr lvl="1"/>
            <a:r>
              <a:rPr lang="da-DK" dirty="0" smtClean="0"/>
              <a:t>J2SE 1.3 (May 8, 2000)</a:t>
            </a:r>
          </a:p>
          <a:p>
            <a:pPr lvl="1"/>
            <a:r>
              <a:rPr lang="da-DK" dirty="0" smtClean="0"/>
              <a:t>J2SE 1.4 (February 6, 2002)</a:t>
            </a:r>
          </a:p>
          <a:p>
            <a:pPr lvl="1"/>
            <a:r>
              <a:rPr lang="da-DK" dirty="0" smtClean="0"/>
              <a:t>J2SE 5.0 (September 30, 2004)</a:t>
            </a:r>
          </a:p>
          <a:p>
            <a:pPr lvl="1"/>
            <a:r>
              <a:rPr lang="da-DK" dirty="0" smtClean="0"/>
              <a:t>Java SE 6 (December 11, 2006)</a:t>
            </a:r>
          </a:p>
          <a:p>
            <a:pPr lvl="1"/>
            <a:r>
              <a:rPr lang="da-DK" dirty="0" smtClean="0"/>
              <a:t>Java SE 7 (July 28, 2011</a:t>
            </a:r>
            <a:r>
              <a:rPr lang="da-DK" dirty="0" smtClean="0"/>
              <a:t>)</a:t>
            </a:r>
          </a:p>
          <a:p>
            <a:pPr lvl="1"/>
            <a:r>
              <a:rPr lang="da-DK" dirty="0"/>
              <a:t>Java SE </a:t>
            </a:r>
            <a:r>
              <a:rPr lang="da-DK" dirty="0" smtClean="0"/>
              <a:t>8 (Apr, 2014)</a:t>
            </a:r>
            <a:endParaRPr lang="da-DK" dirty="0"/>
          </a:p>
          <a:p>
            <a:pPr lvl="1"/>
            <a:endParaRPr lang="da-DK" dirty="0" smtClean="0"/>
          </a:p>
          <a:p>
            <a:pPr lvl="1"/>
            <a:endParaRPr lang="da-DK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Java: </a:t>
            </a:r>
            <a:r>
              <a:rPr lang="en-CA" altLang="en-US" dirty="0" smtClean="0"/>
              <a:t>History</a:t>
            </a:r>
            <a:endParaRPr lang="en-CA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14300" indent="-114300">
              <a:tabLst>
                <a:tab pos="476250" algn="l"/>
              </a:tabLst>
            </a:pPr>
            <a:r>
              <a:rPr lang="en-CA" altLang="en-US" smtClean="0"/>
              <a:t>The popularity of the Internet resulted in Sun’s re-focusing of Java on computers.</a:t>
            </a:r>
          </a:p>
          <a:p>
            <a:pPr marL="114300" indent="-114300">
              <a:tabLst>
                <a:tab pos="476250" algn="l"/>
              </a:tabLst>
            </a:pPr>
            <a:r>
              <a:rPr lang="en-CA" altLang="en-US" smtClean="0"/>
              <a:t>Prior to the advent of Java, web pages allowed you to download only text and images.</a:t>
            </a:r>
          </a:p>
          <a:p>
            <a:pPr marL="114300" indent="-114300">
              <a:tabLst>
                <a:tab pos="476250" algn="l"/>
              </a:tabLst>
            </a:pPr>
            <a:endParaRPr lang="en-CA" altLang="en-US" smtClean="0"/>
          </a:p>
          <a:p>
            <a:pPr marL="114300" indent="-114300">
              <a:tabLst>
                <a:tab pos="476250" algn="l"/>
              </a:tabLst>
            </a:pPr>
            <a:endParaRPr lang="en-CA" altLang="en-US" smtClean="0"/>
          </a:p>
          <a:p>
            <a:pPr marL="114300" indent="-114300">
              <a:tabLst>
                <a:tab pos="476250" algn="l"/>
              </a:tabLst>
            </a:pPr>
            <a:endParaRPr lang="en-CA" altLang="en-US" smtClean="0"/>
          </a:p>
          <a:p>
            <a:pPr marL="114300" indent="-114300">
              <a:tabLst>
                <a:tab pos="476250" algn="l"/>
              </a:tabLst>
            </a:pPr>
            <a:endParaRPr lang="en-CA" altLang="en-US" smtClean="0"/>
          </a:p>
          <a:p>
            <a:pPr marL="114300" indent="-114300">
              <a:tabLst>
                <a:tab pos="476250" algn="l"/>
              </a:tabLst>
            </a:pPr>
            <a:endParaRPr lang="en-CA" altLang="en-US" smtClean="0"/>
          </a:p>
          <a:p>
            <a:pPr marL="114300" indent="-114300">
              <a:tabLst>
                <a:tab pos="476250" algn="l"/>
              </a:tabLst>
            </a:pPr>
            <a:endParaRPr lang="en-CA" altLang="en-US" smtClean="0"/>
          </a:p>
          <a:p>
            <a:pPr marL="114300" indent="-114300">
              <a:tabLst>
                <a:tab pos="476250" algn="l"/>
              </a:tabLst>
            </a:pPr>
            <a:endParaRPr lang="en-CA" altLang="en-US" smtClean="0"/>
          </a:p>
          <a:p>
            <a:pPr marL="114300" indent="-114300">
              <a:tabLst>
                <a:tab pos="476250" algn="l"/>
              </a:tabLst>
            </a:pPr>
            <a:endParaRPr lang="en-CA" altLang="en-US" smtClean="0"/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7678738" y="2571750"/>
            <a:ext cx="5180012" cy="0"/>
            <a:chOff x="0" y="0"/>
            <a:chExt cx="3263" cy="0"/>
          </a:xfrm>
        </p:grpSpPr>
        <p:sp>
          <p:nvSpPr>
            <p:cNvPr id="10260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263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1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263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533400" y="3657600"/>
            <a:ext cx="2286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CA" altLang="en-US" sz="1600" b="1"/>
              <a:t>Your computer at home running a web browser</a:t>
            </a:r>
          </a:p>
        </p:txBody>
      </p:sp>
      <p:pic>
        <p:nvPicPr>
          <p:cNvPr id="10246" name="Picture 8" descr="mon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38600"/>
            <a:ext cx="21812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0"/>
          <a:stretch>
            <a:fillRect/>
          </a:stretch>
        </p:blipFill>
        <p:spPr bwMode="auto">
          <a:xfrm>
            <a:off x="6934200" y="43434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8" name="Group 10"/>
          <p:cNvGrpSpPr>
            <a:grpSpLocks/>
          </p:cNvGrpSpPr>
          <p:nvPr/>
        </p:nvGrpSpPr>
        <p:grpSpPr bwMode="auto">
          <a:xfrm>
            <a:off x="533400" y="4267200"/>
            <a:ext cx="3352800" cy="2171700"/>
            <a:chOff x="528" y="2688"/>
            <a:chExt cx="2112" cy="1368"/>
          </a:xfrm>
        </p:grpSpPr>
        <p:pic>
          <p:nvPicPr>
            <p:cNvPr id="10258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55" b="6831"/>
            <a:stretch>
              <a:fillRect/>
            </a:stretch>
          </p:blipFill>
          <p:spPr bwMode="auto">
            <a:xfrm>
              <a:off x="528" y="2688"/>
              <a:ext cx="2112" cy="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10259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880"/>
              <a:ext cx="912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581400" y="4572000"/>
            <a:ext cx="2667000" cy="381000"/>
            <a:chOff x="2256" y="2880"/>
            <a:chExt cx="1680" cy="240"/>
          </a:xfrm>
        </p:grpSpPr>
        <p:sp>
          <p:nvSpPr>
            <p:cNvPr id="10256" name="Line 14"/>
            <p:cNvSpPr>
              <a:spLocks noChangeShapeType="1"/>
            </p:cNvSpPr>
            <p:nvPr/>
          </p:nvSpPr>
          <p:spPr bwMode="auto">
            <a:xfrm>
              <a:off x="2256" y="312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257" name="Text Box 15"/>
            <p:cNvSpPr txBox="1">
              <a:spLocks noChangeArrowheads="1"/>
            </p:cNvSpPr>
            <p:nvPr/>
          </p:nvSpPr>
          <p:spPr bwMode="auto">
            <a:xfrm>
              <a:off x="2448" y="2880"/>
              <a:ext cx="115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CA" altLang="en-US" sz="1600"/>
                <a:t>User clicks on a link 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600200" y="4495800"/>
            <a:ext cx="5029200" cy="1219200"/>
            <a:chOff x="1008" y="2832"/>
            <a:chExt cx="3168" cy="768"/>
          </a:xfrm>
        </p:grpSpPr>
        <p:pic>
          <p:nvPicPr>
            <p:cNvPr id="10252" name="Picture 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10"/>
            <a:stretch>
              <a:fillRect/>
            </a:stretch>
          </p:blipFill>
          <p:spPr bwMode="auto">
            <a:xfrm>
              <a:off x="1008" y="2832"/>
              <a:ext cx="960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53" name="Group 18"/>
            <p:cNvGrpSpPr>
              <a:grpSpLocks/>
            </p:cNvGrpSpPr>
            <p:nvPr/>
          </p:nvGrpSpPr>
          <p:grpSpPr bwMode="auto">
            <a:xfrm>
              <a:off x="2256" y="3216"/>
              <a:ext cx="1920" cy="308"/>
              <a:chOff x="2256" y="3216"/>
              <a:chExt cx="1920" cy="308"/>
            </a:xfrm>
          </p:grpSpPr>
          <p:sp>
            <p:nvSpPr>
              <p:cNvPr id="10254" name="Line 19"/>
              <p:cNvSpPr>
                <a:spLocks noChangeShapeType="1"/>
              </p:cNvSpPr>
              <p:nvPr/>
            </p:nvSpPr>
            <p:spPr bwMode="auto">
              <a:xfrm flipH="1">
                <a:off x="2256" y="3216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55" name="Text Box 20"/>
              <p:cNvSpPr txBox="1">
                <a:spLocks noChangeArrowheads="1"/>
              </p:cNvSpPr>
              <p:nvPr/>
            </p:nvSpPr>
            <p:spPr bwMode="auto">
              <a:xfrm>
                <a:off x="2448" y="3216"/>
                <a:ext cx="1728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CA" altLang="en-US" sz="1600"/>
                  <a:t>Images and text get downloaded</a:t>
                </a:r>
              </a:p>
            </p:txBody>
          </p:sp>
        </p:grpSp>
      </p:grpSp>
      <p:sp>
        <p:nvSpPr>
          <p:cNvPr id="10251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18192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CA" altLang="en-US" sz="1600" b="1"/>
              <a:t>Server containing a </a:t>
            </a:r>
          </a:p>
          <a:p>
            <a:r>
              <a:rPr lang="en-CA" altLang="en-US" sz="1600" b="1"/>
              <a:t>web page</a:t>
            </a:r>
          </a:p>
        </p:txBody>
      </p:sp>
    </p:spTree>
    <p:extLst>
      <p:ext uri="{BB962C8B-B14F-4D97-AF65-F5344CB8AC3E}">
        <p14:creationId xmlns:p14="http://schemas.microsoft.com/office/powerpoint/2010/main" val="157352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54100" y="3281363"/>
            <a:ext cx="7515225" cy="2827337"/>
            <a:chOff x="664" y="2067"/>
            <a:chExt cx="4734" cy="1781"/>
          </a:xfrm>
        </p:grpSpPr>
        <p:grpSp>
          <p:nvGrpSpPr>
            <p:cNvPr id="11281" name="Group 3"/>
            <p:cNvGrpSpPr>
              <a:grpSpLocks/>
            </p:cNvGrpSpPr>
            <p:nvPr/>
          </p:nvGrpSpPr>
          <p:grpSpPr bwMode="auto">
            <a:xfrm>
              <a:off x="664" y="2067"/>
              <a:ext cx="4734" cy="1781"/>
              <a:chOff x="664" y="2067"/>
              <a:chExt cx="4734" cy="1781"/>
            </a:xfrm>
          </p:grpSpPr>
          <p:grpSp>
            <p:nvGrpSpPr>
              <p:cNvPr id="11283" name="Group 4"/>
              <p:cNvGrpSpPr>
                <a:grpSpLocks/>
              </p:cNvGrpSpPr>
              <p:nvPr/>
            </p:nvGrpSpPr>
            <p:grpSpPr bwMode="auto">
              <a:xfrm>
                <a:off x="664" y="2096"/>
                <a:ext cx="2112" cy="1752"/>
                <a:chOff x="664" y="2096"/>
                <a:chExt cx="2112" cy="1752"/>
              </a:xfrm>
            </p:grpSpPr>
            <p:sp>
              <p:nvSpPr>
                <p:cNvPr id="1128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664" y="2096"/>
                  <a:ext cx="1440" cy="3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CA" altLang="en-US" sz="1600" b="1"/>
                    <a:t>Your computer at home running a web browser</a:t>
                  </a:r>
                </a:p>
              </p:txBody>
            </p:sp>
            <p:grpSp>
              <p:nvGrpSpPr>
                <p:cNvPr id="11288" name="Group 6"/>
                <p:cNvGrpSpPr>
                  <a:grpSpLocks/>
                </p:cNvGrpSpPr>
                <p:nvPr/>
              </p:nvGrpSpPr>
              <p:grpSpPr bwMode="auto">
                <a:xfrm>
                  <a:off x="664" y="2480"/>
                  <a:ext cx="2112" cy="1368"/>
                  <a:chOff x="528" y="2688"/>
                  <a:chExt cx="2112" cy="1368"/>
                </a:xfrm>
              </p:grpSpPr>
              <p:pic>
                <p:nvPicPr>
                  <p:cNvPr id="11289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555" b="6831"/>
                  <a:stretch>
                    <a:fillRect/>
                  </a:stretch>
                </p:blipFill>
                <p:spPr bwMode="auto">
                  <a:xfrm>
                    <a:off x="528" y="2688"/>
                    <a:ext cx="2112" cy="13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</p:pic>
              <p:pic>
                <p:nvPicPr>
                  <p:cNvPr id="11290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48" y="2880"/>
                    <a:ext cx="912" cy="6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1284" name="Group 9"/>
              <p:cNvGrpSpPr>
                <a:grpSpLocks/>
              </p:cNvGrpSpPr>
              <p:nvPr/>
            </p:nvGrpSpPr>
            <p:grpSpPr bwMode="auto">
              <a:xfrm>
                <a:off x="4024" y="2067"/>
                <a:ext cx="1374" cy="1643"/>
                <a:chOff x="4024" y="2067"/>
                <a:chExt cx="1374" cy="1643"/>
              </a:xfrm>
            </p:grpSpPr>
            <p:pic>
              <p:nvPicPr>
                <p:cNvPr id="11285" name="Picture 10" descr="monitor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24" y="2336"/>
                  <a:ext cx="1374" cy="1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28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05" y="2067"/>
                  <a:ext cx="1146" cy="3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CA" altLang="en-US" sz="1600" b="1"/>
                    <a:t>Server containing a web page</a:t>
                  </a:r>
                </a:p>
              </p:txBody>
            </p:sp>
          </p:grpSp>
        </p:grpSp>
        <p:pic>
          <p:nvPicPr>
            <p:cNvPr id="1128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43"/>
            <a:stretch>
              <a:fillRect/>
            </a:stretch>
          </p:blipFill>
          <p:spPr bwMode="auto">
            <a:xfrm>
              <a:off x="4504" y="2528"/>
              <a:ext cx="816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6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Java: </a:t>
            </a:r>
            <a:r>
              <a:rPr lang="en-CA" altLang="en-US" dirty="0" smtClean="0"/>
              <a:t>History</a:t>
            </a:r>
            <a:endParaRPr lang="en-US" altLang="en-US" dirty="0" smtClean="0"/>
          </a:p>
        </p:txBody>
      </p:sp>
      <p:sp>
        <p:nvSpPr>
          <p:cNvPr id="164878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Java </a:t>
            </a:r>
            <a:r>
              <a:rPr lang="en-CA" altLang="en-US" smtClean="0"/>
              <a:t>enabled web browsers allowed for the downloading of programs (Applets).</a:t>
            </a:r>
          </a:p>
          <a:p>
            <a:r>
              <a:rPr lang="en-CA" altLang="en-US" smtClean="0"/>
              <a:t>Java is still used in this context today:</a:t>
            </a:r>
          </a:p>
          <a:p>
            <a:pPr lvl="1"/>
            <a:r>
              <a:rPr lang="en-CA" altLang="en-US" smtClean="0"/>
              <a:t>Facebook (older version)</a:t>
            </a:r>
          </a:p>
          <a:p>
            <a:pPr lvl="1"/>
            <a:r>
              <a:rPr lang="en-CA" altLang="en-US" smtClean="0"/>
              <a:t>Hotmail (older version)</a:t>
            </a:r>
          </a:p>
          <a:p>
            <a:endParaRPr lang="en-US" altLang="en-US" smtClean="0"/>
          </a:p>
        </p:txBody>
      </p:sp>
      <p:grpSp>
        <p:nvGrpSpPr>
          <p:cNvPr id="11269" name="Group 15"/>
          <p:cNvGrpSpPr>
            <a:grpSpLocks/>
          </p:cNvGrpSpPr>
          <p:nvPr/>
        </p:nvGrpSpPr>
        <p:grpSpPr bwMode="auto">
          <a:xfrm>
            <a:off x="7894638" y="2787650"/>
            <a:ext cx="5180012" cy="0"/>
            <a:chOff x="0" y="0"/>
            <a:chExt cx="3263" cy="0"/>
          </a:xfrm>
        </p:grpSpPr>
        <p:sp>
          <p:nvSpPr>
            <p:cNvPr id="11279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3263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0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3263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3797300" y="4318000"/>
            <a:ext cx="2895600" cy="304800"/>
            <a:chOff x="2256" y="2496"/>
            <a:chExt cx="1824" cy="192"/>
          </a:xfrm>
        </p:grpSpPr>
        <p:sp>
          <p:nvSpPr>
            <p:cNvPr id="11277" name="Line 19"/>
            <p:cNvSpPr>
              <a:spLocks noChangeShapeType="1"/>
            </p:cNvSpPr>
            <p:nvPr/>
          </p:nvSpPr>
          <p:spPr bwMode="auto">
            <a:xfrm>
              <a:off x="2256" y="268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278" name="Text Box 20"/>
            <p:cNvSpPr txBox="1">
              <a:spLocks noChangeArrowheads="1"/>
            </p:cNvSpPr>
            <p:nvPr/>
          </p:nvSpPr>
          <p:spPr bwMode="auto">
            <a:xfrm>
              <a:off x="2256" y="2496"/>
              <a:ext cx="18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CA" altLang="en-US" sz="1600"/>
                <a:t>User clicks on a link</a:t>
              </a:r>
            </a:p>
          </p:txBody>
        </p:sp>
      </p:grp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2120900" y="4241800"/>
            <a:ext cx="4572000" cy="1103313"/>
            <a:chOff x="1200" y="2448"/>
            <a:chExt cx="2880" cy="695"/>
          </a:xfrm>
        </p:grpSpPr>
        <p:grpSp>
          <p:nvGrpSpPr>
            <p:cNvPr id="11273" name="Group 22"/>
            <p:cNvGrpSpPr>
              <a:grpSpLocks/>
            </p:cNvGrpSpPr>
            <p:nvPr/>
          </p:nvGrpSpPr>
          <p:grpSpPr bwMode="auto">
            <a:xfrm>
              <a:off x="2256" y="2784"/>
              <a:ext cx="1824" cy="202"/>
              <a:chOff x="2256" y="2784"/>
              <a:chExt cx="1824" cy="202"/>
            </a:xfrm>
          </p:grpSpPr>
          <p:sp>
            <p:nvSpPr>
              <p:cNvPr id="11275" name="Line 23"/>
              <p:cNvSpPr>
                <a:spLocks noChangeShapeType="1"/>
              </p:cNvSpPr>
              <p:nvPr/>
            </p:nvSpPr>
            <p:spPr bwMode="auto">
              <a:xfrm flipH="1">
                <a:off x="2256" y="2784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76" name="Text Box 24"/>
              <p:cNvSpPr txBox="1">
                <a:spLocks noChangeArrowheads="1"/>
              </p:cNvSpPr>
              <p:nvPr/>
            </p:nvSpPr>
            <p:spPr bwMode="auto">
              <a:xfrm>
                <a:off x="2256" y="2832"/>
                <a:ext cx="182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CA" altLang="en-US" sz="1600"/>
                  <a:t>Java Applet downloaded</a:t>
                </a:r>
              </a:p>
            </p:txBody>
          </p:sp>
        </p:grpSp>
        <p:pic>
          <p:nvPicPr>
            <p:cNvPr id="11274" name="Picture 2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1" b="4167"/>
            <a:stretch>
              <a:fillRect/>
            </a:stretch>
          </p:blipFill>
          <p:spPr bwMode="auto">
            <a:xfrm>
              <a:off x="1200" y="2448"/>
              <a:ext cx="960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4890" name="Text Box 26"/>
          <p:cNvSpPr txBox="1">
            <a:spLocks noChangeArrowheads="1"/>
          </p:cNvSpPr>
          <p:nvPr/>
        </p:nvSpPr>
        <p:spPr bwMode="auto">
          <a:xfrm>
            <a:off x="0" y="6142038"/>
            <a:ext cx="7777163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/>
              <a:t>Java version of the Game of Life: </a:t>
            </a:r>
            <a:r>
              <a:rPr lang="en-CA" altLang="en-US" b="1" i="1">
                <a:solidFill>
                  <a:schemeClr val="accent2"/>
                </a:solidFill>
              </a:rPr>
              <a:t> </a:t>
            </a:r>
            <a:r>
              <a:rPr lang="en-CA" altLang="en-US">
                <a:hlinkClick r:id="rId7"/>
              </a:rPr>
              <a:t>http://www.bitstorm.org/gameoflife/</a:t>
            </a:r>
            <a:endParaRPr lang="en-CA" altLang="en-US"/>
          </a:p>
          <a:p>
            <a:pPr eaLnBrk="1" hangingPunct="1">
              <a:spcBef>
                <a:spcPct val="50000"/>
              </a:spcBef>
            </a:pPr>
            <a:r>
              <a:rPr lang="en-CA" altLang="en-US"/>
              <a:t>Online checkers:                            </a:t>
            </a:r>
            <a:r>
              <a:rPr lang="en-CA" altLang="en-US">
                <a:hlinkClick r:id="rId8"/>
              </a:rPr>
              <a:t>http://www.darkfish.com/checkers/index.html</a:t>
            </a: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7069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8" grpId="0" build="p"/>
      <p:bldP spid="1648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>
                <a:solidFill>
                  <a:srgbClr val="FF0000"/>
                </a:solidFill>
              </a:rPr>
              <a:t>Java</a:t>
            </a:r>
            <a:r>
              <a:rPr lang="en-US" dirty="0"/>
              <a:t> </a:t>
            </a:r>
            <a:r>
              <a:rPr lang="en-US" dirty="0" smtClean="0"/>
              <a:t>is Important 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Two reasons 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Trouble with </a:t>
            </a:r>
            <a:r>
              <a:rPr lang="en-US" dirty="0">
                <a:solidFill>
                  <a:srgbClr val="FF0000"/>
                </a:solidFill>
              </a:rPr>
              <a:t>C/C++ </a:t>
            </a:r>
            <a:r>
              <a:rPr lang="en-US" dirty="0"/>
              <a:t>language is that they are not portable and are not platform independent </a:t>
            </a:r>
            <a:r>
              <a:rPr lang="en-US" dirty="0" smtClean="0"/>
              <a:t>languages.</a:t>
            </a:r>
            <a:endParaRPr lang="en-US" dirty="0"/>
          </a:p>
          <a:p>
            <a:pPr lvl="1" algn="just"/>
            <a:r>
              <a:rPr lang="en-US" dirty="0"/>
              <a:t>Emergence of World Wide Web, which demanded portable programs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Portability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security</a:t>
            </a:r>
            <a:r>
              <a:rPr lang="en-US" dirty="0"/>
              <a:t> necessitated the invention of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Cont..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en-US" sz="3600" dirty="0"/>
              <a:t>Java </a:t>
            </a:r>
            <a:r>
              <a:rPr lang="en-US" sz="3600" dirty="0" smtClean="0">
                <a:solidFill>
                  <a:srgbClr val="FF0000"/>
                </a:solidFill>
              </a:rPr>
              <a:t>Editions.</a:t>
            </a:r>
            <a:endParaRPr lang="en-US" sz="3600" dirty="0">
              <a:solidFill>
                <a:srgbClr val="FF0000"/>
              </a:solidFill>
            </a:endParaRPr>
          </a:p>
          <a:p>
            <a:pPr lvl="1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J2SE</a:t>
            </a:r>
            <a:r>
              <a:rPr lang="en-US" dirty="0" smtClean="0"/>
              <a:t>(</a:t>
            </a:r>
            <a:r>
              <a:rPr lang="en-US" dirty="0" smtClean="0">
                <a:latin typeface="Palatino" charset="0"/>
                <a:cs typeface="Times New Roman" pitchFamily="18" charset="0"/>
              </a:rPr>
              <a:t>Java 2 </a:t>
            </a:r>
            <a:r>
              <a:rPr lang="en-US" dirty="0">
                <a:latin typeface="Palatino" charset="0"/>
                <a:cs typeface="Times New Roman" pitchFamily="18" charset="0"/>
              </a:rPr>
              <a:t>Standard Edition</a:t>
            </a:r>
            <a:r>
              <a:rPr lang="en-US" dirty="0"/>
              <a:t>) - </a:t>
            </a:r>
            <a:r>
              <a:rPr lang="en-US" dirty="0">
                <a:latin typeface="Palatino" charset="0"/>
                <a:cs typeface="Times New Roman" pitchFamily="18" charset="0"/>
              </a:rPr>
              <a:t>to develop client-side standalone applications or </a:t>
            </a:r>
            <a:r>
              <a:rPr lang="en-US" dirty="0" smtClean="0">
                <a:latin typeface="Palatino" charset="0"/>
                <a:cs typeface="Times New Roman" pitchFamily="18" charset="0"/>
              </a:rPr>
              <a:t>applets.</a:t>
            </a:r>
            <a:endParaRPr lang="en-US" dirty="0"/>
          </a:p>
          <a:p>
            <a:pPr lvl="1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J2ME</a:t>
            </a:r>
            <a:r>
              <a:rPr lang="en-US" dirty="0" smtClean="0"/>
              <a:t>(</a:t>
            </a:r>
            <a:r>
              <a:rPr lang="en-US" dirty="0" smtClean="0">
                <a:latin typeface="Palatino" charset="0"/>
                <a:cs typeface="Times New Roman" pitchFamily="18" charset="0"/>
              </a:rPr>
              <a:t>Java 2 </a:t>
            </a:r>
            <a:r>
              <a:rPr lang="en-US" dirty="0">
                <a:latin typeface="Palatino" charset="0"/>
                <a:cs typeface="Times New Roman" pitchFamily="18" charset="0"/>
              </a:rPr>
              <a:t>Micro Edition </a:t>
            </a:r>
            <a:r>
              <a:rPr lang="en-US" dirty="0"/>
              <a:t>) - </a:t>
            </a:r>
            <a:r>
              <a:rPr lang="en-US" dirty="0">
                <a:latin typeface="Palatino" charset="0"/>
                <a:cs typeface="Times New Roman" pitchFamily="18" charset="0"/>
              </a:rPr>
              <a:t>to develop applications for mobile devices such as cell </a:t>
            </a:r>
            <a:r>
              <a:rPr lang="en-US" dirty="0" smtClean="0">
                <a:latin typeface="Palatino" charset="0"/>
                <a:cs typeface="Times New Roman" pitchFamily="18" charset="0"/>
              </a:rPr>
              <a:t>phones.</a:t>
            </a:r>
            <a:endParaRPr lang="en-US" dirty="0"/>
          </a:p>
          <a:p>
            <a:pPr lvl="1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J2EE</a:t>
            </a:r>
            <a:r>
              <a:rPr lang="en-US" dirty="0" smtClean="0"/>
              <a:t>(</a:t>
            </a:r>
            <a:r>
              <a:rPr lang="en-US" dirty="0" smtClean="0">
                <a:latin typeface="Palatino" charset="0"/>
                <a:cs typeface="Times New Roman" pitchFamily="18" charset="0"/>
              </a:rPr>
              <a:t>Java 2 </a:t>
            </a:r>
            <a:r>
              <a:rPr lang="en-US" dirty="0">
                <a:latin typeface="Palatino" charset="0"/>
                <a:cs typeface="Times New Roman" pitchFamily="18" charset="0"/>
              </a:rPr>
              <a:t>Enterprise Edition </a:t>
            </a:r>
            <a:r>
              <a:rPr lang="en-US" dirty="0"/>
              <a:t>) - </a:t>
            </a:r>
            <a:r>
              <a:rPr lang="en-US" dirty="0">
                <a:latin typeface="Palatino" charset="0"/>
                <a:cs typeface="Times New Roman" pitchFamily="18" charset="0"/>
              </a:rPr>
              <a:t>to develop server-side applications such as Java </a:t>
            </a:r>
            <a:r>
              <a:rPr lang="en-US" dirty="0" err="1">
                <a:latin typeface="Palatino" charset="0"/>
                <a:cs typeface="Times New Roman" pitchFamily="18" charset="0"/>
              </a:rPr>
              <a:t>servlets</a:t>
            </a:r>
            <a:r>
              <a:rPr lang="en-US" dirty="0">
                <a:latin typeface="Palatino" charset="0"/>
                <a:cs typeface="Times New Roman" pitchFamily="18" charset="0"/>
              </a:rPr>
              <a:t> and Java </a:t>
            </a:r>
            <a:r>
              <a:rPr lang="en-US" dirty="0" err="1" smtClean="0">
                <a:latin typeface="Palatino" charset="0"/>
                <a:cs typeface="Times New Roman" pitchFamily="18" charset="0"/>
              </a:rPr>
              <a:t>ServerPages</a:t>
            </a:r>
            <a:r>
              <a:rPr lang="en-US" dirty="0" smtClean="0">
                <a:latin typeface="Palatino" charset="0"/>
                <a:cs typeface="Times New Roman" pitchFamily="18" charset="0"/>
              </a:rPr>
              <a:t>.</a:t>
            </a:r>
            <a:endParaRPr lang="en-US" dirty="0">
              <a:latin typeface="Palatino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1809</Words>
  <Application>Microsoft Office PowerPoint</Application>
  <PresentationFormat>On-screen Show (4:3)</PresentationFormat>
  <Paragraphs>318</Paragraphs>
  <Slides>38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 Unicode MS</vt:lpstr>
      <vt:lpstr>SimSun</vt:lpstr>
      <vt:lpstr>Arial</vt:lpstr>
      <vt:lpstr>Book Antiqua</vt:lpstr>
      <vt:lpstr>Calibri</vt:lpstr>
      <vt:lpstr>Courier New</vt:lpstr>
      <vt:lpstr>Monotype Sorts</vt:lpstr>
      <vt:lpstr>Palatino</vt:lpstr>
      <vt:lpstr>Times New Roman</vt:lpstr>
      <vt:lpstr>Wingdings</vt:lpstr>
      <vt:lpstr>Office Theme</vt:lpstr>
      <vt:lpstr>Microsoft Word Picture</vt:lpstr>
      <vt:lpstr>Object Oriented Programming in JAVA</vt:lpstr>
      <vt:lpstr>Introduction </vt:lpstr>
      <vt:lpstr> Course Objectives </vt:lpstr>
      <vt:lpstr>JAVA Basics </vt:lpstr>
      <vt:lpstr>History</vt:lpstr>
      <vt:lpstr>Java: History</vt:lpstr>
      <vt:lpstr>Java: History</vt:lpstr>
      <vt:lpstr>Why Java is Important </vt:lpstr>
      <vt:lpstr>Cont..</vt:lpstr>
      <vt:lpstr>What is java?</vt:lpstr>
      <vt:lpstr>How is Java different from C…</vt:lpstr>
      <vt:lpstr>How is Java different from C++…</vt:lpstr>
      <vt:lpstr>Cont…</vt:lpstr>
      <vt:lpstr>Cont …</vt:lpstr>
      <vt:lpstr>Cont …</vt:lpstr>
      <vt:lpstr>Characteristics of Java</vt:lpstr>
      <vt:lpstr>Java Environment</vt:lpstr>
      <vt:lpstr>  Java is architecture-neutral  </vt:lpstr>
      <vt:lpstr>WORA(Write Once Run Anywhere)</vt:lpstr>
      <vt:lpstr>Java: Write Once, Run Anywhere</vt:lpstr>
      <vt:lpstr>Java: Write Once, Run Anywhere</vt:lpstr>
      <vt:lpstr>Java: Write Once, Run Anywhere (2)</vt:lpstr>
      <vt:lpstr>Java: Write Once, Run Anywhere (3)</vt:lpstr>
      <vt:lpstr>Compiled Programs With Different  Operating Systems</vt:lpstr>
      <vt:lpstr>A High Level View Of Translating/Executing Java Programs</vt:lpstr>
      <vt:lpstr>A High Level View Of Translating/Executing Java Programs (2)</vt:lpstr>
      <vt:lpstr>Smallest Compilable And Executable Java Program</vt:lpstr>
      <vt:lpstr>Creating, Compiling And Running Java Programs On The Computer Science Network</vt:lpstr>
      <vt:lpstr>Compiling The Smallest Java Program</vt:lpstr>
      <vt:lpstr>Running The Smallest Java Program</vt:lpstr>
      <vt:lpstr>Running The Java Compiler At Home</vt:lpstr>
      <vt:lpstr>Java Translation</vt:lpstr>
      <vt:lpstr>Basic Program Development</vt:lpstr>
      <vt:lpstr>A Simple Application</vt:lpstr>
      <vt:lpstr>Creating and Compiling Programs</vt:lpstr>
      <vt:lpstr>Executing Applications</vt:lpstr>
      <vt:lpstr>Execution of Hello world Program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in JAVA</dc:title>
  <dc:creator>VEERU</dc:creator>
  <cp:lastModifiedBy>Kanhaiya Chhipa</cp:lastModifiedBy>
  <cp:revision>36</cp:revision>
  <dcterms:created xsi:type="dcterms:W3CDTF">2011-09-04T18:04:13Z</dcterms:created>
  <dcterms:modified xsi:type="dcterms:W3CDTF">2016-12-13T05:00:40Z</dcterms:modified>
</cp:coreProperties>
</file>