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60" r:id="rId3"/>
    <p:sldId id="264" r:id="rId4"/>
    <p:sldId id="298" r:id="rId5"/>
    <p:sldId id="299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5" r:id="rId26"/>
    <p:sldId id="293" r:id="rId27"/>
    <p:sldId id="294" r:id="rId28"/>
    <p:sldId id="296" r:id="rId29"/>
    <p:sldId id="297" r:id="rId30"/>
    <p:sldId id="281" r:id="rId31"/>
    <p:sldId id="282" r:id="rId32"/>
    <p:sldId id="283" r:id="rId33"/>
    <p:sldId id="284" r:id="rId34"/>
    <p:sldId id="285" r:id="rId35"/>
    <p:sldId id="300" r:id="rId36"/>
    <p:sldId id="301" r:id="rId37"/>
    <p:sldId id="302" r:id="rId38"/>
    <p:sldId id="303" r:id="rId39"/>
    <p:sldId id="304" r:id="rId40"/>
    <p:sldId id="305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was conceived by james gosling,patrick naughton….</a:t>
            </a:r>
          </a:p>
          <a:p>
            <a:r>
              <a:rPr lang="en-US"/>
              <a:t>Java was initially called as Oak..</a:t>
            </a:r>
          </a:p>
          <a:p>
            <a:r>
              <a:rPr lang="en-US"/>
              <a:t>But renamed as java in 1995</a:t>
            </a:r>
          </a:p>
          <a:p>
            <a:r>
              <a:rPr lang="en-US"/>
              <a:t>Standard edition, management edition, enterprise edition (used for adv.. Java concepts)</a:t>
            </a:r>
          </a:p>
          <a:p>
            <a:r>
              <a:rPr lang="en-US"/>
              <a:t>You can write the java program in any editors, notepads. But it will   be easy if you use editplus</a:t>
            </a:r>
          </a:p>
        </p:txBody>
      </p:sp>
    </p:spTree>
    <p:extLst>
      <p:ext uri="{BB962C8B-B14F-4D97-AF65-F5344CB8AC3E}">
        <p14:creationId xmlns:p14="http://schemas.microsoft.com/office/powerpoint/2010/main" val="168272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  <p:extLst>
      <p:ext uri="{BB962C8B-B14F-4D97-AF65-F5344CB8AC3E}">
        <p14:creationId xmlns:p14="http://schemas.microsoft.com/office/powerpoint/2010/main" val="33339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6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3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5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3213"/>
            <a:ext cx="8166100" cy="52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8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aberfield/dmj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install-window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Welcome.b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Welcome.ht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rkfish.com/checkers/index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bitstorm.org/gameoflif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153400" cy="25177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bject 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riented </a:t>
            </a:r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rogramming in </a:t>
            </a:r>
            <a:r>
              <a:rPr lang="en-US" sz="6000" dirty="0" smtClean="0">
                <a:solidFill>
                  <a:srgbClr val="FF0000"/>
                </a:solidFill>
              </a:rPr>
              <a:t>JAVA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language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Features removed in java: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doesn’t support </a:t>
            </a: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to avoid </a:t>
            </a:r>
            <a:r>
              <a:rPr lang="en-US" sz="2400" dirty="0">
                <a:solidFill>
                  <a:srgbClr val="FF0000"/>
                </a:solidFill>
              </a:rPr>
              <a:t>unauthorized</a:t>
            </a:r>
            <a:r>
              <a:rPr lang="en-US" sz="2400" dirty="0"/>
              <a:t> access of </a:t>
            </a:r>
            <a:r>
              <a:rPr lang="en-US" sz="2400" dirty="0">
                <a:solidFill>
                  <a:srgbClr val="FF0000"/>
                </a:solidFill>
              </a:rPr>
              <a:t>memory locations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include structures, unions and </a:t>
            </a:r>
            <a:r>
              <a:rPr lang="en-US" sz="2400" dirty="0" err="1"/>
              <a:t>enum</a:t>
            </a:r>
            <a:r>
              <a:rPr lang="en-US" sz="2400" dirty="0"/>
              <a:t>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support </a:t>
            </a:r>
            <a:r>
              <a:rPr lang="en-US" sz="2400" dirty="0">
                <a:solidFill>
                  <a:srgbClr val="FF0000"/>
                </a:solidFill>
              </a:rPr>
              <a:t>operator over loading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Preprocessor plays less important role in C++ and so </a:t>
            </a:r>
            <a:r>
              <a:rPr lang="en-US" sz="2400" dirty="0">
                <a:solidFill>
                  <a:srgbClr val="FF0000"/>
                </a:solidFill>
              </a:rPr>
              <a:t>eliminated </a:t>
            </a:r>
            <a:r>
              <a:rPr lang="en-US" sz="2400" dirty="0"/>
              <a:t>entirely in java.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perform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type conversions that result in loss of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4530725"/>
          </a:xfrm>
        </p:spPr>
        <p:txBody>
          <a:bodyPr>
            <a:normAutofit fontScale="85000" lnSpcReduction="10000"/>
          </a:bodyPr>
          <a:lstStyle/>
          <a:p>
            <a:pPr lvl="2">
              <a:buFont typeface="Wingdings" pitchFamily="2" charset="2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and forms part of that class.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allow </a:t>
            </a:r>
            <a:r>
              <a:rPr lang="en-US" dirty="0">
                <a:solidFill>
                  <a:srgbClr val="FF0000"/>
                </a:solidFill>
              </a:rPr>
              <a:t>default arguments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support inheritance of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‘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’ concept.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java.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 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None/>
            </a:pPr>
            <a:r>
              <a:rPr lang="en-US" sz="3300" dirty="0"/>
              <a:t>New features added in Java:</a:t>
            </a:r>
          </a:p>
          <a:p>
            <a:pPr lvl="2">
              <a:buClr>
                <a:schemeClr val="tx1"/>
              </a:buClr>
              <a:buFont typeface="Arial" pitchFamily="34" charset="0"/>
              <a:buNone/>
            </a:pPr>
            <a:endParaRPr lang="en-US" b="1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Multithreading</a:t>
            </a:r>
            <a:r>
              <a:rPr lang="en-US" dirty="0"/>
              <a:t>, that allows two or more pieces of the same program to execute concurrently.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C++ has a set of library functions that use a common header file. But java  replaces it with its own set of </a:t>
            </a:r>
            <a:r>
              <a:rPr lang="en-US" dirty="0">
                <a:solidFill>
                  <a:srgbClr val="FF3300"/>
                </a:solidFill>
              </a:rPr>
              <a:t>API classes.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adds </a:t>
            </a:r>
            <a:r>
              <a:rPr lang="en-US" dirty="0">
                <a:solidFill>
                  <a:srgbClr val="FF33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interfaces.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supports automatic </a:t>
            </a:r>
            <a:r>
              <a:rPr lang="en-US" dirty="0">
                <a:solidFill>
                  <a:srgbClr val="FF3300"/>
                </a:solidFill>
              </a:rPr>
              <a:t>garbage collection.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targets.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Features that differ: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Though </a:t>
            </a:r>
            <a:r>
              <a:rPr lang="en-US" sz="2400" dirty="0">
                <a:solidFill>
                  <a:srgbClr val="FF0000"/>
                </a:solidFill>
              </a:rPr>
              <a:t>C++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java</a:t>
            </a:r>
            <a:r>
              <a:rPr lang="en-US" sz="2400" dirty="0"/>
              <a:t> supports Boolean data type, C++ takes any </a:t>
            </a:r>
            <a:r>
              <a:rPr lang="en-US" sz="2400" dirty="0">
                <a:solidFill>
                  <a:srgbClr val="FF0000"/>
                </a:solidFill>
              </a:rPr>
              <a:t>nonzero value </a:t>
            </a:r>
            <a:r>
              <a:rPr lang="en-US" sz="2400" dirty="0"/>
              <a:t>as true and </a:t>
            </a:r>
            <a:r>
              <a:rPr lang="en-US" sz="2400" dirty="0">
                <a:solidFill>
                  <a:srgbClr val="FF0000"/>
                </a:solidFill>
              </a:rPr>
              <a:t>zero as </a:t>
            </a:r>
            <a:r>
              <a:rPr lang="en-US" sz="2400" dirty="0"/>
              <a:t>false. True and false in java are predefined literals that are values for a </a:t>
            </a:r>
            <a:r>
              <a:rPr lang="en-US" sz="2400" dirty="0" err="1"/>
              <a:t>boolean</a:t>
            </a:r>
            <a:r>
              <a:rPr lang="en-US" sz="2400" dirty="0"/>
              <a:t> expression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has replaced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destructor</a:t>
            </a:r>
            <a:r>
              <a:rPr lang="en-US" sz="2400" dirty="0"/>
              <a:t> function with a </a:t>
            </a:r>
            <a:r>
              <a:rPr lang="en-US" sz="2400" dirty="0">
                <a:solidFill>
                  <a:srgbClr val="FF0000"/>
                </a:solidFill>
              </a:rPr>
              <a:t>finalize() </a:t>
            </a:r>
            <a:r>
              <a:rPr lang="en-US" sz="2400" dirty="0"/>
              <a:t>function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C++ supports exception handling that is similar to java's. However, in C++ there is no requirement that a thrown exception be caught.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r>
              <a:rPr lang="en-US" dirty="0"/>
              <a:t> of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</a:t>
            </a:r>
            <a:r>
              <a:rPr lang="en-US" dirty="0" smtClean="0">
                <a:solidFill>
                  <a:srgbClr val="FF0000"/>
                </a:solidFill>
              </a:rPr>
              <a:t>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Java is</a:t>
            </a:r>
            <a:r>
              <a:rPr lang="en-US" sz="3200" dirty="0" smtClean="0">
                <a:solidFill>
                  <a:srgbClr val="FF0000"/>
                </a:solidFill>
              </a:rPr>
              <a:t> secure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pPr algn="just"/>
            <a:r>
              <a:rPr lang="en-US" sz="2600" dirty="0"/>
              <a:t>JDK constitutes of tools like </a:t>
            </a:r>
            <a:r>
              <a:rPr lang="en-US" sz="2600" dirty="0">
                <a:solidFill>
                  <a:srgbClr val="FF0000"/>
                </a:solidFill>
              </a:rPr>
              <a:t>java compiler</a:t>
            </a:r>
            <a:r>
              <a:rPr lang="en-US" sz="2600" dirty="0"/>
              <a:t>, java interpreter and many.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API</a:t>
            </a:r>
            <a:r>
              <a:rPr lang="en-US" sz="2600" dirty="0"/>
              <a:t> 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7083" r="47877" b="13542"/>
          <a:stretch>
            <a:fillRect/>
          </a:stretch>
        </p:blipFill>
        <p:spPr bwMode="auto">
          <a:xfrm>
            <a:off x="1447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905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Program Execution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WORA(Write Once Run Anywhere)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56723" r="39327" b="28125"/>
          <a:stretch>
            <a:fillRect/>
          </a:stretch>
        </p:blipFill>
        <p:spPr bwMode="auto">
          <a:xfrm>
            <a:off x="285750" y="17526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platform-independence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2293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05000" y="2819400"/>
            <a:ext cx="4800600" cy="1219200"/>
            <a:chOff x="1200" y="1776"/>
            <a:chExt cx="3024" cy="768"/>
          </a:xfrm>
        </p:grpSpPr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1200" y="1872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488" y="1776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828800" y="3124200"/>
            <a:ext cx="4867275" cy="1279525"/>
            <a:chOff x="1152" y="1968"/>
            <a:chExt cx="3066" cy="806"/>
          </a:xfrm>
        </p:grpSpPr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 flipH="1" flipV="1">
              <a:off x="1152" y="1968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5" name="Text Box 18"/>
            <p:cNvSpPr txBox="1">
              <a:spLocks noChangeArrowheads="1"/>
            </p:cNvSpPr>
            <p:nvPr/>
          </p:nvSpPr>
          <p:spPr bwMode="auto">
            <a:xfrm>
              <a:off x="2976" y="2640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838200" y="3733800"/>
            <a:ext cx="3200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Mac code and the Applet is run</a:t>
            </a:r>
          </a:p>
        </p:txBody>
      </p: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6732588" y="5661025"/>
            <a:ext cx="1366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altLang="en-US"/>
              <a:t>Byte code (part of web page)</a:t>
            </a:r>
            <a:endParaRPr lang="en-US" altLang="en-US"/>
          </a:p>
        </p:txBody>
      </p:sp>
      <p:pic>
        <p:nvPicPr>
          <p:cNvPr id="12303" name="Picture 21" descr="que-cha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60588" cy="167798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1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platform-independent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33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317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2600" y="4038600"/>
            <a:ext cx="4953000" cy="838200"/>
            <a:chOff x="1104" y="2544"/>
            <a:chExt cx="3120" cy="528"/>
          </a:xfrm>
        </p:grpSpPr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 flipV="1">
              <a:off x="1248" y="2544"/>
              <a:ext cx="29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104" y="2784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81200" y="4267200"/>
            <a:ext cx="4800600" cy="838200"/>
            <a:chOff x="1248" y="2688"/>
            <a:chExt cx="3024" cy="528"/>
          </a:xfrm>
        </p:grpSpPr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 flipH="1">
              <a:off x="1248" y="2688"/>
              <a:ext cx="30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024" y="2928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838200" y="5715000"/>
            <a:ext cx="3505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Windows code and the Applet is run</a:t>
            </a:r>
          </a:p>
        </p:txBody>
      </p:sp>
      <p:pic>
        <p:nvPicPr>
          <p:cNvPr id="13326" name="Picture 20" descr="que-cha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55825" cy="16748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1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11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Little History of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Why Opt Core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JDK vs JRE vs </a:t>
            </a:r>
            <a:r>
              <a:rPr lang="en-US" sz="9600" dirty="0" smtClean="0"/>
              <a:t>JVM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Difference b/w class and class path</a:t>
            </a:r>
            <a:endParaRPr lang="en-US" sz="9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/>
              <a:t>How Java is different from C and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/>
              <a:t>Characteristics of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Java code execution flow.</a:t>
            </a:r>
            <a:endParaRPr lang="en-US" sz="9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mtClean="0"/>
              <a:t>But Java can also create standard (non-web based) programs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09600" y="2805112"/>
            <a:ext cx="3413125" cy="3503613"/>
            <a:chOff x="416" y="1026"/>
            <a:chExt cx="2150" cy="2207"/>
          </a:xfrm>
        </p:grpSpPr>
        <p:pic>
          <p:nvPicPr>
            <p:cNvPr id="14340" name="Picture 4" descr="imag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" y="1026"/>
              <a:ext cx="2138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6" y="2933"/>
              <a:ext cx="205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 sz="1600"/>
                <a:t>Dungeon Master (Java version) 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>
                  <a:hlinkClick r:id="rId3"/>
                </a:rPr>
                <a:t>http://homepage.mac.com/aberfield/dmj/</a:t>
              </a:r>
              <a:endParaRPr lang="en-CA" altLang="en-US"/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6553200"/>
            <a:ext cx="551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Examples of mobile Java games: http://www.mobilegamesarena.net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037374" y="2781228"/>
            <a:ext cx="2251075" cy="3308350"/>
            <a:chOff x="3148" y="1041"/>
            <a:chExt cx="1418" cy="2084"/>
          </a:xfrm>
        </p:grpSpPr>
        <p:pic>
          <p:nvPicPr>
            <p:cNvPr id="14346" name="Picture 10" descr="Kung Fu Panda 2: The Official Mobile Gam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" y="1041"/>
              <a:ext cx="1418" cy="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8" name="Rectangle 5"/>
            <p:cNvSpPr>
              <a:spLocks noChangeArrowheads="1"/>
            </p:cNvSpPr>
            <p:nvPr/>
          </p:nvSpPr>
          <p:spPr bwMode="auto">
            <a:xfrm>
              <a:off x="3160" y="2973"/>
              <a:ext cx="122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/>
                <a:t>Kung Fu Panda 2: THQ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5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3"/>
            <a:ext cx="8229600" cy="838198"/>
          </a:xfrm>
        </p:spPr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(3)</a:t>
            </a:r>
            <a:endParaRPr lang="en-US" altLang="en-US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4038600"/>
          </a:xfrm>
        </p:spPr>
        <p:txBody>
          <a:bodyPr/>
          <a:lstStyle/>
          <a:p>
            <a:r>
              <a:rPr lang="en-US" altLang="en-US" sz="2800" dirty="0" smtClean="0"/>
              <a:t>Java has been used by large and reputable companies to create serious stand-alone applications.</a:t>
            </a:r>
          </a:p>
          <a:p>
            <a:r>
              <a:rPr lang="en-US" altLang="en-US" sz="2000" dirty="0" smtClean="0"/>
              <a:t>Example:</a:t>
            </a:r>
          </a:p>
          <a:p>
            <a:pPr lvl="1"/>
            <a:r>
              <a:rPr lang="en-US" altLang="en-US" sz="2000" dirty="0" smtClean="0"/>
              <a:t>Eclipse: started as a programming environment created by IBM for developing Java programs. The program Eclipse was itself written in Java.</a:t>
            </a:r>
          </a:p>
        </p:txBody>
      </p:sp>
      <p:pic>
        <p:nvPicPr>
          <p:cNvPr id="168965" name="Picture 5" descr="strutsex3Designer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1713"/>
            <a:ext cx="402907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9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361950"/>
            <a:ext cx="7712075" cy="349250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CA" smtClean="0"/>
              <a:t>Compiled Programs With Different </a:t>
            </a:r>
            <a:br>
              <a:rPr lang="en-CA" smtClean="0"/>
            </a:br>
            <a:r>
              <a:rPr lang="en-CA" smtClean="0"/>
              <a:t>Operating Systems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08175" y="1412875"/>
            <a:ext cx="6596063" cy="2376488"/>
            <a:chOff x="1908175" y="1412875"/>
            <a:chExt cx="6595744" cy="2376489"/>
          </a:xfrm>
        </p:grpSpPr>
        <p:grpSp>
          <p:nvGrpSpPr>
            <p:cNvPr id="16404" name="Group 28"/>
            <p:cNvGrpSpPr>
              <a:grpSpLocks/>
            </p:cNvGrpSpPr>
            <p:nvPr/>
          </p:nvGrpSpPr>
          <p:grpSpPr bwMode="auto">
            <a:xfrm>
              <a:off x="1908175" y="1916113"/>
              <a:ext cx="6595744" cy="1873251"/>
              <a:chOff x="1908175" y="1916113"/>
              <a:chExt cx="6595744" cy="1873251"/>
            </a:xfrm>
          </p:grpSpPr>
          <p:sp>
            <p:nvSpPr>
              <p:cNvPr id="16406" name="AutoShape 6"/>
              <p:cNvSpPr>
                <a:spLocks noChangeArrowheads="1"/>
              </p:cNvSpPr>
              <p:nvPr/>
            </p:nvSpPr>
            <p:spPr bwMode="auto">
              <a:xfrm>
                <a:off x="3416300" y="2398713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407" name="Text Box 7"/>
              <p:cNvSpPr txBox="1">
                <a:spLocks noChangeArrowheads="1"/>
              </p:cNvSpPr>
              <p:nvPr/>
            </p:nvSpPr>
            <p:spPr bwMode="auto">
              <a:xfrm>
                <a:off x="3348038" y="1916113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Windows compiler</a:t>
                </a:r>
              </a:p>
            </p:txBody>
          </p:sp>
          <p:sp>
            <p:nvSpPr>
              <p:cNvPr id="16408" name="Rectangle 8"/>
              <p:cNvSpPr>
                <a:spLocks noChangeArrowheads="1"/>
              </p:cNvSpPr>
              <p:nvPr/>
            </p:nvSpPr>
            <p:spPr bwMode="auto">
              <a:xfrm>
                <a:off x="5795962" y="2492376"/>
                <a:ext cx="2707957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Executable (Windows)</a:t>
                </a:r>
                <a:endParaRPr lang="en-CA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9"/>
              <p:cNvSpPr>
                <a:spLocks noChangeShapeType="1"/>
              </p:cNvSpPr>
              <p:nvPr/>
            </p:nvSpPr>
            <p:spPr bwMode="auto">
              <a:xfrm flipV="1">
                <a:off x="1908175" y="2708276"/>
                <a:ext cx="1584325" cy="1081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0" name="Line 10"/>
              <p:cNvSpPr>
                <a:spLocks noChangeShapeType="1"/>
              </p:cNvSpPr>
              <p:nvPr/>
            </p:nvSpPr>
            <p:spPr bwMode="auto">
              <a:xfrm>
                <a:off x="4140200" y="2708276"/>
                <a:ext cx="16557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405" name="Picture 11" descr="sblade100-1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1412875"/>
              <a:ext cx="885825" cy="103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35150" y="3789363"/>
            <a:ext cx="5895975" cy="2638425"/>
            <a:chOff x="1156" y="2387"/>
            <a:chExt cx="3714" cy="1662"/>
          </a:xfrm>
        </p:grpSpPr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>
              <a:off x="2293" y="3637"/>
              <a:ext cx="512" cy="412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200" y="3339"/>
              <a:ext cx="85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CA" altLang="en-US" sz="1800">
                  <a:latin typeface="Times New Roman" panose="02020603050405020304" pitchFamily="18" charset="0"/>
                </a:rPr>
                <a:t>UNIX compiler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3696" y="3748"/>
              <a:ext cx="117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Executable (UNIX)</a:t>
              </a:r>
              <a:endParaRPr lang="en-CA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156" y="2387"/>
              <a:ext cx="1134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2789" y="388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pic>
          <p:nvPicPr>
            <p:cNvPr id="16403" name="Picture 19" descr="A4000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2" t="4849" r="7458" b="5455"/>
            <a:stretch>
              <a:fillRect/>
            </a:stretch>
          </p:blipFill>
          <p:spPr bwMode="auto">
            <a:xfrm>
              <a:off x="3696" y="3113"/>
              <a:ext cx="75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35150" y="3284538"/>
            <a:ext cx="5649913" cy="1316037"/>
            <a:chOff x="1156" y="2069"/>
            <a:chExt cx="3559" cy="829"/>
          </a:xfrm>
        </p:grpSpPr>
        <p:grpSp>
          <p:nvGrpSpPr>
            <p:cNvPr id="16391" name="Group 30"/>
            <p:cNvGrpSpPr>
              <a:grpSpLocks/>
            </p:cNvGrpSpPr>
            <p:nvPr/>
          </p:nvGrpSpPr>
          <p:grpSpPr bwMode="auto">
            <a:xfrm>
              <a:off x="1156" y="2205"/>
              <a:ext cx="3559" cy="693"/>
              <a:chOff x="1835150" y="3500438"/>
              <a:chExt cx="5649913" cy="1100137"/>
            </a:xfrm>
          </p:grpSpPr>
          <p:sp>
            <p:nvSpPr>
              <p:cNvPr id="16393" name="AutoShape 22"/>
              <p:cNvSpPr>
                <a:spLocks noChangeArrowheads="1"/>
              </p:cNvSpPr>
              <p:nvPr/>
            </p:nvSpPr>
            <p:spPr bwMode="auto">
              <a:xfrm>
                <a:off x="3511550" y="3946525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394" name="Text Box 23"/>
              <p:cNvSpPr txBox="1">
                <a:spLocks noChangeArrowheads="1"/>
              </p:cNvSpPr>
              <p:nvPr/>
            </p:nvSpPr>
            <p:spPr bwMode="auto">
              <a:xfrm>
                <a:off x="3348038" y="3500438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Mac OS compiler</a:t>
                </a:r>
              </a:p>
            </p:txBody>
          </p:sp>
          <p:sp>
            <p:nvSpPr>
              <p:cNvPr id="16395" name="Rectangle 24"/>
              <p:cNvSpPr>
                <a:spLocks noChangeArrowheads="1"/>
              </p:cNvSpPr>
              <p:nvPr/>
            </p:nvSpPr>
            <p:spPr bwMode="auto">
              <a:xfrm>
                <a:off x="5795963" y="4076700"/>
                <a:ext cx="16891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Executable (Mac)</a:t>
                </a:r>
              </a:p>
            </p:txBody>
          </p:sp>
          <p:sp>
            <p:nvSpPr>
              <p:cNvPr id="16396" name="Line 25"/>
              <p:cNvSpPr>
                <a:spLocks noChangeShapeType="1"/>
              </p:cNvSpPr>
              <p:nvPr/>
            </p:nvSpPr>
            <p:spPr bwMode="auto">
              <a:xfrm>
                <a:off x="1835150" y="3789363"/>
                <a:ext cx="1800225" cy="360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7" name="Line 26"/>
              <p:cNvSpPr>
                <a:spLocks noChangeShapeType="1"/>
              </p:cNvSpPr>
              <p:nvPr/>
            </p:nvSpPr>
            <p:spPr bwMode="auto">
              <a:xfrm>
                <a:off x="4284663" y="4292600"/>
                <a:ext cx="14938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392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3651" y="2069"/>
              <a:ext cx="72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01663" y="3063875"/>
            <a:ext cx="1344612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70000"/>
              </a:spcBef>
            </a:pPr>
            <a:r>
              <a:rPr lang="en-CA" altLang="en-US" sz="1800">
                <a:latin typeface="Times New Roman" panose="02020603050405020304" pitchFamily="18" charset="0"/>
              </a:rPr>
              <a:t>Computer program</a:t>
            </a:r>
          </a:p>
        </p:txBody>
      </p:sp>
    </p:spTree>
    <p:extLst>
      <p:ext uri="{BB962C8B-B14F-4D97-AF65-F5344CB8AC3E}">
        <p14:creationId xmlns:p14="http://schemas.microsoft.com/office/powerpoint/2010/main" val="21262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741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compiler (javac)</a:t>
              </a:r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2000" b="1">
                  <a:latin typeface="Times New Roman" panose="02020603050405020304" pitchFamily="18" charset="0"/>
                </a:rPr>
                <a:t>Java program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Filename.java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232400" y="2374900"/>
            <a:ext cx="3340100" cy="2027238"/>
            <a:chOff x="3296" y="1496"/>
            <a:chExt cx="2104" cy="1277"/>
          </a:xfrm>
        </p:grpSpPr>
        <p:sp>
          <p:nvSpPr>
            <p:cNvPr id="17414" name="Line 11"/>
            <p:cNvSpPr>
              <a:spLocks noChangeShapeType="1"/>
            </p:cNvSpPr>
            <p:nvPr/>
          </p:nvSpPr>
          <p:spPr bwMode="auto">
            <a:xfrm>
              <a:off x="3296" y="2264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4163" y="1746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7416" name="Text Box 13"/>
            <p:cNvSpPr txBox="1">
              <a:spLocks noChangeArrowheads="1"/>
            </p:cNvSpPr>
            <p:nvPr/>
          </p:nvSpPr>
          <p:spPr bwMode="auto">
            <a:xfrm>
              <a:off x="4160" y="1496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06400" y="13589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1: Compilation</a:t>
            </a:r>
          </a:p>
        </p:txBody>
      </p:sp>
    </p:spTree>
    <p:extLst>
      <p:ext uri="{BB962C8B-B14F-4D97-AF65-F5344CB8AC3E}">
        <p14:creationId xmlns:p14="http://schemas.microsoft.com/office/powerpoint/2010/main" val="18220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844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interpreter (java)</a:t>
              </a:r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844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844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1524000"/>
            <a:ext cx="4343400" cy="2876550"/>
            <a:chOff x="3024" y="960"/>
            <a:chExt cx="2736" cy="1812"/>
          </a:xfrm>
        </p:grpSpPr>
        <p:grpSp>
          <p:nvGrpSpPr>
            <p:cNvPr id="18438" name="Group 11"/>
            <p:cNvGrpSpPr>
              <a:grpSpLocks/>
            </p:cNvGrpSpPr>
            <p:nvPr/>
          </p:nvGrpSpPr>
          <p:grpSpPr bwMode="auto">
            <a:xfrm>
              <a:off x="3064" y="960"/>
              <a:ext cx="2696" cy="1216"/>
              <a:chOff x="3064" y="960"/>
              <a:chExt cx="2696" cy="1216"/>
            </a:xfrm>
          </p:grpSpPr>
          <p:sp>
            <p:nvSpPr>
              <p:cNvPr id="18445" name="Line 12"/>
              <p:cNvSpPr>
                <a:spLocks noChangeShapeType="1"/>
              </p:cNvSpPr>
              <p:nvPr/>
            </p:nvSpPr>
            <p:spPr bwMode="auto">
              <a:xfrm flipV="1">
                <a:off x="3064" y="1208"/>
                <a:ext cx="1192" cy="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Text Box 13"/>
              <p:cNvSpPr txBox="1">
                <a:spLocks noChangeArrowheads="1"/>
              </p:cNvSpPr>
              <p:nvPr/>
            </p:nvSpPr>
            <p:spPr bwMode="auto">
              <a:xfrm>
                <a:off x="4248" y="960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(UNIX)</a:t>
                </a:r>
              </a:p>
            </p:txBody>
          </p:sp>
        </p:grpSp>
        <p:grpSp>
          <p:nvGrpSpPr>
            <p:cNvPr id="18439" name="Group 14"/>
            <p:cNvGrpSpPr>
              <a:grpSpLocks/>
            </p:cNvGrpSpPr>
            <p:nvPr/>
          </p:nvGrpSpPr>
          <p:grpSpPr bwMode="auto">
            <a:xfrm>
              <a:off x="3120" y="1608"/>
              <a:ext cx="2640" cy="728"/>
              <a:chOff x="3120" y="1608"/>
              <a:chExt cx="2640" cy="728"/>
            </a:xfrm>
          </p:grpSpPr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 flipV="1">
                <a:off x="3120" y="1856"/>
                <a:ext cx="113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Text Box 16"/>
              <p:cNvSpPr txBox="1">
                <a:spLocks noChangeArrowheads="1"/>
              </p:cNvSpPr>
              <p:nvPr/>
            </p:nvSpPr>
            <p:spPr bwMode="auto">
              <a:xfrm>
                <a:off x="4248" y="160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(Windows)</a:t>
                </a:r>
              </a:p>
            </p:txBody>
          </p:sp>
        </p:grpSp>
        <p:grpSp>
          <p:nvGrpSpPr>
            <p:cNvPr id="18440" name="Group 17"/>
            <p:cNvGrpSpPr>
              <a:grpSpLocks/>
            </p:cNvGrpSpPr>
            <p:nvPr/>
          </p:nvGrpSpPr>
          <p:grpSpPr bwMode="auto">
            <a:xfrm>
              <a:off x="3024" y="2368"/>
              <a:ext cx="2736" cy="404"/>
              <a:chOff x="3024" y="2368"/>
              <a:chExt cx="2736" cy="404"/>
            </a:xfrm>
          </p:grpSpPr>
          <p:sp>
            <p:nvSpPr>
              <p:cNvPr id="18441" name="Line 18"/>
              <p:cNvSpPr>
                <a:spLocks noChangeShapeType="1"/>
              </p:cNvSpPr>
              <p:nvPr/>
            </p:nvSpPr>
            <p:spPr bwMode="auto">
              <a:xfrm>
                <a:off x="3024" y="2416"/>
                <a:ext cx="1232" cy="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Text Box 19"/>
              <p:cNvSpPr txBox="1">
                <a:spLocks noChangeArrowheads="1"/>
              </p:cNvSpPr>
              <p:nvPr/>
            </p:nvSpPr>
            <p:spPr bwMode="auto">
              <a:xfrm>
                <a:off x="4248" y="236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(Apple)</a:t>
                </a:r>
              </a:p>
            </p:txBody>
          </p:sp>
        </p:grpSp>
      </p:grp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06400" y="1358900"/>
            <a:ext cx="627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2: Interpreting and executing the byte code</a:t>
            </a:r>
          </a:p>
        </p:txBody>
      </p:sp>
    </p:spTree>
    <p:extLst>
      <p:ext uri="{BB962C8B-B14F-4D97-AF65-F5344CB8AC3E}">
        <p14:creationId xmlns:p14="http://schemas.microsoft.com/office/powerpoint/2010/main" val="4175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Smallest Compilable And Executable Java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altLang="en-US" smtClean="0"/>
              <a:t>The name of the online example is:</a:t>
            </a:r>
            <a:r>
              <a:rPr lang="en-CA" altLang="en-US" sz="2000" smtClean="0">
                <a:latin typeface="Arial" panose="020B0604020202020204" pitchFamily="34" charset="0"/>
              </a:rPr>
              <a:t> Smallest.java (</a:t>
            </a:r>
            <a:r>
              <a:rPr lang="en-CA" altLang="en-US" sz="2000" i="1" smtClean="0">
                <a:latin typeface="Arial" panose="020B0604020202020204" pitchFamily="34" charset="0"/>
              </a:rPr>
              <a:t>Important note: file name matches the word after the keyword ‘class’</a:t>
            </a:r>
            <a:r>
              <a:rPr lang="en-CA" altLang="en-US" sz="2000" smtClean="0">
                <a:latin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endParaRPr lang="en-CA" altLang="en-US" sz="2000" smtClean="0"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public class </a:t>
            </a:r>
            <a:r>
              <a:rPr lang="en-CA" altLang="en-US" sz="2000" i="1" smtClean="0">
                <a:latin typeface="Arial" panose="020B0604020202020204" pitchFamily="34" charset="0"/>
              </a:rPr>
              <a:t>Smallest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public static void main (String[] args)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}</a:t>
            </a:r>
          </a:p>
          <a:p>
            <a:pPr marL="0" indent="0"/>
            <a:endParaRPr lang="en-CA" altLang="en-US" sz="2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Creating, Compiling And Running Java Programs On The Computer Science Network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3" y="2852738"/>
            <a:ext cx="2535237" cy="1150937"/>
            <a:chOff x="975" y="1797"/>
            <a:chExt cx="1597" cy="725"/>
          </a:xfrm>
        </p:grpSpPr>
        <p:sp>
          <p:nvSpPr>
            <p:cNvPr id="21529" name="AutoShape 4"/>
            <p:cNvSpPr>
              <a:spLocks noChangeArrowheads="1"/>
            </p:cNvSpPr>
            <p:nvPr/>
          </p:nvSpPr>
          <p:spPr bwMode="auto">
            <a:xfrm>
              <a:off x="1655" y="2114"/>
              <a:ext cx="862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javac</a:t>
              </a:r>
            </a:p>
          </p:txBody>
        </p:sp>
        <p:sp>
          <p:nvSpPr>
            <p:cNvPr id="21530" name="Text Box 5"/>
            <p:cNvSpPr txBox="1">
              <a:spLocks noChangeArrowheads="1"/>
            </p:cNvSpPr>
            <p:nvPr/>
          </p:nvSpPr>
          <p:spPr bwMode="auto">
            <a:xfrm>
              <a:off x="1565" y="1933"/>
              <a:ext cx="10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 compiler</a:t>
              </a:r>
            </a:p>
          </p:txBody>
        </p:sp>
        <p:sp>
          <p:nvSpPr>
            <p:cNvPr id="21531" name="Line 6"/>
            <p:cNvSpPr>
              <a:spLocks noChangeShapeType="1"/>
            </p:cNvSpPr>
            <p:nvPr/>
          </p:nvSpPr>
          <p:spPr bwMode="auto">
            <a:xfrm>
              <a:off x="975" y="1797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3789363"/>
            <a:ext cx="2595563" cy="1074737"/>
            <a:chOff x="2208" y="2387"/>
            <a:chExt cx="1635" cy="677"/>
          </a:xfrm>
        </p:grpSpPr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2208" y="240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1526" name="Group 9"/>
            <p:cNvGrpSpPr>
              <a:grpSpLocks/>
            </p:cNvGrpSpPr>
            <p:nvPr/>
          </p:nvGrpSpPr>
          <p:grpSpPr bwMode="auto">
            <a:xfrm>
              <a:off x="2777" y="2387"/>
              <a:ext cx="1066" cy="677"/>
              <a:chOff x="2777" y="2387"/>
              <a:chExt cx="1066" cy="677"/>
            </a:xfrm>
          </p:grpSpPr>
          <p:sp>
            <p:nvSpPr>
              <p:cNvPr id="21527" name="Text Box 10"/>
              <p:cNvSpPr txBox="1">
                <a:spLocks noChangeArrowheads="1"/>
              </p:cNvSpPr>
              <p:nvPr/>
            </p:nvSpPr>
            <p:spPr bwMode="auto">
              <a:xfrm>
                <a:off x="2789" y="2387"/>
                <a:ext cx="105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CA" altLang="en-US" sz="1800"/>
                  <a:t>Java byte code</a:t>
                </a:r>
              </a:p>
            </p:txBody>
          </p:sp>
          <p:sp>
            <p:nvSpPr>
              <p:cNvPr id="21528" name="Rectangle 11"/>
              <p:cNvSpPr>
                <a:spLocks noChangeArrowheads="1"/>
              </p:cNvSpPr>
              <p:nvPr/>
            </p:nvSpPr>
            <p:spPr bwMode="auto">
              <a:xfrm>
                <a:off x="2777" y="2556"/>
                <a:ext cx="958" cy="5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filename.class </a:t>
                </a:r>
              </a:p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(UNIX file)</a:t>
                </a: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8313" y="3789363"/>
            <a:ext cx="3149600" cy="1473200"/>
            <a:chOff x="295" y="2387"/>
            <a:chExt cx="1984" cy="928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295" y="2795"/>
              <a:ext cx="198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compile the program at the command line type "javac filename.java"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 flipH="1">
              <a:off x="748" y="2387"/>
              <a:ext cx="1010" cy="45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76600" y="5876925"/>
            <a:ext cx="3671888" cy="1044575"/>
            <a:chOff x="2064" y="3702"/>
            <a:chExt cx="2313" cy="658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064" y="3840"/>
              <a:ext cx="17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run the interpreter, at the command line type "java filename"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3696" y="3702"/>
              <a:ext cx="681" cy="2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292725" y="4868863"/>
            <a:ext cx="3343275" cy="1368425"/>
            <a:chOff x="3334" y="3067"/>
            <a:chExt cx="2106" cy="862"/>
          </a:xfrm>
        </p:grpSpPr>
        <p:sp>
          <p:nvSpPr>
            <p:cNvPr id="21518" name="AutoShape 19"/>
            <p:cNvSpPr>
              <a:spLocks noChangeArrowheads="1"/>
            </p:cNvSpPr>
            <p:nvPr/>
          </p:nvSpPr>
          <p:spPr bwMode="auto">
            <a:xfrm>
              <a:off x="4332" y="3521"/>
              <a:ext cx="637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1519" name="Text Box 20"/>
            <p:cNvSpPr txBox="1">
              <a:spLocks noChangeArrowheads="1"/>
            </p:cNvSpPr>
            <p:nvPr/>
          </p:nvSpPr>
          <p:spPr bwMode="auto">
            <a:xfrm>
              <a:off x="4332" y="3339"/>
              <a:ext cx="1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Interpreter</a:t>
              </a:r>
            </a:p>
          </p:txBody>
        </p:sp>
        <p:sp>
          <p:nvSpPr>
            <p:cNvPr id="21520" name="Line 21"/>
            <p:cNvSpPr>
              <a:spLocks noChangeShapeType="1"/>
            </p:cNvSpPr>
            <p:nvPr/>
          </p:nvSpPr>
          <p:spPr bwMode="auto">
            <a:xfrm>
              <a:off x="3334" y="3067"/>
              <a:ext cx="1043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954213" y="1628775"/>
            <a:ext cx="5497512" cy="831850"/>
            <a:chOff x="1231" y="1026"/>
            <a:chExt cx="3463" cy="524"/>
          </a:xfrm>
        </p:grpSpPr>
        <p:sp>
          <p:nvSpPr>
            <p:cNvPr id="21516" name="Text Box 23"/>
            <p:cNvSpPr txBox="1">
              <a:spLocks noChangeArrowheads="1"/>
            </p:cNvSpPr>
            <p:nvPr/>
          </p:nvSpPr>
          <p:spPr bwMode="auto">
            <a:xfrm>
              <a:off x="1970" y="1026"/>
              <a:ext cx="27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Type it in with the text editor of your choice</a:t>
              </a:r>
            </a:p>
          </p:txBody>
        </p:sp>
        <p:cxnSp>
          <p:nvCxnSpPr>
            <p:cNvPr id="21517" name="AutoShape 24"/>
            <p:cNvCxnSpPr>
              <a:cxnSpLocks noChangeShapeType="1"/>
              <a:stCxn id="21516" idx="1"/>
              <a:endCxn id="21514" idx="3"/>
            </p:cNvCxnSpPr>
            <p:nvPr/>
          </p:nvCxnSpPr>
          <p:spPr bwMode="auto">
            <a:xfrm flipH="1">
              <a:off x="1231" y="1132"/>
              <a:ext cx="739" cy="41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28600" y="1773238"/>
            <a:ext cx="1725613" cy="1090612"/>
            <a:chOff x="144" y="1117"/>
            <a:chExt cx="1087" cy="687"/>
          </a:xfrm>
        </p:grpSpPr>
        <p:sp>
          <p:nvSpPr>
            <p:cNvPr id="21514" name="Rectangle 26"/>
            <p:cNvSpPr>
              <a:spLocks noChangeArrowheads="1"/>
            </p:cNvSpPr>
            <p:nvPr/>
          </p:nvSpPr>
          <p:spPr bwMode="auto">
            <a:xfrm>
              <a:off x="144" y="1296"/>
              <a:ext cx="1087" cy="5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filename.java </a:t>
              </a:r>
            </a:p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(Unix file)</a:t>
              </a:r>
            </a:p>
          </p:txBody>
        </p:sp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158" y="1117"/>
              <a:ext cx="9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6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Compiling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773238"/>
            <a:ext cx="3816350" cy="2201862"/>
            <a:chOff x="476" y="890"/>
            <a:chExt cx="2404" cy="1387"/>
          </a:xfrm>
        </p:grpSpPr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476" y="1163"/>
              <a:ext cx="2404" cy="1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CA" altLang="en-US" sz="1600"/>
                <a:t>public class </a:t>
              </a:r>
              <a:r>
                <a:rPr lang="en-CA" altLang="en-US" sz="1600" i="1"/>
                <a:t>Smallest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public static void main (String[] args)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}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}</a:t>
              </a:r>
              <a:endParaRPr lang="en-US" altLang="en-US" sz="1600"/>
            </a:p>
          </p:txBody>
        </p:sp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476" y="89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Smallest.java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00563" y="4005263"/>
            <a:ext cx="1779587" cy="1020762"/>
            <a:chOff x="2835" y="2523"/>
            <a:chExt cx="1121" cy="643"/>
          </a:xfrm>
        </p:grpSpPr>
        <p:sp>
          <p:nvSpPr>
            <p:cNvPr id="22541" name="AutoShape 7"/>
            <p:cNvSpPr>
              <a:spLocks noChangeArrowheads="1"/>
            </p:cNvSpPr>
            <p:nvPr/>
          </p:nvSpPr>
          <p:spPr bwMode="auto">
            <a:xfrm>
              <a:off x="3083" y="2751"/>
              <a:ext cx="873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javac</a:t>
              </a:r>
            </a:p>
          </p:txBody>
        </p:sp>
        <p:sp>
          <p:nvSpPr>
            <p:cNvPr id="22542" name="Line 8"/>
            <p:cNvSpPr>
              <a:spLocks noChangeShapeType="1"/>
            </p:cNvSpPr>
            <p:nvPr/>
          </p:nvSpPr>
          <p:spPr bwMode="auto">
            <a:xfrm>
              <a:off x="2835" y="252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95963" y="4868863"/>
            <a:ext cx="3097212" cy="1536700"/>
            <a:chOff x="3651" y="3067"/>
            <a:chExt cx="1951" cy="968"/>
          </a:xfrm>
        </p:grpSpPr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4105" y="3067"/>
              <a:ext cx="1497" cy="968"/>
              <a:chOff x="4150" y="2750"/>
              <a:chExt cx="1497" cy="968"/>
            </a:xfrm>
          </p:grpSpPr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1497" cy="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(Java byte code)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>
                    <a:latin typeface="Courier New" panose="02070309020205020404" pitchFamily="49" charset="0"/>
                  </a:rPr>
                  <a:t>10000100000001000 00100100000001001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      :                :</a:t>
                </a: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4150" y="2750"/>
                <a:ext cx="9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Smallest.class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3651" y="311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519738" y="2276475"/>
            <a:ext cx="3013075" cy="2146300"/>
            <a:chOff x="3477" y="1434"/>
            <a:chExt cx="1898" cy="1352"/>
          </a:xfrm>
        </p:grpSpPr>
        <p:sp>
          <p:nvSpPr>
            <p:cNvPr id="22535" name="Text Box 15"/>
            <p:cNvSpPr txBox="1">
              <a:spLocks noChangeArrowheads="1"/>
            </p:cNvSpPr>
            <p:nvPr/>
          </p:nvSpPr>
          <p:spPr bwMode="auto">
            <a:xfrm>
              <a:off x="4332" y="1434"/>
              <a:ext cx="10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“javac Smallest.java”</a:t>
              </a:r>
            </a:p>
          </p:txBody>
        </p:sp>
        <p:cxnSp>
          <p:nvCxnSpPr>
            <p:cNvPr id="22536" name="AutoShape 16"/>
            <p:cNvCxnSpPr>
              <a:cxnSpLocks noChangeShapeType="1"/>
              <a:stCxn id="22535" idx="1"/>
              <a:endCxn id="22541" idx="0"/>
            </p:cNvCxnSpPr>
            <p:nvPr/>
          </p:nvCxnSpPr>
          <p:spPr bwMode="auto">
            <a:xfrm flipH="1">
              <a:off x="3477" y="1617"/>
              <a:ext cx="855" cy="11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53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628775"/>
            <a:ext cx="2376488" cy="1536700"/>
            <a:chOff x="4150" y="2750"/>
            <a:chExt cx="1497" cy="968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4150" y="2976"/>
              <a:ext cx="1497" cy="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(Java byte code)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>
                  <a:latin typeface="Courier New" panose="02070309020205020404" pitchFamily="49" charset="0"/>
                </a:rPr>
                <a:t>10000100000001000 00100100000001001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      :                :</a:t>
              </a:r>
            </a:p>
          </p:txBody>
        </p:sp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4150" y="275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Smallest.class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32138" y="3213100"/>
            <a:ext cx="1638300" cy="1022350"/>
            <a:chOff x="1973" y="2024"/>
            <a:chExt cx="1032" cy="644"/>
          </a:xfrm>
        </p:grpSpPr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2298" y="2253"/>
              <a:ext cx="707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1973" y="2024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71550" y="4076700"/>
            <a:ext cx="2809875" cy="1336675"/>
            <a:chOff x="612" y="2499"/>
            <a:chExt cx="1770" cy="842"/>
          </a:xfrm>
        </p:grpSpPr>
        <p:sp>
          <p:nvSpPr>
            <p:cNvPr id="23558" name="Text Box 10"/>
            <p:cNvSpPr txBox="1">
              <a:spLocks noChangeArrowheads="1"/>
            </p:cNvSpPr>
            <p:nvPr/>
          </p:nvSpPr>
          <p:spPr bwMode="auto">
            <a:xfrm>
              <a:off x="612" y="3158"/>
              <a:ext cx="145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 Smallest”</a:t>
              </a:r>
            </a:p>
          </p:txBody>
        </p:sp>
        <p:cxnSp>
          <p:nvCxnSpPr>
            <p:cNvPr id="23559" name="AutoShape 11"/>
            <p:cNvCxnSpPr>
              <a:cxnSpLocks noChangeShapeType="1"/>
              <a:stCxn id="23558" idx="0"/>
            </p:cNvCxnSpPr>
            <p:nvPr/>
          </p:nvCxnSpPr>
          <p:spPr bwMode="auto">
            <a:xfrm flipV="1">
              <a:off x="1338" y="2499"/>
              <a:ext cx="1044" cy="65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3168650" y="5035550"/>
            <a:ext cx="4192588" cy="117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(Platform/Operating specific binary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10100111000001000 00100111001111001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      :                :</a:t>
            </a:r>
          </a:p>
        </p:txBody>
      </p:sp>
      <p:pic>
        <p:nvPicPr>
          <p:cNvPr id="23570" name="Picture 18" descr="MP90034136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359275"/>
            <a:ext cx="6778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Running The Java Compiler At Home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After installing Java you will need to indicate to the operating system where the java compiler has been installed (‘setting the path’).</a:t>
            </a:r>
          </a:p>
          <a:p>
            <a:r>
              <a:rPr lang="en-US" altLang="en-US" smtClean="0"/>
              <a:t>For details of how to set your path variable for your particular operating system try the Sun or Java website.</a:t>
            </a:r>
          </a:p>
          <a:p>
            <a:r>
              <a:rPr lang="en-US" altLang="en-US" smtClean="0"/>
              <a:t>Example of how to set the path in Windows:</a:t>
            </a:r>
          </a:p>
          <a:p>
            <a:pPr lvl="1"/>
            <a:r>
              <a:rPr lang="en-US" altLang="en-US" smtClean="0">
                <a:hlinkClick r:id="rId2"/>
              </a:rPr>
              <a:t>http://java.sun.com/j2se/1.4.2/install-windows.html</a:t>
            </a:r>
            <a:r>
              <a:rPr lang="en-US" altLang="en-US" smtClean="0"/>
              <a:t> (see step 5)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3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James Gosling </a:t>
            </a:r>
            <a:r>
              <a:rPr lang="en-US" sz="3000" dirty="0"/>
              <a:t>- Sun </a:t>
            </a:r>
            <a:r>
              <a:rPr lang="en-US" sz="3000" dirty="0" smtClean="0"/>
              <a:t>Microsystems</a:t>
            </a:r>
            <a:endParaRPr lang="en-US" sz="3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Oak - Java, May 20, 1995, Sun </a:t>
            </a:r>
            <a:r>
              <a:rPr lang="en-US" sz="2600" dirty="0" smtClean="0"/>
              <a:t>World</a:t>
            </a:r>
            <a:endParaRPr lang="en-US" sz="2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100" dirty="0" smtClean="0"/>
              <a:t>JDK Evolutions</a:t>
            </a:r>
            <a:endParaRPr lang="en-US" sz="2600" dirty="0"/>
          </a:p>
          <a:p>
            <a:pPr lvl="1"/>
            <a:r>
              <a:rPr lang="da-DK" dirty="0" smtClean="0"/>
              <a:t>JDK 1.0 (January 23, 1996)</a:t>
            </a:r>
          </a:p>
          <a:p>
            <a:pPr lvl="1"/>
            <a:r>
              <a:rPr lang="da-DK" dirty="0" smtClean="0"/>
              <a:t>JDK 1.1 (February 19, 1997)</a:t>
            </a:r>
          </a:p>
          <a:p>
            <a:pPr lvl="1"/>
            <a:r>
              <a:rPr lang="da-DK" dirty="0" smtClean="0"/>
              <a:t>J2SE 1.2 (December 8, 1998)</a:t>
            </a:r>
          </a:p>
          <a:p>
            <a:pPr lvl="1"/>
            <a:r>
              <a:rPr lang="da-DK" dirty="0" smtClean="0"/>
              <a:t>J2SE 1.3 (May 8, 2000)</a:t>
            </a:r>
          </a:p>
          <a:p>
            <a:pPr lvl="1"/>
            <a:r>
              <a:rPr lang="da-DK" dirty="0" smtClean="0"/>
              <a:t>J2SE 1.4 (February 6, 2002)</a:t>
            </a:r>
          </a:p>
          <a:p>
            <a:pPr lvl="1"/>
            <a:r>
              <a:rPr lang="da-DK" dirty="0" smtClean="0"/>
              <a:t>J2SE 5.0 (September 30, 2004)</a:t>
            </a:r>
          </a:p>
          <a:p>
            <a:pPr lvl="1"/>
            <a:r>
              <a:rPr lang="da-DK" dirty="0" smtClean="0"/>
              <a:t>Java SE 6 (December 11, 2006)</a:t>
            </a:r>
          </a:p>
          <a:p>
            <a:pPr lvl="1"/>
            <a:r>
              <a:rPr lang="da-DK" dirty="0" smtClean="0"/>
              <a:t>Java SE 7 (July 28, 2011)</a:t>
            </a:r>
          </a:p>
          <a:p>
            <a:pPr lvl="1"/>
            <a:r>
              <a:rPr lang="da-DK" dirty="0"/>
              <a:t>Java SE </a:t>
            </a:r>
            <a:r>
              <a:rPr lang="da-DK" dirty="0" smtClean="0"/>
              <a:t>8 (Mar, 2014)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6C1F2B2-1B03-4106-91CB-DFF2AAF38B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Java Translation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2998788" y="2216150"/>
            <a:ext cx="0" cy="5207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3597275" y="2195513"/>
            <a:ext cx="1493838" cy="1017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5351463" y="2516188"/>
            <a:ext cx="438150" cy="69691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323013" y="2516188"/>
            <a:ext cx="306387" cy="6746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845300" y="4116388"/>
            <a:ext cx="0" cy="411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979613" y="1371600"/>
            <a:ext cx="2044700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 source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018213" y="4586288"/>
            <a:ext cx="1601787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141913" y="1731963"/>
            <a:ext cx="1804987" cy="8239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14863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6218238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3788" y="2774950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39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 autoUpdateAnimBg="0"/>
      <p:bldP spid="64521" grpId="0" animBg="1" autoUpdateAnimBg="0"/>
      <p:bldP spid="64522" grpId="0" animBg="1" autoUpdateAnimBg="0"/>
      <p:bldP spid="64523" grpId="0" animBg="1" autoUpdateAnimBg="0"/>
      <p:bldP spid="64524" grpId="0" animBg="1" autoUpdateAnimBg="0"/>
      <p:bldP spid="6452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0857AF1-674C-4C7A-9486-6FDC50ECC95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657600" y="25146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867400" y="41148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038600" y="2286000"/>
            <a:ext cx="1816100" cy="904875"/>
            <a:chOff x="2304" y="1440"/>
            <a:chExt cx="1144" cy="570"/>
          </a:xfrm>
        </p:grpSpPr>
        <p:cxnSp>
          <p:nvCxnSpPr>
            <p:cNvPr id="68614" name="AutoShape 6"/>
            <p:cNvCxnSpPr>
              <a:cxnSpLocks noChangeShapeType="1"/>
              <a:stCxn id="68620" idx="0"/>
            </p:cNvCxnSpPr>
            <p:nvPr/>
          </p:nvCxnSpPr>
          <p:spPr bwMode="auto">
            <a:xfrm rot="5400000" flipH="1">
              <a:off x="2307" y="1437"/>
              <a:ext cx="570" cy="57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76" y="1520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038600" y="1905000"/>
            <a:ext cx="4078288" cy="2886075"/>
            <a:chOff x="2304" y="1200"/>
            <a:chExt cx="2569" cy="1818"/>
          </a:xfrm>
        </p:grpSpPr>
        <p:cxnSp>
          <p:nvCxnSpPr>
            <p:cNvPr id="68617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2379" y="1125"/>
              <a:ext cx="1818" cy="196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4301" y="187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47800" y="1600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Edit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657600" y="32004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867400" y="48006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Execute program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8524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5778-CBA2-49C2-A87A-596F0A2E6FC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A Simple Application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tx2"/>
                </a:solidFill>
              </a:rPr>
              <a:t>Example 1.1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//This application program prints Welcome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//to Java!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package chapter1;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public class Welcome {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public static void main(String[] args)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System.out.println("Welcome to Java!");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  <a:endParaRPr lang="en-US" altLang="en-US" sz="2800"/>
          </a:p>
        </p:txBody>
      </p:sp>
      <p:sp>
        <p:nvSpPr>
          <p:cNvPr id="12902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495800" y="51054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anose="02040602050305030304" pitchFamily="18" charset="0"/>
              </a:rPr>
              <a:t>Run</a:t>
            </a:r>
            <a:endParaRPr lang="en-US" altLang="en-US"/>
          </a:p>
        </p:txBody>
      </p:sp>
      <p:sp>
        <p:nvSpPr>
          <p:cNvPr id="12902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5800" y="51054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4"/>
              </a:rPr>
              <a:t>Source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800600" y="57912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NOTE: To run the program,  install slide files on hard disk.</a:t>
            </a:r>
          </a:p>
        </p:txBody>
      </p:sp>
    </p:spTree>
    <p:extLst>
      <p:ext uri="{BB962C8B-B14F-4D97-AF65-F5344CB8AC3E}">
        <p14:creationId xmlns:p14="http://schemas.microsoft.com/office/powerpoint/2010/main" val="10732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9A09-CB25-4979-977B-F8AD0BB0762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762000"/>
          </a:xfrm>
          <a:noFill/>
          <a:ln/>
        </p:spPr>
        <p:txBody>
          <a:bodyPr/>
          <a:lstStyle/>
          <a:p>
            <a:r>
              <a:rPr lang="en-US" altLang="en-US"/>
              <a:t>Creating and Compiling Programs</a:t>
            </a:r>
            <a:endParaRPr lang="en-US" altLang="en-US" sz="3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javac file.java</a:t>
            </a:r>
            <a:endParaRPr lang="en-US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029200" y="838200"/>
          <a:ext cx="36242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3" imgW="2743200" imgH="4267200" progId="Word.Picture.8">
                  <p:embed/>
                </p:oleObj>
              </mc:Choice>
              <mc:Fallback>
                <p:oleObj r:id="rId3" imgW="2743200" imgH="426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3624263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D03A-0DD9-44CB-992C-7B28B4202EF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Executing Applications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 classname</a:t>
            </a:r>
            <a:endParaRPr lang="en-US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38200" y="2590800"/>
          <a:ext cx="7391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Picture" r:id="rId3" imgW="3657600" imgH="1828800" progId="Word.Picture.8">
                  <p:embed/>
                </p:oleObj>
              </mc:Choice>
              <mc:Fallback>
                <p:oleObj name="Picture" r:id="rId3" imgW="36576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3914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JDK vs JRE vs JVM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8" y="1600200"/>
            <a:ext cx="7557972" cy="4756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247"/>
            <a:ext cx="8229600" cy="33163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1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2187"/>
            <a:ext cx="5644814" cy="22399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7" y="3037253"/>
            <a:ext cx="9144000" cy="36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0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534400" cy="3733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The popularity of the Internet resulted in Sun’s re-focusing of Java on computers.</a:t>
            </a:r>
          </a:p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Prior to the advent of Java, web pages allowed you to download only text and images.</a:t>
            </a:r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026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Your computer at home running a web browser</a:t>
            </a:r>
          </a:p>
        </p:txBody>
      </p:sp>
      <p:pic>
        <p:nvPicPr>
          <p:cNvPr id="10246" name="Picture 8" descr="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81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6934200" y="4343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0"/>
          <p:cNvGrpSpPr>
            <a:grpSpLocks/>
          </p:cNvGrpSpPr>
          <p:nvPr/>
        </p:nvGrpSpPr>
        <p:grpSpPr bwMode="auto">
          <a:xfrm>
            <a:off x="533400" y="4267200"/>
            <a:ext cx="3352800" cy="2171700"/>
            <a:chOff x="528" y="2688"/>
            <a:chExt cx="2112" cy="1368"/>
          </a:xfrm>
        </p:grpSpPr>
        <p:pic>
          <p:nvPicPr>
            <p:cNvPr id="1025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528" y="2688"/>
              <a:ext cx="2112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025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12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4572000"/>
            <a:ext cx="2667000" cy="381000"/>
            <a:chOff x="2256" y="2880"/>
            <a:chExt cx="1680" cy="240"/>
          </a:xfrm>
        </p:grpSpPr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256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448" y="2880"/>
              <a:ext cx="11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 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00200" y="4495800"/>
            <a:ext cx="5029200" cy="1219200"/>
            <a:chOff x="1008" y="2832"/>
            <a:chExt cx="3168" cy="768"/>
          </a:xfrm>
        </p:grpSpPr>
        <p:pic>
          <p:nvPicPr>
            <p:cNvPr id="10252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10"/>
            <a:stretch>
              <a:fillRect/>
            </a:stretch>
          </p:blipFill>
          <p:spPr bwMode="auto">
            <a:xfrm>
              <a:off x="1008" y="2832"/>
              <a:ext cx="96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3" name="Group 18"/>
            <p:cNvGrpSpPr>
              <a:grpSpLocks/>
            </p:cNvGrpSpPr>
            <p:nvPr/>
          </p:nvGrpSpPr>
          <p:grpSpPr bwMode="auto">
            <a:xfrm>
              <a:off x="2256" y="3216"/>
              <a:ext cx="1920" cy="308"/>
              <a:chOff x="2256" y="3216"/>
              <a:chExt cx="1920" cy="308"/>
            </a:xfrm>
          </p:grpSpPr>
          <p:sp>
            <p:nvSpPr>
              <p:cNvPr id="10254" name="Line 19"/>
              <p:cNvSpPr>
                <a:spLocks noChangeShapeType="1"/>
              </p:cNvSpPr>
              <p:nvPr/>
            </p:nvSpPr>
            <p:spPr bwMode="auto">
              <a:xfrm flipH="1">
                <a:off x="2256" y="3216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5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216"/>
                <a:ext cx="172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CA" altLang="en-US" sz="1600"/>
                  <a:t>Images and text get downloaded</a:t>
                </a:r>
              </a:p>
            </p:txBody>
          </p:sp>
        </p:grpSp>
      </p:grpSp>
      <p:sp>
        <p:nvSpPr>
          <p:cNvPr id="1025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19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Server containing a </a:t>
            </a:r>
          </a:p>
          <a:p>
            <a:r>
              <a:rPr lang="en-CA" altLang="en-US" sz="1600" b="1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1573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vs </a:t>
            </a:r>
            <a:r>
              <a:rPr lang="en-US" dirty="0" err="1" smtClean="0"/>
              <a:t>Classpath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46232"/>
              </p:ext>
            </p:extLst>
          </p:nvPr>
        </p:nvGraphicFramePr>
        <p:xfrm>
          <a:off x="457200" y="1600200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 variable is set for provide path for all java tools like java,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jar,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appletviewer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classpath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variable is set for provide path of all java classes which is used in our application.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0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5464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4100" y="3281363"/>
            <a:ext cx="7515225" cy="2827337"/>
            <a:chOff x="664" y="2067"/>
            <a:chExt cx="4734" cy="1781"/>
          </a:xfrm>
        </p:grpSpPr>
        <p:grpSp>
          <p:nvGrpSpPr>
            <p:cNvPr id="11281" name="Group 3"/>
            <p:cNvGrpSpPr>
              <a:grpSpLocks/>
            </p:cNvGrpSpPr>
            <p:nvPr/>
          </p:nvGrpSpPr>
          <p:grpSpPr bwMode="auto">
            <a:xfrm>
              <a:off x="664" y="2067"/>
              <a:ext cx="4734" cy="1781"/>
              <a:chOff x="664" y="2067"/>
              <a:chExt cx="4734" cy="1781"/>
            </a:xfrm>
          </p:grpSpPr>
          <p:grpSp>
            <p:nvGrpSpPr>
              <p:cNvPr id="11283" name="Group 4"/>
              <p:cNvGrpSpPr>
                <a:grpSpLocks/>
              </p:cNvGrpSpPr>
              <p:nvPr/>
            </p:nvGrpSpPr>
            <p:grpSpPr bwMode="auto">
              <a:xfrm>
                <a:off x="664" y="2096"/>
                <a:ext cx="2112" cy="1752"/>
                <a:chOff x="664" y="2096"/>
                <a:chExt cx="2112" cy="1752"/>
              </a:xfrm>
            </p:grpSpPr>
            <p:sp>
              <p:nvSpPr>
                <p:cNvPr id="1128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64" y="2096"/>
                  <a:ext cx="144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Your computer at home running a web browser</a:t>
                  </a:r>
                </a:p>
              </p:txBody>
            </p:sp>
            <p:grpSp>
              <p:nvGrpSpPr>
                <p:cNvPr id="11288" name="Group 6"/>
                <p:cNvGrpSpPr>
                  <a:grpSpLocks/>
                </p:cNvGrpSpPr>
                <p:nvPr/>
              </p:nvGrpSpPr>
              <p:grpSpPr bwMode="auto">
                <a:xfrm>
                  <a:off x="664" y="2480"/>
                  <a:ext cx="2112" cy="1368"/>
                  <a:chOff x="528" y="2688"/>
                  <a:chExt cx="2112" cy="1368"/>
                </a:xfrm>
              </p:grpSpPr>
              <p:pic>
                <p:nvPicPr>
                  <p:cNvPr id="1128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555" b="6831"/>
                  <a:stretch>
                    <a:fillRect/>
                  </a:stretch>
                </p:blipFill>
                <p:spPr bwMode="auto">
                  <a:xfrm>
                    <a:off x="528" y="2688"/>
                    <a:ext cx="2112" cy="1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</p:pic>
              <p:pic>
                <p:nvPicPr>
                  <p:cNvPr id="11290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8" y="2880"/>
                    <a:ext cx="912" cy="6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284" name="Group 9"/>
              <p:cNvGrpSpPr>
                <a:grpSpLocks/>
              </p:cNvGrpSpPr>
              <p:nvPr/>
            </p:nvGrpSpPr>
            <p:grpSpPr bwMode="auto">
              <a:xfrm>
                <a:off x="4024" y="2067"/>
                <a:ext cx="1374" cy="1643"/>
                <a:chOff x="4024" y="2067"/>
                <a:chExt cx="1374" cy="1643"/>
              </a:xfrm>
            </p:grpSpPr>
            <p:pic>
              <p:nvPicPr>
                <p:cNvPr id="11285" name="Picture 10" descr="monito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4" y="2336"/>
                  <a:ext cx="1374" cy="1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05" y="2067"/>
                  <a:ext cx="1146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Server containing a web page</a:t>
                  </a:r>
                </a:p>
              </p:txBody>
            </p:sp>
          </p:grpSp>
        </p:grpSp>
        <p:pic>
          <p:nvPicPr>
            <p:cNvPr id="1128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3"/>
            <a:stretch>
              <a:fillRect/>
            </a:stretch>
          </p:blipFill>
          <p:spPr bwMode="auto">
            <a:xfrm>
              <a:off x="4504" y="2528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History</a:t>
            </a:r>
            <a:endParaRPr lang="en-US" altLang="en-US" dirty="0" smtClean="0"/>
          </a:p>
        </p:txBody>
      </p:sp>
      <p:sp>
        <p:nvSpPr>
          <p:cNvPr id="16487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Java </a:t>
            </a:r>
            <a:r>
              <a:rPr lang="en-CA" altLang="en-US" smtClean="0"/>
              <a:t>enabled web browsers allowed for the downloading of programs (Applets).</a:t>
            </a:r>
          </a:p>
          <a:p>
            <a:r>
              <a:rPr lang="en-CA" altLang="en-US" smtClean="0"/>
              <a:t>Java is still used in this context today:</a:t>
            </a:r>
          </a:p>
          <a:p>
            <a:pPr lvl="1"/>
            <a:r>
              <a:rPr lang="en-CA" altLang="en-US" smtClean="0"/>
              <a:t>Facebook (older version)</a:t>
            </a:r>
          </a:p>
          <a:p>
            <a:pPr lvl="1"/>
            <a:r>
              <a:rPr lang="en-CA" altLang="en-US" smtClean="0"/>
              <a:t>Hotmail (older version)</a:t>
            </a:r>
          </a:p>
          <a:p>
            <a:endParaRPr lang="en-US" altLang="en-US" smtClean="0"/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7894638" y="2787650"/>
            <a:ext cx="5180012" cy="0"/>
            <a:chOff x="0" y="0"/>
            <a:chExt cx="3263" cy="0"/>
          </a:xfrm>
        </p:grpSpPr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797300" y="4318000"/>
            <a:ext cx="2895600" cy="304800"/>
            <a:chOff x="2256" y="2496"/>
            <a:chExt cx="1824" cy="192"/>
          </a:xfrm>
        </p:grpSpPr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>
              <a:off x="2256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>
              <a:off x="2256" y="2496"/>
              <a:ext cx="1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120900" y="4241800"/>
            <a:ext cx="4572000" cy="1103313"/>
            <a:chOff x="1200" y="2448"/>
            <a:chExt cx="2880" cy="695"/>
          </a:xfrm>
        </p:grpSpPr>
        <p:grpSp>
          <p:nvGrpSpPr>
            <p:cNvPr id="11273" name="Group 22"/>
            <p:cNvGrpSpPr>
              <a:grpSpLocks/>
            </p:cNvGrpSpPr>
            <p:nvPr/>
          </p:nvGrpSpPr>
          <p:grpSpPr bwMode="auto">
            <a:xfrm>
              <a:off x="2256" y="2784"/>
              <a:ext cx="1824" cy="202"/>
              <a:chOff x="2256" y="2784"/>
              <a:chExt cx="1824" cy="202"/>
            </a:xfrm>
          </p:grpSpPr>
          <p:sp>
            <p:nvSpPr>
              <p:cNvPr id="11275" name="Line 23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6" name="Text Box 24"/>
              <p:cNvSpPr txBox="1">
                <a:spLocks noChangeArrowheads="1"/>
              </p:cNvSpPr>
              <p:nvPr/>
            </p:nvSpPr>
            <p:spPr bwMode="auto">
              <a:xfrm>
                <a:off x="2256" y="2832"/>
                <a:ext cx="18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CA" altLang="en-US" sz="1600"/>
                  <a:t>Java Applet downloaded</a:t>
                </a:r>
              </a:p>
            </p:txBody>
          </p:sp>
        </p:grpSp>
        <p:pic>
          <p:nvPicPr>
            <p:cNvPr id="11274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" b="4167"/>
            <a:stretch>
              <a:fillRect/>
            </a:stretch>
          </p:blipFill>
          <p:spPr bwMode="auto">
            <a:xfrm>
              <a:off x="1200" y="2448"/>
              <a:ext cx="960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0" y="6142038"/>
            <a:ext cx="77771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Java version of the Game of Life: </a:t>
            </a:r>
            <a:r>
              <a:rPr lang="en-CA" altLang="en-US" b="1" i="1">
                <a:solidFill>
                  <a:schemeClr val="accent2"/>
                </a:solidFill>
              </a:rPr>
              <a:t> </a:t>
            </a:r>
            <a:r>
              <a:rPr lang="en-CA" altLang="en-US">
                <a:hlinkClick r:id="rId7"/>
              </a:rPr>
              <a:t>http://www.bitstorm.org/gameoflife/</a:t>
            </a:r>
            <a:endParaRPr lang="en-CA" altLang="en-US"/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Online checkers:                            </a:t>
            </a:r>
            <a:r>
              <a:rPr lang="en-CA" altLang="en-US">
                <a:hlinkClick r:id="rId8"/>
              </a:rPr>
              <a:t>http://www.darkfish.com/checkers/index.html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706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build="p"/>
      <p:bldP spid="164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smtClean="0"/>
              <a:t>is Important 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reasons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</a:t>
            </a:r>
            <a:r>
              <a:rPr lang="en-US" dirty="0" smtClean="0"/>
              <a:t>languages.</a:t>
            </a:r>
            <a:endParaRPr lang="en-US" dirty="0"/>
          </a:p>
          <a:p>
            <a:pPr lvl="1" algn="just"/>
            <a:r>
              <a:rPr lang="en-US" dirty="0"/>
              <a:t>Emergence of World Wide Web, which demanded portable programs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Java </a:t>
            </a:r>
            <a:r>
              <a:rPr lang="en-US" sz="3600" dirty="0" smtClean="0">
                <a:solidFill>
                  <a:srgbClr val="FF0000"/>
                </a:solidFill>
              </a:rPr>
              <a:t>Editions.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J2SE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Standard Edition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client-side standalone applications or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applets.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J2ME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Micro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applications for mobile devices such as cell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phones.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J2EE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Enterprise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server-side applications such as Java </a:t>
            </a:r>
            <a:r>
              <a:rPr lang="en-US" dirty="0" err="1">
                <a:latin typeface="Palatino" charset="0"/>
                <a:cs typeface="Times New Roman" pitchFamily="18" charset="0"/>
              </a:rPr>
              <a:t>servlets</a:t>
            </a:r>
            <a:r>
              <a:rPr lang="en-US" dirty="0">
                <a:latin typeface="Palatino" charset="0"/>
                <a:cs typeface="Times New Roman" pitchFamily="18" charset="0"/>
              </a:rPr>
              <a:t> and Java </a:t>
            </a:r>
            <a:r>
              <a:rPr lang="en-US" dirty="0" err="1" smtClean="0">
                <a:latin typeface="Palatino" charset="0"/>
                <a:cs typeface="Times New Roman" pitchFamily="18" charset="0"/>
              </a:rPr>
              <a:t>ServerPages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.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What is </a:t>
            </a:r>
            <a:r>
              <a:rPr lang="en-US" altLang="zh-CN" sz="4000" dirty="0">
                <a:solidFill>
                  <a:srgbClr val="FF0000"/>
                </a:solidFill>
                <a:ea typeface="SimSun" pitchFamily="2" charset="-122"/>
              </a:rPr>
              <a:t>java</a:t>
            </a:r>
            <a:r>
              <a:rPr lang="en-US" altLang="zh-CN" sz="4000" dirty="0">
                <a:ea typeface="SimSun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 general-purpose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object-oriented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language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rite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nce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R</a:t>
            </a:r>
            <a:r>
              <a:rPr lang="en-US" altLang="zh-CN" dirty="0" smtClean="0">
                <a:ea typeface="SimSun" pitchFamily="2" charset="-122"/>
              </a:rPr>
              <a:t>un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dirty="0" smtClean="0">
                <a:ea typeface="SimSun" pitchFamily="2" charset="-122"/>
              </a:rPr>
              <a:t>nywhere </a:t>
            </a:r>
            <a:r>
              <a:rPr lang="en-US" altLang="zh-CN" dirty="0">
                <a:ea typeface="SimSun" pitchFamily="2" charset="-122"/>
              </a:rPr>
              <a:t>(WORA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Designed for easy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Web/Internet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applications.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Widespread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acceptance.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 </a:t>
            </a:r>
            <a:r>
              <a:rPr lang="en-US" sz="2200" b="1" dirty="0" smtClean="0"/>
              <a:t> Language</a:t>
            </a:r>
            <a:r>
              <a:rPr lang="en-US" sz="22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Major difference is that C is a </a:t>
            </a:r>
            <a:r>
              <a:rPr lang="en-US" sz="2200" dirty="0">
                <a:solidFill>
                  <a:srgbClr val="FF3300"/>
                </a:solidFill>
              </a:rPr>
              <a:t>structure oriented </a:t>
            </a:r>
            <a:r>
              <a:rPr lang="en-US" sz="2200" dirty="0" smtClean="0">
                <a:solidFill>
                  <a:srgbClr val="FF3300"/>
                </a:solidFill>
              </a:rPr>
              <a:t>language</a:t>
            </a:r>
            <a:r>
              <a:rPr lang="en-US" sz="2200" dirty="0" smtClean="0"/>
              <a:t> </a:t>
            </a:r>
            <a:r>
              <a:rPr lang="en-US" sz="2200" dirty="0"/>
              <a:t>and Java is an </a:t>
            </a:r>
            <a:r>
              <a:rPr lang="en-US" sz="2200" dirty="0">
                <a:solidFill>
                  <a:srgbClr val="FF3300"/>
                </a:solidFill>
              </a:rPr>
              <a:t>object oriented language</a:t>
            </a:r>
            <a:r>
              <a:rPr lang="en-US" sz="2200" dirty="0"/>
              <a:t> and has mechanism to define classes and objects.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Java does not support an explicit </a:t>
            </a:r>
            <a:r>
              <a:rPr lang="en-US" sz="2200" dirty="0">
                <a:solidFill>
                  <a:srgbClr val="FF3300"/>
                </a:solidFill>
              </a:rPr>
              <a:t>pointer</a:t>
            </a:r>
            <a:r>
              <a:rPr lang="en-US" sz="2200" dirty="0"/>
              <a:t> type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have </a:t>
            </a:r>
            <a:r>
              <a:rPr lang="en-US" sz="2200" dirty="0">
                <a:solidFill>
                  <a:srgbClr val="FF3300"/>
                </a:solidFill>
              </a:rPr>
              <a:t>preprocessor</a:t>
            </a:r>
            <a:r>
              <a:rPr lang="en-US" sz="2200" dirty="0"/>
              <a:t>, so we cant use #define, #include and #</a:t>
            </a:r>
            <a:r>
              <a:rPr lang="en-US" sz="2200" dirty="0" err="1"/>
              <a:t>ifdef</a:t>
            </a:r>
            <a:r>
              <a:rPr lang="en-US" sz="2200" dirty="0"/>
              <a:t>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structures, unions and </a:t>
            </a:r>
            <a:r>
              <a:rPr lang="en-US" sz="2200" dirty="0" err="1"/>
              <a:t>enum</a:t>
            </a:r>
            <a:r>
              <a:rPr lang="en-US" sz="2200" dirty="0"/>
              <a:t> data types.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keywords like </a:t>
            </a:r>
            <a:r>
              <a:rPr lang="en-US" sz="2200" dirty="0" err="1"/>
              <a:t>goto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 and </a:t>
            </a:r>
            <a:r>
              <a:rPr lang="en-US" sz="2200" dirty="0" err="1"/>
              <a:t>typedef</a:t>
            </a:r>
            <a:r>
              <a:rPr 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labeled break and continue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many features required for object oriented programming.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1834</Words>
  <Application>Microsoft Office PowerPoint</Application>
  <PresentationFormat>On-screen Show (4:3)</PresentationFormat>
  <Paragraphs>330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Unicode MS</vt:lpstr>
      <vt:lpstr>SimSun</vt:lpstr>
      <vt:lpstr>Arial</vt:lpstr>
      <vt:lpstr>Book Antiqua</vt:lpstr>
      <vt:lpstr>Calibri</vt:lpstr>
      <vt:lpstr>Courier New</vt:lpstr>
      <vt:lpstr>Monotype Sorts</vt:lpstr>
      <vt:lpstr>Palatino</vt:lpstr>
      <vt:lpstr>Times New Roman</vt:lpstr>
      <vt:lpstr>Wingdings</vt:lpstr>
      <vt:lpstr>Office Theme</vt:lpstr>
      <vt:lpstr>Microsoft Word Picture</vt:lpstr>
      <vt:lpstr>Picture</vt:lpstr>
      <vt:lpstr>Object Oriented Programming in JAVA</vt:lpstr>
      <vt:lpstr> Course Objectives </vt:lpstr>
      <vt:lpstr>History</vt:lpstr>
      <vt:lpstr>Java: History</vt:lpstr>
      <vt:lpstr>Java: History</vt:lpstr>
      <vt:lpstr>Why Java is Important </vt:lpstr>
      <vt:lpstr>Cont..</vt:lpstr>
      <vt:lpstr>What is java?</vt:lpstr>
      <vt:lpstr>How is Java different from C…</vt:lpstr>
      <vt:lpstr>How is Java different from C++…</vt:lpstr>
      <vt:lpstr>Cont…</vt:lpstr>
      <vt:lpstr>Cont …</vt:lpstr>
      <vt:lpstr>Cont …</vt:lpstr>
      <vt:lpstr>Characteristics of Java</vt:lpstr>
      <vt:lpstr>Java Environment</vt:lpstr>
      <vt:lpstr>  Java is architecture-neutral  </vt:lpstr>
      <vt:lpstr>WORA(Write Once Run Anywhere)</vt:lpstr>
      <vt:lpstr>Java: Write Once, Run Anywhere</vt:lpstr>
      <vt:lpstr>Java: Write Once, Run Anywhere</vt:lpstr>
      <vt:lpstr>Java: Write Once, Run Anywhere (2)</vt:lpstr>
      <vt:lpstr>Java: Write Once, Run Anywhere (3)</vt:lpstr>
      <vt:lpstr>Compiled Programs With Different  Operating Systems</vt:lpstr>
      <vt:lpstr>A High Level View Of Translating/Executing Java Programs</vt:lpstr>
      <vt:lpstr>A High Level View Of Translating/Executing Java Programs (2)</vt:lpstr>
      <vt:lpstr>Smallest Compilable And Executable Java Program</vt:lpstr>
      <vt:lpstr>Creating, Compiling And Running Java Programs On The Computer Science Network</vt:lpstr>
      <vt:lpstr>Compiling The Smallest Java Program</vt:lpstr>
      <vt:lpstr>Running The Smallest Java Program</vt:lpstr>
      <vt:lpstr>Running The Java Compiler At Home</vt:lpstr>
      <vt:lpstr>Java Translation</vt:lpstr>
      <vt:lpstr>Basic Program Development</vt:lpstr>
      <vt:lpstr>A Simple Application</vt:lpstr>
      <vt:lpstr>Creating and Compiling Programs</vt:lpstr>
      <vt:lpstr>Executing Applications</vt:lpstr>
      <vt:lpstr>JDK vs JRE vs JVM </vt:lpstr>
      <vt:lpstr>PowerPoint Presentation</vt:lpstr>
      <vt:lpstr>PowerPoint Presentation</vt:lpstr>
      <vt:lpstr>PowerPoint Presentation</vt:lpstr>
      <vt:lpstr>PowerPoint Presentation</vt:lpstr>
      <vt:lpstr>Path vs Classpath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Kanhaiya Chhipa</cp:lastModifiedBy>
  <cp:revision>60</cp:revision>
  <dcterms:created xsi:type="dcterms:W3CDTF">2011-09-04T18:04:13Z</dcterms:created>
  <dcterms:modified xsi:type="dcterms:W3CDTF">2016-12-14T16:47:32Z</dcterms:modified>
</cp:coreProperties>
</file>