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1" r:id="rId19"/>
    <p:sldId id="282" r:id="rId20"/>
    <p:sldId id="278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643C-C3F6-4C08-A21C-D4AC71CEF4AB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EBD4-F904-4B9E-B19A-8C6A3F84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E9399-D2AC-43AE-961F-FF13A11B6578}" type="slidenum">
              <a:rPr lang="en-US"/>
              <a:pPr/>
              <a:t>6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 was conceived by james gosling,patrick naughton….</a:t>
            </a:r>
          </a:p>
          <a:p>
            <a:r>
              <a:rPr lang="en-US"/>
              <a:t>Java was initially called as Oak..</a:t>
            </a:r>
          </a:p>
          <a:p>
            <a:r>
              <a:rPr lang="en-US"/>
              <a:t>But renamed as java in 1995</a:t>
            </a:r>
          </a:p>
          <a:p>
            <a:r>
              <a:rPr lang="en-US"/>
              <a:t>Standard edition, management edition, enterprise edition (used for adv.. Java concepts)</a:t>
            </a:r>
          </a:p>
          <a:p>
            <a:r>
              <a:rPr lang="en-US"/>
              <a:t>You can write the java program in any editors, notepads. But it will   be easy if you use editplus</a:t>
            </a:r>
          </a:p>
        </p:txBody>
      </p:sp>
    </p:spTree>
    <p:extLst>
      <p:ext uri="{BB962C8B-B14F-4D97-AF65-F5344CB8AC3E}">
        <p14:creationId xmlns:p14="http://schemas.microsoft.com/office/powerpoint/2010/main" val="168272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D120A-A9D5-44E6-A046-5D152A3AED8E}" type="slidenum">
              <a:rPr lang="en-US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Due to the simillarities of java with C++ it si called “Internet version of C++”</a:t>
            </a:r>
          </a:p>
          <a:p>
            <a:r>
              <a:rPr lang="en-US"/>
              <a:t>Based on C/C++</a:t>
            </a:r>
          </a:p>
        </p:txBody>
      </p:sp>
    </p:spTree>
    <p:extLst>
      <p:ext uri="{BB962C8B-B14F-4D97-AF65-F5344CB8AC3E}">
        <p14:creationId xmlns:p14="http://schemas.microsoft.com/office/powerpoint/2010/main" val="333391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DEBD4-F904-4B9E-B19A-8C6A3F8400D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5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5630-22C8-4D1F-9BCE-2C27106E1117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9B8E-F7B1-4C58-A08F-F7BB00F90ED0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B31D-48BD-4056-AC66-615C50A1F581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1DC-932F-46E6-BAA6-6365DDEDC8BA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F4A-26B3-4973-85F2-5BFE41BF7F5B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357C-7B67-4590-9BAA-8A21D71BB569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FF48-0C82-4C0D-A157-75F5C5A76407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0A41-9C4D-4764-84FD-444CA204F58A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7354-D450-42F4-BEFC-F59EE2A84482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70-86FB-4F58-BB3C-3920EC14737B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03E4-1A7C-4D9A-A2DE-C2BF8B3E8663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8153400" cy="251777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/>
              <a:t>bject </a:t>
            </a:r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/>
              <a:t>riented </a:t>
            </a:r>
            <a:r>
              <a:rPr lang="en-US" sz="6000" dirty="0" smtClean="0">
                <a:solidFill>
                  <a:srgbClr val="FF0000"/>
                </a:solidFill>
              </a:rPr>
              <a:t>P</a:t>
            </a:r>
            <a:r>
              <a:rPr lang="en-US" sz="6000" dirty="0" smtClean="0"/>
              <a:t>rogramming in </a:t>
            </a:r>
            <a:r>
              <a:rPr lang="en-US" sz="6000" dirty="0" smtClean="0">
                <a:solidFill>
                  <a:srgbClr val="FF0000"/>
                </a:solidFill>
              </a:rPr>
              <a:t>JAVA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different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C++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language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Features removed in java: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doesn’t support </a:t>
            </a:r>
            <a:r>
              <a:rPr lang="en-US" sz="2400" dirty="0">
                <a:solidFill>
                  <a:srgbClr val="FF0000"/>
                </a:solidFill>
              </a:rPr>
              <a:t>pointers</a:t>
            </a:r>
            <a:r>
              <a:rPr lang="en-US" sz="2400" dirty="0"/>
              <a:t> to avoid </a:t>
            </a:r>
            <a:r>
              <a:rPr lang="en-US" sz="2400" dirty="0">
                <a:solidFill>
                  <a:srgbClr val="FF0000"/>
                </a:solidFill>
              </a:rPr>
              <a:t>unauthorized</a:t>
            </a:r>
            <a:r>
              <a:rPr lang="en-US" sz="2400" dirty="0"/>
              <a:t> access of </a:t>
            </a:r>
            <a:r>
              <a:rPr lang="en-US" sz="2400" dirty="0">
                <a:solidFill>
                  <a:srgbClr val="FF0000"/>
                </a:solidFill>
              </a:rPr>
              <a:t>memory locations</a:t>
            </a:r>
            <a:r>
              <a:rPr lang="en-US" sz="2400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include structures, unions and </a:t>
            </a:r>
            <a:r>
              <a:rPr lang="en-US" sz="2400" dirty="0" err="1"/>
              <a:t>enum</a:t>
            </a:r>
            <a:r>
              <a:rPr lang="en-US" sz="2400" dirty="0"/>
              <a:t> data types.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support </a:t>
            </a:r>
            <a:r>
              <a:rPr lang="en-US" sz="2400" dirty="0">
                <a:solidFill>
                  <a:srgbClr val="FF0000"/>
                </a:solidFill>
              </a:rPr>
              <a:t>operator over loading</a:t>
            </a:r>
            <a:r>
              <a:rPr lang="en-US" sz="2400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Preprocessor plays less important role in C++ and so </a:t>
            </a:r>
            <a:r>
              <a:rPr lang="en-US" sz="2400" dirty="0">
                <a:solidFill>
                  <a:srgbClr val="FF0000"/>
                </a:solidFill>
              </a:rPr>
              <a:t>eliminated </a:t>
            </a:r>
            <a:r>
              <a:rPr lang="en-US" sz="2400" dirty="0"/>
              <a:t>entirely in java.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perform </a:t>
            </a:r>
            <a:r>
              <a:rPr lang="en-US" sz="2400" dirty="0">
                <a:solidFill>
                  <a:srgbClr val="FF0000"/>
                </a:solidFill>
              </a:rPr>
              <a:t>automatic</a:t>
            </a:r>
            <a:r>
              <a:rPr lang="en-US" sz="2400" dirty="0"/>
              <a:t> type conversions that result in loss of </a:t>
            </a:r>
            <a:r>
              <a:rPr lang="en-US" sz="2400" dirty="0">
                <a:solidFill>
                  <a:srgbClr val="FF0000"/>
                </a:solidFill>
              </a:rPr>
              <a:t>precision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638"/>
            <a:ext cx="8229600" cy="4530725"/>
          </a:xfrm>
        </p:spPr>
        <p:txBody>
          <a:bodyPr>
            <a:normAutofit fontScale="85000" lnSpcReduction="10000"/>
          </a:bodyPr>
          <a:lstStyle/>
          <a:p>
            <a:pPr lvl="2">
              <a:buFont typeface="Wingdings" pitchFamily="2" charset="2"/>
              <a:buNone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  Java </a:t>
            </a:r>
            <a:r>
              <a:rPr lang="en-US" dirty="0"/>
              <a:t>does not support </a:t>
            </a:r>
            <a:r>
              <a:rPr lang="en-US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. Every method and variable is declared within a </a:t>
            </a: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/>
              <a:t>and forms part of that class.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does not allow </a:t>
            </a:r>
            <a:r>
              <a:rPr lang="en-US" dirty="0">
                <a:solidFill>
                  <a:srgbClr val="FF0000"/>
                </a:solidFill>
              </a:rPr>
              <a:t>default arguments</a:t>
            </a:r>
            <a:r>
              <a:rPr lang="en-US" dirty="0"/>
              <a:t>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does not support inheritance of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super classes by a sub class (i.e., </a:t>
            </a:r>
            <a:r>
              <a:rPr lang="en-US" dirty="0">
                <a:solidFill>
                  <a:srgbClr val="FF0000"/>
                </a:solidFill>
              </a:rPr>
              <a:t>multiple inheritance</a:t>
            </a:r>
            <a:r>
              <a:rPr lang="en-US" dirty="0"/>
              <a:t>). This is accomplished by using ‘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’ concept.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It is not possible to declare </a:t>
            </a:r>
            <a:r>
              <a:rPr lang="en-US" dirty="0">
                <a:solidFill>
                  <a:srgbClr val="FF0000"/>
                </a:solidFill>
              </a:rPr>
              <a:t>unsigned integers </a:t>
            </a:r>
            <a:r>
              <a:rPr lang="en-US" dirty="0"/>
              <a:t>in java.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In java objects are passed by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 only. In C++ objects may be passed by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 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Arial" pitchFamily="34" charset="0"/>
              <a:buNone/>
            </a:pPr>
            <a:r>
              <a:rPr lang="en-US" sz="3300" dirty="0"/>
              <a:t>New features added in Java:</a:t>
            </a:r>
          </a:p>
          <a:p>
            <a:pPr lvl="2">
              <a:buClr>
                <a:schemeClr val="tx1"/>
              </a:buClr>
              <a:buFont typeface="Arial" pitchFamily="34" charset="0"/>
              <a:buNone/>
            </a:pPr>
            <a:endParaRPr lang="en-US" b="1" dirty="0"/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3300"/>
                </a:solidFill>
              </a:rPr>
              <a:t>Multithreading</a:t>
            </a:r>
            <a:r>
              <a:rPr lang="en-US" dirty="0"/>
              <a:t>, that allows two or more pieces of the same program to execute concurrently.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C++ has a set of library functions that use a common header file. But java  replaces it with its own set of </a:t>
            </a:r>
            <a:r>
              <a:rPr lang="en-US" dirty="0">
                <a:solidFill>
                  <a:srgbClr val="FF3300"/>
                </a:solidFill>
              </a:rPr>
              <a:t>API classes.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It adds </a:t>
            </a:r>
            <a:r>
              <a:rPr lang="en-US" dirty="0">
                <a:solidFill>
                  <a:srgbClr val="FF3300"/>
                </a:solidFill>
              </a:rPr>
              <a:t>packages</a:t>
            </a:r>
            <a:r>
              <a:rPr lang="en-US" dirty="0"/>
              <a:t> and </a:t>
            </a:r>
            <a:r>
              <a:rPr lang="en-US" dirty="0">
                <a:solidFill>
                  <a:srgbClr val="FF3300"/>
                </a:solidFill>
              </a:rPr>
              <a:t>interfaces.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supports automatic </a:t>
            </a:r>
            <a:r>
              <a:rPr lang="en-US" dirty="0">
                <a:solidFill>
                  <a:srgbClr val="FF3300"/>
                </a:solidFill>
              </a:rPr>
              <a:t>garbage collection.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continue</a:t>
            </a:r>
            <a:r>
              <a:rPr lang="en-US" dirty="0"/>
              <a:t> statements have been enhanced in java to accept labels as targets.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The use of </a:t>
            </a:r>
            <a:r>
              <a:rPr lang="en-US" dirty="0" err="1">
                <a:solidFill>
                  <a:srgbClr val="FF0000"/>
                </a:solidFill>
              </a:rPr>
              <a:t>unicode</a:t>
            </a:r>
            <a:r>
              <a:rPr lang="en-US" dirty="0"/>
              <a:t> characters ensures portability.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 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/>
              <a:t>Features that differ:</a:t>
            </a:r>
          </a:p>
          <a:p>
            <a:pPr lvl="2">
              <a:buFont typeface="Wingdings" pitchFamily="2" charset="2"/>
              <a:buNone/>
            </a:pPr>
            <a:endParaRPr lang="en-US" b="1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Though </a:t>
            </a:r>
            <a:r>
              <a:rPr lang="en-US" sz="2400" dirty="0">
                <a:solidFill>
                  <a:srgbClr val="FF0000"/>
                </a:solidFill>
              </a:rPr>
              <a:t>C++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java</a:t>
            </a:r>
            <a:r>
              <a:rPr lang="en-US" sz="2400" dirty="0"/>
              <a:t> supports Boolean data type, C++ takes any </a:t>
            </a:r>
            <a:r>
              <a:rPr lang="en-US" sz="2400" dirty="0">
                <a:solidFill>
                  <a:srgbClr val="FF0000"/>
                </a:solidFill>
              </a:rPr>
              <a:t>nonzero value </a:t>
            </a:r>
            <a:r>
              <a:rPr lang="en-US" sz="2400" dirty="0"/>
              <a:t>as true and </a:t>
            </a:r>
            <a:r>
              <a:rPr lang="en-US" sz="2400" dirty="0">
                <a:solidFill>
                  <a:srgbClr val="FF0000"/>
                </a:solidFill>
              </a:rPr>
              <a:t>zero as </a:t>
            </a:r>
            <a:r>
              <a:rPr lang="en-US" sz="2400" dirty="0"/>
              <a:t>false. True and false in java are predefined literals that are values for a </a:t>
            </a:r>
            <a:r>
              <a:rPr lang="en-US" sz="2400" dirty="0" err="1"/>
              <a:t>boolean</a:t>
            </a:r>
            <a:r>
              <a:rPr lang="en-US" sz="2400" dirty="0"/>
              <a:t> expression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Java has replaced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destructor</a:t>
            </a:r>
            <a:r>
              <a:rPr lang="en-US" sz="2400" dirty="0"/>
              <a:t> function with a </a:t>
            </a:r>
            <a:r>
              <a:rPr lang="en-US" sz="2400" dirty="0">
                <a:solidFill>
                  <a:srgbClr val="FF0000"/>
                </a:solidFill>
              </a:rPr>
              <a:t>finalize() </a:t>
            </a:r>
            <a:r>
              <a:rPr lang="en-US" sz="2400" dirty="0"/>
              <a:t>function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C++ supports exception handling that is similar to java's. However, in C++ there is no requirement that a thrown exception be caught.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Characteristics</a:t>
            </a:r>
            <a:r>
              <a:rPr lang="en-US" dirty="0"/>
              <a:t> of Java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1910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Java is</a:t>
            </a:r>
            <a:r>
              <a:rPr lang="en-US" dirty="0">
                <a:solidFill>
                  <a:srgbClr val="FF0000"/>
                </a:solidFill>
              </a:rPr>
              <a:t> simple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</a:t>
            </a:r>
            <a:r>
              <a:rPr lang="en-US" dirty="0">
                <a:solidFill>
                  <a:srgbClr val="FF0000"/>
                </a:solidFill>
              </a:rPr>
              <a:t> object-oriented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>
                <a:solidFill>
                  <a:srgbClr val="FF0000"/>
                </a:solidFill>
              </a:rPr>
              <a:t>distributed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>
                <a:solidFill>
                  <a:srgbClr val="FF0000"/>
                </a:solidFill>
              </a:rPr>
              <a:t>interpreted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robust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4525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architecture-neutral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</a:t>
            </a:r>
            <a:r>
              <a:rPr lang="en-US" dirty="0" smtClean="0">
                <a:solidFill>
                  <a:srgbClr val="FF0000"/>
                </a:solidFill>
              </a:rPr>
              <a:t> portable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Java’s </a:t>
            </a:r>
            <a:r>
              <a:rPr lang="en-US" dirty="0" smtClean="0">
                <a:solidFill>
                  <a:srgbClr val="FF0000"/>
                </a:solidFill>
              </a:rPr>
              <a:t>performance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multithreaded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dynamic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Java is</a:t>
            </a:r>
            <a:r>
              <a:rPr lang="en-US" sz="3200" dirty="0" smtClean="0">
                <a:solidFill>
                  <a:srgbClr val="FF0000"/>
                </a:solidFill>
              </a:rPr>
              <a:t> secure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Java includes many development tools, classes and methods</a:t>
            </a:r>
          </a:p>
          <a:p>
            <a:pPr lvl="1"/>
            <a:r>
              <a:rPr lang="en-US" sz="2200" dirty="0"/>
              <a:t>Development tools are part of Java Development Kit (JDK) and</a:t>
            </a:r>
          </a:p>
          <a:p>
            <a:pPr lvl="1"/>
            <a:r>
              <a:rPr lang="en-US" sz="2200" dirty="0"/>
              <a:t>The classes and methods are part of </a:t>
            </a:r>
            <a:r>
              <a:rPr lang="en-US" sz="2200" b="1" dirty="0"/>
              <a:t>Java Standard Library </a:t>
            </a:r>
            <a:r>
              <a:rPr lang="en-US" sz="2200" dirty="0"/>
              <a:t>(JSL), also known as </a:t>
            </a:r>
            <a:r>
              <a:rPr lang="en-US" sz="2200" b="1" dirty="0">
                <a:solidFill>
                  <a:srgbClr val="FF0000"/>
                </a:solidFill>
              </a:rPr>
              <a:t>A</a:t>
            </a:r>
            <a:r>
              <a:rPr lang="en-US" sz="2200" b="1" dirty="0"/>
              <a:t>pplication</a:t>
            </a:r>
            <a:r>
              <a:rPr lang="en-US" sz="2200" b="1" dirty="0">
                <a:solidFill>
                  <a:srgbClr val="FF0000"/>
                </a:solidFill>
              </a:rPr>
              <a:t> P</a:t>
            </a:r>
            <a:r>
              <a:rPr lang="en-US" sz="2200" b="1" dirty="0"/>
              <a:t>rogramming</a:t>
            </a:r>
            <a:r>
              <a:rPr lang="en-US" sz="2200" b="1" dirty="0">
                <a:solidFill>
                  <a:srgbClr val="FF0000"/>
                </a:solidFill>
              </a:rPr>
              <a:t> I</a:t>
            </a:r>
            <a:r>
              <a:rPr lang="en-US" sz="2200" b="1" dirty="0"/>
              <a:t>nterface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b="1" dirty="0"/>
              <a:t>API</a:t>
            </a:r>
            <a:r>
              <a:rPr lang="en-US" sz="2200" dirty="0"/>
              <a:t>).</a:t>
            </a:r>
          </a:p>
          <a:p>
            <a:pPr algn="just"/>
            <a:r>
              <a:rPr lang="en-US" sz="2600" dirty="0"/>
              <a:t>JDK constitutes of tools like </a:t>
            </a:r>
            <a:r>
              <a:rPr lang="en-US" sz="2600" dirty="0">
                <a:solidFill>
                  <a:srgbClr val="FF0000"/>
                </a:solidFill>
              </a:rPr>
              <a:t>java compiler</a:t>
            </a:r>
            <a:r>
              <a:rPr lang="en-US" sz="2600" dirty="0"/>
              <a:t>, java interpreter and many.</a:t>
            </a:r>
          </a:p>
          <a:p>
            <a:r>
              <a:rPr lang="en-US" sz="2600" dirty="0">
                <a:solidFill>
                  <a:srgbClr val="FF0000"/>
                </a:solidFill>
              </a:rPr>
              <a:t>API</a:t>
            </a:r>
            <a:r>
              <a:rPr lang="en-US" sz="2600" dirty="0"/>
              <a:t> includes hundreds of </a:t>
            </a:r>
            <a:r>
              <a:rPr lang="en-US" sz="2600" dirty="0">
                <a:solidFill>
                  <a:srgbClr val="FF0000"/>
                </a:solidFill>
              </a:rPr>
              <a:t>classes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methods </a:t>
            </a:r>
            <a:r>
              <a:rPr lang="en-US" sz="2600" dirty="0"/>
              <a:t>grouped into several </a:t>
            </a:r>
            <a:r>
              <a:rPr lang="en-US" sz="2600" dirty="0">
                <a:solidFill>
                  <a:srgbClr val="FF0000"/>
                </a:solidFill>
              </a:rPr>
              <a:t>packages</a:t>
            </a:r>
            <a:r>
              <a:rPr lang="en-US" sz="2600" dirty="0"/>
              <a:t> according to their functionality.</a:t>
            </a:r>
          </a:p>
          <a:p>
            <a:pPr lvl="1">
              <a:buFont typeface="Wingdings" pitchFamily="2" charset="2"/>
              <a:buNone/>
            </a:pP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architecture-neutral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641" t="27083" r="47877" b="13542"/>
          <a:stretch>
            <a:fillRect/>
          </a:stretch>
        </p:blipFill>
        <p:spPr bwMode="auto">
          <a:xfrm>
            <a:off x="1447800" y="14478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19050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 Program Execution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WORA(Write Once Run Anywhere)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3470" t="56723" r="39327" b="28125"/>
          <a:stretch>
            <a:fillRect/>
          </a:stretch>
        </p:blipFill>
        <p:spPr bwMode="auto">
          <a:xfrm>
            <a:off x="285750" y="1752600"/>
            <a:ext cx="8858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6C1F2B2-1B03-4106-91CB-DFF2AAF38B4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dirty="0"/>
              <a:t>Java Translation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2998788" y="2216150"/>
            <a:ext cx="0" cy="5207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 flipV="1">
            <a:off x="3597275" y="2195513"/>
            <a:ext cx="1493838" cy="101758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H="1">
            <a:off x="5351463" y="2516188"/>
            <a:ext cx="438150" cy="69691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6323013" y="2516188"/>
            <a:ext cx="306387" cy="674687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6845300" y="4116388"/>
            <a:ext cx="0" cy="41116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1979613" y="1371600"/>
            <a:ext cx="2044700" cy="8255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Java source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6018213" y="4586288"/>
            <a:ext cx="1601787" cy="8255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Machine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141913" y="1731963"/>
            <a:ext cx="1804987" cy="8239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Java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bytecode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4614863" y="3228975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Bytecode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interpreter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6218238" y="3228975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Bytecode</a:t>
            </a:r>
          </a:p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2363788" y="2774950"/>
            <a:ext cx="1228725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</a:rPr>
              <a:t>Java</a:t>
            </a:r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</a:rPr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2395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/>
      <p:bldP spid="64516" grpId="0" animBg="1"/>
      <p:bldP spid="64517" grpId="0" animBg="1"/>
      <p:bldP spid="64518" grpId="0" animBg="1"/>
      <p:bldP spid="64519" grpId="0" animBg="1"/>
      <p:bldP spid="64520" grpId="0" animBg="1" autoUpdateAnimBg="0"/>
      <p:bldP spid="64521" grpId="0" animBg="1" autoUpdateAnimBg="0"/>
      <p:bldP spid="64522" grpId="0" animBg="1" autoUpdateAnimBg="0"/>
      <p:bldP spid="64523" grpId="0" animBg="1" autoUpdateAnimBg="0"/>
      <p:bldP spid="64524" grpId="0" animBg="1" autoUpdateAnimBg="0"/>
      <p:bldP spid="6452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60857AF1-674C-4C7A-9486-6FDC50ECC95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Program Development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3657600" y="2514600"/>
            <a:ext cx="3048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5867400" y="4114800"/>
            <a:ext cx="3810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4038600" y="2286000"/>
            <a:ext cx="1816100" cy="904875"/>
            <a:chOff x="2304" y="1440"/>
            <a:chExt cx="1144" cy="570"/>
          </a:xfrm>
        </p:grpSpPr>
        <p:cxnSp>
          <p:nvCxnSpPr>
            <p:cNvPr id="68614" name="AutoShape 6"/>
            <p:cNvCxnSpPr>
              <a:cxnSpLocks noChangeShapeType="1"/>
              <a:stCxn id="68620" idx="0"/>
            </p:cNvCxnSpPr>
            <p:nvPr/>
          </p:nvCxnSpPr>
          <p:spPr bwMode="auto">
            <a:xfrm rot="5400000" flipH="1">
              <a:off x="2307" y="1437"/>
              <a:ext cx="570" cy="576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2876" y="1520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>
                  <a:latin typeface="Arial Unicode MS" panose="020B0604020202020204" pitchFamily="34" charset="-128"/>
                </a:rPr>
                <a:t>errors</a:t>
              </a:r>
            </a:p>
          </p:txBody>
        </p:sp>
      </p:grp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4038600" y="1905000"/>
            <a:ext cx="4078288" cy="2886075"/>
            <a:chOff x="2304" y="1200"/>
            <a:chExt cx="2569" cy="1818"/>
          </a:xfrm>
        </p:grpSpPr>
        <p:cxnSp>
          <p:nvCxnSpPr>
            <p:cNvPr id="68617" name="AutoShape 9"/>
            <p:cNvCxnSpPr>
              <a:cxnSpLocks noChangeShapeType="1"/>
              <a:stCxn id="68621" idx="0"/>
            </p:cNvCxnSpPr>
            <p:nvPr/>
          </p:nvCxnSpPr>
          <p:spPr bwMode="auto">
            <a:xfrm rot="5400000" flipH="1">
              <a:off x="2379" y="1125"/>
              <a:ext cx="1818" cy="1968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18" name="Text Box 10"/>
            <p:cNvSpPr txBox="1">
              <a:spLocks noChangeArrowheads="1"/>
            </p:cNvSpPr>
            <p:nvPr/>
          </p:nvSpPr>
          <p:spPr bwMode="auto">
            <a:xfrm>
              <a:off x="4301" y="1872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sz="2000">
                  <a:latin typeface="Arial Unicode MS" panose="020B0604020202020204" pitchFamily="34" charset="-128"/>
                </a:rPr>
                <a:t>errors</a:t>
              </a:r>
            </a:p>
          </p:txBody>
        </p:sp>
      </p:grp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447800" y="16002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Edit and</a:t>
            </a:r>
          </a:p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save program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3657600" y="32004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Compile program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867400" y="48006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Execute program and</a:t>
            </a:r>
          </a:p>
          <a:p>
            <a:pPr algn="ctr"/>
            <a:r>
              <a:rPr lang="en-US" altLang="en-US" sz="1800" b="1">
                <a:latin typeface="Arial Unicode MS" panose="020B0604020202020204" pitchFamily="34" charset="-128"/>
              </a:rPr>
              <a:t>evaluate results</a:t>
            </a:r>
          </a:p>
        </p:txBody>
      </p:sp>
    </p:spTree>
    <p:extLst>
      <p:ext uri="{BB962C8B-B14F-4D97-AF65-F5344CB8AC3E}">
        <p14:creationId xmlns:p14="http://schemas.microsoft.com/office/powerpoint/2010/main" val="285245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/>
      <p:bldP spid="68612" grpId="0" animBg="1"/>
      <p:bldP spid="68619" grpId="0" animBg="1" autoUpdateAnimBg="0"/>
      <p:bldP spid="68620" grpId="0" animBg="1" autoUpdateAnimBg="0"/>
      <p:bldP spid="6862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     Welcome to the course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riented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rogramming in </a:t>
            </a:r>
            <a:r>
              <a:rPr lang="en-US" b="1" dirty="0" smtClean="0">
                <a:solidFill>
                  <a:srgbClr val="FF0000"/>
                </a:solidFill>
              </a:rPr>
              <a:t>JAVA</a:t>
            </a:r>
            <a:r>
              <a:rPr lang="en-US" dirty="0" smtClean="0"/>
              <a:t>. This course will cover a core set of computer science concepts needed to create a modern software application using Java.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B87A-A62A-4557-A001-366F0C3D98A1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Execution of Hello world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42255"/>
            <a:ext cx="9144000" cy="520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5464" y="2967335"/>
            <a:ext cx="35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Course </a:t>
            </a:r>
            <a:r>
              <a:rPr lang="en-US" b="1" dirty="0" smtClean="0">
                <a:solidFill>
                  <a:srgbClr val="FF0000"/>
                </a:solidFill>
              </a:rPr>
              <a:t>Objectives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b="1" dirty="0" smtClean="0"/>
              <a:t>On completion of this course we will be able to:</a:t>
            </a:r>
          </a:p>
          <a:p>
            <a:pPr>
              <a:buNone/>
            </a:pPr>
            <a:endParaRPr lang="en-US" sz="11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</a:t>
            </a:r>
            <a:r>
              <a:rPr lang="en-US" sz="9600" dirty="0" smtClean="0">
                <a:solidFill>
                  <a:srgbClr val="FF0000"/>
                </a:solidFill>
              </a:rPr>
              <a:t>importance</a:t>
            </a:r>
            <a:r>
              <a:rPr lang="en-US" sz="9600" dirty="0" smtClean="0"/>
              <a:t> of Java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additional </a:t>
            </a:r>
            <a:r>
              <a:rPr lang="en-US" sz="9600" dirty="0" smtClean="0">
                <a:solidFill>
                  <a:srgbClr val="FF0000"/>
                </a:solidFill>
              </a:rPr>
              <a:t>features</a:t>
            </a:r>
            <a:r>
              <a:rPr lang="en-US" sz="9600" dirty="0" smtClean="0"/>
              <a:t> of Java compared to </a:t>
            </a:r>
            <a:r>
              <a:rPr lang="en-US" sz="9600" dirty="0" smtClean="0">
                <a:solidFill>
                  <a:srgbClr val="FF0000"/>
                </a:solidFill>
              </a:rPr>
              <a:t>C++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difference between </a:t>
            </a:r>
            <a:r>
              <a:rPr lang="en-US" sz="9600" dirty="0" smtClean="0">
                <a:solidFill>
                  <a:srgbClr val="FF0000"/>
                </a:solidFill>
              </a:rPr>
              <a:t>Compiler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Interpreter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difference between </a:t>
            </a:r>
            <a:r>
              <a:rPr lang="en-US" sz="9600" dirty="0" smtClean="0">
                <a:solidFill>
                  <a:srgbClr val="FF0000"/>
                </a:solidFill>
              </a:rPr>
              <a:t>applet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application</a:t>
            </a:r>
            <a:r>
              <a:rPr lang="en-US" sz="9600" dirty="0" smtClean="0"/>
              <a:t> 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9600" dirty="0" smtClean="0"/>
              <a:t>Apply </a:t>
            </a:r>
            <a:r>
              <a:rPr lang="en-US" sz="9600" dirty="0" smtClean="0">
                <a:solidFill>
                  <a:srgbClr val="FF0000"/>
                </a:solidFill>
              </a:rPr>
              <a:t>O</a:t>
            </a:r>
            <a:r>
              <a:rPr lang="en-US" sz="9600" dirty="0" smtClean="0"/>
              <a:t>bject </a:t>
            </a:r>
            <a:r>
              <a:rPr lang="en-US" sz="9600" dirty="0" smtClean="0">
                <a:solidFill>
                  <a:srgbClr val="FF0000"/>
                </a:solidFill>
              </a:rPr>
              <a:t>O</a:t>
            </a:r>
            <a:r>
              <a:rPr lang="en-US" sz="9600" dirty="0" smtClean="0"/>
              <a:t>riented </a:t>
            </a:r>
            <a:r>
              <a:rPr lang="en-US" sz="9600" dirty="0" smtClean="0">
                <a:solidFill>
                  <a:srgbClr val="FF0000"/>
                </a:solidFill>
              </a:rPr>
              <a:t>P</a:t>
            </a:r>
            <a:r>
              <a:rPr lang="en-US" sz="9600" dirty="0" smtClean="0"/>
              <a:t>rinciples of </a:t>
            </a:r>
            <a:r>
              <a:rPr lang="en-US" sz="9600" dirty="0" smtClean="0">
                <a:solidFill>
                  <a:srgbClr val="FF0000"/>
                </a:solidFill>
              </a:rPr>
              <a:t>E</a:t>
            </a:r>
            <a:r>
              <a:rPr lang="en-US" sz="9600" dirty="0" smtClean="0"/>
              <a:t>ncapsulations, </a:t>
            </a:r>
            <a:r>
              <a:rPr lang="en-US" sz="9600" dirty="0" smtClean="0">
                <a:solidFill>
                  <a:srgbClr val="FF0000"/>
                </a:solidFill>
              </a:rPr>
              <a:t>D</a:t>
            </a:r>
            <a:r>
              <a:rPr lang="en-US" sz="9600" dirty="0" smtClean="0"/>
              <a:t>ata abstraction, </a:t>
            </a:r>
            <a:r>
              <a:rPr lang="en-US" sz="9600" dirty="0" smtClean="0">
                <a:solidFill>
                  <a:srgbClr val="FF0000"/>
                </a:solidFill>
              </a:rPr>
              <a:t>I</a:t>
            </a:r>
            <a:r>
              <a:rPr lang="en-US" sz="9600" dirty="0" smtClean="0"/>
              <a:t>nheritance, </a:t>
            </a:r>
            <a:r>
              <a:rPr lang="en-US" sz="9600" dirty="0" smtClean="0">
                <a:solidFill>
                  <a:srgbClr val="FF0000"/>
                </a:solidFill>
              </a:rPr>
              <a:t>P</a:t>
            </a:r>
            <a:r>
              <a:rPr lang="en-US" sz="9600" dirty="0" smtClean="0"/>
              <a:t>olymorphism.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Program using </a:t>
            </a:r>
            <a:r>
              <a:rPr lang="en-US" sz="9600" dirty="0" smtClean="0">
                <a:solidFill>
                  <a:srgbClr val="FF0000"/>
                </a:solidFill>
              </a:rPr>
              <a:t>java API </a:t>
            </a:r>
            <a:r>
              <a:rPr lang="en-US" sz="9600" dirty="0" smtClean="0"/>
              <a:t>(Application Programming Interface).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Program using </a:t>
            </a:r>
            <a:r>
              <a:rPr lang="en-US" sz="9600" dirty="0" smtClean="0">
                <a:solidFill>
                  <a:srgbClr val="FF0000"/>
                </a:solidFill>
              </a:rPr>
              <a:t>Exception Handling</a:t>
            </a:r>
            <a:r>
              <a:rPr lang="en-US" sz="9600" dirty="0" smtClean="0"/>
              <a:t>, </a:t>
            </a:r>
            <a:r>
              <a:rPr lang="en-US" sz="9600" dirty="0" smtClean="0">
                <a:solidFill>
                  <a:srgbClr val="FF0000"/>
                </a:solidFill>
              </a:rPr>
              <a:t>Files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Threads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Program Using </a:t>
            </a:r>
            <a:r>
              <a:rPr lang="en-US" sz="9600" dirty="0" smtClean="0">
                <a:solidFill>
                  <a:srgbClr val="FF0000"/>
                </a:solidFill>
              </a:rPr>
              <a:t>applets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swings 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623175" cy="1752600"/>
          </a:xfrm>
        </p:spPr>
        <p:txBody>
          <a:bodyPr/>
          <a:lstStyle/>
          <a:p>
            <a:r>
              <a:rPr lang="en-US" dirty="0" smtClean="0"/>
              <a:t>JAVA Basics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</a:t>
            </a:r>
            <a:r>
              <a:rPr lang="en-US" dirty="0" smtClean="0"/>
              <a:t>is Important 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Two reasons 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Trouble with </a:t>
            </a:r>
            <a:r>
              <a:rPr lang="en-US" dirty="0">
                <a:solidFill>
                  <a:srgbClr val="FF0000"/>
                </a:solidFill>
              </a:rPr>
              <a:t>C/C++ </a:t>
            </a:r>
            <a:r>
              <a:rPr lang="en-US" dirty="0"/>
              <a:t>language is that they are not portable and are not platform independent </a:t>
            </a:r>
            <a:r>
              <a:rPr lang="en-US" dirty="0" smtClean="0"/>
              <a:t>languages.</a:t>
            </a:r>
            <a:endParaRPr lang="en-US" dirty="0"/>
          </a:p>
          <a:p>
            <a:pPr lvl="1" algn="just"/>
            <a:r>
              <a:rPr lang="en-US" dirty="0"/>
              <a:t>Emergence of World Wide Web, which demanded portable programs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Portability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 necessitated the invention of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91440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0000"/>
                </a:solidFill>
              </a:rPr>
              <a:t>James Gosling </a:t>
            </a:r>
            <a:r>
              <a:rPr lang="en-US" sz="3000" dirty="0"/>
              <a:t>- Sun </a:t>
            </a:r>
            <a:r>
              <a:rPr lang="en-US" sz="3000" dirty="0" smtClean="0"/>
              <a:t>Microsystems</a:t>
            </a:r>
            <a:endParaRPr lang="en-US" sz="30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600" dirty="0"/>
              <a:t>Oak - Java, May 20, 1995, Sun </a:t>
            </a:r>
            <a:r>
              <a:rPr lang="en-US" sz="2600" dirty="0" smtClean="0"/>
              <a:t>World</a:t>
            </a:r>
            <a:endParaRPr lang="en-US" sz="26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3100" dirty="0" smtClean="0"/>
              <a:t>JDK Evolutions</a:t>
            </a:r>
            <a:endParaRPr lang="en-US" sz="2600" dirty="0"/>
          </a:p>
          <a:p>
            <a:pPr lvl="1"/>
            <a:r>
              <a:rPr lang="da-DK" dirty="0" smtClean="0"/>
              <a:t>JDK 1.0 (January 23, 1996)</a:t>
            </a:r>
          </a:p>
          <a:p>
            <a:pPr lvl="1"/>
            <a:r>
              <a:rPr lang="da-DK" dirty="0" smtClean="0"/>
              <a:t>JDK 1.1 (February 19, 1997)</a:t>
            </a:r>
          </a:p>
          <a:p>
            <a:pPr lvl="1"/>
            <a:r>
              <a:rPr lang="da-DK" dirty="0" smtClean="0"/>
              <a:t>J2SE 1.2 (December 8, 1998)</a:t>
            </a:r>
          </a:p>
          <a:p>
            <a:pPr lvl="1"/>
            <a:r>
              <a:rPr lang="da-DK" dirty="0" smtClean="0"/>
              <a:t>J2SE 1.3 (May 8, 2000)</a:t>
            </a:r>
          </a:p>
          <a:p>
            <a:pPr lvl="1"/>
            <a:r>
              <a:rPr lang="da-DK" dirty="0" smtClean="0"/>
              <a:t>J2SE 1.4 (February 6, 2002)</a:t>
            </a:r>
          </a:p>
          <a:p>
            <a:pPr lvl="1"/>
            <a:r>
              <a:rPr lang="da-DK" dirty="0" smtClean="0"/>
              <a:t>J2SE 5.0 (September 30, 2004)</a:t>
            </a:r>
          </a:p>
          <a:p>
            <a:pPr lvl="1"/>
            <a:r>
              <a:rPr lang="da-DK" dirty="0" smtClean="0"/>
              <a:t>Java SE 6 (December 11, 2006)</a:t>
            </a:r>
          </a:p>
          <a:p>
            <a:pPr lvl="1"/>
            <a:r>
              <a:rPr lang="da-DK" dirty="0" smtClean="0"/>
              <a:t>Java SE 7 (July 28, 2011</a:t>
            </a:r>
            <a:r>
              <a:rPr lang="da-DK" dirty="0" smtClean="0"/>
              <a:t>)</a:t>
            </a:r>
          </a:p>
          <a:p>
            <a:pPr lvl="1"/>
            <a:r>
              <a:rPr lang="da-DK" dirty="0"/>
              <a:t>Java SE </a:t>
            </a:r>
            <a:r>
              <a:rPr lang="da-DK" dirty="0" smtClean="0"/>
              <a:t>8 (Apr, 2014)</a:t>
            </a:r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sz="3600" dirty="0"/>
              <a:t>Java </a:t>
            </a:r>
            <a:r>
              <a:rPr lang="en-US" sz="3600" dirty="0" smtClean="0">
                <a:solidFill>
                  <a:srgbClr val="FF0000"/>
                </a:solidFill>
              </a:rPr>
              <a:t>Editions.</a:t>
            </a:r>
            <a:endParaRPr lang="en-US" sz="3600" dirty="0">
              <a:solidFill>
                <a:srgbClr val="FF0000"/>
              </a:solidFill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J2SE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Standard Edition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client-side standalone applications or 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applets.</a:t>
            </a:r>
            <a:endParaRPr lang="en-US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J2ME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Micro Edition 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applications for mobile devices such as cell 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phones.</a:t>
            </a:r>
            <a:endParaRPr lang="en-US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J2EE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Enterprise Edition 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server-side applications such as Java </a:t>
            </a:r>
            <a:r>
              <a:rPr lang="en-US" dirty="0" err="1">
                <a:latin typeface="Palatino" charset="0"/>
                <a:cs typeface="Times New Roman" pitchFamily="18" charset="0"/>
              </a:rPr>
              <a:t>servlets</a:t>
            </a:r>
            <a:r>
              <a:rPr lang="en-US" dirty="0">
                <a:latin typeface="Palatino" charset="0"/>
                <a:cs typeface="Times New Roman" pitchFamily="18" charset="0"/>
              </a:rPr>
              <a:t> and Java </a:t>
            </a:r>
            <a:r>
              <a:rPr lang="en-US" dirty="0" err="1" smtClean="0">
                <a:latin typeface="Palatino" charset="0"/>
                <a:cs typeface="Times New Roman" pitchFamily="18" charset="0"/>
              </a:rPr>
              <a:t>ServerPages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.</a:t>
            </a:r>
            <a:endParaRPr lang="en-US" dirty="0">
              <a:latin typeface="Palatino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SimSun" pitchFamily="2" charset="-122"/>
              </a:rPr>
              <a:t>What is </a:t>
            </a:r>
            <a:r>
              <a:rPr lang="en-US" altLang="zh-CN" sz="4000" dirty="0">
                <a:solidFill>
                  <a:srgbClr val="FF0000"/>
                </a:solidFill>
                <a:ea typeface="SimSun" pitchFamily="2" charset="-122"/>
              </a:rPr>
              <a:t>java</a:t>
            </a:r>
            <a:r>
              <a:rPr lang="en-US" altLang="zh-CN" sz="4000" dirty="0">
                <a:ea typeface="SimSun" pitchFamily="2" charset="-122"/>
              </a:rPr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A general-purpose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object-oriented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language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dirty="0">
                <a:ea typeface="SimSun" pitchFamily="2" charset="-122"/>
              </a:rPr>
              <a:t>rite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O</a:t>
            </a:r>
            <a:r>
              <a:rPr lang="en-US" altLang="zh-CN" dirty="0" smtClean="0">
                <a:ea typeface="SimSun" pitchFamily="2" charset="-122"/>
              </a:rPr>
              <a:t>nce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R</a:t>
            </a:r>
            <a:r>
              <a:rPr lang="en-US" altLang="zh-CN" dirty="0" smtClean="0">
                <a:ea typeface="SimSun" pitchFamily="2" charset="-122"/>
              </a:rPr>
              <a:t>un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A</a:t>
            </a:r>
            <a:r>
              <a:rPr lang="en-US" altLang="zh-CN" dirty="0" smtClean="0">
                <a:ea typeface="SimSun" pitchFamily="2" charset="-122"/>
              </a:rPr>
              <a:t>nywhere </a:t>
            </a:r>
            <a:r>
              <a:rPr lang="en-US" altLang="zh-CN" dirty="0">
                <a:ea typeface="SimSun" pitchFamily="2" charset="-122"/>
              </a:rPr>
              <a:t>(WORA</a:t>
            </a:r>
            <a:r>
              <a:rPr lang="en-US" altLang="zh-CN" dirty="0" smtClean="0">
                <a:ea typeface="SimSun" pitchFamily="2" charset="-122"/>
              </a:rPr>
              <a:t>).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Designed for easy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Web/Internet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applications.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Widespread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acceptance.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different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C </a:t>
            </a:r>
            <a:r>
              <a:rPr lang="en-US" sz="2200" b="1" dirty="0" smtClean="0"/>
              <a:t> Language</a:t>
            </a:r>
            <a:r>
              <a:rPr lang="en-US" sz="2200" b="1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Major difference is that C is a </a:t>
            </a:r>
            <a:r>
              <a:rPr lang="en-US" sz="2200" dirty="0">
                <a:solidFill>
                  <a:srgbClr val="FF3300"/>
                </a:solidFill>
              </a:rPr>
              <a:t>structure oriented </a:t>
            </a:r>
            <a:r>
              <a:rPr lang="en-US" sz="2200" dirty="0" smtClean="0">
                <a:solidFill>
                  <a:srgbClr val="FF3300"/>
                </a:solidFill>
              </a:rPr>
              <a:t>language</a:t>
            </a:r>
            <a:r>
              <a:rPr lang="en-US" sz="2200" dirty="0" smtClean="0"/>
              <a:t> </a:t>
            </a:r>
            <a:r>
              <a:rPr lang="en-US" sz="2200" dirty="0"/>
              <a:t>and Java is an </a:t>
            </a:r>
            <a:r>
              <a:rPr lang="en-US" sz="2200" dirty="0">
                <a:solidFill>
                  <a:srgbClr val="FF3300"/>
                </a:solidFill>
              </a:rPr>
              <a:t>object oriented language</a:t>
            </a:r>
            <a:r>
              <a:rPr lang="en-US" sz="2200" dirty="0"/>
              <a:t> and has mechanism to define classes and objects.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Java does not support an explicit </a:t>
            </a:r>
            <a:r>
              <a:rPr lang="en-US" sz="2200" dirty="0">
                <a:solidFill>
                  <a:srgbClr val="FF3300"/>
                </a:solidFill>
              </a:rPr>
              <a:t>pointer</a:t>
            </a:r>
            <a:r>
              <a:rPr lang="en-US" sz="2200" dirty="0"/>
              <a:t> type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have </a:t>
            </a:r>
            <a:r>
              <a:rPr lang="en-US" sz="2200" dirty="0">
                <a:solidFill>
                  <a:srgbClr val="FF3300"/>
                </a:solidFill>
              </a:rPr>
              <a:t>preprocessor</a:t>
            </a:r>
            <a:r>
              <a:rPr lang="en-US" sz="2200" dirty="0"/>
              <a:t>, so we cant use #define, #include and #</a:t>
            </a:r>
            <a:r>
              <a:rPr lang="en-US" sz="2200" dirty="0" err="1"/>
              <a:t>ifdef</a:t>
            </a:r>
            <a:r>
              <a:rPr lang="en-US" sz="2200" dirty="0"/>
              <a:t> statements.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include structures, unions and </a:t>
            </a:r>
            <a:r>
              <a:rPr lang="en-US" sz="2200" dirty="0" err="1"/>
              <a:t>enum</a:t>
            </a:r>
            <a:r>
              <a:rPr lang="en-US" sz="2200" dirty="0"/>
              <a:t> data types.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include keywords like </a:t>
            </a:r>
            <a:r>
              <a:rPr lang="en-US" sz="2200" dirty="0" err="1"/>
              <a:t>goto</a:t>
            </a:r>
            <a:r>
              <a:rPr lang="en-US" sz="2200" dirty="0"/>
              <a:t>, </a:t>
            </a:r>
            <a:r>
              <a:rPr lang="en-US" sz="2200" dirty="0" err="1"/>
              <a:t>sizeof</a:t>
            </a:r>
            <a:r>
              <a:rPr lang="en-US" sz="2200" dirty="0"/>
              <a:t> and </a:t>
            </a:r>
            <a:r>
              <a:rPr lang="en-US" sz="2200" dirty="0" err="1"/>
              <a:t>typedef</a:t>
            </a:r>
            <a:r>
              <a:rPr lang="en-US" sz="2200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adds labeled break and continue statements.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adds many features required for object oriented programming.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1082</Words>
  <Application>Microsoft Office PowerPoint</Application>
  <PresentationFormat>On-screen Show (4:3)</PresentationFormat>
  <Paragraphs>159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Unicode MS</vt:lpstr>
      <vt:lpstr>SimSun</vt:lpstr>
      <vt:lpstr>Arial</vt:lpstr>
      <vt:lpstr>Calibri</vt:lpstr>
      <vt:lpstr>Palatino</vt:lpstr>
      <vt:lpstr>Times New Roman</vt:lpstr>
      <vt:lpstr>Wingdings</vt:lpstr>
      <vt:lpstr>Office Theme</vt:lpstr>
      <vt:lpstr>Object Oriented Programming in JAVA</vt:lpstr>
      <vt:lpstr>Introduction </vt:lpstr>
      <vt:lpstr> Course Objectives </vt:lpstr>
      <vt:lpstr>JAVA Basics </vt:lpstr>
      <vt:lpstr>Why Java is Important </vt:lpstr>
      <vt:lpstr>History</vt:lpstr>
      <vt:lpstr>Cont..</vt:lpstr>
      <vt:lpstr>What is java?</vt:lpstr>
      <vt:lpstr>How is Java different from C…</vt:lpstr>
      <vt:lpstr>How is Java different from C++…</vt:lpstr>
      <vt:lpstr>Cont…</vt:lpstr>
      <vt:lpstr>Cont …</vt:lpstr>
      <vt:lpstr>Cont …</vt:lpstr>
      <vt:lpstr>Characteristics of Java</vt:lpstr>
      <vt:lpstr>Java Environment</vt:lpstr>
      <vt:lpstr>  Java is architecture-neutral  </vt:lpstr>
      <vt:lpstr>WORA(Write Once Run Anywhere)</vt:lpstr>
      <vt:lpstr>Java Translation</vt:lpstr>
      <vt:lpstr>Basic Program Development</vt:lpstr>
      <vt:lpstr>Execution of Hello world Program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VEERU</dc:creator>
  <cp:lastModifiedBy>Kanhaiya Chhipa</cp:lastModifiedBy>
  <cp:revision>14</cp:revision>
  <dcterms:created xsi:type="dcterms:W3CDTF">2011-09-04T18:04:13Z</dcterms:created>
  <dcterms:modified xsi:type="dcterms:W3CDTF">2016-12-13T02:34:15Z</dcterms:modified>
</cp:coreProperties>
</file>