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gif" ContentType="image/gif"/>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ED044D57-B85A-4601-9F62-A8F8008CA4F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6920" cy="4810320"/>
          </a:xfrm>
          <a:prstGeom prst="rect">
            <a:avLst/>
          </a:prstGeom>
        </p:spPr>
        <p:txBody>
          <a:bodyPr lIns="0" rIns="0" tIns="0" bIns="0"/>
          <a:p>
            <a:r>
              <a:rPr b="0" lang="en-US" sz="2810" spc="-1" strike="noStrike">
                <a:latin typeface="Arial"/>
              </a:rPr>
              <a:t>Good afternoon everyone.</a:t>
            </a:r>
            <a:endParaRPr b="0" lang="en-US" sz="2810" spc="-1" strike="noStrike">
              <a:latin typeface="Arial"/>
            </a:endParaRPr>
          </a:p>
          <a:p>
            <a:r>
              <a:rPr b="0" lang="en-US" sz="2810" spc="-1" strike="noStrike">
                <a:latin typeface="Arial"/>
              </a:rPr>
              <a:t>My name is Kin-Yip, and I’m going to introduce you to the Chicago parking tickets data set as well as explore some revenue development strategies using this data.</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One question I was interested in was whether raising the fine on a violation affected the probability of the ticket being paid.</a:t>
            </a:r>
            <a:endParaRPr b="0" lang="en-US" sz="2000" spc="-1" strike="noStrike">
              <a:latin typeface="Arial"/>
            </a:endParaRPr>
          </a:p>
          <a:p>
            <a:endParaRPr b="0" lang="en-US" sz="2000" spc="-1" strike="noStrike">
              <a:latin typeface="Arial"/>
            </a:endParaRPr>
          </a:p>
          <a:p>
            <a:r>
              <a:rPr b="0" lang="en-US" sz="2000" spc="-1" strike="noStrike">
                <a:latin typeface="Arial"/>
              </a:rPr>
              <a:t>Here I have plotted the cumulative proportion of tickets paid in blue, and the price of a ticket in green. Because there are so many observations, it is not easy to see if the slope of the blue line changes when fines increase.</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756000" y="5078520"/>
            <a:ext cx="6046920" cy="5382720"/>
          </a:xfrm>
          <a:prstGeom prst="rect">
            <a:avLst/>
          </a:prstGeom>
        </p:spPr>
        <p:txBody>
          <a:bodyPr lIns="0" rIns="0" tIns="0" bIns="0"/>
          <a:p>
            <a:r>
              <a:rPr b="0" lang="en-US" sz="2000" spc="-1" strike="noStrike">
                <a:latin typeface="Arial"/>
              </a:rPr>
              <a:t>So I turned to hypothesis testing. Here I performed a difference in proportions hypothesis test. I took a window of tickets issued in the 6 months before and after a fine increase as my two samples. A simplifying assumption is that the two samples are independent, but I would need to spend more time in my data checking that assumption, as some drivers receive multiple violations and make up a nontrivial proportion of the total tickets issued</a:t>
            </a:r>
            <a:r>
              <a:rPr b="0" lang="en-US" sz="2000" spc="-1" strike="noStrike">
                <a:latin typeface="Arial"/>
                <a:ea typeface="Microsoft YaHei"/>
              </a:rPr>
              <a:t>, so they may have been ticketed both before and after a fine increase.</a:t>
            </a:r>
            <a:br/>
            <a:endParaRPr b="0" lang="en-US" sz="2000" spc="-1" strike="noStrike">
              <a:latin typeface="Arial"/>
            </a:endParaRPr>
          </a:p>
          <a:p>
            <a:r>
              <a:rPr b="0" lang="en-US" sz="2000" spc="-1" strike="noStrike">
                <a:latin typeface="Arial"/>
                <a:ea typeface="Microsoft YaHei"/>
              </a:rPr>
              <a:t>The difference in proportions test is a parametric test that relies on the Central Limit Theorem, which applies to my data as the windows capture a few hundred observations.</a:t>
            </a:r>
            <a:endParaRPr b="0" lang="en-US" sz="2000" spc="-1" strike="noStrike">
              <a:latin typeface="Arial"/>
            </a:endParaRPr>
          </a:p>
          <a:p>
            <a:endParaRPr b="0" lang="en-US" sz="2000" spc="-1" strike="noStrike">
              <a:latin typeface="Arial"/>
            </a:endParaRPr>
          </a:p>
          <a:p>
            <a:r>
              <a:rPr b="0" lang="en-US" sz="2000" spc="-1" strike="noStrike">
                <a:latin typeface="Arial"/>
                <a:ea typeface="Microsoft YaHei"/>
              </a:rPr>
              <a:t>Here I have sketched the calculations involved in the difference in proportions test.</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Level 1 fines are issued for a violation, and level 2 fines can be assessed for unpaid tickets and enduring violations.</a:t>
            </a:r>
            <a:endParaRPr b="0" lang="en-US" sz="2000" spc="-1" strike="noStrike">
              <a:latin typeface="Arial"/>
            </a:endParaRPr>
          </a:p>
          <a:p>
            <a:endParaRPr b="0" lang="en-US" sz="2000" spc="-1" strike="noStrike">
              <a:latin typeface="Arial"/>
            </a:endParaRPr>
          </a:p>
          <a:p>
            <a:r>
              <a:rPr b="0" lang="en-US" sz="2000" spc="-1" strike="noStrike">
                <a:latin typeface="Arial"/>
              </a:rPr>
              <a:t>In the period of my data, fines for rush hour parking violations were increased three times. I windowed tickets 6 months before and after the fine increase and present here the p-values associated with one-sided difference in proportions tests.</a:t>
            </a:r>
            <a:endParaRPr b="0" lang="en-US" sz="2000" spc="-1" strike="noStrike">
              <a:latin typeface="Arial"/>
            </a:endParaRPr>
          </a:p>
          <a:p>
            <a:endParaRPr b="0" lang="en-US" sz="2000" spc="-1" strike="noStrike">
              <a:latin typeface="Arial"/>
            </a:endParaRPr>
          </a:p>
          <a:p>
            <a:r>
              <a:rPr b="0" lang="en-US" sz="2000" spc="-1" strike="noStrike">
                <a:latin typeface="Arial"/>
              </a:rPr>
              <a:t>I detected no association between raising fine amounts and the probability of violators paying their tickets.</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56000" y="5078520"/>
            <a:ext cx="6046920" cy="4810320"/>
          </a:xfrm>
          <a:prstGeom prst="rect">
            <a:avLst/>
          </a:prstGeom>
        </p:spPr>
        <p:txBody>
          <a:bodyPr lIns="0" rIns="0" tIns="0" bIns="0"/>
          <a:p>
            <a:pPr marL="216000" indent="-215640">
              <a:lnSpc>
                <a:spcPct val="100000"/>
              </a:lnSpc>
              <a:buClr>
                <a:srgbClr val="000000"/>
              </a:buClr>
              <a:buSzPct val="45000"/>
              <a:buFont typeface="Wingdings" charset="2"/>
              <a:buChar char=""/>
            </a:pPr>
            <a:r>
              <a:rPr b="0" lang="en-US" sz="2400" spc="-1" strike="noStrike">
                <a:latin typeface="Arial"/>
              </a:rPr>
              <a:t>I will skip this slide for time</a:t>
            </a:r>
            <a:endParaRPr b="0" lang="en-US" sz="2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In conclusion, the City of Chicago should raise fines to increase revenue, as drivers don’t seem to be sensitive to fine increases.</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Generate a data set of change in payment probabilities and change in fine amount (e.g. (0.65 – 0.70, $200 - $100) =&gt; (-0.05, 200)</a:t>
            </a:r>
            <a:endParaRPr b="0" lang="en-US" sz="2000" spc="-1" strike="noStrike">
              <a:latin typeface="Arial"/>
            </a:endParaRPr>
          </a:p>
          <a:p>
            <a:r>
              <a:rPr b="0" lang="en-US" sz="2000" spc="-1" strike="noStrike">
                <a:latin typeface="Arial"/>
              </a:rPr>
              <a:t>(1 - 0.65/0.70, $200/$100) =&gt; (0.07, 2)</a:t>
            </a:r>
            <a:endParaRPr b="0" lang="en-US" sz="2000" spc="-1" strike="noStrike">
              <a:latin typeface="Arial"/>
            </a:endParaRPr>
          </a:p>
          <a:p>
            <a:r>
              <a:rPr b="0" lang="en-US" sz="2000" spc="-1" strike="noStrike">
                <a:latin typeface="Arial"/>
              </a:rPr>
              <a:t>Investigate the correlation between change in payment probability and change in price.</a:t>
            </a:r>
            <a:endParaRPr b="0" lang="en-US" sz="2000" spc="-1" strike="noStrike">
              <a:latin typeface="Arial"/>
            </a:endParaRPr>
          </a:p>
          <a:p>
            <a:r>
              <a:rPr b="0" lang="en-US" sz="2000" spc="-1" strike="noStrike">
                <a:latin typeface="Arial"/>
              </a:rPr>
              <a:t>Investigate other violations.</a:t>
            </a:r>
            <a:endParaRPr b="0" lang="en-US" sz="2000" spc="-1" strike="noStrike">
              <a:latin typeface="Arial"/>
            </a:endParaRPr>
          </a:p>
          <a:p>
            <a:r>
              <a:rPr b="0" lang="en-US" sz="2000" spc="-1" strike="noStrike">
                <a:latin typeface="Arial"/>
              </a:rPr>
              <a:t>Investigate revenue amounts rather than probability of payment, as increasing fines may discourage drivers from offending in the first place.</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756000" y="5078520"/>
            <a:ext cx="6046920" cy="4810320"/>
          </a:xfrm>
          <a:prstGeom prst="rect">
            <a:avLst/>
          </a:prstGeom>
        </p:spPr>
        <p:txBody>
          <a:bodyPr lIns="0" rIns="0" tIns="0" bIns="0"/>
          <a:p>
            <a:r>
              <a:rPr b="0" lang="en-US" sz="2800" spc="-1" strike="noStrike">
                <a:solidFill>
                  <a:srgbClr val="333333"/>
                </a:solidFill>
                <a:latin typeface="Open Sans"/>
                <a:ea typeface="Microsoft YaHei"/>
              </a:rPr>
              <a:t>And these are my references. Any questions?</a:t>
            </a:r>
            <a:endParaRPr b="0" lang="en-US" sz="2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The city of Chicago has a long history of public corruption dating back over 150 years.</a:t>
            </a:r>
            <a:endParaRPr b="0" lang="en-US" sz="2000" spc="-1" strike="noStrike">
              <a:latin typeface="Arial"/>
            </a:endParaRPr>
          </a:p>
          <a:p>
            <a:endParaRPr b="0" lang="en-US" sz="2000" spc="-1" strike="noStrike">
              <a:latin typeface="Arial"/>
            </a:endParaRPr>
          </a:p>
          <a:p>
            <a:r>
              <a:rPr b="0" lang="en-US" sz="2000" spc="-1" strike="noStrike">
                <a:latin typeface="Arial"/>
              </a:rPr>
              <a:t>A 2019 report by the Illinois Policy Institute estimated that public corruption cases cost the state of Illinois 550 million dollars every year between 2000 and 2017.</a:t>
            </a:r>
            <a:endParaRPr b="0" lang="en-US" sz="2000" spc="-1" strike="noStrike">
              <a:latin typeface="Arial"/>
            </a:endParaRPr>
          </a:p>
          <a:p>
            <a:endParaRPr b="0" lang="en-US" sz="2000" spc="-1" strike="noStrike">
              <a:latin typeface="Arial"/>
            </a:endParaRPr>
          </a:p>
          <a:p>
            <a:r>
              <a:rPr b="0" lang="en-US" sz="2000" spc="-1" strike="noStrike">
                <a:latin typeface="Arial"/>
              </a:rPr>
              <a:t>In order to maintain its reputation as the most corrupt city in America, the City of Chicago must find ways to unlock the full potential of its revenue streams.</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I originally hoped to follow in the footsteps of ProPublica, the investigative journalism organization that compiled this data set, and examine how parking fines burdened different segments of Chicago society, but I was not able to find demographic data from the Census Bureau website in a format that would be easy to merge with my data set.</a:t>
            </a:r>
            <a:endParaRPr b="0" lang="en-US" sz="2000" spc="-1" strike="noStrike">
              <a:latin typeface="Arial"/>
            </a:endParaRPr>
          </a:p>
          <a:p>
            <a:endParaRPr b="0" lang="en-US" sz="2000" spc="-1" strike="noStrike">
              <a:latin typeface="Arial"/>
            </a:endParaRPr>
          </a:p>
          <a:p>
            <a:r>
              <a:rPr b="0" lang="en-US" sz="2000" spc="-1" strike="noStrike">
                <a:latin typeface="Arial"/>
              </a:rPr>
              <a:t>So I rescoped and determined that I could use the data I had to investigate the levers that affect ticket revenue.</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756000" y="5078520"/>
            <a:ext cx="6046920" cy="4816080"/>
          </a:xfrm>
          <a:prstGeom prst="rect">
            <a:avLst/>
          </a:prstGeom>
        </p:spPr>
        <p:txBody>
          <a:bodyPr lIns="0" rIns="0" tIns="0" bIns="0"/>
          <a:p>
            <a:r>
              <a:rPr b="0" lang="en-US" sz="2000" spc="-1" strike="noStrike">
                <a:latin typeface="Arial"/>
              </a:rPr>
              <a:t>The data set I am working with was compiled by ProPublica from FOIA requests to the City of Chicago for parking ticket records. </a:t>
            </a:r>
            <a:endParaRPr b="0" lang="en-US" sz="2000" spc="-1" strike="noStrike">
              <a:latin typeface="Arial"/>
            </a:endParaRPr>
          </a:p>
          <a:p>
            <a:endParaRPr b="0" lang="en-US" sz="2000" spc="-1" strike="noStrike">
              <a:latin typeface="Arial"/>
            </a:endParaRPr>
          </a:p>
          <a:p>
            <a:r>
              <a:rPr b="0" lang="en-US" sz="2000" spc="-1" strike="noStrike">
                <a:latin typeface="Arial"/>
              </a:rPr>
              <a:t>The data span January 1, 1996 to May 14, 2018.</a:t>
            </a:r>
            <a:endParaRPr b="0" lang="en-US" sz="2000" spc="-1" strike="noStrike">
              <a:latin typeface="Arial"/>
            </a:endParaRPr>
          </a:p>
          <a:p>
            <a:r>
              <a:rPr b="0" lang="en-US" sz="2000" spc="-1" strike="noStrike">
                <a:latin typeface="Arial"/>
              </a:rPr>
              <a:t>Every record corresponds to a ticket issued.</a:t>
            </a:r>
            <a:endParaRPr b="0" lang="en-US" sz="2000" spc="-1" strike="noStrike">
              <a:latin typeface="Arial"/>
            </a:endParaRPr>
          </a:p>
          <a:p>
            <a:endParaRPr b="0" lang="en-US" sz="2000" spc="-1" strike="noStrike">
              <a:latin typeface="Arial"/>
            </a:endParaRPr>
          </a:p>
          <a:p>
            <a:r>
              <a:rPr b="0" lang="en-US" sz="2000" spc="-1" strike="noStrike">
                <a:latin typeface="Arial"/>
              </a:rPr>
              <a:t>In total, there were over 54 million records, with 22 features from the City of Chicago and a further 14 features engineered by ProPublica</a:t>
            </a:r>
            <a:endParaRPr b="0" lang="en-US" sz="2000" spc="-1" strike="noStrike">
              <a:latin typeface="Arial"/>
            </a:endParaRPr>
          </a:p>
          <a:p>
            <a:endParaRPr b="0" lang="en-US" sz="2000" spc="-1" strike="noStrike">
              <a:latin typeface="Arial"/>
            </a:endParaRPr>
          </a:p>
          <a:p>
            <a:r>
              <a:rPr b="0" lang="en-US" sz="2000" spc="-1" strike="noStrike">
                <a:latin typeface="Arial"/>
              </a:rPr>
              <a:t>Features contained information about the date and location a ticket was issued, the violation, information about the vehicle and zipcode it was registered to, the issuing officer, fine amounts, and the ticket status as of May 14, 2018 (was it paid, unpaid, dismissed, etcetera.)</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The uncompressed csv is nearly 20 gb and too large to load into memory. I used unix to systematically sample every 25</a:t>
            </a:r>
            <a:r>
              <a:rPr b="0" lang="en-US" sz="2000" spc="-1" strike="noStrike" baseline="101000">
                <a:latin typeface="Arial"/>
              </a:rPr>
              <a:t>th</a:t>
            </a:r>
            <a:r>
              <a:rPr b="0" lang="en-US" sz="2000" spc="-1" strike="noStrike">
                <a:latin typeface="Arial"/>
              </a:rPr>
              <a:t> record in order to produce a data subset with 2 million records that could be loaded into python.</a:t>
            </a:r>
            <a:endParaRPr b="0" lang="en-US" sz="2000" spc="-1" strike="noStrike">
              <a:latin typeface="Arial"/>
            </a:endParaRPr>
          </a:p>
          <a:p>
            <a:r>
              <a:rPr b="0" lang="en-US" sz="2000" spc="-1" strike="noStrike">
                <a:latin typeface="Arial"/>
              </a:rPr>
              <a:t>From there, I used pandas to explore the data.</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Now I’m going to show you some plots that demonstrate the information that can be gleaned from this data set.</a:t>
            </a:r>
            <a:endParaRPr b="0" lang="en-US" sz="2000" spc="-1" strike="noStrike">
              <a:latin typeface="Arial"/>
            </a:endParaRPr>
          </a:p>
          <a:p>
            <a:endParaRPr b="0" lang="en-US" sz="2000" spc="-1" strike="noStrike">
              <a:latin typeface="Arial"/>
            </a:endParaRPr>
          </a:p>
          <a:p>
            <a:r>
              <a:rPr b="0" lang="en-US" sz="2000" spc="-1" strike="noStrike">
                <a:latin typeface="Arial"/>
              </a:rPr>
              <a:t>Here is a plot of the number of tickets issued by the City of Chicago aggregated by year, with another superimposed plot of the fine amounts paid by year. You can see that although the number of tickets issued has declined since 2002, the revenue drawn by the City has been robust to that decline.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a:p>
            <a:endParaRPr b="0" lang="en-US" sz="2000" spc="-1" strike="noStrike">
              <a:latin typeface="Arial"/>
            </a:endParaRPr>
          </a:p>
          <a:p>
            <a:r>
              <a:rPr b="0" lang="en-US" sz="2000" spc="-1" strike="noStrike">
                <a:latin typeface="Arial"/>
              </a:rPr>
              <a:t>This is a plot of the number of tickets issued by year for 5 selected types of violations. I believe the low number of tickets prior to 2001 indicates an issue with data completeness rather than reflecting a large increase in the number of tickets issued. </a:t>
            </a:r>
            <a:endParaRPr b="0" lang="en-US" sz="2000" spc="-1" strike="noStrike">
              <a:latin typeface="Arial"/>
            </a:endParaRPr>
          </a:p>
          <a:p>
            <a:endParaRPr b="0" lang="en-US" sz="2000" spc="-1" strike="noStrike">
              <a:latin typeface="Arial"/>
            </a:endParaRPr>
          </a:p>
          <a:p>
            <a:r>
              <a:rPr b="0" lang="en-US" sz="2000" spc="-1" strike="noStrike">
                <a:latin typeface="Arial"/>
              </a:rPr>
              <a:t>The top violations every year are related to street cleaning, license plates, expired meters, parking in prohibited areas, and city sticker violations.</a:t>
            </a:r>
            <a:endParaRPr b="0" lang="en-US" sz="2000" spc="-1" strike="noStrike">
              <a:latin typeface="Arial"/>
            </a:endParaRPr>
          </a:p>
          <a:p>
            <a:endParaRPr b="0" lang="en-US" sz="2000" spc="-1" strike="noStrike">
              <a:latin typeface="Arial"/>
            </a:endParaRPr>
          </a:p>
          <a:p>
            <a:r>
              <a:rPr b="0" lang="en-US" sz="2000" spc="-1" strike="noStrike">
                <a:latin typeface="Arial"/>
              </a:rPr>
              <a:t>In Chicago, the city sticker is a city registration fee for vehicles.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This is a plot of the disposition of various categories of tickets as of May 14, 2018. I categorized the tickets as paid, unpaid, or dismissed. I need to look into it so I won’t speculate as to the differences in distributions between violations.</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56000" y="5078520"/>
            <a:ext cx="6046920" cy="481032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a:p>
            <a:endParaRPr b="0" lang="en-US" sz="2000" spc="-1" strike="noStrike">
              <a:latin typeface="Arial"/>
            </a:endParaRPr>
          </a:p>
          <a:p>
            <a:r>
              <a:rPr b="0" lang="en-US" sz="2000" spc="-1" strike="noStrike">
                <a:latin typeface="Arial"/>
              </a:rPr>
              <a:t>This is a view of ticket issued to a single license plate number with selected features. It was a CHEVY with a commercial truck license plate. You can see whether the fine is paid or outstanding, the date, location, and the specific violation. This inconsistency, where the license has been categorized as a passenger vehicle, illustrates a data entry error or inconsistency, of which there are many in this data.</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3280" cy="107928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720000" y="300960"/>
            <a:ext cx="8854920" cy="1261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720000" y="2160000"/>
            <a:ext cx="8639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3280" cy="107928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pols.uic.edu/wp-content/uploads/sites/273/2018/10/cpl_continuingcorruptioinillinois.pdf" TargetMode="External"/><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92000" y="4104000"/>
            <a:ext cx="8567280" cy="1439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800" spc="-1" strike="noStrike">
                <a:solidFill>
                  <a:srgbClr val="333333"/>
                </a:solidFill>
                <a:latin typeface="Open Sans"/>
                <a:ea typeface="DejaVu Sans"/>
              </a:rPr>
              <a:t>Chicago Parking Tickets</a:t>
            </a:r>
            <a:br/>
            <a:r>
              <a:rPr b="1" lang="en-US" sz="2000" spc="-1" strike="noStrike">
                <a:solidFill>
                  <a:srgbClr val="333333"/>
                </a:solidFill>
                <a:latin typeface="Open Sans"/>
                <a:ea typeface="DejaVu Sans"/>
              </a:rPr>
              <a:t>Data Exploration and Revenue Development Strategies</a:t>
            </a:r>
            <a:endParaRPr b="0" lang="en-US" sz="2000" spc="-1" strike="noStrike">
              <a:latin typeface="Arial"/>
            </a:endParaRPr>
          </a:p>
        </p:txBody>
      </p:sp>
      <p:sp>
        <p:nvSpPr>
          <p:cNvPr id="84" name="CustomShape 2"/>
          <p:cNvSpPr/>
          <p:nvPr/>
        </p:nvSpPr>
        <p:spPr>
          <a:xfrm>
            <a:off x="792000" y="5904000"/>
            <a:ext cx="8567280" cy="9817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Open Sans"/>
                <a:ea typeface="DejaVu Sans"/>
              </a:rPr>
              <a:t>Kin-Yip Chien</a:t>
            </a:r>
            <a:endParaRPr b="0" lang="en-US" sz="3200" spc="-1" strike="noStrike">
              <a:latin typeface="Arial"/>
            </a:endParaRPr>
          </a:p>
        </p:txBody>
      </p:sp>
      <p:pic>
        <p:nvPicPr>
          <p:cNvPr id="85" name="" descr=""/>
          <p:cNvPicPr/>
          <p:nvPr/>
        </p:nvPicPr>
        <p:blipFill>
          <a:blip r:embed="rId1"/>
          <a:stretch/>
        </p:blipFill>
        <p:spPr>
          <a:xfrm>
            <a:off x="3106800" y="247680"/>
            <a:ext cx="3866040" cy="4028040"/>
          </a:xfrm>
          <a:prstGeom prst="rect">
            <a:avLst/>
          </a:prstGeom>
          <a:ln>
            <a:noFill/>
          </a:ln>
        </p:spPr>
      </p:pic>
    </p:spTree>
  </p:cSld>
  <p:transition spd="med">
    <p:newsflash/>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09"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Does raising ticket fine affect probability of payment?</a:t>
            </a:r>
            <a:endParaRPr b="0" lang="en-US" sz="2800" spc="-1" strike="noStrike">
              <a:latin typeface="Arial"/>
            </a:endParaRPr>
          </a:p>
        </p:txBody>
      </p:sp>
      <p:pic>
        <p:nvPicPr>
          <p:cNvPr id="110" name="" descr=""/>
          <p:cNvPicPr/>
          <p:nvPr/>
        </p:nvPicPr>
        <p:blipFill>
          <a:blip r:embed="rId1"/>
          <a:stretch/>
        </p:blipFill>
        <p:spPr>
          <a:xfrm>
            <a:off x="1701720" y="3108960"/>
            <a:ext cx="6676200" cy="4450320"/>
          </a:xfrm>
          <a:prstGeom prst="rect">
            <a:avLst/>
          </a:prstGeom>
          <a:ln>
            <a:noFill/>
          </a:ln>
        </p:spPr>
      </p:pic>
    </p:spTree>
  </p:cSld>
  <p:transition spd="med">
    <p:newsflash/>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2"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6 month window before and after fine increase</a:t>
            </a:r>
            <a:endParaRPr b="0" lang="en-US" sz="2200" spc="-1" strike="noStrike">
              <a:latin typeface="Arial"/>
            </a:endParaRPr>
          </a:p>
        </p:txBody>
      </p:sp>
      <p:pic>
        <p:nvPicPr>
          <p:cNvPr id="113" name="" descr=""/>
          <p:cNvPicPr/>
          <p:nvPr/>
        </p:nvPicPr>
        <p:blipFill>
          <a:blip r:embed="rId1"/>
          <a:stretch/>
        </p:blipFill>
        <p:spPr>
          <a:xfrm>
            <a:off x="3022560" y="2591640"/>
            <a:ext cx="4034160" cy="3908520"/>
          </a:xfrm>
          <a:prstGeom prst="rect">
            <a:avLst/>
          </a:prstGeom>
          <a:ln>
            <a:noFill/>
          </a:ln>
        </p:spPr>
      </p:pic>
    </p:spTree>
  </p:cSld>
  <p:transition spd="med">
    <p:newsflash/>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5"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Rush hour parking level 1 fine increased</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$30 &gt; $50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02/02/00 (p-val: 0.336)</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$50 &gt; $60 (</a:t>
            </a:r>
            <a:r>
              <a:rPr b="0" lang="en-US" sz="2200" spc="-1" strike="noStrike">
                <a:solidFill>
                  <a:srgbClr val="00cc00"/>
                </a:solidFill>
                <a:latin typeface="Open Sans"/>
                <a:ea typeface="DejaVu Sans"/>
              </a:rPr>
              <a:t>+20%</a:t>
            </a:r>
            <a:r>
              <a:rPr b="0" lang="en-US" sz="2200" spc="-1" strike="noStrike">
                <a:solidFill>
                  <a:srgbClr val="333333"/>
                </a:solidFill>
                <a:latin typeface="Open Sans"/>
                <a:ea typeface="DejaVu Sans"/>
              </a:rPr>
              <a:t>) on 02/19/08 (p-val: 0.345)</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$60 &gt; $100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02/23/14 (p-val: 0.964)</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Conclusion: There is not enough evidence to reject the null hypothesis that raising ticket fines decreases payment probability.  </a:t>
            </a:r>
            <a:endParaRPr b="0" lang="en-US" sz="2200" spc="-1" strike="noStrike">
              <a:latin typeface="Arial"/>
            </a:endParaRPr>
          </a:p>
        </p:txBody>
      </p:sp>
    </p:spTree>
  </p:cSld>
  <p:transition spd="med">
    <p:newsflash/>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7"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Rush hour parking level 2 fine increased</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$60 &gt; $100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02/02/00 (p-val: 0.997)</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$100 &gt; $120 (</a:t>
            </a:r>
            <a:r>
              <a:rPr b="0" lang="en-US" sz="2200" spc="-1" strike="noStrike">
                <a:solidFill>
                  <a:srgbClr val="00cc00"/>
                </a:solidFill>
                <a:latin typeface="Open Sans"/>
                <a:ea typeface="DejaVu Sans"/>
              </a:rPr>
              <a:t>+20%</a:t>
            </a:r>
            <a:r>
              <a:rPr b="0" lang="en-US" sz="2200" spc="-1" strike="noStrike">
                <a:solidFill>
                  <a:srgbClr val="333333"/>
                </a:solidFill>
                <a:latin typeface="Open Sans"/>
                <a:ea typeface="DejaVu Sans"/>
              </a:rPr>
              <a:t>) on 02/19/08 (p-val: 0.588)</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$120 &gt; $200 (</a:t>
            </a:r>
            <a:r>
              <a:rPr b="0" lang="en-US" sz="2200" spc="-1" strike="noStrike">
                <a:solidFill>
                  <a:srgbClr val="00cc00"/>
                </a:solidFill>
                <a:latin typeface="Open Sans"/>
                <a:ea typeface="DejaVu Sans"/>
              </a:rPr>
              <a:t>+67%</a:t>
            </a:r>
            <a:r>
              <a:rPr b="0" lang="en-US" sz="2200" spc="-1" strike="noStrike">
                <a:solidFill>
                  <a:srgbClr val="333333"/>
                </a:solidFill>
                <a:latin typeface="Open Sans"/>
                <a:ea typeface="DejaVu Sans"/>
              </a:rPr>
              <a:t>) on 02/23/14 (</a:t>
            </a:r>
            <a:r>
              <a:rPr b="1" lang="en-US" sz="2200" spc="-1" strike="noStrike">
                <a:solidFill>
                  <a:srgbClr val="00cc00"/>
                </a:solidFill>
                <a:latin typeface="Open Sans"/>
                <a:ea typeface="DejaVu Sans"/>
              </a:rPr>
              <a:t>p-val: 0.007</a:t>
            </a:r>
            <a:r>
              <a:rPr b="0" lang="en-US" sz="2200" spc="-1" strike="noStrike">
                <a:solidFill>
                  <a:srgbClr val="333333"/>
                </a:solidFill>
                <a:latin typeface="Open Sans"/>
                <a:ea typeface="DejaVu Sans"/>
              </a:rPr>
              <a:t>)</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No fine increase</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02/02/00 (0.782), 02/02/01 (0.630)</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02/19/07 (0.819), 02/19/09 (0.799)</a:t>
            </a:r>
            <a:endParaRPr b="0" lang="en-US" sz="2200" spc="-1" strike="noStrike">
              <a:latin typeface="Arial"/>
            </a:endParaRPr>
          </a:p>
          <a:p>
            <a:pPr lvl="1" marL="864000" indent="-323280">
              <a:lnSpc>
                <a:spcPct val="100000"/>
              </a:lnSpc>
              <a:spcAft>
                <a:spcPts val="1134"/>
              </a:spcAft>
              <a:buClr>
                <a:srgbClr val="ef2929"/>
              </a:buClr>
              <a:buSzPct val="75000"/>
              <a:buFont typeface="Symbol"/>
              <a:buChar char=""/>
            </a:pPr>
            <a:r>
              <a:rPr b="0" lang="en-US" sz="2200" spc="-1" strike="noStrike">
                <a:solidFill>
                  <a:srgbClr val="333333"/>
                </a:solidFill>
                <a:latin typeface="Open Sans"/>
                <a:ea typeface="DejaVu Sans"/>
              </a:rPr>
              <a:t>02/23/13 (0.050), 02/23/15 (0.364)</a:t>
            </a:r>
            <a:endParaRPr b="0" lang="en-US" sz="2200" spc="-1" strike="noStrike">
              <a:latin typeface="Arial"/>
            </a:endParaRPr>
          </a:p>
        </p:txBody>
      </p:sp>
    </p:spTree>
  </p:cSld>
  <p:transition spd="med">
    <p:newsflash/>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Hypothesis Testing</a:t>
            </a:r>
            <a:endParaRPr b="0" lang="en-US" sz="4400" spc="-1" strike="noStrike">
              <a:latin typeface="Arial"/>
            </a:endParaRPr>
          </a:p>
        </p:txBody>
      </p:sp>
      <p:sp>
        <p:nvSpPr>
          <p:cNvPr id="119"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400" spc="-1" strike="noStrike">
                <a:solidFill>
                  <a:srgbClr val="333333"/>
                </a:solidFill>
                <a:latin typeface="Open Sans"/>
                <a:ea typeface="DejaVu Sans"/>
              </a:rPr>
              <a:t>Conclusion: After Bonferroni correction for multiple testing, there is not enough evidence to reject the null hypothesis that raising ticket fines reduces the probability of payment. </a:t>
            </a:r>
            <a:endParaRPr b="0" lang="en-US" sz="24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400" spc="-1" strike="noStrike">
                <a:solidFill>
                  <a:srgbClr val="333333"/>
                </a:solidFill>
                <a:latin typeface="Open Sans"/>
                <a:ea typeface="DejaVu Sans"/>
              </a:rPr>
              <a:t>Even disregarding the Bonferroni correction, which is a very strong correction when performing a large number of tests, the weight of the evidence from multiple hypothesis tests is that increasing ticket fines doesn’t seem to decrease the probability of payment.</a:t>
            </a:r>
            <a:endParaRPr b="0" lang="en-US" sz="2400" spc="-1" strike="noStrike">
              <a:latin typeface="Arial"/>
            </a:endParaRPr>
          </a:p>
        </p:txBody>
      </p:sp>
    </p:spTree>
  </p:cSld>
  <p:transition spd="med">
    <p:newsflash/>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Conclusion</a:t>
            </a:r>
            <a:endParaRPr b="0" lang="en-US" sz="4400" spc="-1" strike="noStrike">
              <a:latin typeface="Arial"/>
            </a:endParaRPr>
          </a:p>
        </p:txBody>
      </p:sp>
      <p:pic>
        <p:nvPicPr>
          <p:cNvPr id="121" name="" descr=""/>
          <p:cNvPicPr/>
          <p:nvPr/>
        </p:nvPicPr>
        <p:blipFill>
          <a:blip r:embed="rId1"/>
          <a:stretch/>
        </p:blipFill>
        <p:spPr>
          <a:xfrm>
            <a:off x="495720" y="1463040"/>
            <a:ext cx="9087480" cy="5111640"/>
          </a:xfrm>
          <a:prstGeom prst="rect">
            <a:avLst/>
          </a:prstGeom>
          <a:ln>
            <a:noFill/>
          </a:ln>
        </p:spPr>
      </p:pic>
    </p:spTree>
  </p:cSld>
  <p:transition spd="med">
    <p:newsflash/>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Future Directions</a:t>
            </a:r>
            <a:endParaRPr b="0" lang="en-US" sz="4400" spc="-1" strike="noStrike">
              <a:latin typeface="Arial"/>
            </a:endParaRPr>
          </a:p>
        </p:txBody>
      </p:sp>
      <p:sp>
        <p:nvSpPr>
          <p:cNvPr id="123"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Generate a data set of change in payment probabilities and change in fine amount (e.g. (0.65 – 0.70, $200 - $100) =&gt; (-0.05, 200)</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(1 - 0.65/0.70, $200/$100) =&gt; (0.07, 2)</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Investigate the correlation between change in payment probability and change in price.</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Investigate other violations.</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200" spc="-1" strike="noStrike">
                <a:solidFill>
                  <a:srgbClr val="333333"/>
                </a:solidFill>
                <a:latin typeface="Open Sans"/>
                <a:ea typeface="DejaVu Sans"/>
              </a:rPr>
              <a:t>Investigate revenue amounts rather than probability of payment.</a:t>
            </a:r>
            <a:endParaRPr b="0" lang="en-US" sz="2200" spc="-1" strike="noStrike">
              <a:latin typeface="Arial"/>
            </a:endParaRPr>
          </a:p>
        </p:txBody>
      </p:sp>
    </p:spTree>
  </p:cSld>
  <p:transition spd="med">
    <p:newsflash/>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References</a:t>
            </a:r>
            <a:endParaRPr b="0" lang="en-US" sz="4400" spc="-1" strike="noStrike">
              <a:latin typeface="Arial"/>
            </a:endParaRPr>
          </a:p>
        </p:txBody>
      </p:sp>
      <p:sp>
        <p:nvSpPr>
          <p:cNvPr id="125"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1600" spc="-1" strike="noStrike">
                <a:solidFill>
                  <a:srgbClr val="333333"/>
                </a:solidFill>
                <a:latin typeface="Open Sans"/>
                <a:ea typeface="DejaVu Sans"/>
              </a:rPr>
              <a:t>1. Simpson, D., Gradel, T.J., Rossi, M.R, &amp; Taylor, K. Continuing Corruption in Illinois: Anti-Corruption Report #10. (2018) </a:t>
            </a:r>
            <a:r>
              <a:rPr b="0" lang="en-US" sz="1600" spc="-1" strike="noStrike" u="sng">
                <a:solidFill>
                  <a:srgbClr val="0000ff"/>
                </a:solidFill>
                <a:uFillTx/>
                <a:latin typeface="Open Sans"/>
                <a:ea typeface="DejaVu Sans"/>
                <a:hlinkClick r:id="rId1"/>
              </a:rPr>
              <a:t>https://pols.uic.edu/wp-content/uploads/sites/273/2018/10/cpl_continuingcorruptioinillinois.pdf</a:t>
            </a:r>
            <a:endParaRPr b="0" lang="en-US" sz="16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600" spc="-1" strike="noStrike">
                <a:solidFill>
                  <a:srgbClr val="333333"/>
                </a:solidFill>
                <a:latin typeface="Open Sans"/>
                <a:ea typeface="DejaVu Sans"/>
              </a:rPr>
              <a:t>2. Johnson, N.D., LaFountain, C.L. &amp; Yamarik, S. Corruption is bad for growth (even in the United States). Public Choice 147, 377–393 (2011) doi:10.1007/s11127-010-9634-5</a:t>
            </a:r>
            <a:endParaRPr b="0" lang="en-US" sz="1600" spc="-1" strike="noStrike">
              <a:latin typeface="Arial"/>
            </a:endParaRPr>
          </a:p>
        </p:txBody>
      </p:sp>
    </p:spTree>
  </p:cSld>
  <p:transition spd="med">
    <p:newsflash/>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Project Overview</a:t>
            </a:r>
            <a:endParaRPr b="0" lang="en-US" sz="4400" spc="-1" strike="noStrike">
              <a:latin typeface="Arial"/>
            </a:endParaRPr>
          </a:p>
        </p:txBody>
      </p:sp>
      <p:sp>
        <p:nvSpPr>
          <p:cNvPr id="87"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The City of Chicago has a long history of public corruption dating back over 150 years.</a:t>
            </a:r>
            <a:r>
              <a:rPr b="0" lang="en-US" sz="2800" spc="-1" strike="noStrike" baseline="33000">
                <a:solidFill>
                  <a:srgbClr val="333333"/>
                </a:solidFill>
                <a:latin typeface="Open Sans"/>
                <a:ea typeface="DejaVu Sans"/>
              </a:rPr>
              <a:t>1</a:t>
            </a:r>
            <a:endParaRPr b="0" lang="en-US" sz="28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Public corruption convictions are estimated to cost the Illinois state economy $550 million every year.</a:t>
            </a:r>
            <a:r>
              <a:rPr b="0" lang="en-US" sz="2800" spc="-1" strike="noStrike" baseline="33000">
                <a:solidFill>
                  <a:srgbClr val="333333"/>
                </a:solidFill>
                <a:latin typeface="Open Sans"/>
                <a:ea typeface="DejaVu Sans"/>
              </a:rPr>
              <a:t>2</a:t>
            </a:r>
            <a:endParaRPr b="0" lang="en-US" sz="28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800" spc="-1" strike="noStrike">
                <a:solidFill>
                  <a:srgbClr val="333333"/>
                </a:solidFill>
                <a:latin typeface="Open Sans"/>
                <a:ea typeface="DejaVu Sans"/>
              </a:rPr>
              <a:t>The full potential of municipal revenue streams must be unlocked to keep up with corruption costs.</a:t>
            </a:r>
            <a:endParaRPr b="0" lang="en-US" sz="2800" spc="-1" strike="noStrike">
              <a:latin typeface="Arial"/>
            </a:endParaRPr>
          </a:p>
        </p:txBody>
      </p:sp>
    </p:spTree>
  </p:cSld>
  <p:transition spd="med">
    <p:newsflash/>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Motivation</a:t>
            </a:r>
            <a:endParaRPr b="0" lang="en-US" sz="4400" spc="-1" strike="noStrike">
              <a:latin typeface="Arial"/>
            </a:endParaRPr>
          </a:p>
        </p:txBody>
      </p:sp>
      <p:sp>
        <p:nvSpPr>
          <p:cNvPr id="89"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a:lnSpc>
                <a:spcPct val="100000"/>
              </a:lnSpc>
              <a:spcAft>
                <a:spcPts val="1412"/>
              </a:spcAft>
            </a:pPr>
            <a:endParaRPr b="0" lang="en-US" sz="1800" spc="-1" strike="noStrike">
              <a:latin typeface="Arial"/>
            </a:endParaRPr>
          </a:p>
          <a:p>
            <a:pPr>
              <a:lnSpc>
                <a:spcPct val="100000"/>
              </a:lnSpc>
              <a:spcAft>
                <a:spcPts val="1412"/>
              </a:spcAft>
            </a:pPr>
            <a:endParaRPr b="0" lang="en-US" sz="1800" spc="-1" strike="noStrike">
              <a:latin typeface="Arial"/>
            </a:endParaRPr>
          </a:p>
        </p:txBody>
      </p:sp>
      <p:pic>
        <p:nvPicPr>
          <p:cNvPr id="90" name="" descr=""/>
          <p:cNvPicPr/>
          <p:nvPr/>
        </p:nvPicPr>
        <p:blipFill>
          <a:blip r:embed="rId1"/>
          <a:stretch/>
        </p:blipFill>
        <p:spPr>
          <a:xfrm>
            <a:off x="1719720" y="1563480"/>
            <a:ext cx="6658920" cy="4980600"/>
          </a:xfrm>
          <a:prstGeom prst="rect">
            <a:avLst/>
          </a:prstGeom>
          <a:ln>
            <a:noFill/>
          </a:ln>
        </p:spPr>
      </p:pic>
    </p:spTree>
  </p:cSld>
  <p:transition spd="med">
    <p:newsflash/>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Overview/Pipeline</a:t>
            </a:r>
            <a:endParaRPr b="0" lang="en-US" sz="4400" spc="-1" strike="noStrike">
              <a:latin typeface="Arial"/>
            </a:endParaRPr>
          </a:p>
        </p:txBody>
      </p:sp>
      <p:sp>
        <p:nvSpPr>
          <p:cNvPr id="92"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Compiled by ProPublica, an investigative journalism organization, using City of Chicago records</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Data spans 1/1/96 - 5/14/18</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Every record was generated when a ticket was issued.</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54,430,547 records. 22 features + 14 features engineered by ProPublica </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400" spc="-1" strike="noStrike">
                <a:solidFill>
                  <a:srgbClr val="333333"/>
                </a:solidFill>
                <a:latin typeface="Open Sans"/>
                <a:ea typeface="DejaVu Sans"/>
              </a:rPr>
              <a:t>- </a:t>
            </a:r>
            <a:r>
              <a:rPr b="0" lang="en-US" sz="1400" spc="-1" strike="noStrike">
                <a:solidFill>
                  <a:srgbClr val="333333"/>
                </a:solidFill>
                <a:latin typeface="Courier New"/>
                <a:ea typeface="DejaVu Sans"/>
              </a:rPr>
              <a:t>wc -l chicago_parking_tickets.csv</a:t>
            </a:r>
            <a:endParaRPr b="0" lang="en-US" sz="14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Features contain information about:</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 date ticket issued</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location ticket issued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violation</a:t>
            </a:r>
            <a:r>
              <a:rPr b="0" lang="en-US" sz="1500" spc="-1" strike="noStrike">
                <a:solidFill>
                  <a:srgbClr val="333333"/>
                </a:solidFill>
                <a:latin typeface="Open Sans"/>
                <a:ea typeface="DejaVu Sans"/>
              </a:rPr>
              <a:t>	</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 vehicle information/owner zipcode</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officer and dept</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a:t>
            </a:r>
            <a:r>
              <a:rPr b="0" lang="en-US" sz="1500" spc="-1" strike="noStrike">
                <a:solidFill>
                  <a:srgbClr val="333333"/>
                </a:solidFill>
                <a:latin typeface="Open Sans"/>
                <a:ea typeface="DejaVu Sans"/>
              </a:rPr>
              <a:t>- fine amount</a:t>
            </a:r>
            <a:endParaRPr b="0" lang="en-US" sz="15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1500" spc="-1" strike="noStrike">
                <a:solidFill>
                  <a:srgbClr val="333333"/>
                </a:solidFill>
                <a:latin typeface="Open Sans"/>
                <a:ea typeface="DejaVu Sans"/>
              </a:rPr>
              <a:t>- ticket status as of 5/14/18 (paid, unpaid, dismissed etc.)</a:t>
            </a:r>
            <a:endParaRPr b="0" lang="en-US" sz="1500" spc="-1" strike="noStrike">
              <a:latin typeface="Arial"/>
            </a:endParaRPr>
          </a:p>
        </p:txBody>
      </p:sp>
    </p:spTree>
  </p:cSld>
  <p:transition spd="med">
    <p:newsflash/>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Overview/Pipeline</a:t>
            </a:r>
            <a:endParaRPr b="0" lang="en-US" sz="4400" spc="-1" strike="noStrike">
              <a:latin typeface="Arial"/>
            </a:endParaRPr>
          </a:p>
        </p:txBody>
      </p:sp>
      <p:sp>
        <p:nvSpPr>
          <p:cNvPr id="94"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p>
            <a:pPr marL="432000" indent="-32328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Uncompressed csv is 19.6 GB</a:t>
            </a:r>
            <a:endParaRPr b="0" lang="en-US" sz="26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 too large to load into memory</a:t>
            </a:r>
            <a:endParaRPr b="0" lang="en-US" sz="26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Unix command line used to systematically sample every 25</a:t>
            </a:r>
            <a:r>
              <a:rPr b="0" lang="en-US" sz="2600" spc="-1" strike="noStrike" baseline="101000">
                <a:solidFill>
                  <a:srgbClr val="333333"/>
                </a:solidFill>
                <a:latin typeface="Open Sans"/>
                <a:ea typeface="DejaVu Sans"/>
              </a:rPr>
              <a:t>th</a:t>
            </a:r>
            <a:r>
              <a:rPr b="0" lang="en-US" sz="2600" spc="-1" strike="noStrike">
                <a:solidFill>
                  <a:srgbClr val="333333"/>
                </a:solidFill>
                <a:latin typeface="Open Sans"/>
                <a:ea typeface="DejaVu Sans"/>
              </a:rPr>
              <a:t> record to yield 2,177,221 records (806 MB, 650 MB in memory) </a:t>
            </a:r>
            <a:endParaRPr b="0" lang="en-US" sz="26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 </a:t>
            </a:r>
            <a:r>
              <a:rPr b="0" lang="en-US" sz="2200" spc="-1" strike="noStrike">
                <a:solidFill>
                  <a:srgbClr val="333333"/>
                </a:solidFill>
                <a:latin typeface="Courier New"/>
                <a:ea typeface="DejaVu Sans"/>
              </a:rPr>
              <a:t>awk 'NR == 1 || NR % 25 == 0' chicago_parking_tickets.csv &gt; parking_sample.csv</a:t>
            </a:r>
            <a:endParaRPr b="0" lang="en-US" sz="2200" spc="-1" strike="noStrike">
              <a:latin typeface="Arial"/>
            </a:endParaRPr>
          </a:p>
          <a:p>
            <a:pPr marL="432000" indent="-323280">
              <a:lnSpc>
                <a:spcPct val="100000"/>
              </a:lnSpc>
              <a:spcAft>
                <a:spcPts val="1412"/>
              </a:spcAft>
              <a:buClr>
                <a:srgbClr val="ef2929"/>
              </a:buClr>
              <a:buSzPct val="45000"/>
              <a:buFont typeface="Wingdings" charset="2"/>
              <a:buChar char=""/>
            </a:pPr>
            <a:r>
              <a:rPr b="0" lang="en-US" sz="2600" spc="-1" strike="noStrike">
                <a:solidFill>
                  <a:srgbClr val="333333"/>
                </a:solidFill>
                <a:latin typeface="Open Sans"/>
                <a:ea typeface="DejaVu Sans"/>
              </a:rPr>
              <a:t>Pandas used to explore data</a:t>
            </a:r>
            <a:endParaRPr b="0" lang="en-US" sz="2600" spc="-1" strike="noStrike">
              <a:latin typeface="Arial"/>
            </a:endParaRPr>
          </a:p>
        </p:txBody>
      </p:sp>
    </p:spTree>
  </p:cSld>
  <p:transition spd="med">
    <p:newsflash/>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96" name="CustomShape 2"/>
          <p:cNvSpPr/>
          <p:nvPr/>
        </p:nvSpPr>
        <p:spPr>
          <a:xfrm>
            <a:off x="720000" y="2160000"/>
            <a:ext cx="8639280" cy="4384080"/>
          </a:xfrm>
          <a:prstGeom prst="rect">
            <a:avLst/>
          </a:prstGeom>
          <a:noFill/>
          <a:ln>
            <a:noFill/>
          </a:ln>
        </p:spPr>
        <p:style>
          <a:lnRef idx="0"/>
          <a:fillRef idx="0"/>
          <a:effectRef idx="0"/>
          <a:fontRef idx="minor"/>
        </p:style>
      </p:sp>
      <p:pic>
        <p:nvPicPr>
          <p:cNvPr id="97" name="" descr=""/>
          <p:cNvPicPr/>
          <p:nvPr/>
        </p:nvPicPr>
        <p:blipFill>
          <a:blip r:embed="rId1"/>
          <a:stretch/>
        </p:blipFill>
        <p:spPr>
          <a:xfrm>
            <a:off x="1114560" y="1311120"/>
            <a:ext cx="7850520" cy="5232960"/>
          </a:xfrm>
          <a:prstGeom prst="rect">
            <a:avLst/>
          </a:prstGeom>
          <a:ln>
            <a:noFill/>
          </a:ln>
        </p:spPr>
      </p:pic>
    </p:spTree>
  </p:cSld>
  <p:transition spd="med">
    <p:newsflash/>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99" name="CustomShape 2"/>
          <p:cNvSpPr/>
          <p:nvPr/>
        </p:nvSpPr>
        <p:spPr>
          <a:xfrm>
            <a:off x="720000" y="2160000"/>
            <a:ext cx="8639280" cy="4384080"/>
          </a:xfrm>
          <a:prstGeom prst="rect">
            <a:avLst/>
          </a:prstGeom>
          <a:noFill/>
          <a:ln>
            <a:noFill/>
          </a:ln>
        </p:spPr>
        <p:style>
          <a:lnRef idx="0"/>
          <a:fillRef idx="0"/>
          <a:effectRef idx="0"/>
          <a:fontRef idx="minor"/>
        </p:style>
      </p:sp>
      <p:pic>
        <p:nvPicPr>
          <p:cNvPr id="100" name="" descr=""/>
          <p:cNvPicPr/>
          <p:nvPr/>
        </p:nvPicPr>
        <p:blipFill>
          <a:blip r:embed="rId1"/>
          <a:stretch/>
        </p:blipFill>
        <p:spPr>
          <a:xfrm>
            <a:off x="1091520" y="1280160"/>
            <a:ext cx="7896600" cy="5263920"/>
          </a:xfrm>
          <a:prstGeom prst="rect">
            <a:avLst/>
          </a:prstGeom>
          <a:ln>
            <a:noFill/>
          </a:ln>
        </p:spPr>
      </p:pic>
    </p:spTree>
  </p:cSld>
  <p:transition spd="med">
    <p:newsflash/>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102" name="CustomShape 2"/>
          <p:cNvSpPr/>
          <p:nvPr/>
        </p:nvSpPr>
        <p:spPr>
          <a:xfrm>
            <a:off x="720000" y="2160000"/>
            <a:ext cx="8639280" cy="4384080"/>
          </a:xfrm>
          <a:prstGeom prst="rect">
            <a:avLst/>
          </a:prstGeom>
          <a:noFill/>
          <a:ln>
            <a:noFill/>
          </a:ln>
        </p:spPr>
        <p:style>
          <a:lnRef idx="0"/>
          <a:fillRef idx="0"/>
          <a:effectRef idx="0"/>
          <a:fontRef idx="minor"/>
        </p:style>
      </p:sp>
      <p:pic>
        <p:nvPicPr>
          <p:cNvPr id="103" name="" descr=""/>
          <p:cNvPicPr/>
          <p:nvPr/>
        </p:nvPicPr>
        <p:blipFill>
          <a:blip r:embed="rId1"/>
          <a:stretch/>
        </p:blipFill>
        <p:spPr>
          <a:xfrm>
            <a:off x="720000" y="3013920"/>
            <a:ext cx="7023600" cy="3530160"/>
          </a:xfrm>
          <a:prstGeom prst="rect">
            <a:avLst/>
          </a:prstGeom>
          <a:ln>
            <a:noFill/>
          </a:ln>
        </p:spPr>
      </p:pic>
      <p:pic>
        <p:nvPicPr>
          <p:cNvPr id="104" name="" descr=""/>
          <p:cNvPicPr/>
          <p:nvPr/>
        </p:nvPicPr>
        <p:blipFill>
          <a:blip r:embed="rId2"/>
          <a:stretch/>
        </p:blipFill>
        <p:spPr>
          <a:xfrm>
            <a:off x="678600" y="2160000"/>
            <a:ext cx="8722440" cy="4384080"/>
          </a:xfrm>
          <a:prstGeom prst="rect">
            <a:avLst/>
          </a:prstGeom>
          <a:ln>
            <a:noFill/>
          </a:ln>
        </p:spPr>
      </p:pic>
    </p:spTree>
  </p:cSld>
  <p:transition spd="med">
    <p:newsflash/>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latin typeface="Open Sans"/>
                <a:ea typeface="DejaVu Sans"/>
              </a:rPr>
              <a:t>Data Exploration</a:t>
            </a:r>
            <a:endParaRPr b="0" lang="en-US" sz="4400" spc="-1" strike="noStrike">
              <a:latin typeface="Arial"/>
            </a:endParaRPr>
          </a:p>
        </p:txBody>
      </p:sp>
      <p:sp>
        <p:nvSpPr>
          <p:cNvPr id="106" name="CustomShape 2"/>
          <p:cNvSpPr/>
          <p:nvPr/>
        </p:nvSpPr>
        <p:spPr>
          <a:xfrm>
            <a:off x="720000" y="2160000"/>
            <a:ext cx="8639280" cy="4384080"/>
          </a:xfrm>
          <a:prstGeom prst="rect">
            <a:avLst/>
          </a:prstGeom>
          <a:noFill/>
          <a:ln>
            <a:noFill/>
          </a:ln>
        </p:spPr>
        <p:style>
          <a:lnRef idx="0"/>
          <a:fillRef idx="0"/>
          <a:effectRef idx="0"/>
          <a:fontRef idx="minor"/>
        </p:style>
      </p:sp>
      <p:graphicFrame>
        <p:nvGraphicFramePr>
          <p:cNvPr id="107" name="Table 3"/>
          <p:cNvGraphicFramePr/>
          <p:nvPr/>
        </p:nvGraphicFramePr>
        <p:xfrm>
          <a:off x="193320" y="1554480"/>
          <a:ext cx="9693720" cy="5170680"/>
        </p:xfrm>
        <a:graphic>
          <a:graphicData uri="http://schemas.openxmlformats.org/drawingml/2006/table">
            <a:tbl>
              <a:tblPr/>
              <a:tblGrid>
                <a:gridCol w="1248840"/>
                <a:gridCol w="2021400"/>
                <a:gridCol w="3054960"/>
                <a:gridCol w="1152360"/>
                <a:gridCol w="1033560"/>
                <a:gridCol w="1182960"/>
              </a:tblGrid>
              <a:tr h="861840">
                <a:tc>
                  <a:txBody>
                    <a:bodyPr lIns="90000" rIns="90000"/>
                    <a:p>
                      <a:r>
                        <a:rPr b="0" lang="en-US" sz="1800" spc="-1" strike="noStrike">
                          <a:latin typeface="Arial"/>
                        </a:rPr>
                        <a:t>Issue 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geocoded address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violation_description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license plate type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current amount due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800" spc="-1" strike="noStrike">
                          <a:latin typeface="Arial"/>
                        </a:rPr>
                        <a:t>total payments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61840">
                <a:tc>
                  <a:txBody>
                    <a:bodyPr lIns="90000" rIns="90000"/>
                    <a:p>
                      <a:r>
                        <a:rPr b="0" lang="en-US" sz="1800" spc="-1" strike="noStrike">
                          <a:latin typeface="Arial"/>
                        </a:rPr>
                        <a:t>2000-05-06 09:25:00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200 S Clark St, Chicago, IL 60604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PARKING/STANDING PROHIBITED ANYTIME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a:p>
                      <a:r>
                        <a:rPr b="0" lang="en-US" sz="1800" spc="-1" strike="noStrike">
                          <a:latin typeface="Arial"/>
                        </a:rPr>
                        <a:t>2000-05-15 17:41:00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Chicago, IL 60601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PARKING/STANDING PROHIBITED ANYTIME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PAS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50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61840">
                <a:tc>
                  <a:txBody>
                    <a:bodyPr lIns="90000" rIns="90000"/>
                    <a:p>
                      <a:r>
                        <a:rPr b="0" lang="en-US" sz="1800" spc="-1" strike="noStrike">
                          <a:latin typeface="Arial"/>
                        </a:rPr>
                        <a:t>2000-06-22 17:41:00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WITHIN 15' OF FIRE HYDRANT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200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a:p>
                      <a:r>
                        <a:rPr b="0" lang="en-US" sz="1800" spc="-1" strike="noStrike">
                          <a:latin typeface="Arial"/>
                        </a:rPr>
                        <a:t>2000-08-10 15:54:00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PARK OR STAND IN BUS/TAXI/CARRIAGE STAND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en-US" sz="1800" spc="-1" strike="noStrike">
                          <a:latin typeface="Arial"/>
                        </a:rPr>
                        <a:t>60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61840">
                <a:tc>
                  <a:txBody>
                    <a:bodyPr lIns="90000" rIns="90000"/>
                    <a:p>
                      <a:r>
                        <a:rPr b="0" lang="en-US" sz="1800" spc="-1" strike="noStrike">
                          <a:latin typeface="Arial"/>
                        </a:rPr>
                        <a:t>2000-08-21 17:15:00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NO STANDING/PARKING TIME RESTRICTED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ransition spd="med">
    <p:newsflash/>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2020-01-09T18:10:50Z</dcterms:created>
  <dc:creator/>
  <dc:description/>
  <dc:language>en-US</dc:language>
  <cp:lastModifiedBy/>
  <dcterms:modified xsi:type="dcterms:W3CDTF">2020-01-10T14:26:43Z</dcterms:modified>
  <cp:revision>14</cp:revision>
  <dc:subject/>
  <dc:title/>
</cp:coreProperties>
</file>