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2" r:id="rId9"/>
    <p:sldId id="261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26102B7-31C7-4B57-9607-760E2C249102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D1FEDC2-5EED-4E63-9CE4-FB2023709C7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v24.com/tag/marvin-minski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bv24.com/tag/deep-bl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Общие термины, виды машинного обучения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76324"/>
            <a:ext cx="8712968" cy="48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Уменьшение размерности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ru-RU" dirty="0" smtClean="0"/>
              <a:t>Дано конечное множество объектов, каждый из которых описан конечным числом признаков. Необходимо сформулировать алгоритм, позволяющий уменьшить количество описывающих признаков, не изменив при этом структуру множества объектов.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Прогнозирование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7195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1936</a:t>
            </a:r>
            <a:r>
              <a:rPr lang="ru-RU" dirty="0" smtClean="0"/>
              <a:t> AT&amp;T </a:t>
            </a:r>
            <a:r>
              <a:rPr lang="ru-RU" dirty="0" err="1" smtClean="0"/>
              <a:t>Bell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 создает синтезатор речи.</a:t>
            </a:r>
          </a:p>
          <a:p>
            <a:r>
              <a:rPr lang="ru-RU" b="1" dirty="0" smtClean="0"/>
              <a:t>1946</a:t>
            </a:r>
            <a:r>
              <a:rPr lang="ru-RU" dirty="0" smtClean="0"/>
              <a:t> Представлен общественности компьютер ЭНИАК — сверхсекретный проект армии США.</a:t>
            </a:r>
          </a:p>
          <a:p>
            <a:r>
              <a:rPr lang="ru-RU" b="1" dirty="0" smtClean="0"/>
              <a:t>1950</a:t>
            </a:r>
            <a:r>
              <a:rPr lang="ru-RU" dirty="0" smtClean="0"/>
              <a:t> Алан Тьюринг (</a:t>
            </a:r>
            <a:r>
              <a:rPr lang="ru-RU" dirty="0" err="1" smtClean="0"/>
              <a:t>Alan</a:t>
            </a:r>
            <a:r>
              <a:rPr lang="ru-RU" dirty="0" smtClean="0"/>
              <a:t> </a:t>
            </a:r>
            <a:r>
              <a:rPr lang="ru-RU" dirty="0" err="1" smtClean="0"/>
              <a:t>Turing</a:t>
            </a:r>
            <a:r>
              <a:rPr lang="ru-RU" dirty="0" smtClean="0"/>
              <a:t>) создает Тьюринг тест для оценки интеллекта компьютера.</a:t>
            </a:r>
          </a:p>
          <a:p>
            <a:r>
              <a:rPr lang="ru-RU" b="1" dirty="0" smtClean="0"/>
              <a:t>1952</a:t>
            </a:r>
            <a:r>
              <a:rPr lang="ru-RU" dirty="0" smtClean="0"/>
              <a:t> Артур </a:t>
            </a:r>
            <a:r>
              <a:rPr lang="ru-RU" dirty="0" err="1" smtClean="0"/>
              <a:t>Самуэль</a:t>
            </a:r>
            <a:r>
              <a:rPr lang="ru-RU" dirty="0" smtClean="0"/>
              <a:t>, пионер в области искусственного интеллекта создает первую шашечную программу для IBM 701. В 1955 году </a:t>
            </a:r>
            <a:r>
              <a:rPr lang="ru-RU" dirty="0" err="1" smtClean="0"/>
              <a:t>Самуэль</a:t>
            </a:r>
            <a:r>
              <a:rPr lang="ru-RU" dirty="0" smtClean="0"/>
              <a:t> добавляет в программу способность к </a:t>
            </a:r>
            <a:r>
              <a:rPr lang="ru-RU" dirty="0" smtClean="0"/>
              <a:t>самообучению</a:t>
            </a:r>
          </a:p>
          <a:p>
            <a:r>
              <a:rPr lang="ru-RU" b="1" dirty="0" smtClean="0"/>
              <a:t>1958</a:t>
            </a:r>
            <a:r>
              <a:rPr lang="ru-RU" dirty="0" smtClean="0"/>
              <a:t> Фрэнк </a:t>
            </a:r>
            <a:r>
              <a:rPr lang="ru-RU" dirty="0" err="1" smtClean="0"/>
              <a:t>Розенблатт</a:t>
            </a:r>
            <a:r>
              <a:rPr lang="ru-RU" dirty="0" smtClean="0"/>
              <a:t> (</a:t>
            </a:r>
            <a:r>
              <a:rPr lang="ru-RU" dirty="0" err="1" smtClean="0"/>
              <a:t>Frank</a:t>
            </a:r>
            <a:r>
              <a:rPr lang="ru-RU" dirty="0" smtClean="0"/>
              <a:t> </a:t>
            </a:r>
            <a:r>
              <a:rPr lang="ru-RU" dirty="0" err="1" smtClean="0"/>
              <a:t>Rosenblatt</a:t>
            </a:r>
            <a:r>
              <a:rPr lang="ru-RU" dirty="0" smtClean="0"/>
              <a:t>) придумал Персептрон — первую искусственную нейронную сеть и создал первый нейрокомпьютер «Марк-1» . Издание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York</a:t>
            </a:r>
            <a:r>
              <a:rPr lang="ru-RU" dirty="0" smtClean="0"/>
              <a:t> </a:t>
            </a:r>
            <a:r>
              <a:rPr lang="ru-RU" dirty="0" err="1" smtClean="0"/>
              <a:t>Times</a:t>
            </a:r>
            <a:r>
              <a:rPr lang="ru-RU" dirty="0" smtClean="0"/>
              <a:t> назвало Персептрон: «эмбрионом электронного компьютера, который в будущем сможет ходить, говорить, видеть, писать, воспроизводить себя и осознавать свое существование».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1959</a:t>
            </a:r>
            <a:r>
              <a:rPr lang="ru-RU" dirty="0" smtClean="0"/>
              <a:t> </a:t>
            </a:r>
            <a:r>
              <a:rPr lang="ru-RU" u="sng" dirty="0" err="1" smtClean="0">
                <a:hlinkClick r:id="rId2"/>
              </a:rPr>
              <a:t>Марвин</a:t>
            </a:r>
            <a:r>
              <a:rPr lang="ru-RU" u="sng" dirty="0" smtClean="0">
                <a:hlinkClick r:id="rId2"/>
              </a:rPr>
              <a:t> Минский</a:t>
            </a:r>
            <a:r>
              <a:rPr lang="ru-RU" dirty="0" smtClean="0"/>
              <a:t> (</a:t>
            </a:r>
            <a:r>
              <a:rPr lang="ru-RU" dirty="0" err="1" smtClean="0"/>
              <a:t>Marvin</a:t>
            </a:r>
            <a:r>
              <a:rPr lang="ru-RU" dirty="0" smtClean="0"/>
              <a:t> </a:t>
            </a:r>
            <a:r>
              <a:rPr lang="ru-RU" dirty="0" err="1" smtClean="0"/>
              <a:t>Minsky</a:t>
            </a:r>
            <a:r>
              <a:rPr lang="ru-RU" dirty="0" smtClean="0"/>
              <a:t>) стал одним из </a:t>
            </a:r>
            <a:r>
              <a:rPr lang="ru-RU" dirty="0" err="1" smtClean="0"/>
              <a:t>сооснователей</a:t>
            </a:r>
            <a:r>
              <a:rPr lang="ru-RU" dirty="0" smtClean="0"/>
              <a:t> лаборатории Массачусетского технологического института. Профессор Минский создал первую обучающуюся машину SNARC со случайно связанной </a:t>
            </a:r>
            <a:r>
              <a:rPr lang="ru-RU" dirty="0" err="1" smtClean="0"/>
              <a:t>нейросетью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1963 </a:t>
            </a:r>
            <a:r>
              <a:rPr lang="ru-RU" dirty="0" err="1" smtClean="0"/>
              <a:t>Ларри</a:t>
            </a:r>
            <a:r>
              <a:rPr lang="ru-RU" dirty="0" smtClean="0"/>
              <a:t> </a:t>
            </a:r>
            <a:r>
              <a:rPr lang="ru-RU" dirty="0" err="1" smtClean="0"/>
              <a:t>Робертс</a:t>
            </a:r>
            <a:r>
              <a:rPr lang="ru-RU" dirty="0" smtClean="0"/>
              <a:t> (</a:t>
            </a:r>
            <a:r>
              <a:rPr lang="ru-RU" dirty="0" err="1" smtClean="0"/>
              <a:t>Larry</a:t>
            </a:r>
            <a:r>
              <a:rPr lang="ru-RU" dirty="0" smtClean="0"/>
              <a:t> </a:t>
            </a:r>
            <a:r>
              <a:rPr lang="ru-RU" dirty="0" err="1" smtClean="0"/>
              <a:t>Roberts</a:t>
            </a:r>
            <a:r>
              <a:rPr lang="ru-RU" dirty="0" smtClean="0"/>
              <a:t>) сформулировал тезисы компьютерного зрения в своей диссертации в MIT.</a:t>
            </a:r>
          </a:p>
          <a:p>
            <a:r>
              <a:rPr lang="ru-RU" b="1" dirty="0" smtClean="0"/>
              <a:t>1967</a:t>
            </a:r>
            <a:r>
              <a:rPr lang="ru-RU" dirty="0" smtClean="0"/>
              <a:t> Написан метрический алгоритм классификации (Метод </a:t>
            </a:r>
            <a:r>
              <a:rPr lang="ru-RU" dirty="0" err="1" smtClean="0"/>
              <a:t>k</a:t>
            </a:r>
            <a:r>
              <a:rPr lang="ru-RU" dirty="0" smtClean="0"/>
              <a:t> ближайших соседей). Алгоритм позволил компьютерам использовать простые шаблоны распознавания.</a:t>
            </a:r>
          </a:p>
          <a:p>
            <a:r>
              <a:rPr lang="ru-RU" b="1" dirty="0" smtClean="0"/>
              <a:t>1979</a:t>
            </a:r>
            <a:r>
              <a:rPr lang="ru-RU" dirty="0" smtClean="0"/>
              <a:t> В </a:t>
            </a:r>
            <a:r>
              <a:rPr lang="ru-RU" dirty="0" err="1" smtClean="0"/>
              <a:t>Стэнфордском</a:t>
            </a:r>
            <a:r>
              <a:rPr lang="ru-RU" dirty="0" smtClean="0"/>
              <a:t> университете </a:t>
            </a:r>
            <a:r>
              <a:rPr lang="ru-RU" dirty="0" err="1" smtClean="0"/>
              <a:t>Ханс</a:t>
            </a:r>
            <a:r>
              <a:rPr lang="ru-RU" dirty="0" smtClean="0"/>
              <a:t> </a:t>
            </a:r>
            <a:r>
              <a:rPr lang="ru-RU" dirty="0" err="1" smtClean="0"/>
              <a:t>Моравек</a:t>
            </a:r>
            <a:r>
              <a:rPr lang="ru-RU" dirty="0" smtClean="0"/>
              <a:t> (</a:t>
            </a:r>
            <a:r>
              <a:rPr lang="ru-RU" dirty="0" err="1" smtClean="0"/>
              <a:t>Hans</a:t>
            </a:r>
            <a:r>
              <a:rPr lang="ru-RU" dirty="0" smtClean="0"/>
              <a:t> </a:t>
            </a:r>
            <a:r>
              <a:rPr lang="ru-RU" dirty="0" err="1" smtClean="0"/>
              <a:t>Moravec</a:t>
            </a:r>
            <a:r>
              <a:rPr lang="ru-RU" dirty="0" smtClean="0"/>
              <a:t>) перестроил </a:t>
            </a:r>
            <a:r>
              <a:rPr lang="ru-RU" dirty="0" err="1" smtClean="0"/>
              <a:t>стэнфордскую</a:t>
            </a:r>
            <a:r>
              <a:rPr lang="ru-RU" dirty="0" smtClean="0"/>
              <a:t> тележку. Оснастил ее стереоскопическим зрением. </a:t>
            </a:r>
            <a:r>
              <a:rPr lang="ru-RU" dirty="0" err="1" smtClean="0"/>
              <a:t>Стэнфордская</a:t>
            </a:r>
            <a:r>
              <a:rPr lang="ru-RU" dirty="0" smtClean="0"/>
              <a:t> тележка — долгосрочный исследовательский проект, который проводился в университете в течении 20 лет с 1960 по 1980 гг.</a:t>
            </a:r>
          </a:p>
          <a:p>
            <a:r>
              <a:rPr lang="ru-RU" b="1" dirty="0" smtClean="0"/>
              <a:t>1981</a:t>
            </a:r>
            <a:r>
              <a:rPr lang="ru-RU" dirty="0" smtClean="0"/>
              <a:t> </a:t>
            </a:r>
            <a:r>
              <a:rPr lang="ru-RU" dirty="0" err="1" smtClean="0"/>
              <a:t>Gerald</a:t>
            </a:r>
            <a:r>
              <a:rPr lang="ru-RU" dirty="0" smtClean="0"/>
              <a:t> </a:t>
            </a:r>
            <a:r>
              <a:rPr lang="ru-RU" dirty="0" err="1" smtClean="0"/>
              <a:t>Dejong</a:t>
            </a:r>
            <a:r>
              <a:rPr lang="ru-RU" dirty="0" smtClean="0"/>
              <a:t> представляет концепцию, основанную на обучении (</a:t>
            </a:r>
            <a:r>
              <a:rPr lang="ru-RU" dirty="0" err="1" smtClean="0"/>
              <a:t>Explanation</a:t>
            </a:r>
            <a:r>
              <a:rPr lang="ru-RU" dirty="0" smtClean="0"/>
              <a:t> </a:t>
            </a:r>
            <a:r>
              <a:rPr lang="ru-RU" dirty="0" err="1" smtClean="0"/>
              <a:t>Based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1985</a:t>
            </a:r>
            <a:r>
              <a:rPr lang="ru-RU" dirty="0" smtClean="0"/>
              <a:t> </a:t>
            </a:r>
            <a:r>
              <a:rPr lang="ru-RU" dirty="0" err="1" smtClean="0"/>
              <a:t>Терри</a:t>
            </a:r>
            <a:r>
              <a:rPr lang="ru-RU" dirty="0" smtClean="0"/>
              <a:t> </a:t>
            </a:r>
            <a:r>
              <a:rPr lang="ru-RU" dirty="0" err="1" smtClean="0"/>
              <a:t>Сейновски</a:t>
            </a:r>
            <a:r>
              <a:rPr lang="ru-RU" dirty="0" smtClean="0"/>
              <a:t> (</a:t>
            </a:r>
            <a:r>
              <a:rPr lang="ru-RU" dirty="0" err="1" smtClean="0"/>
              <a:t>Terry</a:t>
            </a:r>
            <a:r>
              <a:rPr lang="ru-RU" dirty="0" smtClean="0"/>
              <a:t> </a:t>
            </a:r>
            <a:r>
              <a:rPr lang="ru-RU" dirty="0" err="1" smtClean="0"/>
              <a:t>Sejnowski</a:t>
            </a:r>
            <a:r>
              <a:rPr lang="ru-RU" dirty="0" smtClean="0"/>
              <a:t>) создает </a:t>
            </a:r>
            <a:r>
              <a:rPr lang="ru-RU" dirty="0" err="1" smtClean="0"/>
              <a:t>NetTalk</a:t>
            </a:r>
            <a:r>
              <a:rPr lang="ru-RU" dirty="0" smtClean="0"/>
              <a:t> искусственную нейронную сеть.</a:t>
            </a:r>
          </a:p>
          <a:p>
            <a:r>
              <a:rPr lang="ru-RU" b="1" dirty="0" smtClean="0"/>
              <a:t>1986</a:t>
            </a:r>
            <a:r>
              <a:rPr lang="ru-RU" dirty="0" smtClean="0"/>
              <a:t> Дэвидом </a:t>
            </a:r>
            <a:r>
              <a:rPr lang="ru-RU" dirty="0" err="1" smtClean="0"/>
              <a:t>Румельхартом</a:t>
            </a:r>
            <a:r>
              <a:rPr lang="ru-RU" dirty="0" smtClean="0"/>
              <a:t> (</a:t>
            </a:r>
            <a:r>
              <a:rPr lang="ru-RU" dirty="0" err="1" smtClean="0"/>
              <a:t>David</a:t>
            </a:r>
            <a:r>
              <a:rPr lang="ru-RU" dirty="0" smtClean="0"/>
              <a:t> </a:t>
            </a:r>
            <a:r>
              <a:rPr lang="ru-RU" dirty="0" err="1" smtClean="0"/>
              <a:t>Rumelhart</a:t>
            </a:r>
            <a:r>
              <a:rPr lang="ru-RU" dirty="0" smtClean="0"/>
              <a:t>) и </a:t>
            </a:r>
            <a:r>
              <a:rPr lang="ru-RU" dirty="0" err="1" smtClean="0"/>
              <a:t>Робби</a:t>
            </a:r>
            <a:r>
              <a:rPr lang="ru-RU" dirty="0" smtClean="0"/>
              <a:t> Вильямсом был заново открыт и популяризирован алгоритм обратного распространения ошибки. Этот алгоритм также был получен другими учеными независимо друг от друга. Впервые он был предложен Полом </a:t>
            </a:r>
            <a:r>
              <a:rPr lang="ru-RU" dirty="0" err="1" smtClean="0"/>
              <a:t>Вербосом</a:t>
            </a:r>
            <a:r>
              <a:rPr lang="ru-RU" dirty="0" smtClean="0"/>
              <a:t> (</a:t>
            </a:r>
            <a:r>
              <a:rPr lang="ru-RU" dirty="0" err="1" smtClean="0"/>
              <a:t>Paul</a:t>
            </a:r>
            <a:r>
              <a:rPr lang="ru-RU" dirty="0" smtClean="0"/>
              <a:t> </a:t>
            </a:r>
            <a:r>
              <a:rPr lang="ru-RU" dirty="0" err="1" smtClean="0"/>
              <a:t>Werbos</a:t>
            </a:r>
            <a:r>
              <a:rPr lang="ru-RU" dirty="0" smtClean="0"/>
              <a:t>) в 1974 году.</a:t>
            </a:r>
          </a:p>
          <a:p>
            <a:r>
              <a:rPr lang="ru-RU" b="1" dirty="0" smtClean="0"/>
              <a:t>1997</a:t>
            </a:r>
            <a:r>
              <a:rPr lang="ru-RU" dirty="0" smtClean="0"/>
              <a:t> Компьютер </a:t>
            </a:r>
            <a:r>
              <a:rPr lang="ru-RU" u="sng" dirty="0" err="1" smtClean="0">
                <a:hlinkClick r:id="rId2"/>
              </a:rPr>
              <a:t>Deep</a:t>
            </a:r>
            <a:r>
              <a:rPr lang="ru-RU" u="sng" dirty="0" smtClean="0">
                <a:hlinkClick r:id="rId2"/>
              </a:rPr>
              <a:t> </a:t>
            </a:r>
            <a:r>
              <a:rPr lang="ru-RU" u="sng" dirty="0" err="1" smtClean="0">
                <a:hlinkClick r:id="rId2"/>
              </a:rPr>
              <a:t>Blue</a:t>
            </a:r>
            <a:r>
              <a:rPr lang="ru-RU" dirty="0" smtClean="0"/>
              <a:t> обыграл чемпиона мира по шахматам Гарри Каспарова.</a:t>
            </a:r>
          </a:p>
          <a:p>
            <a:r>
              <a:rPr lang="ru-RU" b="1" dirty="0" smtClean="0"/>
              <a:t>2006</a:t>
            </a:r>
            <a:r>
              <a:rPr lang="ru-RU" dirty="0" smtClean="0"/>
              <a:t> </a:t>
            </a:r>
            <a:r>
              <a:rPr lang="ru-RU" dirty="0" err="1" smtClean="0"/>
              <a:t>Джеффри</a:t>
            </a:r>
            <a:r>
              <a:rPr lang="ru-RU" dirty="0" smtClean="0"/>
              <a:t> </a:t>
            </a:r>
            <a:r>
              <a:rPr lang="ru-RU" dirty="0" err="1" smtClean="0"/>
              <a:t>Хинтон</a:t>
            </a:r>
            <a:r>
              <a:rPr lang="ru-RU" dirty="0" smtClean="0"/>
              <a:t> (</a:t>
            </a:r>
            <a:r>
              <a:rPr lang="ru-RU" dirty="0" err="1" smtClean="0"/>
              <a:t>Geoffrey</a:t>
            </a:r>
            <a:r>
              <a:rPr lang="ru-RU" dirty="0" smtClean="0"/>
              <a:t> </a:t>
            </a:r>
            <a:r>
              <a:rPr lang="ru-RU" dirty="0" err="1" smtClean="0"/>
              <a:t>Hinton</a:t>
            </a:r>
            <a:r>
              <a:rPr lang="ru-RU" dirty="0" smtClean="0"/>
              <a:t>), ученый в области искусственных </a:t>
            </a:r>
            <a:r>
              <a:rPr lang="ru-RU" dirty="0" err="1" smtClean="0"/>
              <a:t>нейросетей</a:t>
            </a:r>
            <a:r>
              <a:rPr lang="ru-RU" dirty="0" smtClean="0"/>
              <a:t>, ввел в обиход термин «Глубинное обучение» (</a:t>
            </a:r>
            <a:r>
              <a:rPr lang="ru-RU" dirty="0" err="1" smtClean="0"/>
              <a:t>Deep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2011</a:t>
            </a:r>
            <a:r>
              <a:rPr lang="ru-RU" dirty="0" smtClean="0"/>
              <a:t> Эндрю </a:t>
            </a:r>
            <a:r>
              <a:rPr lang="ru-RU" dirty="0" err="1" smtClean="0"/>
              <a:t>Нг</a:t>
            </a:r>
            <a:r>
              <a:rPr lang="ru-RU" dirty="0" smtClean="0"/>
              <a:t> (</a:t>
            </a:r>
            <a:r>
              <a:rPr lang="ru-RU" dirty="0" err="1" smtClean="0"/>
              <a:t>Andrew</a:t>
            </a:r>
            <a:r>
              <a:rPr lang="ru-RU" dirty="0" smtClean="0"/>
              <a:t> </a:t>
            </a:r>
            <a:r>
              <a:rPr lang="ru-RU" dirty="0" err="1" smtClean="0"/>
              <a:t>Ng</a:t>
            </a:r>
            <a:r>
              <a:rPr lang="ru-RU" dirty="0" smtClean="0"/>
              <a:t>) и </a:t>
            </a:r>
            <a:r>
              <a:rPr lang="ru-RU" dirty="0" err="1" smtClean="0"/>
              <a:t>Джефф</a:t>
            </a:r>
            <a:r>
              <a:rPr lang="ru-RU" dirty="0" smtClean="0"/>
              <a:t> Дин (</a:t>
            </a:r>
            <a:r>
              <a:rPr lang="ru-RU" dirty="0" err="1" smtClean="0"/>
              <a:t>Jeff</a:t>
            </a:r>
            <a:r>
              <a:rPr lang="ru-RU" dirty="0" smtClean="0"/>
              <a:t> </a:t>
            </a:r>
            <a:r>
              <a:rPr lang="ru-RU" dirty="0" err="1" smtClean="0"/>
              <a:t>Dean</a:t>
            </a:r>
            <a:r>
              <a:rPr lang="ru-RU" dirty="0" smtClean="0"/>
              <a:t>) основали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Brain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2011</a:t>
            </a:r>
            <a:r>
              <a:rPr lang="ru-RU" dirty="0" smtClean="0"/>
              <a:t> Суперкомпьютер IBM </a:t>
            </a:r>
            <a:r>
              <a:rPr lang="ru-RU" dirty="0" err="1" smtClean="0"/>
              <a:t>Watson</a:t>
            </a:r>
            <a:r>
              <a:rPr lang="ru-RU" dirty="0" smtClean="0"/>
              <a:t>, оснащенный системой искусственного интеллекта, одержал победу в телевикторине </a:t>
            </a:r>
            <a:r>
              <a:rPr lang="ru-RU" dirty="0" err="1" smtClean="0"/>
              <a:t>Jeopardy</a:t>
            </a:r>
            <a:r>
              <a:rPr lang="ru-RU" dirty="0" smtClean="0"/>
              <a:t>!. Его соперниками были маститые игроки </a:t>
            </a:r>
            <a:r>
              <a:rPr lang="ru-RU" dirty="0" err="1" smtClean="0"/>
              <a:t>Брэд</a:t>
            </a:r>
            <a:r>
              <a:rPr lang="ru-RU" dirty="0" smtClean="0"/>
              <a:t> </a:t>
            </a:r>
            <a:r>
              <a:rPr lang="ru-RU" dirty="0" err="1" smtClean="0"/>
              <a:t>Раттер</a:t>
            </a:r>
            <a:r>
              <a:rPr lang="ru-RU" dirty="0" smtClean="0"/>
              <a:t> (</a:t>
            </a:r>
            <a:r>
              <a:rPr lang="ru-RU" dirty="0" err="1" smtClean="0"/>
              <a:t>Bred</a:t>
            </a:r>
            <a:r>
              <a:rPr lang="ru-RU" dirty="0" smtClean="0"/>
              <a:t> </a:t>
            </a:r>
            <a:r>
              <a:rPr lang="ru-RU" dirty="0" err="1" smtClean="0"/>
              <a:t>Ratter</a:t>
            </a:r>
            <a:r>
              <a:rPr lang="ru-RU" dirty="0" smtClean="0"/>
              <a:t>) и Кен Дженнингс (</a:t>
            </a:r>
            <a:r>
              <a:rPr lang="ru-RU" dirty="0" err="1" smtClean="0"/>
              <a:t>Ken</a:t>
            </a:r>
            <a:r>
              <a:rPr lang="ru-RU" dirty="0" smtClean="0"/>
              <a:t> </a:t>
            </a:r>
            <a:r>
              <a:rPr lang="ru-RU" dirty="0" err="1" smtClean="0"/>
              <a:t>Jennings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2012</a:t>
            </a:r>
            <a:r>
              <a:rPr lang="ru-RU" dirty="0" smtClean="0"/>
              <a:t> В </a:t>
            </a:r>
            <a:r>
              <a:rPr lang="ru-RU" dirty="0" err="1" smtClean="0"/>
              <a:t>Google</a:t>
            </a:r>
            <a:r>
              <a:rPr lang="ru-RU" dirty="0" smtClean="0"/>
              <a:t> X </a:t>
            </a:r>
            <a:r>
              <a:rPr lang="ru-RU" dirty="0" err="1" smtClean="0"/>
              <a:t>Lab</a:t>
            </a:r>
            <a:r>
              <a:rPr lang="ru-RU" dirty="0" smtClean="0"/>
              <a:t> разработали алгоритм, позволяющий идентифицировать </a:t>
            </a:r>
            <a:r>
              <a:rPr lang="ru-RU" dirty="0" err="1" smtClean="0"/>
              <a:t>видиоролики</a:t>
            </a:r>
            <a:r>
              <a:rPr lang="ru-RU" dirty="0" smtClean="0"/>
              <a:t>, содержащие котов.</a:t>
            </a:r>
          </a:p>
          <a:p>
            <a:r>
              <a:rPr lang="ru-RU" b="1" dirty="0" smtClean="0"/>
              <a:t>2012</a:t>
            </a:r>
            <a:r>
              <a:rPr lang="ru-RU" dirty="0" smtClean="0"/>
              <a:t> </a:t>
            </a:r>
            <a:r>
              <a:rPr lang="ru-RU" dirty="0" err="1" smtClean="0"/>
              <a:t>Google</a:t>
            </a:r>
            <a:r>
              <a:rPr lang="ru-RU" dirty="0" smtClean="0"/>
              <a:t> запускает облачный сервис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Prediction</a:t>
            </a:r>
            <a:r>
              <a:rPr lang="ru-RU" dirty="0" smtClean="0"/>
              <a:t> API для машинного обучения, помогающий анализировать неструктурированные данные.</a:t>
            </a:r>
          </a:p>
          <a:p>
            <a:r>
              <a:rPr lang="ru-RU" b="1" dirty="0" smtClean="0"/>
              <a:t>2014</a:t>
            </a:r>
            <a:r>
              <a:rPr lang="ru-RU" dirty="0" smtClean="0"/>
              <a:t> В </a:t>
            </a:r>
            <a:r>
              <a:rPr lang="ru-RU" dirty="0" err="1" smtClean="0"/>
              <a:t>Facebook</a:t>
            </a:r>
            <a:r>
              <a:rPr lang="ru-RU" dirty="0" smtClean="0"/>
              <a:t> изобрели программный алгоритм </a:t>
            </a:r>
            <a:r>
              <a:rPr lang="ru-RU" dirty="0" err="1" smtClean="0"/>
              <a:t>DeepFace</a:t>
            </a:r>
            <a:r>
              <a:rPr lang="ru-RU" dirty="0" smtClean="0"/>
              <a:t> для распознавания лиц. Точность алгоритма составила 97%.</a:t>
            </a:r>
          </a:p>
          <a:p>
            <a:r>
              <a:rPr lang="ru-RU" b="1" dirty="0" smtClean="0"/>
              <a:t>2015</a:t>
            </a:r>
            <a:r>
              <a:rPr lang="ru-RU" dirty="0" smtClean="0"/>
              <a:t> </a:t>
            </a:r>
            <a:r>
              <a:rPr lang="ru-RU" dirty="0" err="1" smtClean="0"/>
              <a:t>Amazon</a:t>
            </a:r>
            <a:r>
              <a:rPr lang="ru-RU" dirty="0" smtClean="0"/>
              <a:t> запустила собственную платформу машинного обучения — </a:t>
            </a:r>
            <a:r>
              <a:rPr lang="ru-RU" dirty="0" err="1" smtClean="0"/>
              <a:t>Amazon</a:t>
            </a:r>
            <a:r>
              <a:rPr lang="ru-RU" dirty="0" smtClean="0"/>
              <a:t> </a:t>
            </a:r>
            <a:r>
              <a:rPr lang="ru-RU" dirty="0" err="1" smtClean="0"/>
              <a:t>Machine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2015</a:t>
            </a:r>
            <a:r>
              <a:rPr lang="ru-RU" dirty="0" smtClean="0"/>
              <a:t> </a:t>
            </a:r>
            <a:r>
              <a:rPr lang="ru-RU" dirty="0" err="1" smtClean="0"/>
              <a:t>Microsoft</a:t>
            </a:r>
            <a:r>
              <a:rPr lang="ru-RU" dirty="0" smtClean="0"/>
              <a:t> создает платформу </a:t>
            </a:r>
            <a:r>
              <a:rPr lang="ru-RU" dirty="0" err="1" smtClean="0"/>
              <a:t>Distributed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Machine</a:t>
            </a:r>
            <a:r>
              <a:rPr lang="ru-RU" dirty="0" smtClean="0"/>
              <a:t> </a:t>
            </a:r>
            <a:r>
              <a:rPr lang="ru-RU" dirty="0" err="1" smtClean="0"/>
              <a:t>Toolkit</a:t>
            </a:r>
            <a:r>
              <a:rPr lang="ru-RU" dirty="0" smtClean="0"/>
              <a:t>, который предназначена для децентрализованного машинного обучения.</a:t>
            </a:r>
          </a:p>
          <a:p>
            <a:r>
              <a:rPr lang="ru-RU" b="1" dirty="0" smtClean="0"/>
              <a:t>2016</a:t>
            </a:r>
            <a:r>
              <a:rPr lang="ru-RU" dirty="0" smtClean="0"/>
              <a:t> Программа </a:t>
            </a:r>
            <a:r>
              <a:rPr lang="ru-RU" dirty="0" err="1" smtClean="0"/>
              <a:t>AlphaGo</a:t>
            </a:r>
            <a:r>
              <a:rPr lang="ru-RU" dirty="0" smtClean="0"/>
              <a:t>, разработанная </a:t>
            </a:r>
            <a:r>
              <a:rPr lang="ru-RU" dirty="0" err="1" smtClean="0"/>
              <a:t>гугловской</a:t>
            </a:r>
            <a:r>
              <a:rPr lang="ru-RU" dirty="0" smtClean="0"/>
              <a:t> компанией </a:t>
            </a:r>
            <a:r>
              <a:rPr lang="ru-RU" dirty="0" err="1" smtClean="0"/>
              <a:t>DeepMind</a:t>
            </a:r>
            <a:r>
              <a:rPr lang="ru-RU" dirty="0" smtClean="0"/>
              <a:t>, выиграла в четырех играх из пяти у чемпиона мира по игре в го корейца Ли </a:t>
            </a:r>
            <a:r>
              <a:rPr lang="ru-RU" dirty="0" err="1" smtClean="0"/>
              <a:t>Седоля</a:t>
            </a:r>
            <a:r>
              <a:rPr lang="ru-RU" dirty="0" smtClean="0"/>
              <a:t> (</a:t>
            </a:r>
            <a:r>
              <a:rPr lang="ru-RU" dirty="0" err="1" smtClean="0"/>
              <a:t>Lee</a:t>
            </a:r>
            <a:r>
              <a:rPr lang="ru-RU" dirty="0" smtClean="0"/>
              <a:t> </a:t>
            </a:r>
            <a:r>
              <a:rPr lang="ru-RU" dirty="0" err="1" smtClean="0"/>
              <a:t>Se-dol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Машинное обучение – это математическая дисциплина, находящаяся на стыке прикладной статистики, теории информации, вычислительной математики, дискретного анализа и численных методов оптимизации. </a:t>
            </a:r>
          </a:p>
          <a:p>
            <a:r>
              <a:rPr lang="ru-RU" dirty="0" smtClean="0"/>
              <a:t>К основным задачам данной дисциплины относятся: классификация, кластеризация, регрессия, уменьшение размерности и прогнозирование.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Отличие машинного обучения от классического программирования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573016"/>
            <a:ext cx="10081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3284984"/>
            <a:ext cx="16561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73016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Answers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 flipV="1">
            <a:off x="1763688" y="3515817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3"/>
            <a:endCxn id="6" idx="1"/>
          </p:cNvCxnSpPr>
          <p:nvPr/>
        </p:nvCxnSpPr>
        <p:spPr>
          <a:xfrm>
            <a:off x="4427984" y="3515817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76" y="5157192"/>
            <a:ext cx="10081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4869160"/>
            <a:ext cx="16561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Answers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6096" y="5157192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0" name="Прямая со стрелкой 19"/>
          <p:cNvCxnSpPr>
            <a:stCxn id="17" idx="3"/>
            <a:endCxn id="18" idx="1"/>
          </p:cNvCxnSpPr>
          <p:nvPr/>
        </p:nvCxnSpPr>
        <p:spPr>
          <a:xfrm flipV="1">
            <a:off x="1763688" y="5099993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3"/>
            <a:endCxn id="19" idx="1"/>
          </p:cNvCxnSpPr>
          <p:nvPr/>
        </p:nvCxnSpPr>
        <p:spPr>
          <a:xfrm>
            <a:off x="4427984" y="5099993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2564904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Classical algorithmic programming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429309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08" y="2348880"/>
            <a:ext cx="8928992" cy="389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39"/>
            <a:ext cx="8496944" cy="47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116</Words>
  <Application>Microsoft Office PowerPoint</Application>
  <PresentationFormat>Экран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Лекция 1</vt:lpstr>
      <vt:lpstr>История</vt:lpstr>
      <vt:lpstr>История</vt:lpstr>
      <vt:lpstr>История</vt:lpstr>
      <vt:lpstr>История</vt:lpstr>
      <vt:lpstr>Машинное обучение</vt:lpstr>
      <vt:lpstr>Отличие машинного обучения от классического программирования</vt:lpstr>
      <vt:lpstr>Классификация</vt:lpstr>
      <vt:lpstr>Кластеризация</vt:lpstr>
      <vt:lpstr>Регрессия</vt:lpstr>
      <vt:lpstr>Уменьшение размерности</vt:lpstr>
      <vt:lpstr>Прогнозирование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5</cp:revision>
  <dcterms:created xsi:type="dcterms:W3CDTF">2018-09-03T14:43:25Z</dcterms:created>
  <dcterms:modified xsi:type="dcterms:W3CDTF">2018-09-03T15:06:54Z</dcterms:modified>
</cp:coreProperties>
</file>