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3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3E27B-BDE0-4120-A5C7-5A49ABCF6CD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4E8C1-6998-4399-A8DA-2CB61243A964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66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05460-A74E-4242-8558-99D71EA0D469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A64A6-2655-492F-BC88-E987214AB27B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7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3AD74-35AE-4683-AF74-9D77E21B3173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DB7F2-F8F0-4A21-A441-31253DFFE2FC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530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5BB3E-9FCF-4F28-AEC1-09480AD9CB1C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BB6DA-C72E-4ADB-8CDC-F54CEF0D23CE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783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DD777-AC12-4A6F-A45C-B7295C481598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53572-FF33-42CF-BE13-3EB16C939FAF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16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4347B-D454-41D6-9095-AB21115CFA27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27748-4BE7-430C-BC98-6A97F19B67CA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6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FC833-043F-4723-A5C7-C0EDB8A2C269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EFD9F-5373-43CF-A036-A87168152F02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582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16999-BE3A-407D-A552-ADA21A2BC409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568D2-D305-48D3-B364-5D3F17C77B57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946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B3331-2D70-4D93-862F-4397725EDB1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2C9A8-9DAB-44DA-88AD-4B5CA62E974B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61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8421B-C52E-4CFB-A784-8FDDFDD39742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6732B-3335-4FD5-86C6-A05D68443BBE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187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9D446-A3D8-4B4C-80F0-4A6BFC658D84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B319C-F161-4420-A9E9-A31AD138FB50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92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A7D03-F7C2-4917-AE2E-EB650218590E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9CC21-8FCD-46C3-BA6A-6B4AE4712FB7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342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18358-E5C8-4971-A626-25A07CDC7EA0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D74C0-9F51-48CA-AB6B-A4AB5A9E4186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925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CAE76-3BD9-4FB8-BCCC-9CD0D125384C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92998-F58B-4533-906C-3D820BD3F6CD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319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300A7-EFDD-4288-910B-6E90C398A488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C5D10-6F1D-4CBF-9648-DD8C2FE46390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52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A6511-EA33-4FC9-85BD-3BE53F49CE69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60966-5096-45ED-AA8A-DB59B05E83C1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76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C12BA-7E19-4330-B9F0-8D92E8638AAE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8802E-FB06-4881-BE55-086BF78EC456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0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1544C-1108-4BE9-A34C-C49BBC725DAB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B9736-89A5-46D5-8645-76611E8B096C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16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07F30-59C4-4F5D-864A-C6A395C7D0EB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E027D-7D7E-4629-8FDA-D3E403F2DBDD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4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5E028-CE43-46DC-A1D9-F66B8F7F9F08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7DF91-4E05-4E68-9E2B-C176CC2055BD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61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B4DDB-5C5E-49A4-B601-54DCE93371D8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0BBCC-4B23-4ADB-A8D6-6DA4F5250EB1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40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BDD74-7B3E-48EE-A0BD-67341A0B0D8B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1AD3A-ADB5-4ACA-8EB6-626447C8A9EB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92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5B66EC3-8421-43F4-8656-8E49DF447884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ACEB16-EE42-4611-9E50-F5A587B03ADF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14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CA5065E-B634-4BDA-B062-1A4D955A15F3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FCE48BA-E81D-4FAB-8E72-B84112069987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092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ctrTitle"/>
          </p:nvPr>
        </p:nvSpPr>
        <p:spPr>
          <a:xfrm>
            <a:off x="785813" y="0"/>
            <a:ext cx="7772400" cy="571500"/>
          </a:xfrm>
        </p:spPr>
        <p:txBody>
          <a:bodyPr/>
          <a:lstStyle/>
          <a:p>
            <a:pPr eaLnBrk="1" hangingPunct="1"/>
            <a:r>
              <a:rPr lang="ru-RU" sz="2800" smtClean="0"/>
              <a:t>Указатель на объект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00063" y="642938"/>
          <a:ext cx="8429625" cy="5857875"/>
        </p:xfrm>
        <a:graphic>
          <a:graphicData uri="http://schemas.openxmlformats.org/drawingml/2006/table">
            <a:tbl>
              <a:tblPr/>
              <a:tblGrid>
                <a:gridCol w="4214373"/>
                <a:gridCol w="4215252"/>
              </a:tblGrid>
              <a:tr h="58578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Calibri"/>
                          <a:cs typeface="Times New Roman"/>
                        </a:rPr>
                        <a:t>class A</a:t>
                      </a: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{</a:t>
                      </a:r>
                      <a:endParaRPr lang="ru-RU" sz="20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 void </a:t>
                      </a:r>
                      <a:r>
                        <a:rPr lang="en-US" sz="2000" b="0" baseline="0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Show(void) { … };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…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};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2000" baseline="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1" baseline="0" dirty="0" err="1" smtClean="0"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2000" b="1" baseline="0" dirty="0" smtClean="0">
                          <a:latin typeface="+mn-lt"/>
                          <a:ea typeface="Calibri"/>
                          <a:cs typeface="Times New Roman"/>
                        </a:rPr>
                        <a:t> main()</a:t>
                      </a:r>
                      <a:r>
                        <a:rPr lang="ru-RU" sz="2000" b="1" baseline="0" dirty="0" smtClean="0">
                          <a:latin typeface="+mn-lt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{ </a:t>
                      </a:r>
                      <a:endParaRPr lang="ru-RU" sz="2000" baseline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2000" baseline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   A  </a:t>
                      </a:r>
                      <a:r>
                        <a:rPr lang="en-US" sz="2000" baseline="0" dirty="0" err="1" smtClean="0">
                          <a:latin typeface="+mn-lt"/>
                          <a:ea typeface="Calibri"/>
                          <a:cs typeface="Times New Roman"/>
                        </a:rPr>
                        <a:t>obj</a:t>
                      </a: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, *p;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2000" baseline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aseline="0" dirty="0" err="1" smtClean="0">
                          <a:latin typeface="+mn-lt"/>
                          <a:ea typeface="Calibri"/>
                          <a:cs typeface="Times New Roman"/>
                        </a:rPr>
                        <a:t>obj.Show</a:t>
                      </a: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();  \\ </a:t>
                      </a:r>
                      <a:r>
                        <a:rPr lang="ru-RU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прямой доступ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aseline="0" dirty="0" err="1" smtClean="0">
                          <a:latin typeface="+mn-lt"/>
                          <a:ea typeface="Calibri"/>
                          <a:cs typeface="Times New Roman"/>
                        </a:rPr>
                        <a:t>р=</a:t>
                      </a: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&amp;</a:t>
                      </a:r>
                      <a:r>
                        <a:rPr lang="en-US" sz="2000" baseline="0" dirty="0" err="1" smtClean="0">
                          <a:latin typeface="+mn-lt"/>
                          <a:ea typeface="Calibri"/>
                          <a:cs typeface="Times New Roman"/>
                        </a:rPr>
                        <a:t>obj</a:t>
                      </a: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;       \\ </a:t>
                      </a:r>
                      <a:r>
                        <a:rPr lang="ru-RU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присвоение адреса</a:t>
                      </a:r>
                      <a:endParaRPr lang="en-US" sz="2000" baseline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p-&gt;Show();  \\ </a:t>
                      </a:r>
                      <a:r>
                        <a:rPr lang="ru-RU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доступ через указатель</a:t>
                      </a:r>
                      <a:endParaRPr lang="en-US" sz="2000" baseline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2000" baseline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2000" baseline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0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ru-RU" sz="20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+mn-lt"/>
                          <a:ea typeface="Calibri"/>
                          <a:cs typeface="Times New Roman"/>
                        </a:rPr>
                        <a:t>Операции </a:t>
                      </a: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New</a:t>
                      </a: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ru-RU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   Delete</a:t>
                      </a:r>
                      <a:endParaRPr lang="en-US" sz="20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38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ctrTitle"/>
          </p:nvPr>
        </p:nvSpPr>
        <p:spPr>
          <a:xfrm>
            <a:off x="785813" y="0"/>
            <a:ext cx="7772400" cy="714375"/>
          </a:xfrm>
        </p:spPr>
        <p:txBody>
          <a:bodyPr/>
          <a:lstStyle/>
          <a:p>
            <a:pPr eaLnBrk="1" hangingPunct="1"/>
            <a:r>
              <a:rPr lang="ru-RU" sz="3200" smtClean="0"/>
              <a:t>Пример №</a:t>
            </a:r>
            <a:r>
              <a:rPr lang="en-US" sz="3200" smtClean="0"/>
              <a:t>11</a:t>
            </a:r>
            <a:endParaRPr lang="ru-RU" sz="320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14313" y="714375"/>
          <a:ext cx="8572500" cy="6143625"/>
        </p:xfrm>
        <a:graphic>
          <a:graphicData uri="http://schemas.openxmlformats.org/drawingml/2006/table">
            <a:tbl>
              <a:tblPr/>
              <a:tblGrid>
                <a:gridCol w="4649491"/>
                <a:gridCol w="3923009"/>
              </a:tblGrid>
              <a:tr h="61436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class </a:t>
                      </a: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Queue</a:t>
                      </a: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{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i="1" dirty="0" smtClean="0">
                          <a:latin typeface="Calibri"/>
                          <a:ea typeface="Calibri"/>
                          <a:cs typeface="Times New Roman"/>
                        </a:rPr>
                        <a:t>protected</a:t>
                      </a: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: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      </a:t>
                      </a:r>
                      <a:r>
                        <a:rPr lang="en-US" sz="2000" b="1" dirty="0" err="1" smtClean="0"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 *q;</a:t>
                      </a:r>
                      <a:endParaRPr lang="ru-RU" sz="20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      </a:t>
                      </a:r>
                      <a:r>
                        <a:rPr lang="en-US" sz="2000" dirty="0" err="1"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 smtClean="0">
                          <a:latin typeface="Calibri"/>
                          <a:ea typeface="Calibri"/>
                          <a:cs typeface="Times New Roman"/>
                        </a:rPr>
                        <a:t>bq</a:t>
                      </a: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en-US" sz="20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ea typeface="Calibri"/>
                          <a:cs typeface="Times New Roman"/>
                        </a:rPr>
                        <a:t>endq</a:t>
                      </a: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    unsigned</a:t>
                      </a:r>
                      <a:r>
                        <a:rPr lang="en-US" sz="20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2000" baseline="0" dirty="0" smtClean="0">
                          <a:latin typeface="Calibri"/>
                          <a:ea typeface="Calibri"/>
                          <a:cs typeface="Times New Roman"/>
                        </a:rPr>
                        <a:t> size;</a:t>
                      </a:r>
                      <a:endParaRPr lang="en-US" sz="20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i="1" dirty="0" smtClean="0">
                          <a:latin typeface="Calibri"/>
                          <a:ea typeface="Calibri"/>
                          <a:cs typeface="Times New Roman"/>
                        </a:rPr>
                        <a:t>public</a:t>
                      </a: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:</a:t>
                      </a:r>
                      <a:endParaRPr lang="ru-RU" sz="20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2000" b="1" dirty="0" smtClean="0">
                          <a:latin typeface="+mn-lt"/>
                          <a:ea typeface="Calibri"/>
                          <a:cs typeface="Times New Roman"/>
                        </a:rPr>
                        <a:t> Queue</a:t>
                      </a:r>
                      <a:r>
                        <a:rPr lang="ru-RU" sz="2000" b="1" dirty="0" smtClean="0">
                          <a:latin typeface="+mn-lt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2000" b="1" dirty="0" err="1" smtClean="0"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2000" b="1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1" dirty="0" err="1" smtClean="0">
                          <a:latin typeface="+mn-lt"/>
                          <a:ea typeface="Calibri"/>
                          <a:cs typeface="Times New Roman"/>
                        </a:rPr>
                        <a:t>sz</a:t>
                      </a:r>
                      <a:r>
                        <a:rPr lang="en-US" sz="2000" b="1" dirty="0" smtClean="0">
                          <a:latin typeface="+mn-lt"/>
                          <a:ea typeface="Calibri"/>
                          <a:cs typeface="Times New Roman"/>
                        </a:rPr>
                        <a:t>); </a:t>
                      </a:r>
                      <a:endParaRPr lang="ru-RU" sz="1800" b="1" i="1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latin typeface="+mn-lt"/>
                          <a:ea typeface="Calibri"/>
                          <a:cs typeface="Times New Roman"/>
                        </a:rPr>
                        <a:t>   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~</a:t>
                      </a:r>
                      <a:r>
                        <a:rPr lang="ru-RU" sz="2000" b="0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Queue</a:t>
                      </a:r>
                      <a:r>
                        <a:rPr lang="ru-RU" sz="2000" b="0" dirty="0" smtClean="0">
                          <a:latin typeface="+mn-lt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void</a:t>
                      </a:r>
                      <a:r>
                        <a:rPr lang="ru-RU" sz="2000" b="0" dirty="0" smtClean="0"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; </a:t>
                      </a:r>
                      <a:endParaRPr lang="ru-RU" sz="2000" b="0" i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    void </a:t>
                      </a:r>
                      <a:r>
                        <a:rPr lang="en-US" sz="2000" dirty="0" err="1" smtClean="0">
                          <a:latin typeface="Calibri"/>
                          <a:ea typeface="Calibri"/>
                          <a:cs typeface="Times New Roman"/>
                        </a:rPr>
                        <a:t>qput</a:t>
                      </a: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000" dirty="0" err="1" smtClean="0"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 m);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2000" dirty="0" err="1" smtClean="0"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 smtClean="0">
                          <a:latin typeface="Calibri"/>
                          <a:ea typeface="Calibri"/>
                          <a:cs typeface="Times New Roman"/>
                        </a:rPr>
                        <a:t>qget</a:t>
                      </a: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(void);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}; 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Calibri"/>
                          <a:cs typeface="Times New Roman"/>
                        </a:rPr>
                        <a:t>Queue::Queue (</a:t>
                      </a:r>
                      <a:r>
                        <a:rPr lang="en-US" sz="2000" b="1" dirty="0" err="1" smtClean="0"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2000" b="1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1" dirty="0" err="1" smtClean="0">
                          <a:latin typeface="+mn-lt"/>
                          <a:ea typeface="Calibri"/>
                          <a:cs typeface="Times New Roman"/>
                        </a:rPr>
                        <a:t>sz</a:t>
                      </a:r>
                      <a:r>
                        <a:rPr lang="en-US" sz="2000" b="1" dirty="0" smtClean="0"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{</a:t>
                      </a:r>
                      <a:r>
                        <a:rPr lang="ru-RU" sz="2000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size=</a:t>
                      </a:r>
                      <a:r>
                        <a:rPr lang="en-US" sz="2000" dirty="0" err="1" smtClean="0">
                          <a:latin typeface="+mn-lt"/>
                          <a:ea typeface="Calibri"/>
                          <a:cs typeface="Times New Roman"/>
                        </a:rPr>
                        <a:t>sz</a:t>
                      </a: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q=new </a:t>
                      </a:r>
                      <a:r>
                        <a:rPr lang="en-US" sz="2000" dirty="0" err="1" smtClean="0"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[size];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If (!q)</a:t>
                      </a: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 { </a:t>
                      </a:r>
                      <a:r>
                        <a:rPr lang="en-US" sz="2000" baseline="0" dirty="0" err="1" smtClean="0">
                          <a:latin typeface="+mn-lt"/>
                          <a:ea typeface="Calibri"/>
                          <a:cs typeface="Times New Roman"/>
                        </a:rPr>
                        <a:t>cout</a:t>
                      </a: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&lt;&lt;“</a:t>
                      </a:r>
                      <a:r>
                        <a:rPr lang="ru-RU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Нет памяти</a:t>
                      </a: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”;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             return 1; }</a:t>
                      </a:r>
                      <a:endParaRPr lang="en-US" sz="20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+mn-lt"/>
                          <a:ea typeface="Calibri"/>
                          <a:cs typeface="Times New Roman"/>
                        </a:rPr>
                        <a:t>bq</a:t>
                      </a: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2000" dirty="0" err="1" smtClean="0">
                          <a:latin typeface="+mn-lt"/>
                          <a:ea typeface="Calibri"/>
                          <a:cs typeface="Times New Roman"/>
                        </a:rPr>
                        <a:t>endq</a:t>
                      </a: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=0;</a:t>
                      </a:r>
                      <a:r>
                        <a:rPr lang="ru-RU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    </a:t>
                      </a:r>
                      <a:endParaRPr lang="en-US" sz="2000" b="1" baseline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}</a:t>
                      </a:r>
                      <a:endParaRPr lang="ru-RU" sz="20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Calibri"/>
                          <a:cs typeface="Times New Roman"/>
                        </a:rPr>
                        <a:t>Queue::~Queue (void)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{delete  q;}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baseline="0" dirty="0" err="1" smtClean="0"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2000" b="1" baseline="0" dirty="0" smtClean="0">
                          <a:latin typeface="+mn-lt"/>
                          <a:ea typeface="Calibri"/>
                          <a:cs typeface="Times New Roman"/>
                        </a:rPr>
                        <a:t> main()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     Queue a(5), b(100);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2000" baseline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     </a:t>
                      </a:r>
                      <a:r>
                        <a:rPr lang="en-US" sz="2000" baseline="0" dirty="0" err="1" smtClean="0">
                          <a:latin typeface="+mn-lt"/>
                          <a:ea typeface="Calibri"/>
                          <a:cs typeface="Times New Roman"/>
                        </a:rPr>
                        <a:t>a.qput</a:t>
                      </a: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(10);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     </a:t>
                      </a:r>
                      <a:r>
                        <a:rPr lang="en-US" sz="2000" baseline="0" dirty="0" err="1" smtClean="0">
                          <a:latin typeface="+mn-lt"/>
                          <a:ea typeface="Calibri"/>
                          <a:cs typeface="Times New Roman"/>
                        </a:rPr>
                        <a:t>b.qput</a:t>
                      </a: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(19);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     …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Queue *p= new Queue(20);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2000" baseline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p-&gt;</a:t>
                      </a:r>
                      <a:r>
                        <a:rPr lang="en-US" sz="2000" baseline="0" dirty="0" err="1" smtClean="0">
                          <a:latin typeface="+mn-lt"/>
                          <a:ea typeface="Calibri"/>
                          <a:cs typeface="Times New Roman"/>
                        </a:rPr>
                        <a:t>qput</a:t>
                      </a: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(…);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2000" baseline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2000" baseline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aseline="0" dirty="0" err="1" smtClean="0">
                          <a:latin typeface="+mn-lt"/>
                          <a:ea typeface="Calibri"/>
                          <a:cs typeface="Times New Roman"/>
                        </a:rPr>
                        <a:t>cout</a:t>
                      </a: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&lt;&lt;p-&gt;</a:t>
                      </a:r>
                      <a:r>
                        <a:rPr lang="en-US" sz="2000" baseline="0" dirty="0" err="1" smtClean="0">
                          <a:latin typeface="+mn-lt"/>
                          <a:ea typeface="Calibri"/>
                          <a:cs typeface="Times New Roman"/>
                        </a:rPr>
                        <a:t>qget</a:t>
                      </a: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()&lt;&lt;“\n”;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aseline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delete p;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aseline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return 0;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}</a:t>
                      </a:r>
                      <a:endParaRPr lang="ru-RU" sz="20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94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785813" y="0"/>
            <a:ext cx="7772400" cy="714375"/>
          </a:xfrm>
        </p:spPr>
        <p:txBody>
          <a:bodyPr/>
          <a:lstStyle/>
          <a:p>
            <a:pPr eaLnBrk="1" hangingPunct="1"/>
            <a:r>
              <a:rPr lang="ru-RU" sz="3600" smtClean="0"/>
              <a:t>Совместимость типов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771916"/>
              </p:ext>
            </p:extLst>
          </p:nvPr>
        </p:nvGraphicFramePr>
        <p:xfrm>
          <a:off x="500063" y="785813"/>
          <a:ext cx="8429625" cy="5857875"/>
        </p:xfrm>
        <a:graphic>
          <a:graphicData uri="http://schemas.openxmlformats.org/drawingml/2006/table">
            <a:tbl>
              <a:tblPr/>
              <a:tblGrid>
                <a:gridCol w="4214373"/>
                <a:gridCol w="4215252"/>
              </a:tblGrid>
              <a:tr h="58578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2000" dirty="0" err="1" smtClean="0">
                          <a:latin typeface="Calibri"/>
                          <a:ea typeface="Calibri"/>
                          <a:cs typeface="Times New Roman"/>
                        </a:rPr>
                        <a:t>tPoint</a:t>
                      </a:r>
                      <a:r>
                        <a:rPr lang="en-US" sz="2000" baseline="0" dirty="0" smtClean="0">
                          <a:latin typeface="Calibri"/>
                          <a:ea typeface="Calibri"/>
                          <a:cs typeface="Times New Roman"/>
                        </a:rPr>
                        <a:t>  P, *</a:t>
                      </a:r>
                      <a:r>
                        <a:rPr lang="en-US" sz="2000" baseline="0" dirty="0" err="1" smtClean="0">
                          <a:latin typeface="Calibri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2000" baseline="0" dirty="0" smtClean="0">
                          <a:latin typeface="Calibri"/>
                          <a:ea typeface="Calibri"/>
                          <a:cs typeface="Times New Roman"/>
                        </a:rPr>
                        <a:t>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2000" dirty="0" err="1" smtClean="0">
                          <a:latin typeface="Calibri"/>
                          <a:ea typeface="Calibri"/>
                          <a:cs typeface="Times New Roman"/>
                        </a:rPr>
                        <a:t>tEllipse</a:t>
                      </a: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 El, *</a:t>
                      </a:r>
                      <a:r>
                        <a:rPr lang="en-US" sz="2000" dirty="0" err="1" smtClean="0">
                          <a:latin typeface="Calibri"/>
                          <a:ea typeface="Calibri"/>
                          <a:cs typeface="Times New Roman"/>
                        </a:rPr>
                        <a:t>pEl</a:t>
                      </a: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20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    1)   P=El</a:t>
                      </a: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aseline="0" dirty="0" smtClean="0">
                          <a:latin typeface="Calibri"/>
                          <a:ea typeface="Calibri"/>
                          <a:cs typeface="Times New Roman"/>
                        </a:rPr>
                        <a:t>         </a:t>
                      </a: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Times New Roman"/>
                        </a:rPr>
                        <a:t>El=P;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2000" baseline="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latin typeface="Calibri"/>
                          <a:ea typeface="Calibri"/>
                          <a:cs typeface="Times New Roman"/>
                        </a:rPr>
                        <a:t>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2000" baseline="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latin typeface="Calibri"/>
                          <a:ea typeface="Calibri"/>
                          <a:cs typeface="Times New Roman"/>
                        </a:rPr>
                        <a:t>    </a:t>
                      </a:r>
                      <a:endParaRPr lang="en-US" sz="2000" baseline="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2000" baseline="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2000" baseline="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2000" baseline="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2000" baseline="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2000" baseline="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2000" baseline="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2000" baseline="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20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     </a:t>
                      </a:r>
                      <a:r>
                        <a:rPr lang="en-US" sz="2000" dirty="0" err="1" smtClean="0">
                          <a:latin typeface="+mn-lt"/>
                          <a:ea typeface="Calibri"/>
                          <a:cs typeface="Times New Roman"/>
                        </a:rPr>
                        <a:t>tPoint</a:t>
                      </a: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                    </a:t>
                      </a:r>
                      <a:r>
                        <a:rPr kumimoji="0" lang="en-US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Times New Roman"/>
                        </a:rPr>
                        <a:t>tPoint</a:t>
                      </a: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Times New Roman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Times New Roman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Times New Roman"/>
                        </a:rPr>
                        <a:t>     </a:t>
                      </a:r>
                      <a:r>
                        <a:rPr kumimoji="0" lang="en-US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Times New Roman"/>
                        </a:rPr>
                        <a:t>tEllipse</a:t>
                      </a: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Times New Roman"/>
                        </a:rPr>
                        <a:t>                   </a:t>
                      </a:r>
                      <a:r>
                        <a:rPr kumimoji="0" lang="en-US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Times New Roman"/>
                        </a:rPr>
                        <a:t>tEllipse</a:t>
                      </a: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2000" i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2000" i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2000" i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2000" i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i="0" dirty="0" smtClean="0">
                          <a:latin typeface="+mn-lt"/>
                          <a:ea typeface="Calibri"/>
                          <a:cs typeface="Times New Roman"/>
                        </a:rPr>
                        <a:t>       </a:t>
                      </a:r>
                      <a:endParaRPr lang="ru-RU" sz="2000" i="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" name="Прямая со стрелкой 2"/>
          <p:cNvCxnSpPr/>
          <p:nvPr/>
        </p:nvCxnSpPr>
        <p:spPr>
          <a:xfrm>
            <a:off x="5435600" y="1844675"/>
            <a:ext cx="0" cy="360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7235825" y="1844675"/>
            <a:ext cx="0" cy="36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5724525" y="4149725"/>
            <a:ext cx="0" cy="323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6084888" y="4140200"/>
            <a:ext cx="0" cy="323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6659563" y="4140200"/>
            <a:ext cx="0" cy="323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3180" y="2857330"/>
            <a:ext cx="135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en-US" sz="2000" dirty="0">
                <a:solidFill>
                  <a:prstClr val="black"/>
                </a:solidFill>
                <a:ea typeface="Calibri"/>
                <a:cs typeface="Times New Roman"/>
              </a:rPr>
              <a:t>2)   </a:t>
            </a:r>
            <a:r>
              <a:rPr lang="en-US" sz="2000" dirty="0" err="1">
                <a:solidFill>
                  <a:prstClr val="black"/>
                </a:solidFill>
                <a:ea typeface="Calibri"/>
                <a:cs typeface="Times New Roman"/>
              </a:rPr>
              <a:t>pP</a:t>
            </a:r>
            <a:r>
              <a:rPr lang="en-US" sz="2000" dirty="0">
                <a:solidFill>
                  <a:prstClr val="black"/>
                </a:solidFill>
                <a:ea typeface="Calibri"/>
                <a:cs typeface="Times New Roman"/>
              </a:rPr>
              <a:t>=</a:t>
            </a:r>
            <a:r>
              <a:rPr lang="en-US" sz="2000" dirty="0" err="1">
                <a:solidFill>
                  <a:prstClr val="black"/>
                </a:solidFill>
                <a:ea typeface="Calibri"/>
                <a:cs typeface="Times New Roman"/>
              </a:rPr>
              <a:t>pEl</a:t>
            </a:r>
            <a:r>
              <a:rPr lang="en-US" sz="2000" dirty="0">
                <a:solidFill>
                  <a:prstClr val="black"/>
                </a:solidFill>
                <a:ea typeface="Calibri"/>
                <a:cs typeface="Times New Roman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357" y="3467412"/>
            <a:ext cx="3443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000" dirty="0">
                <a:solidFill>
                  <a:prstClr val="black"/>
                </a:solidFill>
                <a:ea typeface="Calibri"/>
                <a:cs typeface="Times New Roman"/>
              </a:rPr>
              <a:t>3)   void </a:t>
            </a:r>
            <a:r>
              <a:rPr lang="en-US" sz="2000" dirty="0" err="1">
                <a:solidFill>
                  <a:prstClr val="black"/>
                </a:solidFill>
                <a:ea typeface="Calibri"/>
                <a:cs typeface="Times New Roman"/>
              </a:rPr>
              <a:t>Proc</a:t>
            </a:r>
            <a:r>
              <a:rPr lang="en-US" sz="2000" dirty="0">
                <a:solidFill>
                  <a:prstClr val="black"/>
                </a:solidFill>
                <a:ea typeface="Calibri"/>
                <a:cs typeface="Times New Roman"/>
              </a:rPr>
              <a:t>(</a:t>
            </a:r>
            <a:r>
              <a:rPr lang="en-US" sz="2000" dirty="0" err="1">
                <a:solidFill>
                  <a:prstClr val="black"/>
                </a:solidFill>
                <a:ea typeface="Calibri"/>
                <a:cs typeface="Times New Roman"/>
              </a:rPr>
              <a:t>tPoint</a:t>
            </a:r>
            <a:r>
              <a:rPr lang="en-US" sz="2000" dirty="0">
                <a:solidFill>
                  <a:prstClr val="black"/>
                </a:solidFill>
                <a:ea typeface="Calibri"/>
                <a:cs typeface="Times New Roman"/>
              </a:rPr>
              <a:t>  </a:t>
            </a:r>
            <a:r>
              <a:rPr lang="en-US" sz="2000" dirty="0" err="1">
                <a:solidFill>
                  <a:prstClr val="black"/>
                </a:solidFill>
                <a:ea typeface="Calibri"/>
                <a:cs typeface="Times New Roman"/>
              </a:rPr>
              <a:t>param</a:t>
            </a:r>
            <a:r>
              <a:rPr lang="en-US" sz="2000" dirty="0">
                <a:solidFill>
                  <a:prstClr val="black"/>
                </a:solidFill>
                <a:ea typeface="Calibri"/>
                <a:cs typeface="Times New Roman"/>
              </a:rPr>
              <a:t>)</a:t>
            </a:r>
          </a:p>
          <a:p>
            <a:pPr lvl="0" algn="just"/>
            <a:r>
              <a:rPr lang="en-US" sz="2000" dirty="0">
                <a:solidFill>
                  <a:prstClr val="black"/>
                </a:solidFill>
                <a:ea typeface="Calibri"/>
                <a:cs typeface="Times New Roman"/>
              </a:rPr>
              <a:t>           </a:t>
            </a:r>
            <a:r>
              <a:rPr lang="en-US" sz="2000" dirty="0" err="1">
                <a:solidFill>
                  <a:prstClr val="black"/>
                </a:solidFill>
                <a:ea typeface="Calibri"/>
                <a:cs typeface="Times New Roman"/>
              </a:rPr>
              <a:t>Proc</a:t>
            </a:r>
            <a:r>
              <a:rPr lang="en-US" sz="2000" dirty="0">
                <a:solidFill>
                  <a:prstClr val="black"/>
                </a:solidFill>
                <a:ea typeface="Calibri"/>
                <a:cs typeface="Times New Roman"/>
              </a:rPr>
              <a:t>(p);</a:t>
            </a:r>
          </a:p>
          <a:p>
            <a:pPr lvl="0" algn="just"/>
            <a:r>
              <a:rPr lang="en-US" sz="2000" dirty="0">
                <a:solidFill>
                  <a:prstClr val="black"/>
                </a:solidFill>
                <a:ea typeface="Calibri"/>
                <a:cs typeface="Times New Roman"/>
              </a:rPr>
              <a:t>           </a:t>
            </a:r>
            <a:r>
              <a:rPr lang="en-US" sz="2000" dirty="0" err="1">
                <a:solidFill>
                  <a:prstClr val="black"/>
                </a:solidFill>
                <a:ea typeface="Calibri"/>
                <a:cs typeface="Times New Roman"/>
              </a:rPr>
              <a:t>Proc</a:t>
            </a:r>
            <a:r>
              <a:rPr lang="en-US" sz="2000" dirty="0">
                <a:solidFill>
                  <a:prstClr val="black"/>
                </a:solidFill>
                <a:ea typeface="Calibri"/>
                <a:cs typeface="Times New Roman"/>
              </a:rPr>
              <a:t>(El);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1061" y="4653136"/>
            <a:ext cx="3418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000" dirty="0">
                <a:solidFill>
                  <a:prstClr val="black"/>
                </a:solidFill>
                <a:ea typeface="Calibri"/>
                <a:cs typeface="Times New Roman"/>
              </a:rPr>
              <a:t> </a:t>
            </a:r>
            <a:r>
              <a:rPr lang="en-US" sz="2000" dirty="0">
                <a:solidFill>
                  <a:prstClr val="black"/>
                </a:solidFill>
                <a:ea typeface="Calibri"/>
                <a:cs typeface="Times New Roman" pitchFamily="18" charset="0"/>
              </a:rPr>
              <a:t>void </a:t>
            </a:r>
            <a:r>
              <a:rPr lang="en-US" sz="2000" dirty="0" err="1">
                <a:solidFill>
                  <a:prstClr val="black"/>
                </a:solidFill>
                <a:ea typeface="Calibri"/>
                <a:cs typeface="Times New Roman" pitchFamily="18" charset="0"/>
              </a:rPr>
              <a:t>Proc</a:t>
            </a:r>
            <a:r>
              <a:rPr lang="en-US" sz="2000" dirty="0">
                <a:solidFill>
                  <a:prstClr val="black"/>
                </a:solidFill>
                <a:ea typeface="Calibri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prstClr val="black"/>
                </a:solidFill>
                <a:ea typeface="Calibri"/>
                <a:cs typeface="Times New Roman"/>
              </a:rPr>
              <a:t>tEllipse</a:t>
            </a:r>
            <a:r>
              <a:rPr lang="en-US" sz="2000" dirty="0">
                <a:solidFill>
                  <a:prstClr val="black"/>
                </a:solidFill>
                <a:ea typeface="Calibri"/>
                <a:cs typeface="Times New Roman"/>
              </a:rPr>
              <a:t> </a:t>
            </a:r>
            <a:r>
              <a:rPr lang="en-US" sz="2000" dirty="0">
                <a:solidFill>
                  <a:prstClr val="black"/>
                </a:solidFill>
                <a:ea typeface="Calibri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ea typeface="Calibri"/>
                <a:cs typeface="Times New Roman" pitchFamily="18" charset="0"/>
              </a:rPr>
              <a:t>param</a:t>
            </a:r>
            <a:r>
              <a:rPr lang="en-US" sz="2000" dirty="0">
                <a:solidFill>
                  <a:prstClr val="black"/>
                </a:solidFill>
                <a:ea typeface="Calibri"/>
                <a:cs typeface="Times New Roman" pitchFamily="18" charset="0"/>
              </a:rPr>
              <a:t>)</a:t>
            </a:r>
          </a:p>
          <a:p>
            <a:pPr lvl="0" algn="just"/>
            <a:r>
              <a:rPr lang="en-US" sz="2000" dirty="0">
                <a:solidFill>
                  <a:prstClr val="black"/>
                </a:solidFill>
                <a:ea typeface="Calibri"/>
                <a:cs typeface="Times New Roman" pitchFamily="18" charset="0"/>
              </a:rPr>
              <a:t>           </a:t>
            </a:r>
            <a:r>
              <a:rPr lang="en-US" sz="2000" dirty="0" err="1">
                <a:solidFill>
                  <a:prstClr val="black"/>
                </a:solidFill>
                <a:ea typeface="Calibri"/>
                <a:cs typeface="Times New Roman" pitchFamily="18" charset="0"/>
              </a:rPr>
              <a:t>Proc</a:t>
            </a:r>
            <a:r>
              <a:rPr lang="en-US" sz="2000" dirty="0">
                <a:solidFill>
                  <a:prstClr val="black"/>
                </a:solidFill>
                <a:ea typeface="Calibri"/>
                <a:cs typeface="Times New Roman" pitchFamily="18" charset="0"/>
              </a:rPr>
              <a:t>(p);</a:t>
            </a:r>
          </a:p>
          <a:p>
            <a:pPr lvl="0" algn="just"/>
            <a:r>
              <a:rPr lang="en-US" sz="2000" dirty="0">
                <a:solidFill>
                  <a:prstClr val="black"/>
                </a:solidFill>
                <a:ea typeface="Calibri"/>
                <a:cs typeface="Times New Roman" pitchFamily="18" charset="0"/>
              </a:rPr>
              <a:t>           </a:t>
            </a:r>
            <a:r>
              <a:rPr lang="en-US" sz="2000" dirty="0" err="1">
                <a:solidFill>
                  <a:prstClr val="black"/>
                </a:solidFill>
                <a:ea typeface="Calibri"/>
                <a:cs typeface="Times New Roman" pitchFamily="18" charset="0"/>
              </a:rPr>
              <a:t>Proc</a:t>
            </a:r>
            <a:r>
              <a:rPr lang="en-US" sz="2000" dirty="0">
                <a:solidFill>
                  <a:prstClr val="black"/>
                </a:solidFill>
                <a:ea typeface="Calibri"/>
                <a:cs typeface="Times New Roman" pitchFamily="18" charset="0"/>
              </a:rPr>
              <a:t>(El);   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124693" y="3812330"/>
            <a:ext cx="33059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en-US" sz="2000" dirty="0">
                <a:solidFill>
                  <a:prstClr val="black"/>
                </a:solidFill>
                <a:ea typeface="Calibri"/>
                <a:cs typeface="Times New Roman"/>
              </a:rPr>
              <a:t>P:     x     y    color</a:t>
            </a:r>
          </a:p>
          <a:p>
            <a:pPr lvl="0" algn="just"/>
            <a:r>
              <a:rPr lang="en-US" sz="2000" dirty="0">
                <a:solidFill>
                  <a:prstClr val="black"/>
                </a:solidFill>
                <a:ea typeface="Calibri"/>
                <a:cs typeface="Times New Roman"/>
              </a:rPr>
              <a:t>     </a:t>
            </a:r>
            <a:r>
              <a:rPr lang="en-US" sz="2000" dirty="0" smtClean="0">
                <a:solidFill>
                  <a:prstClr val="black"/>
                </a:solidFill>
                <a:ea typeface="Calibri"/>
                <a:cs typeface="Times New Roman"/>
              </a:rPr>
              <a:t>                          </a:t>
            </a:r>
          </a:p>
          <a:p>
            <a:pPr lvl="0" algn="just"/>
            <a:r>
              <a:rPr lang="en-US" sz="2000" dirty="0" smtClean="0">
                <a:solidFill>
                  <a:prstClr val="black"/>
                </a:solidFill>
                <a:ea typeface="Calibri"/>
                <a:cs typeface="Times New Roman"/>
              </a:rPr>
              <a:t>El</a:t>
            </a:r>
            <a:r>
              <a:rPr lang="en-US" sz="2000" dirty="0">
                <a:solidFill>
                  <a:prstClr val="black"/>
                </a:solidFill>
                <a:ea typeface="Calibri"/>
                <a:cs typeface="Times New Roman"/>
              </a:rPr>
              <a:t>:    x     y    color        Rx       </a:t>
            </a:r>
            <a:r>
              <a:rPr lang="en-US" sz="2000" dirty="0" err="1">
                <a:solidFill>
                  <a:prstClr val="black"/>
                </a:solidFill>
                <a:ea typeface="Calibri"/>
                <a:cs typeface="Times New Roman"/>
              </a:rPr>
              <a:t>Ry</a:t>
            </a:r>
            <a:endParaRPr lang="ru-RU" sz="20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287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714375" y="214313"/>
            <a:ext cx="7772400" cy="785812"/>
          </a:xfrm>
        </p:spPr>
        <p:txBody>
          <a:bodyPr/>
          <a:lstStyle/>
          <a:p>
            <a:pPr eaLnBrk="1" hangingPunct="1"/>
            <a:r>
              <a:rPr lang="ru-RU" sz="3200" smtClean="0"/>
              <a:t>Указатели на производные классы</a:t>
            </a:r>
          </a:p>
        </p:txBody>
      </p:sp>
      <p:sp>
        <p:nvSpPr>
          <p:cNvPr id="409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63" y="1000125"/>
            <a:ext cx="8429625" cy="5643563"/>
          </a:xfrm>
        </p:spPr>
        <p:txBody>
          <a:bodyPr/>
          <a:lstStyle/>
          <a:p>
            <a:pPr algn="just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1"/>
                </a:solidFill>
                <a:ea typeface="Calibri"/>
                <a:cs typeface="Times New Roman"/>
              </a:rPr>
              <a:t>	</a:t>
            </a:r>
          </a:p>
          <a:p>
            <a:pPr algn="just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1"/>
                </a:solidFill>
                <a:ea typeface="Calibri"/>
                <a:cs typeface="Times New Roman"/>
              </a:rPr>
              <a:t>	class Base</a:t>
            </a:r>
            <a:r>
              <a:rPr lang="en-US" dirty="0" smtClean="0">
                <a:solidFill>
                  <a:schemeClr val="tx1"/>
                </a:solidFill>
                <a:ea typeface="Calibri"/>
                <a:cs typeface="Times New Roman"/>
              </a:rPr>
              <a:t>{};</a:t>
            </a:r>
          </a:p>
          <a:p>
            <a:pPr algn="just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1"/>
                </a:solidFill>
                <a:ea typeface="Calibri"/>
                <a:cs typeface="Times New Roman"/>
              </a:rPr>
              <a:t>	class D</a:t>
            </a:r>
            <a:r>
              <a:rPr lang="ru-RU" b="1" dirty="0" smtClean="0">
                <a:solidFill>
                  <a:schemeClr val="tx1"/>
                </a:solidFill>
                <a:ea typeface="Calibri"/>
                <a:cs typeface="Times New Roman"/>
              </a:rPr>
              <a:t>: </a:t>
            </a:r>
            <a:r>
              <a:rPr lang="en-US" i="1" dirty="0" smtClean="0">
                <a:solidFill>
                  <a:schemeClr val="tx1"/>
                </a:solidFill>
                <a:ea typeface="Calibri"/>
                <a:cs typeface="Times New Roman"/>
              </a:rPr>
              <a:t>public</a:t>
            </a:r>
            <a:r>
              <a:rPr lang="ru-RU" i="1" dirty="0" smtClean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en-US" b="1" dirty="0" smtClean="0">
                <a:solidFill>
                  <a:schemeClr val="tx1"/>
                </a:solidFill>
                <a:ea typeface="Calibri"/>
                <a:cs typeface="Times New Roman"/>
              </a:rPr>
              <a:t>Base</a:t>
            </a:r>
            <a:r>
              <a:rPr lang="en-US" dirty="0" smtClean="0">
                <a:solidFill>
                  <a:schemeClr val="tx1"/>
                </a:solidFill>
                <a:ea typeface="Calibri"/>
                <a:cs typeface="Times New Roman"/>
              </a:rPr>
              <a:t>{}; </a:t>
            </a:r>
          </a:p>
          <a:p>
            <a:pPr algn="just">
              <a:spcAft>
                <a:spcPts val="0"/>
              </a:spcAft>
              <a:defRPr/>
            </a:pPr>
            <a:endParaRPr lang="en-US" b="1" dirty="0" smtClean="0">
              <a:ea typeface="Calibri"/>
              <a:cs typeface="Times New Roman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ea typeface="Calibri"/>
                <a:cs typeface="Times New Roman"/>
              </a:rPr>
              <a:t>	Base *</a:t>
            </a:r>
            <a:r>
              <a:rPr lang="en-US" dirty="0" err="1" smtClean="0">
                <a:solidFill>
                  <a:schemeClr val="tx1"/>
                </a:solidFill>
                <a:ea typeface="Calibri"/>
                <a:cs typeface="Times New Roman"/>
              </a:rPr>
              <a:t>pBase</a:t>
            </a:r>
            <a:r>
              <a:rPr lang="en-US" dirty="0" smtClean="0">
                <a:solidFill>
                  <a:schemeClr val="tx1"/>
                </a:solidFill>
                <a:ea typeface="Calibri"/>
                <a:cs typeface="Times New Roman"/>
              </a:rPr>
              <a:t>; </a:t>
            </a:r>
          </a:p>
          <a:p>
            <a:pPr algn="just">
              <a:spcAft>
                <a:spcPts val="0"/>
              </a:spcAft>
              <a:defRPr/>
            </a:pPr>
            <a:endParaRPr lang="en-US" b="1" dirty="0" smtClean="0">
              <a:ea typeface="Calibri"/>
              <a:cs typeface="Times New Roman"/>
            </a:endParaRPr>
          </a:p>
          <a:p>
            <a:pPr algn="just">
              <a:spcAft>
                <a:spcPts val="0"/>
              </a:spcAft>
              <a:defRPr/>
            </a:pPr>
            <a:endParaRPr lang="en-US" b="1" dirty="0" smtClean="0">
              <a:ea typeface="Calibri"/>
              <a:cs typeface="Times New Roman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ea typeface="Calibri"/>
                <a:cs typeface="Times New Roman"/>
              </a:rPr>
              <a:t>	((D*)</a:t>
            </a:r>
            <a:r>
              <a:rPr lang="en-US" dirty="0" err="1" smtClean="0">
                <a:solidFill>
                  <a:schemeClr val="tx1"/>
                </a:solidFill>
                <a:ea typeface="Calibri"/>
                <a:cs typeface="Times New Roman"/>
              </a:rPr>
              <a:t>pBase</a:t>
            </a:r>
            <a:r>
              <a:rPr lang="en-US" dirty="0" smtClean="0">
                <a:solidFill>
                  <a:schemeClr val="tx1"/>
                </a:solidFill>
                <a:ea typeface="Calibri"/>
                <a:cs typeface="Times New Roman"/>
              </a:rPr>
              <a:t>)  -&gt;  Show();</a:t>
            </a:r>
          </a:p>
          <a:p>
            <a:pPr algn="just">
              <a:spcAft>
                <a:spcPts val="0"/>
              </a:spcAft>
              <a:defRPr/>
            </a:pPr>
            <a:endParaRPr lang="ru-RU" b="1" dirty="0" smtClean="0">
              <a:ea typeface="Calibri"/>
              <a:cs typeface="Times New Roman"/>
            </a:endParaRPr>
          </a:p>
          <a:p>
            <a:pPr algn="just">
              <a:spcAft>
                <a:spcPts val="0"/>
              </a:spcAft>
              <a:defRPr/>
            </a:pPr>
            <a:endParaRPr lang="ru-RU" b="1" dirty="0" smtClean="0">
              <a:ea typeface="Calibri"/>
              <a:cs typeface="Times New Roman"/>
            </a:endParaRPr>
          </a:p>
          <a:p>
            <a:pPr algn="just">
              <a:spcAft>
                <a:spcPts val="0"/>
              </a:spcAft>
              <a:defRPr/>
            </a:pPr>
            <a:r>
              <a:rPr lang="ru-RU" b="1" dirty="0" smtClean="0">
                <a:ea typeface="Calibri"/>
                <a:cs typeface="Times New Roman"/>
              </a:rPr>
              <a:t>              </a:t>
            </a:r>
            <a:endParaRPr lang="ru-RU" dirty="0" smtClean="0">
              <a:solidFill>
                <a:schemeClr val="tx1"/>
              </a:solidFill>
            </a:endParaRPr>
          </a:p>
          <a:p>
            <a:pPr algn="just" eaLnBrk="1" hangingPunct="1">
              <a:defRPr/>
            </a:pPr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38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269</Words>
  <Application>Microsoft Office PowerPoint</Application>
  <PresentationFormat>Экран (4:3)</PresentationFormat>
  <Paragraphs>112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</vt:i4>
      </vt:variant>
    </vt:vector>
  </HeadingPairs>
  <TitlesOfParts>
    <vt:vector size="6" baseType="lpstr">
      <vt:lpstr>1_Тема Office</vt:lpstr>
      <vt:lpstr>2_Тема Office</vt:lpstr>
      <vt:lpstr>Указатель на объект</vt:lpstr>
      <vt:lpstr>Пример №11</vt:lpstr>
      <vt:lpstr>Совместимость типов</vt:lpstr>
      <vt:lpstr>Указатели на производные классы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Указатель на объект</dc:title>
  <dc:creator>User</dc:creator>
  <cp:lastModifiedBy>Administrator</cp:lastModifiedBy>
  <cp:revision>2</cp:revision>
  <dcterms:created xsi:type="dcterms:W3CDTF">2016-10-04T15:12:55Z</dcterms:created>
  <dcterms:modified xsi:type="dcterms:W3CDTF">2017-10-09T17:01:43Z</dcterms:modified>
</cp:coreProperties>
</file>