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3" r:id="rId19"/>
    <p:sldId id="277" r:id="rId20"/>
    <p:sldId id="278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5" autoAdjust="0"/>
    <p:restoredTop sz="94660"/>
  </p:normalViewPr>
  <p:slideViewPr>
    <p:cSldViewPr>
      <p:cViewPr>
        <p:scale>
          <a:sx n="66" d="100"/>
          <a:sy n="66" d="100"/>
        </p:scale>
        <p:origin x="-160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2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5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5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67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16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5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8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06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2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19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B8E0-6D47-400E-8470-540890AC8ACB}" type="datetimeFigureOut">
              <a:rPr lang="ru-RU" smtClean="0"/>
              <a:t>23.10.2017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1AC6-8885-49CE-8431-9E4E93601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Удаление вершин из СДП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Идея удаления: </a:t>
            </a:r>
            <a:endParaRPr lang="ru-RU" sz="3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 smtClean="0"/>
              <a:t>сначала нужно найти вершину с ключом Х, двигаясь влево или вправо по пути поиска, пока не остановимся на вершине с ключом Х или пока не достигнем листовой вершины с нулевыми указателями.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Поиск </a:t>
            </a:r>
            <a:r>
              <a:rPr lang="ru-RU" sz="2800" dirty="0" smtClean="0"/>
              <a:t>в дереве не осуществляется перебором (обходом). </a:t>
            </a:r>
          </a:p>
          <a:p>
            <a:pPr marL="0" indent="0">
              <a:buNone/>
            </a:pPr>
            <a:r>
              <a:rPr lang="ru-RU" sz="2800" dirty="0" smtClean="0"/>
              <a:t>Обходом осуществляется лишь распечатка вершин.</a:t>
            </a:r>
          </a:p>
        </p:txBody>
      </p:sp>
    </p:spTree>
    <p:extLst>
      <p:ext uri="{BB962C8B-B14F-4D97-AF65-F5344CB8AC3E}">
        <p14:creationId xmlns:p14="http://schemas.microsoft.com/office/powerpoint/2010/main" val="31602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27" y="264728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344232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19" y="4220319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306819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848732" y="388064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229389" y="4124158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3059832" y="2582430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4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344232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306819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348168" y="254084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6156176" y="1934358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823" y="1985437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345" y="254431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344232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306819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6732240" y="2564904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0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90" y="194292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66" y="2617862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344232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306819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3811792" y="338164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4355976" y="1052736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90" y="194292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36912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07" y="112474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5318679" y="2578587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6228184" y="1844824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8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57" y="1922722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440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9977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07" y="1124744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63691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227687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308855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3273376" y="1591269"/>
            <a:ext cx="1227030" cy="10456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2942415" y="2564904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6156176" y="1862350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2411760" y="1844824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2411760" y="3518534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6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07" y="1196752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63" y="2708920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>
            <a:endCxn id="2064" idx="0"/>
          </p:cNvCxnSpPr>
          <p:nvPr/>
        </p:nvCxnSpPr>
        <p:spPr>
          <a:xfrm flipH="1">
            <a:off x="3273376" y="1663277"/>
            <a:ext cx="1227030" cy="10456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4427984" y="1128181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51920" y="1124744"/>
            <a:ext cx="1440160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373216"/>
            <a:ext cx="8712968" cy="115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</a:t>
            </a:r>
            <a:r>
              <a:rPr lang="ru-RU" sz="3200" dirty="0" smtClean="0"/>
              <a:t> </a:t>
            </a:r>
            <a:r>
              <a:rPr lang="en-US" sz="3200" dirty="0" smtClean="0"/>
              <a:t>- </a:t>
            </a:r>
            <a:r>
              <a:rPr lang="ru-RU" sz="3200" dirty="0" smtClean="0"/>
              <a:t>адрес </a:t>
            </a:r>
            <a:r>
              <a:rPr lang="ru-RU" dirty="0" smtClean="0"/>
              <a:t>адреса </a:t>
            </a:r>
            <a:r>
              <a:rPr lang="ru-RU" dirty="0"/>
              <a:t>удаляемой вершины</a:t>
            </a:r>
            <a:endParaRPr lang="ru-RU" sz="3200" dirty="0" smtClean="0"/>
          </a:p>
          <a:p>
            <a:pPr marL="0" indent="0">
              <a:buNone/>
            </a:pPr>
            <a:r>
              <a:rPr lang="en-US" sz="3200" dirty="0" smtClean="0"/>
              <a:t>q</a:t>
            </a:r>
            <a:r>
              <a:rPr lang="ru-RU" sz="3200" dirty="0" smtClean="0"/>
              <a:t> </a:t>
            </a:r>
            <a:r>
              <a:rPr lang="en-US" sz="3200" dirty="0" smtClean="0"/>
              <a:t>-</a:t>
            </a:r>
            <a:r>
              <a:rPr lang="ru-RU" sz="3200" dirty="0" smtClean="0"/>
              <a:t> адрес удал</a:t>
            </a:r>
            <a:r>
              <a:rPr lang="ru-RU" dirty="0" smtClean="0"/>
              <a:t>я</a:t>
            </a:r>
            <a:r>
              <a:rPr lang="ru-RU" sz="3200" dirty="0" smtClean="0"/>
              <a:t>емой вершины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61" y="2047494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90" y="2613321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19" y="3210495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32" y="2613320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43519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3488205" y="2309855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452316" y="2911590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026234" y="2303768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4784"/>
            <a:ext cx="458780" cy="40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Прямая соединительная линия 23"/>
          <p:cNvCxnSpPr/>
          <p:nvPr/>
        </p:nvCxnSpPr>
        <p:spPr>
          <a:xfrm flipH="1">
            <a:off x="3914516" y="1784295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427984" y="1784295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15" y="906239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Прямая соединительная линия 26"/>
          <p:cNvCxnSpPr/>
          <p:nvPr/>
        </p:nvCxnSpPr>
        <p:spPr>
          <a:xfrm>
            <a:off x="4000868" y="1208231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58567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Прямая соединительная линия 28"/>
          <p:cNvCxnSpPr/>
          <p:nvPr/>
        </p:nvCxnSpPr>
        <p:spPr>
          <a:xfrm flipH="1">
            <a:off x="4357217" y="3555102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187" y="4519993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Прямая соединительная линия 30"/>
          <p:cNvCxnSpPr/>
          <p:nvPr/>
        </p:nvCxnSpPr>
        <p:spPr>
          <a:xfrm>
            <a:off x="4427984" y="4221088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77629" y="404664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>
            <a:off x="3995936" y="692696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84166" y="980728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 flipH="1">
            <a:off x="4502473" y="1268760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16016" y="2535287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 flipH="1">
            <a:off x="4499993" y="2780928"/>
            <a:ext cx="2561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48063" y="3183359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4932040" y="3429000"/>
            <a:ext cx="2561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5400000" flipH="1" flipV="1">
            <a:off x="4278393" y="2700309"/>
            <a:ext cx="1339143" cy="280839"/>
          </a:xfrm>
          <a:prstGeom prst="bentConnector4">
            <a:avLst>
              <a:gd name="adj1" fmla="val -1733"/>
              <a:gd name="adj2" fmla="val 249434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endCxn id="4" idx="1"/>
          </p:cNvCxnSpPr>
          <p:nvPr/>
        </p:nvCxnSpPr>
        <p:spPr>
          <a:xfrm rot="16200000" flipV="1">
            <a:off x="3427360" y="2470861"/>
            <a:ext cx="1305467" cy="893263"/>
          </a:xfrm>
          <a:prstGeom prst="bentConnector4">
            <a:avLst>
              <a:gd name="adj1" fmla="val 3473"/>
              <a:gd name="adj2" fmla="val 162816"/>
            </a:avLst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" idx="2"/>
            <a:endCxn id="28" idx="0"/>
          </p:cNvCxnSpPr>
          <p:nvPr/>
        </p:nvCxnSpPr>
        <p:spPr>
          <a:xfrm flipH="1">
            <a:off x="4285209" y="3047850"/>
            <a:ext cx="46" cy="81071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229" y="3140968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1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2" name="Прямая со стрелкой 21"/>
          <p:cNvCxnSpPr>
            <a:stCxn id="26" idx="2"/>
            <a:endCxn id="6" idx="0"/>
          </p:cNvCxnSpPr>
          <p:nvPr/>
        </p:nvCxnSpPr>
        <p:spPr>
          <a:xfrm>
            <a:off x="3850680" y="1340768"/>
            <a:ext cx="869104" cy="18697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37455" y="2741187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0404" y="2672848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05469" y="1487132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6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6632"/>
            <a:ext cx="8229600" cy="64873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000" b="1" dirty="0"/>
              <a:t>Удаление</a:t>
            </a:r>
            <a:r>
              <a:rPr lang="en-US" sz="4000" b="1" dirty="0"/>
              <a:t> ( D, *Root)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dirty="0"/>
              <a:t>=&amp;Root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smtClean="0"/>
              <a:t>DO</a:t>
            </a:r>
            <a:r>
              <a:rPr lang="ru-RU" dirty="0" smtClean="0"/>
              <a:t> </a:t>
            </a:r>
            <a:r>
              <a:rPr lang="en-US" dirty="0" smtClean="0"/>
              <a:t>(*</a:t>
            </a:r>
            <a:r>
              <a:rPr lang="en-US" dirty="0"/>
              <a:t>p ≠ NULL)     // </a:t>
            </a:r>
            <a:r>
              <a:rPr lang="ru-RU" dirty="0"/>
              <a:t>поиск элемента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D&lt;(*p)-</a:t>
            </a:r>
            <a:r>
              <a:rPr lang="ru-RU" dirty="0"/>
              <a:t>-</a:t>
            </a:r>
            <a:r>
              <a:rPr lang="en-US" dirty="0"/>
              <a:t>&gt;Data)  p</a:t>
            </a:r>
            <a:r>
              <a:rPr lang="ru-RU" dirty="0"/>
              <a:t>:</a:t>
            </a:r>
            <a:r>
              <a:rPr lang="en-US" dirty="0"/>
              <a:t>=&amp;((*p)-</a:t>
            </a:r>
            <a:r>
              <a:rPr lang="ru-RU" dirty="0"/>
              <a:t>-</a:t>
            </a:r>
            <a:r>
              <a:rPr lang="en-US" dirty="0"/>
              <a:t>&gt;Left)</a:t>
            </a:r>
          </a:p>
          <a:p>
            <a:pPr marL="0" indent="0">
              <a:buNone/>
            </a:pPr>
            <a:r>
              <a:rPr lang="en-US" dirty="0"/>
              <a:t>       ELSE  </a:t>
            </a:r>
            <a:r>
              <a:rPr lang="en-US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D&gt;((*p)-</a:t>
            </a:r>
            <a:r>
              <a:rPr lang="ru-RU" dirty="0"/>
              <a:t>-</a:t>
            </a:r>
            <a:r>
              <a:rPr lang="en-US" dirty="0"/>
              <a:t>&gt;Data)  p</a:t>
            </a:r>
            <a:r>
              <a:rPr lang="ru-RU" dirty="0"/>
              <a:t>:</a:t>
            </a:r>
            <a:r>
              <a:rPr lang="en-US" dirty="0"/>
              <a:t>=&amp;((*p)-</a:t>
            </a:r>
            <a:r>
              <a:rPr lang="ru-RU" dirty="0"/>
              <a:t>-</a:t>
            </a:r>
            <a:r>
              <a:rPr lang="en-US" dirty="0"/>
              <a:t>&gt;Right)</a:t>
            </a:r>
          </a:p>
          <a:p>
            <a:pPr marL="0" indent="0">
              <a:buNone/>
            </a:pPr>
            <a:r>
              <a:rPr lang="en-US" dirty="0"/>
              <a:t>                 ELSE  </a:t>
            </a:r>
            <a:r>
              <a:rPr lang="en-US" b="1" dirty="0"/>
              <a:t>OD</a:t>
            </a:r>
            <a:r>
              <a:rPr lang="en-US" dirty="0"/>
              <a:t>  {</a:t>
            </a:r>
            <a:r>
              <a:rPr lang="ru-RU" dirty="0"/>
              <a:t>данные есть в дереве</a:t>
            </a: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en-US" dirty="0"/>
              <a:t>FI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en-US" b="1" dirty="0" smtClean="0"/>
              <a:t>OD</a:t>
            </a:r>
            <a:endParaRPr lang="ru-RU" b="1" dirty="0"/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(*</a:t>
            </a:r>
            <a:r>
              <a:rPr lang="en-US" dirty="0"/>
              <a:t>p ≠ NULL)</a:t>
            </a:r>
          </a:p>
          <a:p>
            <a:pPr marL="0" indent="0">
              <a:buNone/>
            </a:pPr>
            <a:r>
              <a:rPr lang="en-US" dirty="0"/>
              <a:t>     q</a:t>
            </a:r>
            <a:r>
              <a:rPr lang="ru-RU" dirty="0"/>
              <a:t>:</a:t>
            </a:r>
            <a:r>
              <a:rPr lang="en-US" dirty="0"/>
              <a:t>=*p</a:t>
            </a:r>
          </a:p>
          <a:p>
            <a:pPr marL="0" indent="0">
              <a:buNone/>
            </a:pPr>
            <a:r>
              <a:rPr lang="en-US" dirty="0"/>
              <a:t>     IF (q</a:t>
            </a:r>
            <a:r>
              <a:rPr lang="ru-RU" dirty="0"/>
              <a:t>-</a:t>
            </a:r>
            <a:r>
              <a:rPr lang="en-US" dirty="0"/>
              <a:t>-&gt;Left=NULL ) *p</a:t>
            </a:r>
            <a:r>
              <a:rPr lang="ru-RU" dirty="0"/>
              <a:t>:</a:t>
            </a:r>
            <a:r>
              <a:rPr lang="en-US" dirty="0"/>
              <a:t>=q</a:t>
            </a:r>
            <a:r>
              <a:rPr lang="ru-RU" dirty="0"/>
              <a:t>--</a:t>
            </a:r>
            <a:r>
              <a:rPr lang="en-US" dirty="0"/>
              <a:t>&gt;Right;</a:t>
            </a:r>
          </a:p>
          <a:p>
            <a:pPr marL="0" indent="0">
              <a:buNone/>
            </a:pPr>
            <a:r>
              <a:rPr lang="en-US" dirty="0"/>
              <a:t>     ELSE  </a:t>
            </a:r>
            <a:r>
              <a:rPr lang="en-US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q</a:t>
            </a:r>
            <a:r>
              <a:rPr lang="ru-RU" dirty="0"/>
              <a:t>-</a:t>
            </a:r>
            <a:r>
              <a:rPr lang="en-US" dirty="0"/>
              <a:t>-&gt;Right=NULL ) *p</a:t>
            </a:r>
            <a:r>
              <a:rPr lang="ru-RU" dirty="0"/>
              <a:t>:</a:t>
            </a:r>
            <a:r>
              <a:rPr lang="en-US" dirty="0"/>
              <a:t>=q</a:t>
            </a:r>
            <a:r>
              <a:rPr lang="ru-RU" dirty="0"/>
              <a:t>--</a:t>
            </a:r>
            <a:r>
              <a:rPr lang="en-US" dirty="0"/>
              <a:t>&gt;Left;  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ELSE   </a:t>
            </a:r>
            <a:r>
              <a:rPr lang="en-US" dirty="0"/>
              <a:t>/</a:t>
            </a:r>
            <a:r>
              <a:rPr lang="ru-RU" dirty="0"/>
              <a:t>*</a:t>
            </a:r>
            <a:r>
              <a:rPr lang="en-US" dirty="0"/>
              <a:t>2 </a:t>
            </a:r>
            <a:r>
              <a:rPr lang="ru-RU" dirty="0"/>
              <a:t>поддерева*</a:t>
            </a:r>
            <a:r>
              <a:rPr lang="en-US" dirty="0"/>
              <a:t>/ 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</a:t>
            </a:r>
            <a:r>
              <a:rPr lang="en-US" dirty="0"/>
              <a:t>r</a:t>
            </a:r>
            <a:r>
              <a:rPr lang="ru-RU" dirty="0"/>
              <a:t>:</a:t>
            </a:r>
            <a:r>
              <a:rPr lang="en-US" dirty="0"/>
              <a:t>=q</a:t>
            </a:r>
            <a:r>
              <a:rPr lang="ru-RU" dirty="0"/>
              <a:t>--</a:t>
            </a:r>
            <a:r>
              <a:rPr lang="en-US" dirty="0"/>
              <a:t>&gt;Left ;  S</a:t>
            </a:r>
            <a:r>
              <a:rPr lang="ru-RU" dirty="0"/>
              <a:t>:</a:t>
            </a:r>
            <a:r>
              <a:rPr lang="en-US" dirty="0"/>
              <a:t>=q; </a:t>
            </a:r>
          </a:p>
        </p:txBody>
      </p:sp>
    </p:spTree>
    <p:extLst>
      <p:ext uri="{BB962C8B-B14F-4D97-AF65-F5344CB8AC3E}">
        <p14:creationId xmlns:p14="http://schemas.microsoft.com/office/powerpoint/2010/main" val="17378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176" y="81372"/>
            <a:ext cx="8856984" cy="568714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Если удаляемая вершина не имеет поддеревьев: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ru-RU" sz="3200" dirty="0" smtClean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/>
              <a:t>Если </a:t>
            </a:r>
            <a:r>
              <a:rPr lang="ru-RU" sz="2800" dirty="0" smtClean="0"/>
              <a:t>на удаляемой вершине одно поддерево: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Если </a:t>
            </a:r>
            <a:r>
              <a:rPr lang="ru-RU" sz="2800" dirty="0" smtClean="0"/>
              <a:t>удаляемая вершина </a:t>
            </a:r>
            <a:r>
              <a:rPr lang="ru-RU" sz="2800" dirty="0" smtClean="0"/>
              <a:t>имеет два поддерева:</a:t>
            </a:r>
          </a:p>
          <a:p>
            <a:pPr marL="514350" indent="-514350">
              <a:buFont typeface="+mj-lt"/>
              <a:buAutoNum type="arabicPeriod"/>
            </a:pPr>
            <a:endParaRPr lang="ru-RU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489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76" y="278092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4397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71" y="2132856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20036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69" y="2204864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25" y="3371081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76" y="4410248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17" y="494116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Равнобедренный треугольник 3"/>
          <p:cNvSpPr/>
          <p:nvPr/>
        </p:nvSpPr>
        <p:spPr>
          <a:xfrm>
            <a:off x="3419872" y="5874746"/>
            <a:ext cx="378111" cy="576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авнобедренный треугольник 13"/>
          <p:cNvSpPr/>
          <p:nvPr/>
        </p:nvSpPr>
        <p:spPr>
          <a:xfrm>
            <a:off x="4625937" y="5874746"/>
            <a:ext cx="378111" cy="5760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97" y="634777"/>
            <a:ext cx="561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5345613" y="99091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Умножение 4"/>
          <p:cNvSpPr/>
          <p:nvPr/>
        </p:nvSpPr>
        <p:spPr>
          <a:xfrm rot="1905899">
            <a:off x="5304869" y="854238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5868144" y="1142270"/>
            <a:ext cx="432048" cy="6305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66058" y="2579109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666058" y="3167063"/>
            <a:ext cx="487151" cy="405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220072" y="2527948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012160" y="3183064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Умножение 28"/>
          <p:cNvSpPr/>
          <p:nvPr/>
        </p:nvSpPr>
        <p:spPr>
          <a:xfrm rot="1905899">
            <a:off x="5189937" y="2366406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Умножение 29"/>
          <p:cNvSpPr/>
          <p:nvPr/>
        </p:nvSpPr>
        <p:spPr>
          <a:xfrm rot="1905899">
            <a:off x="5970287" y="3014478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endCxn id="5126" idx="0"/>
          </p:cNvCxnSpPr>
          <p:nvPr/>
        </p:nvCxnSpPr>
        <p:spPr>
          <a:xfrm>
            <a:off x="5341146" y="2448896"/>
            <a:ext cx="1456058" cy="871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3456278" y="4774752"/>
            <a:ext cx="522531" cy="2809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4332500" y="5324549"/>
            <a:ext cx="482492" cy="5501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3623251" y="5324965"/>
            <a:ext cx="391495" cy="5497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Умножение 38"/>
          <p:cNvSpPr/>
          <p:nvPr/>
        </p:nvSpPr>
        <p:spPr>
          <a:xfrm rot="1905899">
            <a:off x="2597649" y="2403362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Умножение 39"/>
          <p:cNvSpPr/>
          <p:nvPr/>
        </p:nvSpPr>
        <p:spPr>
          <a:xfrm rot="7894647">
            <a:off x="2738717" y="3051435"/>
            <a:ext cx="504056" cy="5760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Соединительная линия уступом 40"/>
          <p:cNvCxnSpPr>
            <a:stCxn id="5127" idx="2"/>
            <a:endCxn id="5128" idx="0"/>
          </p:cNvCxnSpPr>
          <p:nvPr/>
        </p:nvCxnSpPr>
        <p:spPr>
          <a:xfrm rot="5400000">
            <a:off x="2192214" y="3065438"/>
            <a:ext cx="604242" cy="70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5" grpId="0" animBg="1"/>
      <p:bldP spid="29" grpId="0" animBg="1"/>
      <p:bldP spid="30" grpId="0" animBg="1"/>
      <p:bldP spid="39" grpId="0" animBg="1"/>
      <p:bldP spid="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 2"/>
              <a:buNone/>
            </a:pPr>
            <a:r>
              <a:rPr lang="ru-RU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(r</a:t>
            </a:r>
            <a:r>
              <a:rPr lang="ru-RU" dirty="0"/>
              <a:t>--</a:t>
            </a:r>
            <a:r>
              <a:rPr lang="en-US" dirty="0"/>
              <a:t>&gt;Right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NULL)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 r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en-US" dirty="0" smtClean="0"/>
              <a:t>Right</a:t>
            </a:r>
            <a:r>
              <a:rPr lang="ru-RU" dirty="0" smtClean="0"/>
              <a:t> :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q</a:t>
            </a:r>
            <a:r>
              <a:rPr lang="ru-RU" dirty="0"/>
              <a:t>--</a:t>
            </a:r>
            <a:r>
              <a:rPr lang="en-US" dirty="0"/>
              <a:t>&gt;Right ; </a:t>
            </a:r>
            <a:r>
              <a:rPr lang="ru-RU" smtClean="0"/>
              <a:t> </a:t>
            </a:r>
            <a:r>
              <a:rPr lang="en-US" smtClean="0"/>
              <a:t>  </a:t>
            </a:r>
            <a:r>
              <a:rPr lang="en-US" dirty="0"/>
              <a:t>(3)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*</a:t>
            </a:r>
            <a:r>
              <a:rPr lang="en-US" dirty="0" smtClean="0"/>
              <a:t>p</a:t>
            </a:r>
            <a:r>
              <a:rPr lang="ru-RU" dirty="0" smtClean="0"/>
              <a:t> :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r</a:t>
            </a:r>
            <a:r>
              <a:rPr lang="en-US" dirty="0"/>
              <a:t>;  </a:t>
            </a:r>
            <a:r>
              <a:rPr lang="ru-RU" dirty="0" smtClean="0"/>
              <a:t>   </a:t>
            </a:r>
            <a:r>
              <a:rPr lang="en-US" dirty="0" smtClean="0"/>
              <a:t>                           </a:t>
            </a:r>
            <a:r>
              <a:rPr lang="en-US" dirty="0"/>
              <a:t>(4)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ELSE 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ru-RU" dirty="0" smtClean="0"/>
              <a:t>     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(r</a:t>
            </a:r>
            <a:r>
              <a:rPr lang="ru-RU" dirty="0"/>
              <a:t>--</a:t>
            </a:r>
            <a:r>
              <a:rPr lang="en-US" dirty="0"/>
              <a:t>&gt;Right ≠</a:t>
            </a:r>
            <a:r>
              <a:rPr lang="ru-RU" dirty="0"/>
              <a:t> </a:t>
            </a:r>
            <a:r>
              <a:rPr lang="en-US" dirty="0"/>
              <a:t>NULL)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</a:t>
            </a:r>
            <a:r>
              <a:rPr lang="ru-RU" dirty="0" smtClean="0"/>
              <a:t> </a:t>
            </a:r>
            <a:r>
              <a:rPr lang="en-US" dirty="0" smtClean="0"/>
              <a:t>           S</a:t>
            </a:r>
            <a:r>
              <a:rPr lang="ru-RU" dirty="0" smtClean="0"/>
              <a:t> :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r</a:t>
            </a:r>
            <a:r>
              <a:rPr lang="en-US" dirty="0"/>
              <a:t>;  </a:t>
            </a:r>
            <a:r>
              <a:rPr lang="en-US" dirty="0" smtClean="0"/>
              <a:t>r</a:t>
            </a:r>
            <a:r>
              <a:rPr lang="ru-RU" dirty="0" smtClean="0"/>
              <a:t> :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r</a:t>
            </a:r>
            <a:r>
              <a:rPr lang="ru-RU" dirty="0"/>
              <a:t>--</a:t>
            </a:r>
            <a:r>
              <a:rPr lang="en-US" dirty="0"/>
              <a:t>&gt;Right ;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 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en-US" dirty="0"/>
              <a:t>OD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  s</a:t>
            </a:r>
            <a:r>
              <a:rPr lang="ru-RU" dirty="0"/>
              <a:t>-</a:t>
            </a:r>
            <a:r>
              <a:rPr lang="en-US" dirty="0"/>
              <a:t>-&gt;</a:t>
            </a:r>
            <a:r>
              <a:rPr lang="en-US" dirty="0" smtClean="0"/>
              <a:t>Right</a:t>
            </a:r>
            <a:r>
              <a:rPr lang="ru-RU" dirty="0" smtClean="0"/>
              <a:t> </a:t>
            </a:r>
            <a:r>
              <a:rPr lang="en-US" dirty="0" smtClean="0"/>
              <a:t>:=</a:t>
            </a:r>
            <a:r>
              <a:rPr lang="ru-RU" dirty="0" smtClean="0"/>
              <a:t> </a:t>
            </a:r>
            <a:r>
              <a:rPr lang="en-US" dirty="0" smtClean="0"/>
              <a:t>r</a:t>
            </a:r>
            <a:r>
              <a:rPr lang="ru-RU" dirty="0"/>
              <a:t>-</a:t>
            </a:r>
            <a:r>
              <a:rPr lang="en-US" dirty="0"/>
              <a:t>-&gt; Left </a:t>
            </a:r>
            <a:r>
              <a:rPr lang="en-US" dirty="0" smtClean="0"/>
              <a:t>; 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1)</a:t>
            </a:r>
          </a:p>
          <a:p>
            <a:pPr marL="0" indent="0">
              <a:buFont typeface="Wingdings 2"/>
              <a:buNone/>
            </a:pPr>
            <a:r>
              <a:rPr lang="en-US" dirty="0"/>
              <a:t>               r-</a:t>
            </a:r>
            <a:r>
              <a:rPr lang="ru-RU" dirty="0"/>
              <a:t>-</a:t>
            </a:r>
            <a:r>
              <a:rPr lang="en-US" dirty="0"/>
              <a:t>&gt;</a:t>
            </a:r>
            <a:r>
              <a:rPr lang="en-US" dirty="0" smtClean="0"/>
              <a:t>Left</a:t>
            </a:r>
            <a:r>
              <a:rPr lang="ru-RU" dirty="0" smtClean="0"/>
              <a:t> </a:t>
            </a:r>
            <a:r>
              <a:rPr lang="en-US" dirty="0" smtClean="0"/>
              <a:t>:=</a:t>
            </a:r>
            <a:r>
              <a:rPr lang="ru-RU" dirty="0" smtClean="0"/>
              <a:t> </a:t>
            </a:r>
            <a:r>
              <a:rPr lang="en-US" dirty="0" smtClean="0"/>
              <a:t>q</a:t>
            </a:r>
            <a:r>
              <a:rPr lang="ru-RU" dirty="0"/>
              <a:t>-</a:t>
            </a:r>
            <a:r>
              <a:rPr lang="en-US" dirty="0"/>
              <a:t>-&gt;Left;      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/>
              <a:t>               r</a:t>
            </a:r>
            <a:r>
              <a:rPr lang="ru-RU" dirty="0"/>
              <a:t>-</a:t>
            </a:r>
            <a:r>
              <a:rPr lang="en-US" dirty="0"/>
              <a:t>-&gt;</a:t>
            </a:r>
            <a:r>
              <a:rPr lang="en-US" dirty="0" smtClean="0"/>
              <a:t>Right</a:t>
            </a:r>
            <a:r>
              <a:rPr lang="ru-RU" dirty="0" smtClean="0"/>
              <a:t> </a:t>
            </a:r>
            <a:r>
              <a:rPr lang="en-US" dirty="0" smtClean="0"/>
              <a:t>:=</a:t>
            </a:r>
            <a:r>
              <a:rPr lang="ru-RU" dirty="0" smtClean="0"/>
              <a:t> </a:t>
            </a:r>
            <a:r>
              <a:rPr lang="en-US" dirty="0" smtClean="0"/>
              <a:t>q</a:t>
            </a:r>
            <a:r>
              <a:rPr lang="ru-RU" dirty="0"/>
              <a:t>-</a:t>
            </a:r>
            <a:r>
              <a:rPr lang="en-US" dirty="0"/>
              <a:t>-&gt;Right;  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/>
              <a:t>               *</a:t>
            </a:r>
            <a:r>
              <a:rPr lang="en-US" dirty="0" smtClean="0"/>
              <a:t>p</a:t>
            </a:r>
            <a:r>
              <a:rPr lang="ru-RU" dirty="0" smtClean="0"/>
              <a:t> </a:t>
            </a:r>
            <a:r>
              <a:rPr lang="en-US" dirty="0" smtClean="0"/>
              <a:t>:=</a:t>
            </a:r>
            <a:r>
              <a:rPr lang="ru-RU" dirty="0" smtClean="0"/>
              <a:t> </a:t>
            </a:r>
            <a:r>
              <a:rPr lang="en-US" dirty="0" smtClean="0"/>
              <a:t>r</a:t>
            </a:r>
            <a:r>
              <a:rPr lang="en-US" dirty="0"/>
              <a:t>;	</a:t>
            </a:r>
            <a:r>
              <a:rPr lang="ru-RU" dirty="0" smtClean="0"/>
              <a:t>                 </a:t>
            </a:r>
            <a:r>
              <a:rPr lang="en-US" dirty="0" smtClean="0"/>
              <a:t>  </a:t>
            </a:r>
            <a:r>
              <a:rPr lang="ru-RU" dirty="0" smtClean="0"/>
              <a:t>  </a:t>
            </a:r>
            <a:r>
              <a:rPr lang="en-US" dirty="0" smtClean="0"/>
              <a:t> </a:t>
            </a:r>
            <a:r>
              <a:rPr lang="en-US" dirty="0"/>
              <a:t>(4)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FI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FI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free(q)</a:t>
            </a:r>
          </a:p>
          <a:p>
            <a:pPr marL="0" indent="0">
              <a:buNone/>
            </a:pPr>
            <a:r>
              <a:rPr lang="en-US" dirty="0"/>
              <a:t>FI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24" y="1615446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95" y="2181272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63" y="1611471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 flipH="1">
            <a:off x="6637168" y="1877807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07" y="1052736"/>
            <a:ext cx="458780" cy="40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 flipH="1">
            <a:off x="7063479" y="1352247"/>
            <a:ext cx="217264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576947" y="1352247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78" y="474191"/>
            <a:ext cx="434529" cy="43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7149831" y="776183"/>
            <a:ext cx="211092" cy="348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26592" y="-27384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144899" y="260648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3129" y="548680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7651436" y="836712"/>
            <a:ext cx="253701" cy="29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24326" y="1124744"/>
            <a:ext cx="46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endParaRPr lang="ru-RU" sz="2400" dirty="0">
              <a:latin typeface="Cambria" pitchFamily="18" charset="0"/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6372200" y="1412776"/>
            <a:ext cx="423738" cy="300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5" idx="2"/>
            <a:endCxn id="4" idx="0"/>
          </p:cNvCxnSpPr>
          <p:nvPr/>
        </p:nvCxnSpPr>
        <p:spPr>
          <a:xfrm>
            <a:off x="6999643" y="908720"/>
            <a:ext cx="46" cy="70672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60232" y="1052736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4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6296" y="1835532"/>
            <a:ext cx="2631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3</a:t>
            </a:r>
            <a:endParaRPr lang="ru-R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42" name="Прямая со стрелкой 41"/>
          <p:cNvCxnSpPr>
            <a:stCxn id="4" idx="3"/>
            <a:endCxn id="8" idx="1"/>
          </p:cNvCxnSpPr>
          <p:nvPr/>
        </p:nvCxnSpPr>
        <p:spPr>
          <a:xfrm flipV="1">
            <a:off x="7216953" y="1828736"/>
            <a:ext cx="504010" cy="39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Группа 83"/>
          <p:cNvGrpSpPr/>
          <p:nvPr/>
        </p:nvGrpSpPr>
        <p:grpSpPr>
          <a:xfrm>
            <a:off x="5814410" y="2708920"/>
            <a:ext cx="3006062" cy="3888432"/>
            <a:chOff x="5814410" y="2708920"/>
            <a:chExt cx="3006062" cy="3888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16" y="4351750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945" y="4917577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9474" y="5514751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887" y="4917576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955" y="4347775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6565160" y="4614111"/>
              <a:ext cx="217264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7529271" y="5215846"/>
              <a:ext cx="211092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103189" y="4608024"/>
              <a:ext cx="211092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899" y="3789040"/>
              <a:ext cx="458780" cy="400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991471" y="4088551"/>
              <a:ext cx="217264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7504939" y="4088551"/>
              <a:ext cx="211092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370" y="3210495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0" name="Прямая соединительная линия 59"/>
            <p:cNvCxnSpPr/>
            <p:nvPr/>
          </p:nvCxnSpPr>
          <p:spPr>
            <a:xfrm>
              <a:off x="7077823" y="3512487"/>
              <a:ext cx="211092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899" y="6162823"/>
              <a:ext cx="434529" cy="434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2" name="Прямая соединительная линия 61"/>
            <p:cNvCxnSpPr/>
            <p:nvPr/>
          </p:nvCxnSpPr>
          <p:spPr>
            <a:xfrm flipH="1">
              <a:off x="7434172" y="5859358"/>
              <a:ext cx="217264" cy="3485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254584" y="2708920"/>
              <a:ext cx="46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</a:t>
              </a:r>
              <a:endParaRPr lang="ru-RU" sz="2400" dirty="0">
                <a:latin typeface="Cambria" pitchFamily="18" charset="0"/>
              </a:endParaRPr>
            </a:p>
          </p:txBody>
        </p:sp>
        <p:cxnSp>
          <p:nvCxnSpPr>
            <p:cNvPr id="66" name="Прямая со стрелкой 65"/>
            <p:cNvCxnSpPr/>
            <p:nvPr/>
          </p:nvCxnSpPr>
          <p:spPr>
            <a:xfrm flipH="1">
              <a:off x="7072891" y="2996952"/>
              <a:ext cx="253701" cy="290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61121" y="3284984"/>
              <a:ext cx="46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  <a:endParaRPr lang="ru-RU" sz="2400" dirty="0">
                <a:latin typeface="Cambria" pitchFamily="18" charset="0"/>
              </a:endParaRPr>
            </a:p>
          </p:txBody>
        </p:sp>
        <p:cxnSp>
          <p:nvCxnSpPr>
            <p:cNvPr id="68" name="Прямая со стрелкой 67"/>
            <p:cNvCxnSpPr/>
            <p:nvPr/>
          </p:nvCxnSpPr>
          <p:spPr>
            <a:xfrm flipH="1">
              <a:off x="7579428" y="3573016"/>
              <a:ext cx="253701" cy="2907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792971" y="4839543"/>
              <a:ext cx="46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</a:t>
              </a:r>
              <a:endParaRPr lang="ru-RU" sz="2400" dirty="0">
                <a:latin typeface="Cambria" pitchFamily="18" charset="0"/>
              </a:endParaRPr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 flipH="1">
              <a:off x="7576948" y="5085184"/>
              <a:ext cx="256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8225018" y="5487615"/>
              <a:ext cx="463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endParaRPr lang="ru-RU" sz="2400" dirty="0">
                <a:latin typeface="Cambria" pitchFamily="18" charset="0"/>
              </a:endParaRPr>
            </a:p>
          </p:txBody>
        </p:sp>
        <p:cxnSp>
          <p:nvCxnSpPr>
            <p:cNvPr id="72" name="Прямая со стрелкой 71"/>
            <p:cNvCxnSpPr/>
            <p:nvPr/>
          </p:nvCxnSpPr>
          <p:spPr>
            <a:xfrm flipH="1">
              <a:off x="8008995" y="5733256"/>
              <a:ext cx="2561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Соединительная линия уступом 72"/>
            <p:cNvCxnSpPr/>
            <p:nvPr/>
          </p:nvCxnSpPr>
          <p:spPr>
            <a:xfrm rot="5400000" flipH="1" flipV="1">
              <a:off x="7355348" y="5004565"/>
              <a:ext cx="1339143" cy="280839"/>
            </a:xfrm>
            <a:prstGeom prst="bentConnector4">
              <a:avLst>
                <a:gd name="adj1" fmla="val -1733"/>
                <a:gd name="adj2" fmla="val 249434"/>
              </a:avLst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Соединительная линия уступом 73"/>
            <p:cNvCxnSpPr>
              <a:endCxn id="48" idx="1"/>
            </p:cNvCxnSpPr>
            <p:nvPr/>
          </p:nvCxnSpPr>
          <p:spPr>
            <a:xfrm rot="16200000" flipV="1">
              <a:off x="6504315" y="4775117"/>
              <a:ext cx="1305467" cy="893263"/>
            </a:xfrm>
            <a:prstGeom prst="bentConnector4">
              <a:avLst>
                <a:gd name="adj1" fmla="val 3473"/>
                <a:gd name="adj2" fmla="val 162816"/>
              </a:avLst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49" idx="2"/>
              <a:endCxn id="61" idx="0"/>
            </p:cNvCxnSpPr>
            <p:nvPr/>
          </p:nvCxnSpPr>
          <p:spPr>
            <a:xfrm flipH="1">
              <a:off x="7362164" y="5352106"/>
              <a:ext cx="46" cy="810717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68184" y="5445224"/>
              <a:ext cx="2631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1</a:t>
              </a:r>
              <a:endPara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7" name="Прямая со стрелкой 76"/>
            <p:cNvCxnSpPr>
              <a:stCxn id="59" idx="2"/>
              <a:endCxn id="50" idx="0"/>
            </p:cNvCxnSpPr>
            <p:nvPr/>
          </p:nvCxnSpPr>
          <p:spPr>
            <a:xfrm>
              <a:off x="6927635" y="3645024"/>
              <a:ext cx="869104" cy="186972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814410" y="5045443"/>
              <a:ext cx="2631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2</a:t>
              </a:r>
              <a:endPara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557359" y="4977104"/>
              <a:ext cx="2631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3</a:t>
              </a:r>
              <a:endPara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2424" y="3791388"/>
              <a:ext cx="2631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rPr>
                <a:t>4</a:t>
              </a:r>
              <a:endParaRPr lang="ru-RU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33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555" y="4581128"/>
            <a:ext cx="8712968" cy="1944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При удалении</a:t>
            </a:r>
            <a:r>
              <a:rPr lang="ru-RU" sz="3200" dirty="0" smtClean="0"/>
              <a:t> вершины </a:t>
            </a:r>
            <a:r>
              <a:rPr lang="ru-RU" sz="3200" dirty="0" smtClean="0"/>
              <a:t>5, </a:t>
            </a:r>
            <a:r>
              <a:rPr lang="ru-RU" sz="3200" dirty="0" smtClean="0"/>
              <a:t>чтобы не нарушить поиск, на </a:t>
            </a:r>
            <a:r>
              <a:rPr lang="ru-RU" sz="3200" dirty="0" smtClean="0"/>
              <a:t>её место можно поставить либо 4, либо 6.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825" y="2070144"/>
            <a:ext cx="5429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92" y="1222927"/>
            <a:ext cx="60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192" y="2972941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925" y="2075303"/>
            <a:ext cx="5619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164" y="53134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25" y="2031552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74" y="2922001"/>
            <a:ext cx="5619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63" y="1217432"/>
            <a:ext cx="6000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545" y="1980052"/>
            <a:ext cx="619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572000" y="767187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1"/>
          </p:cNvCxnSpPr>
          <p:nvPr/>
        </p:nvCxnSpPr>
        <p:spPr>
          <a:xfrm flipH="1">
            <a:off x="2715066" y="793280"/>
            <a:ext cx="1404098" cy="522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722673" y="1594080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4" idx="0"/>
          </p:cNvCxnSpPr>
          <p:nvPr/>
        </p:nvCxnSpPr>
        <p:spPr>
          <a:xfrm flipH="1">
            <a:off x="2031288" y="1568183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715065" y="2541278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294189" y="1619846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541244" y="1580692"/>
            <a:ext cx="326900" cy="501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523802" y="2437909"/>
            <a:ext cx="280988" cy="521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4211960" y="422190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798399" y="2015439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5076056" y="1988840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2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Правила удаления: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smtClean="0"/>
              <a:t>а)</a:t>
            </a:r>
            <a:r>
              <a:rPr lang="ru-RU" sz="3200" dirty="0" smtClean="0"/>
              <a:t> На место удаляемой вершины ставится </a:t>
            </a:r>
            <a:r>
              <a:rPr lang="ru-RU" sz="3200" dirty="0" smtClean="0">
                <a:solidFill>
                  <a:srgbClr val="FF0000"/>
                </a:solidFill>
              </a:rPr>
              <a:t>наибольшая вершина из её левого поддерева</a:t>
            </a:r>
            <a:r>
              <a:rPr lang="ru-RU" sz="3200" dirty="0" smtClean="0"/>
              <a:t>, т.е. самая правая вершина из левого поддерева, не имеющая правого поддерева.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3200" b="1" dirty="0" smtClean="0"/>
              <a:t>б)</a:t>
            </a:r>
            <a:r>
              <a:rPr lang="ru-RU" sz="3200" dirty="0" smtClean="0"/>
              <a:t> На место удаляемой вершины ставится </a:t>
            </a:r>
            <a:r>
              <a:rPr lang="ru-RU" sz="3200" dirty="0" smtClean="0">
                <a:solidFill>
                  <a:srgbClr val="FF0000"/>
                </a:solidFill>
              </a:rPr>
              <a:t>наименьшая вершина из её правого поддерева</a:t>
            </a:r>
            <a:r>
              <a:rPr lang="ru-RU" sz="3200" dirty="0" smtClean="0"/>
              <a:t>, т.е. самая левая вершина из её правого поддерева, не имеющая левого поддерева.</a:t>
            </a:r>
          </a:p>
          <a:p>
            <a:pPr marL="0" indent="0">
              <a:buNone/>
            </a:pPr>
            <a:r>
              <a:rPr lang="ru-RU" sz="3200" dirty="0" smtClean="0"/>
              <a:t>Будем строить алгоритмы на правиле «а»</a:t>
            </a:r>
          </a:p>
        </p:txBody>
      </p:sp>
    </p:spTree>
    <p:extLst>
      <p:ext uri="{BB962C8B-B14F-4D97-AF65-F5344CB8AC3E}">
        <p14:creationId xmlns:p14="http://schemas.microsoft.com/office/powerpoint/2010/main" val="134493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52" y="1079125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75" y="1836416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7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52" y="3322315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6" y="3333929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27" y="408744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61" y="2553336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89" y="408821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3993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488248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19" y="5660479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852936" y="2212175"/>
            <a:ext cx="728550" cy="437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617770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722357" y="29453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933605" y="29453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371703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1907704" y="373739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450835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452871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848732" y="532080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3406321" y="250931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4336173" y="1025789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75" y="1836416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7" y="2558266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52" y="3322315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6" y="3333929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27" y="4087448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89" y="408821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39935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44" y="4882480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19" y="5660479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617770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722357" y="29453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933605" y="29453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609309" y="3717032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1907704" y="3737398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406321" y="4508351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2704716" y="4528717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848732" y="532080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1194528" y="249452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2421736" y="1813563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02" y="1844800"/>
            <a:ext cx="504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6" y="2770108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51" y="259643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741" y="3535241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903" y="3536010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74" y="4387728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58" y="4330273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233" y="5108272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617770" y="2238268"/>
            <a:ext cx="788104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745350" y="2266849"/>
            <a:ext cx="504820" cy="55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557723" y="3164825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2856118" y="3185191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4354735" y="3956144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653130" y="3976510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797146" y="4768598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1214751" y="2550255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2421736" y="1813563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47" y="2797893"/>
            <a:ext cx="485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828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622" y="356302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84" y="3563795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55" y="4415513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139" y="4358058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14" y="5136057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054" idx="2"/>
          </p:cNvCxnSpPr>
          <p:nvPr/>
        </p:nvCxnSpPr>
        <p:spPr>
          <a:xfrm>
            <a:off x="2625285" y="2360262"/>
            <a:ext cx="367898" cy="472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357604" y="31926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2655999" y="3212976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4154616" y="3983929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453011" y="4004295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597027" y="479638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231552" y="3527102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2987824" y="2780928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969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   9   2   4   1   7   E   F   A   D   C   3   5   8   6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72" y="1798287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622" y="3563026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840" y="1977008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564904"/>
            <a:ext cx="600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64" y="1092918"/>
            <a:ext cx="600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77" y="2617093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97" y="3265165"/>
            <a:ext cx="600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53" y="2731764"/>
            <a:ext cx="58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55" y="4415513"/>
            <a:ext cx="523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139" y="4358058"/>
            <a:ext cx="542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14" y="5136057"/>
            <a:ext cx="5810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>
            <a:off x="4795068" y="1412776"/>
            <a:ext cx="1457101" cy="530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771800" y="1438869"/>
            <a:ext cx="1576205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533111" y="2368675"/>
            <a:ext cx="277122" cy="2516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820147" y="2368675"/>
            <a:ext cx="377064" cy="28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054" idx="2"/>
          </p:cNvCxnSpPr>
          <p:nvPr/>
        </p:nvCxnSpPr>
        <p:spPr>
          <a:xfrm>
            <a:off x="2625285" y="2360262"/>
            <a:ext cx="367898" cy="472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5042044" y="2924944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357604" y="3192610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4154616" y="3983929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3453011" y="4004295"/>
            <a:ext cx="394052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597027" y="4796383"/>
            <a:ext cx="522531" cy="4116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806952" y="2702014"/>
            <a:ext cx="621473" cy="621473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2421736" y="1813563"/>
            <a:ext cx="432048" cy="630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3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654</Words>
  <Application>Microsoft Office PowerPoint</Application>
  <PresentationFormat>Экран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Удаление вершин из СДП</vt:lpstr>
      <vt:lpstr>Презентация PowerPoint</vt:lpstr>
      <vt:lpstr>Презентация PowerPoint</vt:lpstr>
      <vt:lpstr>Правила удаления: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B   9   2   4   1   7   E   F   A   D   C   3   5   8   6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днс</dc:creator>
  <cp:lastModifiedBy>днс</cp:lastModifiedBy>
  <cp:revision>22</cp:revision>
  <dcterms:created xsi:type="dcterms:W3CDTF">2013-09-16T15:10:23Z</dcterms:created>
  <dcterms:modified xsi:type="dcterms:W3CDTF">2017-10-22T18:35:28Z</dcterms:modified>
</cp:coreProperties>
</file>