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  <p:sldId id="278" r:id="rId3"/>
    <p:sldId id="258" r:id="rId4"/>
    <p:sldId id="259" r:id="rId5"/>
    <p:sldId id="266" r:id="rId6"/>
    <p:sldId id="279" r:id="rId7"/>
    <p:sldId id="260" r:id="rId8"/>
    <p:sldId id="261" r:id="rId9"/>
    <p:sldId id="262" r:id="rId10"/>
    <p:sldId id="280" r:id="rId11"/>
    <p:sldId id="263" r:id="rId12"/>
    <p:sldId id="264" r:id="rId13"/>
    <p:sldId id="265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6" r:id="rId22"/>
    <p:sldId id="277" r:id="rId2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36" autoAdjust="0"/>
    <p:restoredTop sz="93232" autoAdjust="0"/>
  </p:normalViewPr>
  <p:slideViewPr>
    <p:cSldViewPr>
      <p:cViewPr>
        <p:scale>
          <a:sx n="70" d="100"/>
          <a:sy n="70" d="100"/>
        </p:scale>
        <p:origin x="-1368" y="-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245B0-8919-4AEA-BABA-2A90F489EB6F}" type="datetimeFigureOut">
              <a:rPr lang="ru-RU" smtClean="0"/>
              <a:t>23.10.2017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A56D8-CB03-4D8E-98CF-19553A10A7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7279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245B0-8919-4AEA-BABA-2A90F489EB6F}" type="datetimeFigureOut">
              <a:rPr lang="ru-RU" smtClean="0"/>
              <a:t>23.10.2017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A56D8-CB03-4D8E-98CF-19553A10A7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3722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245B0-8919-4AEA-BABA-2A90F489EB6F}" type="datetimeFigureOut">
              <a:rPr lang="ru-RU" smtClean="0"/>
              <a:t>23.10.2017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A56D8-CB03-4D8E-98CF-19553A10A7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0512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245B0-8919-4AEA-BABA-2A90F489EB6F}" type="datetimeFigureOut">
              <a:rPr lang="ru-RU" smtClean="0"/>
              <a:t>23.10.2017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A56D8-CB03-4D8E-98CF-19553A10A7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7311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245B0-8919-4AEA-BABA-2A90F489EB6F}" type="datetimeFigureOut">
              <a:rPr lang="ru-RU" smtClean="0"/>
              <a:t>23.10.2017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A56D8-CB03-4D8E-98CF-19553A10A7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6886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245B0-8919-4AEA-BABA-2A90F489EB6F}" type="datetimeFigureOut">
              <a:rPr lang="ru-RU" smtClean="0"/>
              <a:t>23.10.2017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A56D8-CB03-4D8E-98CF-19553A10A7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3776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245B0-8919-4AEA-BABA-2A90F489EB6F}" type="datetimeFigureOut">
              <a:rPr lang="ru-RU" smtClean="0"/>
              <a:t>23.10.2017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A56D8-CB03-4D8E-98CF-19553A10A7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0283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245B0-8919-4AEA-BABA-2A90F489EB6F}" type="datetimeFigureOut">
              <a:rPr lang="ru-RU" smtClean="0"/>
              <a:t>23.10.2017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A56D8-CB03-4D8E-98CF-19553A10A7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606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245B0-8919-4AEA-BABA-2A90F489EB6F}" type="datetimeFigureOut">
              <a:rPr lang="ru-RU" smtClean="0"/>
              <a:t>23.10.2017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A56D8-CB03-4D8E-98CF-19553A10A7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3830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245B0-8919-4AEA-BABA-2A90F489EB6F}" type="datetimeFigureOut">
              <a:rPr lang="ru-RU" smtClean="0"/>
              <a:t>23.10.2017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A56D8-CB03-4D8E-98CF-19553A10A7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504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245B0-8919-4AEA-BABA-2A90F489EB6F}" type="datetimeFigureOut">
              <a:rPr lang="ru-RU" smtClean="0"/>
              <a:t>23.10.2017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A56D8-CB03-4D8E-98CF-19553A10A7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6532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245B0-8919-4AEA-BABA-2A90F489EB6F}" type="datetimeFigureOut">
              <a:rPr lang="ru-RU" smtClean="0"/>
              <a:t>23.10.2017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7A56D8-CB03-4D8E-98CF-19553A10A7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9834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1.png"/><Relationship Id="rId7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4.png"/><Relationship Id="rId4" Type="http://schemas.openxmlformats.org/officeDocument/2006/relationships/image" Target="../media/image12.png"/><Relationship Id="rId9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25.png"/><Relationship Id="rId4" Type="http://schemas.openxmlformats.org/officeDocument/2006/relationships/image" Target="../media/image20.png"/><Relationship Id="rId9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8.png"/><Relationship Id="rId3" Type="http://schemas.openxmlformats.org/officeDocument/2006/relationships/image" Target="../media/image22.png"/><Relationship Id="rId7" Type="http://schemas.openxmlformats.org/officeDocument/2006/relationships/image" Target="../media/image7.png"/><Relationship Id="rId12" Type="http://schemas.openxmlformats.org/officeDocument/2006/relationships/image" Target="../media/image2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1.png"/><Relationship Id="rId5" Type="http://schemas.openxmlformats.org/officeDocument/2006/relationships/image" Target="../media/image19.png"/><Relationship Id="rId10" Type="http://schemas.openxmlformats.org/officeDocument/2006/relationships/image" Target="../media/image26.png"/><Relationship Id="rId4" Type="http://schemas.openxmlformats.org/officeDocument/2006/relationships/image" Target="../media/image18.png"/><Relationship Id="rId9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5.png"/><Relationship Id="rId3" Type="http://schemas.openxmlformats.org/officeDocument/2006/relationships/image" Target="../media/image19.png"/><Relationship Id="rId7" Type="http://schemas.openxmlformats.org/officeDocument/2006/relationships/image" Target="../media/image7.png"/><Relationship Id="rId12" Type="http://schemas.openxmlformats.org/officeDocument/2006/relationships/image" Target="../media/image28.png"/><Relationship Id="rId17" Type="http://schemas.openxmlformats.org/officeDocument/2006/relationships/image" Target="../media/image21.png"/><Relationship Id="rId2" Type="http://schemas.openxmlformats.org/officeDocument/2006/relationships/image" Target="../media/image18.png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3.png"/><Relationship Id="rId15" Type="http://schemas.openxmlformats.org/officeDocument/2006/relationships/image" Target="../media/image30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16632"/>
            <a:ext cx="8712968" cy="64807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800" b="1" dirty="0" smtClean="0"/>
              <a:t>ИСДП  </a:t>
            </a:r>
            <a:r>
              <a:rPr lang="ru-RU" sz="2800" dirty="0" smtClean="0"/>
              <a:t>  </a:t>
            </a:r>
          </a:p>
          <a:p>
            <a:pPr marL="0" indent="0">
              <a:buNone/>
            </a:pPr>
            <a:r>
              <a:rPr lang="ru-RU" sz="2800" dirty="0" smtClean="0">
                <a:solidFill>
                  <a:srgbClr val="FF0000"/>
                </a:solidFill>
              </a:rPr>
              <a:t>  +</a:t>
            </a:r>
            <a:r>
              <a:rPr lang="ru-RU" sz="2800" dirty="0" smtClean="0"/>
              <a:t>  Обеспечивает минимальное среднее время поиска. </a:t>
            </a:r>
          </a:p>
          <a:p>
            <a:pPr marL="0" indent="0">
              <a:buNone/>
            </a:pPr>
            <a:r>
              <a:rPr lang="ru-RU" sz="2800" dirty="0" smtClean="0"/>
              <a:t>  </a:t>
            </a:r>
            <a:r>
              <a:rPr lang="ru-RU" sz="2800" dirty="0" smtClean="0">
                <a:solidFill>
                  <a:srgbClr val="FF0000"/>
                </a:solidFill>
              </a:rPr>
              <a:t>-</a:t>
            </a:r>
            <a:r>
              <a:rPr lang="ru-RU" sz="2800" dirty="0" smtClean="0"/>
              <a:t>   Перестройка дерева после случайного включения вершины – довольно сложная операция.</a:t>
            </a:r>
          </a:p>
          <a:p>
            <a:pPr marL="0" indent="0">
              <a:buNone/>
            </a:pPr>
            <a:endParaRPr lang="ru-RU" sz="2800" b="1" dirty="0" smtClean="0"/>
          </a:p>
          <a:p>
            <a:pPr marL="0" indent="0">
              <a:buNone/>
            </a:pPr>
            <a:r>
              <a:rPr lang="ru-RU" sz="2800" b="1" dirty="0" smtClean="0"/>
              <a:t>СДП</a:t>
            </a:r>
          </a:p>
          <a:p>
            <a:pPr marL="0" indent="0">
              <a:buNone/>
            </a:pPr>
            <a:r>
              <a:rPr lang="ru-RU" sz="2800" dirty="0" smtClean="0">
                <a:solidFill>
                  <a:srgbClr val="FF0000"/>
                </a:solidFill>
              </a:rPr>
              <a:t>  +</a:t>
            </a:r>
            <a:r>
              <a:rPr lang="ru-RU" sz="2800" dirty="0" smtClean="0"/>
              <a:t>  Процедура построения достаточно проста.</a:t>
            </a:r>
          </a:p>
          <a:p>
            <a:pPr marL="0" indent="0">
              <a:buNone/>
            </a:pPr>
            <a:r>
              <a:rPr lang="ru-RU" sz="2800" dirty="0" smtClean="0"/>
              <a:t>  </a:t>
            </a:r>
            <a:r>
              <a:rPr lang="ru-RU" sz="2800" dirty="0" smtClean="0">
                <a:solidFill>
                  <a:srgbClr val="FF0000"/>
                </a:solidFill>
              </a:rPr>
              <a:t>-</a:t>
            </a:r>
            <a:r>
              <a:rPr lang="ru-RU" sz="2800" dirty="0" smtClean="0"/>
              <a:t>   Среднее время поиска на 39</a:t>
            </a:r>
            <a:r>
              <a:rPr lang="en-US" sz="2800" dirty="0" smtClean="0"/>
              <a:t>%</a:t>
            </a:r>
            <a:r>
              <a:rPr lang="ru-RU" sz="2800" dirty="0" smtClean="0"/>
              <a:t> больше, чем у ИСДП</a:t>
            </a:r>
          </a:p>
          <a:p>
            <a:pPr marL="0" indent="0">
              <a:buNone/>
            </a:pPr>
            <a:r>
              <a:rPr lang="ru-RU" sz="2800" dirty="0"/>
              <a:t> </a:t>
            </a:r>
            <a:r>
              <a:rPr lang="ru-RU" sz="2800" dirty="0" smtClean="0"/>
              <a:t>      (в худшем случае может выродиться в список).</a:t>
            </a:r>
          </a:p>
          <a:p>
            <a:pPr marL="0" indent="0">
              <a:buNone/>
            </a:pPr>
            <a:endParaRPr lang="ru-RU" sz="3000" dirty="0" smtClean="0"/>
          </a:p>
        </p:txBody>
      </p:sp>
    </p:spTree>
    <p:extLst>
      <p:ext uri="{BB962C8B-B14F-4D97-AF65-F5344CB8AC3E}">
        <p14:creationId xmlns:p14="http://schemas.microsoft.com/office/powerpoint/2010/main" val="2381262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Пусть добавляется вершина в правое поддерево.</a:t>
            </a:r>
          </a:p>
          <a:p>
            <a:pPr marL="0" indent="0">
              <a:buNone/>
            </a:pPr>
            <a:r>
              <a:rPr lang="ru-RU" dirty="0" smtClean="0"/>
              <a:t>Возможны три случая:</a:t>
            </a:r>
          </a:p>
          <a:p>
            <a:pPr marL="514350" indent="-514350">
              <a:spcBef>
                <a:spcPts val="1800"/>
              </a:spcBef>
              <a:buAutoNum type="arabicParenR"/>
            </a:pPr>
            <a:r>
              <a:rPr lang="ru-RU" dirty="0" smtClean="0"/>
              <a:t>Если </a:t>
            </a:r>
            <a:r>
              <a:rPr lang="en-US" dirty="0" err="1" smtClean="0"/>
              <a:t>h</a:t>
            </a:r>
            <a:r>
              <a:rPr lang="en-US" sz="1600" dirty="0" err="1" smtClean="0"/>
              <a:t>L</a:t>
            </a:r>
            <a:r>
              <a:rPr lang="en-US" dirty="0" smtClean="0"/>
              <a:t> &gt; </a:t>
            </a:r>
            <a:r>
              <a:rPr lang="en-US" dirty="0" err="1" smtClean="0"/>
              <a:t>h</a:t>
            </a:r>
            <a:r>
              <a:rPr lang="en-US" sz="1600" dirty="0" err="1" smtClean="0"/>
              <a:t>R</a:t>
            </a:r>
            <a:r>
              <a:rPr lang="ru-RU" dirty="0" smtClean="0"/>
              <a:t> ,</a:t>
            </a:r>
            <a:r>
              <a:rPr lang="en-US" dirty="0" smtClean="0"/>
              <a:t> </a:t>
            </a:r>
            <a:r>
              <a:rPr lang="ru-RU" dirty="0" smtClean="0"/>
              <a:t>то</a:t>
            </a:r>
            <a:r>
              <a:rPr lang="en-US" dirty="0" smtClean="0"/>
              <a:t> </a:t>
            </a:r>
            <a:r>
              <a:rPr lang="en-US" dirty="0" err="1" smtClean="0"/>
              <a:t>h</a:t>
            </a:r>
            <a:r>
              <a:rPr lang="en-US" sz="1600" dirty="0" err="1" smtClean="0"/>
              <a:t>L</a:t>
            </a:r>
            <a:r>
              <a:rPr lang="en-US" dirty="0" smtClean="0"/>
              <a:t> = </a:t>
            </a:r>
            <a:r>
              <a:rPr lang="en-US" dirty="0" err="1" smtClean="0"/>
              <a:t>h</a:t>
            </a:r>
            <a:r>
              <a:rPr lang="en-US" sz="1600" dirty="0" err="1" smtClean="0"/>
              <a:t>R</a:t>
            </a:r>
            <a:r>
              <a:rPr lang="ru-RU" dirty="0" smtClean="0"/>
              <a:t> </a:t>
            </a:r>
            <a:endParaRPr lang="en-US" dirty="0" smtClean="0"/>
          </a:p>
          <a:p>
            <a:pPr marL="514350" indent="-514350">
              <a:buFont typeface="Wingdings 2"/>
              <a:buAutoNum type="arabicParenR"/>
            </a:pPr>
            <a:r>
              <a:rPr lang="ru-RU" dirty="0" smtClean="0"/>
              <a:t>Если </a:t>
            </a:r>
            <a:r>
              <a:rPr lang="en-US" dirty="0" err="1" smtClean="0"/>
              <a:t>h</a:t>
            </a:r>
            <a:r>
              <a:rPr lang="en-US" sz="1600" dirty="0" err="1" smtClean="0"/>
              <a:t>L</a:t>
            </a:r>
            <a:r>
              <a:rPr lang="en-US" dirty="0" smtClean="0"/>
              <a:t> = </a:t>
            </a:r>
            <a:r>
              <a:rPr lang="en-US" dirty="0" err="1" smtClean="0"/>
              <a:t>h</a:t>
            </a:r>
            <a:r>
              <a:rPr lang="en-US" sz="1600" dirty="0" err="1" smtClean="0"/>
              <a:t>R</a:t>
            </a:r>
            <a:r>
              <a:rPr lang="ru-RU" dirty="0" smtClean="0"/>
              <a:t> ,</a:t>
            </a:r>
            <a:r>
              <a:rPr lang="en-US" dirty="0" smtClean="0"/>
              <a:t> </a:t>
            </a:r>
            <a:r>
              <a:rPr lang="ru-RU" dirty="0" smtClean="0"/>
              <a:t>то</a:t>
            </a:r>
            <a:r>
              <a:rPr lang="en-US" dirty="0" smtClean="0"/>
              <a:t> </a:t>
            </a:r>
            <a:r>
              <a:rPr lang="en-US" dirty="0" err="1" smtClean="0"/>
              <a:t>h</a:t>
            </a:r>
            <a:r>
              <a:rPr lang="en-US" sz="1600" dirty="0" err="1" smtClean="0"/>
              <a:t>L</a:t>
            </a:r>
            <a:r>
              <a:rPr lang="en-US" dirty="0" smtClean="0"/>
              <a:t> &lt; </a:t>
            </a:r>
            <a:r>
              <a:rPr lang="en-US" dirty="0" err="1" smtClean="0"/>
              <a:t>h</a:t>
            </a:r>
            <a:r>
              <a:rPr lang="en-US" sz="1600" dirty="0" err="1" smtClean="0"/>
              <a:t>R</a:t>
            </a:r>
            <a:r>
              <a:rPr lang="ru-RU" dirty="0" smtClean="0"/>
              <a:t> </a:t>
            </a:r>
            <a:r>
              <a:rPr lang="en-US" dirty="0" smtClean="0"/>
              <a:t>  </a:t>
            </a:r>
            <a:endParaRPr lang="ru-RU" dirty="0" smtClean="0"/>
          </a:p>
          <a:p>
            <a:pPr marL="514350" indent="-514350">
              <a:buFont typeface="Wingdings 2"/>
              <a:buAutoNum type="arabicParenR"/>
            </a:pPr>
            <a:r>
              <a:rPr lang="ru-RU" dirty="0" smtClean="0"/>
              <a:t>Если </a:t>
            </a:r>
            <a:r>
              <a:rPr lang="en-US" dirty="0" err="1" smtClean="0"/>
              <a:t>h</a:t>
            </a:r>
            <a:r>
              <a:rPr lang="en-US" sz="1600" dirty="0" err="1" smtClean="0"/>
              <a:t>L</a:t>
            </a:r>
            <a:r>
              <a:rPr lang="en-US" dirty="0" smtClean="0"/>
              <a:t> &lt; </a:t>
            </a:r>
            <a:r>
              <a:rPr lang="en-US" dirty="0" err="1" smtClean="0"/>
              <a:t>h</a:t>
            </a:r>
            <a:r>
              <a:rPr lang="en-US" sz="1600" dirty="0" err="1" smtClean="0"/>
              <a:t>R</a:t>
            </a:r>
            <a:r>
              <a:rPr lang="ru-RU" dirty="0" smtClean="0"/>
              <a:t> ,</a:t>
            </a:r>
            <a:r>
              <a:rPr lang="en-US" dirty="0" smtClean="0"/>
              <a:t> </a:t>
            </a:r>
            <a:r>
              <a:rPr lang="ru-RU" dirty="0" smtClean="0"/>
              <a:t>то</a:t>
            </a:r>
            <a:r>
              <a:rPr lang="en-US" dirty="0" smtClean="0"/>
              <a:t> </a:t>
            </a:r>
            <a:r>
              <a:rPr lang="en-US" dirty="0" err="1" smtClean="0"/>
              <a:t>h</a:t>
            </a:r>
            <a:r>
              <a:rPr lang="en-US" sz="1600" dirty="0" err="1" smtClean="0"/>
              <a:t>L</a:t>
            </a:r>
            <a:r>
              <a:rPr lang="en-US" dirty="0" smtClean="0"/>
              <a:t> &lt; </a:t>
            </a:r>
            <a:r>
              <a:rPr lang="en-US" dirty="0" err="1" smtClean="0"/>
              <a:t>h</a:t>
            </a:r>
            <a:r>
              <a:rPr lang="en-US" sz="1600" dirty="0" err="1" smtClean="0"/>
              <a:t>R</a:t>
            </a:r>
            <a:r>
              <a:rPr lang="ru-RU" dirty="0" smtClean="0"/>
              <a:t>   - нарушение  </a:t>
            </a:r>
          </a:p>
          <a:p>
            <a:pPr marL="0" indent="0">
              <a:buNone/>
            </a:pPr>
            <a:r>
              <a:rPr lang="ru-RU" dirty="0"/>
              <a:t> </a:t>
            </a:r>
            <a:r>
              <a:rPr lang="ru-RU" dirty="0" smtClean="0"/>
              <a:t>                           баланса и дерево необходимо    </a:t>
            </a:r>
          </a:p>
          <a:p>
            <a:pPr marL="0" indent="0">
              <a:buNone/>
            </a:pPr>
            <a:r>
              <a:rPr lang="ru-RU" dirty="0"/>
              <a:t> </a:t>
            </a:r>
            <a:r>
              <a:rPr lang="ru-RU" dirty="0" smtClean="0"/>
              <a:t>                           перестроить.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611560" y="116632"/>
            <a:ext cx="7772400" cy="648072"/>
          </a:xfrm>
        </p:spPr>
        <p:txBody>
          <a:bodyPr>
            <a:noAutofit/>
          </a:bodyPr>
          <a:lstStyle/>
          <a:p>
            <a:pPr algn="ctr"/>
            <a:r>
              <a:rPr lang="ru-RU" sz="3600" dirty="0" smtClean="0">
                <a:solidFill>
                  <a:schemeClr val="tx1"/>
                </a:solidFill>
              </a:rPr>
              <a:t>Построение АВЛ-дерева</a:t>
            </a:r>
            <a:endParaRPr lang="ru-RU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4364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54" y="188640"/>
            <a:ext cx="8962933" cy="864096"/>
          </a:xfrm>
        </p:spPr>
        <p:txBody>
          <a:bodyPr>
            <a:noAutofit/>
          </a:bodyPr>
          <a:lstStyle/>
          <a:p>
            <a:pPr algn="ctr"/>
            <a:r>
              <a:rPr lang="ru-RU" sz="2800" dirty="0" smtClean="0">
                <a:solidFill>
                  <a:schemeClr val="tx1"/>
                </a:solidFill>
              </a:rPr>
              <a:t>Рассмотрим перестроение АВЛ-дерева </a:t>
            </a:r>
            <a:br>
              <a:rPr lang="ru-RU" sz="2800" dirty="0" smtClean="0">
                <a:solidFill>
                  <a:schemeClr val="tx1"/>
                </a:solidFill>
              </a:rPr>
            </a:br>
            <a:r>
              <a:rPr lang="ru-RU" sz="2800" dirty="0" smtClean="0">
                <a:solidFill>
                  <a:schemeClr val="tx1"/>
                </a:solidFill>
              </a:rPr>
              <a:t>на простых примерах</a:t>
            </a:r>
            <a:endParaRPr lang="ru-RU" sz="2800" dirty="0">
              <a:solidFill>
                <a:schemeClr val="tx1"/>
              </a:solidFill>
            </a:endParaRPr>
          </a:p>
        </p:txBody>
      </p:sp>
      <p:grpSp>
        <p:nvGrpSpPr>
          <p:cNvPr id="3" name="Группа 2"/>
          <p:cNvGrpSpPr/>
          <p:nvPr/>
        </p:nvGrpSpPr>
        <p:grpSpPr>
          <a:xfrm>
            <a:off x="5613251" y="1569591"/>
            <a:ext cx="1551037" cy="1445121"/>
            <a:chOff x="6368173" y="1262957"/>
            <a:chExt cx="1551037" cy="1445121"/>
          </a:xfrm>
        </p:grpSpPr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68173" y="2127053"/>
              <a:ext cx="542925" cy="581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9663" y="1262957"/>
              <a:ext cx="600075" cy="581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57235" y="2127053"/>
              <a:ext cx="561975" cy="504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2" name="Прямая со стрелкой 11"/>
            <p:cNvCxnSpPr/>
            <p:nvPr/>
          </p:nvCxnSpPr>
          <p:spPr>
            <a:xfrm>
              <a:off x="7343146" y="1622997"/>
              <a:ext cx="280988" cy="521767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Прямая со стрелкой 12"/>
            <p:cNvCxnSpPr>
              <a:endCxn id="4" idx="0"/>
            </p:cNvCxnSpPr>
            <p:nvPr/>
          </p:nvCxnSpPr>
          <p:spPr>
            <a:xfrm flipH="1">
              <a:off x="6639636" y="1625092"/>
              <a:ext cx="326900" cy="50196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" name="Группа 10"/>
          <p:cNvGrpSpPr/>
          <p:nvPr/>
        </p:nvGrpSpPr>
        <p:grpSpPr>
          <a:xfrm>
            <a:off x="1300550" y="1236153"/>
            <a:ext cx="1666679" cy="2337409"/>
            <a:chOff x="1485819" y="1236153"/>
            <a:chExt cx="1666679" cy="2337409"/>
          </a:xfrm>
        </p:grpSpPr>
        <p:pic>
          <p:nvPicPr>
            <p:cNvPr id="23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5819" y="2992537"/>
              <a:ext cx="542925" cy="581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4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0448" y="2098113"/>
              <a:ext cx="600075" cy="581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5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0523" y="1236153"/>
              <a:ext cx="561975" cy="504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26" name="Прямая со стрелкой 25"/>
            <p:cNvCxnSpPr>
              <a:endCxn id="24" idx="0"/>
            </p:cNvCxnSpPr>
            <p:nvPr/>
          </p:nvCxnSpPr>
          <p:spPr>
            <a:xfrm flipH="1">
              <a:off x="2290486" y="1561819"/>
              <a:ext cx="348034" cy="53629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Прямая со стрелкой 26"/>
            <p:cNvCxnSpPr>
              <a:endCxn id="23" idx="0"/>
            </p:cNvCxnSpPr>
            <p:nvPr/>
          </p:nvCxnSpPr>
          <p:spPr>
            <a:xfrm flipH="1">
              <a:off x="1757282" y="2490576"/>
              <a:ext cx="326900" cy="50196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2133890" y="1413694"/>
              <a:ext cx="4320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L</a:t>
              </a:r>
              <a:endParaRPr lang="ru-RU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629834" y="2286657"/>
              <a:ext cx="4320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L</a:t>
              </a:r>
              <a:endParaRPr lang="ru-RU" dirty="0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3152498" y="2175793"/>
            <a:ext cx="2109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   </a:t>
            </a:r>
            <a:r>
              <a:rPr lang="en-US" sz="2400" dirty="0" smtClean="0"/>
              <a:t>LL - </a:t>
            </a:r>
            <a:r>
              <a:rPr lang="ru-RU" sz="2400" dirty="0" smtClean="0"/>
              <a:t>поворот</a:t>
            </a:r>
            <a:endParaRPr lang="ru-RU" dirty="0"/>
          </a:p>
        </p:txBody>
      </p:sp>
      <p:grpSp>
        <p:nvGrpSpPr>
          <p:cNvPr id="9" name="Группа 8"/>
          <p:cNvGrpSpPr/>
          <p:nvPr/>
        </p:nvGrpSpPr>
        <p:grpSpPr>
          <a:xfrm>
            <a:off x="5580112" y="4332360"/>
            <a:ext cx="1454900" cy="1587395"/>
            <a:chOff x="4639530" y="4263528"/>
            <a:chExt cx="1454900" cy="1587395"/>
          </a:xfrm>
        </p:grpSpPr>
        <p:pic>
          <p:nvPicPr>
            <p:cNvPr id="36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9530" y="5269898"/>
              <a:ext cx="600075" cy="581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7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32455" y="5293393"/>
              <a:ext cx="561975" cy="504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38" name="Прямая со стрелкой 37"/>
            <p:cNvCxnSpPr>
              <a:endCxn id="36" idx="0"/>
            </p:cNvCxnSpPr>
            <p:nvPr/>
          </p:nvCxnSpPr>
          <p:spPr>
            <a:xfrm flipH="1">
              <a:off x="4939568" y="4733604"/>
              <a:ext cx="348034" cy="53629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39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13585" y="4263528"/>
              <a:ext cx="581025" cy="561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40" name="Прямая со стрелкой 39"/>
            <p:cNvCxnSpPr/>
            <p:nvPr/>
          </p:nvCxnSpPr>
          <p:spPr>
            <a:xfrm>
              <a:off x="5494115" y="4778042"/>
              <a:ext cx="280988" cy="521767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" name="Группа 9"/>
          <p:cNvGrpSpPr/>
          <p:nvPr/>
        </p:nvGrpSpPr>
        <p:grpSpPr>
          <a:xfrm>
            <a:off x="1403840" y="3919240"/>
            <a:ext cx="1120382" cy="2377034"/>
            <a:chOff x="1852047" y="3911637"/>
            <a:chExt cx="1120382" cy="2377034"/>
          </a:xfrm>
        </p:grpSpPr>
        <p:pic>
          <p:nvPicPr>
            <p:cNvPr id="28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52047" y="4773597"/>
              <a:ext cx="600075" cy="581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2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0114" y="3911637"/>
              <a:ext cx="561975" cy="504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33" name="Прямая со стрелкой 32"/>
            <p:cNvCxnSpPr>
              <a:endCxn id="28" idx="0"/>
            </p:cNvCxnSpPr>
            <p:nvPr/>
          </p:nvCxnSpPr>
          <p:spPr>
            <a:xfrm flipH="1">
              <a:off x="2152085" y="4237303"/>
              <a:ext cx="348034" cy="53629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34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1404" y="5726696"/>
              <a:ext cx="581025" cy="561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35" name="Прямая со стрелкой 34"/>
            <p:cNvCxnSpPr/>
            <p:nvPr/>
          </p:nvCxnSpPr>
          <p:spPr>
            <a:xfrm>
              <a:off x="2284095" y="5207782"/>
              <a:ext cx="280988" cy="521767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2005984" y="4093925"/>
              <a:ext cx="4320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L</a:t>
              </a:r>
              <a:endParaRPr lang="ru-RU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077992" y="5361434"/>
              <a:ext cx="4320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R</a:t>
              </a:r>
              <a:endParaRPr lang="ru-RU" dirty="0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3301699" y="4802207"/>
            <a:ext cx="2109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</a:t>
            </a:r>
            <a:r>
              <a:rPr lang="en-US" sz="2400" dirty="0"/>
              <a:t>R</a:t>
            </a:r>
            <a:r>
              <a:rPr lang="en-US" sz="2400" dirty="0" smtClean="0"/>
              <a:t> - </a:t>
            </a:r>
            <a:r>
              <a:rPr lang="ru-RU" sz="2400" dirty="0" smtClean="0"/>
              <a:t>поворот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83959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1" grpId="0"/>
      <p:bldP spid="4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6351851" y="836712"/>
            <a:ext cx="1642095" cy="1422412"/>
            <a:chOff x="2857897" y="2582652"/>
            <a:chExt cx="1642095" cy="1422412"/>
          </a:xfrm>
        </p:grpSpPr>
        <p:pic>
          <p:nvPicPr>
            <p:cNvPr id="28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9183" y="2582652"/>
              <a:ext cx="523875" cy="523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9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99917" y="3481189"/>
              <a:ext cx="600075" cy="523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30" name="Прямая со стрелкой 29"/>
            <p:cNvCxnSpPr/>
            <p:nvPr/>
          </p:nvCxnSpPr>
          <p:spPr>
            <a:xfrm>
              <a:off x="3834953" y="3014197"/>
              <a:ext cx="280988" cy="521767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31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7897" y="3481189"/>
              <a:ext cx="561975" cy="504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32" name="Прямая со стрелкой 31"/>
            <p:cNvCxnSpPr/>
            <p:nvPr/>
          </p:nvCxnSpPr>
          <p:spPr>
            <a:xfrm flipH="1">
              <a:off x="3263850" y="3015469"/>
              <a:ext cx="348034" cy="53629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" name="Группа 2"/>
          <p:cNvGrpSpPr/>
          <p:nvPr/>
        </p:nvGrpSpPr>
        <p:grpSpPr>
          <a:xfrm>
            <a:off x="1403648" y="641374"/>
            <a:ext cx="1536179" cy="2284338"/>
            <a:chOff x="251520" y="2420888"/>
            <a:chExt cx="1536179" cy="2284338"/>
          </a:xfrm>
        </p:grpSpPr>
        <p:pic>
          <p:nvPicPr>
            <p:cNvPr id="4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2420888"/>
              <a:ext cx="561975" cy="504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6890" y="3282814"/>
              <a:ext cx="523875" cy="523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7624" y="4181351"/>
              <a:ext cx="600075" cy="523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21" name="Прямая со стрелкой 20"/>
            <p:cNvCxnSpPr/>
            <p:nvPr/>
          </p:nvCxnSpPr>
          <p:spPr>
            <a:xfrm>
              <a:off x="673001" y="2801435"/>
              <a:ext cx="280988" cy="521767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Прямая со стрелкой 21"/>
            <p:cNvCxnSpPr/>
            <p:nvPr/>
          </p:nvCxnSpPr>
          <p:spPr>
            <a:xfrm>
              <a:off x="1122660" y="3714359"/>
              <a:ext cx="280988" cy="521767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1259631" y="3616389"/>
              <a:ext cx="4320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R</a:t>
              </a:r>
              <a:endParaRPr lang="ru-RU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27583" y="2694880"/>
              <a:ext cx="4320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R</a:t>
              </a:r>
              <a:endParaRPr lang="ru-RU" dirty="0"/>
            </a:p>
          </p:txBody>
        </p:sp>
      </p:grpSp>
      <p:grpSp>
        <p:nvGrpSpPr>
          <p:cNvPr id="7" name="Группа 6"/>
          <p:cNvGrpSpPr/>
          <p:nvPr/>
        </p:nvGrpSpPr>
        <p:grpSpPr>
          <a:xfrm>
            <a:off x="1921436" y="4068043"/>
            <a:ext cx="1151485" cy="2248108"/>
            <a:chOff x="4283968" y="4349244"/>
            <a:chExt cx="1151485" cy="2248108"/>
          </a:xfrm>
        </p:grpSpPr>
        <p:pic>
          <p:nvPicPr>
            <p:cNvPr id="5" name="Picture 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3968" y="6073477"/>
              <a:ext cx="523875" cy="523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4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11578" y="5192097"/>
              <a:ext cx="523875" cy="523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5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3968" y="4349244"/>
              <a:ext cx="561975" cy="504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26" name="Прямая со стрелкой 25"/>
            <p:cNvCxnSpPr/>
            <p:nvPr/>
          </p:nvCxnSpPr>
          <p:spPr>
            <a:xfrm flipH="1">
              <a:off x="4671926" y="5600087"/>
              <a:ext cx="348034" cy="53629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Прямая со стрелкой 26"/>
            <p:cNvCxnSpPr/>
            <p:nvPr/>
          </p:nvCxnSpPr>
          <p:spPr>
            <a:xfrm>
              <a:off x="4738972" y="4750825"/>
              <a:ext cx="280988" cy="521767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4571356" y="5471755"/>
              <a:ext cx="4320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L</a:t>
              </a:r>
              <a:endParaRPr lang="ru-RU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859388" y="4607659"/>
              <a:ext cx="4320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R</a:t>
              </a:r>
              <a:endParaRPr lang="ru-RU" dirty="0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3824821" y="1273584"/>
            <a:ext cx="2109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RR - </a:t>
            </a:r>
            <a:r>
              <a:rPr lang="ru-RU" sz="2400" dirty="0" smtClean="0"/>
              <a:t>поворот</a:t>
            </a:r>
            <a:endParaRPr lang="ru-RU" dirty="0"/>
          </a:p>
        </p:txBody>
      </p:sp>
      <p:grpSp>
        <p:nvGrpSpPr>
          <p:cNvPr id="8" name="Группа 7"/>
          <p:cNvGrpSpPr/>
          <p:nvPr/>
        </p:nvGrpSpPr>
        <p:grpSpPr>
          <a:xfrm>
            <a:off x="6588224" y="4620561"/>
            <a:ext cx="1641425" cy="1430156"/>
            <a:chOff x="7107039" y="4620561"/>
            <a:chExt cx="1641425" cy="1430156"/>
          </a:xfrm>
        </p:grpSpPr>
        <p:pic>
          <p:nvPicPr>
            <p:cNvPr id="33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24589" y="5526842"/>
              <a:ext cx="523875" cy="523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6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07039" y="5497413"/>
              <a:ext cx="561975" cy="504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9" name="Picture 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04448" y="4620561"/>
              <a:ext cx="523875" cy="523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48" name="Прямая со стрелкой 47"/>
            <p:cNvCxnSpPr/>
            <p:nvPr/>
          </p:nvCxnSpPr>
          <p:spPr>
            <a:xfrm>
              <a:off x="8108106" y="5051674"/>
              <a:ext cx="280988" cy="521767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Прямая со стрелкой 48"/>
            <p:cNvCxnSpPr/>
            <p:nvPr/>
          </p:nvCxnSpPr>
          <p:spPr>
            <a:xfrm flipH="1">
              <a:off x="7537003" y="5052946"/>
              <a:ext cx="348034" cy="53629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2" name="TextBox 51"/>
          <p:cNvSpPr txBox="1"/>
          <p:nvPr/>
        </p:nvSpPr>
        <p:spPr>
          <a:xfrm>
            <a:off x="3974878" y="4595027"/>
            <a:ext cx="2109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RL - </a:t>
            </a:r>
            <a:r>
              <a:rPr lang="ru-RU" sz="2400" dirty="0" smtClean="0"/>
              <a:t>поворот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83959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5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260648"/>
            <a:ext cx="8712968" cy="62646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b="1" i="1" dirty="0" smtClean="0"/>
              <a:t>Идея алгоритма построения АВЛ-дерева </a:t>
            </a:r>
          </a:p>
          <a:p>
            <a:pPr marL="0" indent="0">
              <a:buNone/>
            </a:pPr>
            <a:r>
              <a:rPr lang="ru-RU" sz="3200" dirty="0" smtClean="0"/>
              <a:t>Вначале </a:t>
            </a:r>
            <a:r>
              <a:rPr lang="ru-RU" sz="3200" b="1" i="1" dirty="0" smtClean="0"/>
              <a:t>добавим</a:t>
            </a:r>
            <a:r>
              <a:rPr lang="ru-RU" sz="3200" dirty="0" smtClean="0"/>
              <a:t> </a:t>
            </a:r>
            <a:r>
              <a:rPr lang="ru-RU" sz="3200" b="1" i="1" dirty="0" smtClean="0"/>
              <a:t>новую вершину</a:t>
            </a:r>
            <a:r>
              <a:rPr lang="ru-RU" sz="3200" dirty="0" smtClean="0"/>
              <a:t> в дерево так же </a:t>
            </a:r>
            <a:r>
              <a:rPr lang="ru-RU" sz="3200" b="1" i="1" dirty="0" smtClean="0"/>
              <a:t>как в случайное</a:t>
            </a:r>
            <a:r>
              <a:rPr lang="ru-RU" sz="3200" dirty="0" smtClean="0"/>
              <a:t>, т.е. проходим по пути поиска до нужного места включения в качестве листовой вершины. </a:t>
            </a:r>
          </a:p>
          <a:p>
            <a:pPr marL="0" indent="0">
              <a:buNone/>
            </a:pPr>
            <a:r>
              <a:rPr lang="ru-RU" b="1" i="1" dirty="0" smtClean="0"/>
              <a:t>Д</a:t>
            </a:r>
            <a:r>
              <a:rPr lang="ru-RU" sz="3200" b="1" i="1" dirty="0" smtClean="0"/>
              <a:t>вигаясь назад по пути поиска </a:t>
            </a:r>
            <a:r>
              <a:rPr lang="ru-RU" sz="3200" dirty="0" smtClean="0"/>
              <a:t>будем искать вершину, в которой нарушился баланс, т.е. высота левого и правого поддерева стала отличаться больше, чем на единицу.</a:t>
            </a:r>
          </a:p>
          <a:p>
            <a:pPr marL="0" indent="0">
              <a:buNone/>
            </a:pPr>
            <a:r>
              <a:rPr lang="ru-RU" sz="3200" dirty="0" smtClean="0"/>
              <a:t>Если такая вершина найдена, то </a:t>
            </a:r>
            <a:r>
              <a:rPr lang="ru-RU" sz="3200" b="1" i="1" dirty="0" smtClean="0"/>
              <a:t>изменим структуру дерева</a:t>
            </a:r>
            <a:r>
              <a:rPr lang="ru-RU" sz="3200" dirty="0" smtClean="0"/>
              <a:t> для восстановления баланса.</a:t>
            </a:r>
          </a:p>
        </p:txBody>
      </p:sp>
    </p:spTree>
    <p:extLst>
      <p:ext uri="{BB962C8B-B14F-4D97-AF65-F5344CB8AC3E}">
        <p14:creationId xmlns:p14="http://schemas.microsoft.com/office/powerpoint/2010/main" val="1083959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568" y="188640"/>
            <a:ext cx="7988424" cy="796950"/>
          </a:xfrm>
        </p:spPr>
        <p:txBody>
          <a:bodyPr>
            <a:normAutofit/>
          </a:bodyPr>
          <a:lstStyle/>
          <a:p>
            <a:pPr algn="l"/>
            <a:r>
              <a:rPr lang="ru-RU" sz="3600" b="1" dirty="0" smtClean="0">
                <a:solidFill>
                  <a:schemeClr val="tx1"/>
                </a:solidFill>
              </a:rPr>
              <a:t>Задачи при перестроении АВЛ-дерева</a:t>
            </a:r>
            <a:endParaRPr lang="ru-RU" sz="36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539552" y="1052736"/>
                <a:ext cx="8352928" cy="5805264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ru-RU" sz="2800" dirty="0" smtClean="0"/>
                  <a:t>1) Как осуществить движение назад по пути поиска?</a:t>
                </a:r>
              </a:p>
              <a:p>
                <a:pPr marL="0" indent="0">
                  <a:buNone/>
                </a:pPr>
                <a:r>
                  <a:rPr lang="ru-RU" sz="2800" dirty="0" smtClean="0"/>
                  <a:t>2) Как определить нарушение баланса?</a:t>
                </a:r>
              </a:p>
              <a:p>
                <a:pPr marL="0" indent="0">
                  <a:buNone/>
                </a:pPr>
                <a:r>
                  <a:rPr lang="ru-RU" sz="2800" dirty="0" smtClean="0"/>
                  <a:t>3) Как восстанавливать баланс?</a:t>
                </a:r>
              </a:p>
              <a:p>
                <a:pPr marL="0" indent="0">
                  <a:buNone/>
                </a:pPr>
                <a:r>
                  <a:rPr lang="ru-RU" sz="2800" b="1" i="1" u="sng" dirty="0" smtClean="0"/>
                  <a:t>Решение:</a:t>
                </a:r>
              </a:p>
              <a:p>
                <a:pPr marL="0" indent="0">
                  <a:buNone/>
                </a:pPr>
                <a:r>
                  <a:rPr lang="ru-RU" sz="2800" dirty="0" smtClean="0"/>
                  <a:t>а) Использовать рекурсию, которая позволит хранить адреса всех пройденных вершин по пути поиска и автоматически в них возвращаться на обратном пути рекурсии.</a:t>
                </a:r>
              </a:p>
              <a:p>
                <a:pPr marL="0" indent="0">
                  <a:buNone/>
                </a:pPr>
                <a:r>
                  <a:rPr lang="ru-RU" sz="2800" dirty="0" smtClean="0"/>
                  <a:t>б) введем в каждую вершину дополнительный показатель  баланса </a:t>
                </a:r>
                <a:r>
                  <a:rPr lang="en-US" sz="2800" dirty="0" smtClean="0"/>
                  <a:t>Balance</a:t>
                </a:r>
                <a:r>
                  <a:rPr lang="ru-RU" sz="2800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                                                 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ru-RU" sz="1800" b="1" i="1" smtClean="0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sz="1800" b="1" i="1" smtClean="0"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lang="ru-RU" sz="1800" b="1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ru-RU" sz="1800" b="1" i="1" smtClean="0">
                                <a:latin typeface="Cambria Math"/>
                              </a:rPr>
                              <m:t>𝟏</m:t>
                            </m:r>
                            <m:r>
                              <a:rPr lang="ru-RU" sz="1800" b="1" i="1" smtClean="0">
                                <a:latin typeface="Cambria Math"/>
                              </a:rPr>
                              <m:t>      </m:t>
                            </m:r>
                            <m:sSub>
                              <m:sSubPr>
                                <m:ctrlPr>
                                  <a:rPr lang="ru-RU" sz="1800" b="1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n-US" sz="1800" b="1" dirty="0"/>
                                  <m:t>h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en-US" sz="1800" b="1" dirty="0"/>
                                  <m:t>L</m:t>
                                </m:r>
                              </m:sub>
                            </m:sSub>
                            <m:r>
                              <a:rPr lang="ru-RU" sz="1800" b="1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sz="1800" b="1">
                                <a:latin typeface="Cambria Math"/>
                              </a:rPr>
                              <m:t>&gt;</m:t>
                            </m:r>
                            <m:sSub>
                              <m:sSubPr>
                                <m:ctrlPr>
                                  <a:rPr lang="en-US" sz="1800" b="1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n-US" sz="1800" b="1" dirty="0"/>
                                  <m:t>h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en-US" sz="1800" b="1" dirty="0"/>
                                  <m:t>R</m:t>
                                </m:r>
                              </m:sub>
                            </m:sSub>
                          </m:e>
                          <m:e>
                            <m:r>
                              <a:rPr lang="en-US" sz="1800" b="1" i="1" dirty="0" smtClean="0">
                                <a:latin typeface="Cambria Math"/>
                              </a:rPr>
                              <m:t>   </m:t>
                            </m:r>
                            <m:r>
                              <a:rPr lang="en-US" sz="1800" b="1" i="1" dirty="0" smtClean="0">
                                <a:latin typeface="Cambria Math"/>
                              </a:rPr>
                              <m:t>𝟎</m:t>
                            </m:r>
                            <m:r>
                              <a:rPr lang="en-US" sz="1800" b="1" i="1" dirty="0" smtClean="0">
                                <a:latin typeface="Cambria Math"/>
                              </a:rPr>
                              <m:t>  </m:t>
                            </m:r>
                            <m:sSub>
                              <m:sSubPr>
                                <m:ctrlPr>
                                  <a:rPr lang="ru-RU" sz="1800" b="1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n-US" sz="1800" b="1" i="0" smtClean="0">
                                    <a:latin typeface="Cambria Math"/>
                                  </a:rPr>
                                  <m:t>  </m:t>
                                </m:r>
                                <m:r>
                                  <m:rPr>
                                    <m:nor/>
                                  </m:rPr>
                                  <a:rPr lang="ru-RU" sz="1800" b="1" i="0" smtClean="0">
                                    <a:latin typeface="Cambria Math"/>
                                  </a:rPr>
                                  <m:t>  </m:t>
                                </m:r>
                                <m:r>
                                  <m:rPr>
                                    <m:nor/>
                                  </m:rPr>
                                  <a:rPr lang="en-US" sz="1800" b="1" dirty="0"/>
                                  <m:t>h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en-US" sz="1800" b="1" dirty="0"/>
                                  <m:t>L</m:t>
                                </m:r>
                              </m:sub>
                            </m:sSub>
                            <m:r>
                              <a:rPr lang="en-US" sz="1800" b="1" i="0" dirty="0" smtClean="0">
                                <a:latin typeface="Cambria Math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1800" b="1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n-US" sz="1800" b="1" dirty="0"/>
                                  <m:t>h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en-US" sz="1800" b="1" dirty="0"/>
                                  <m:t>R</m:t>
                                </m:r>
                              </m:sub>
                            </m:sSub>
                          </m:e>
                          <m:e>
                            <m:r>
                              <a:rPr lang="en-US" sz="1800" b="1" i="1" dirty="0" smtClean="0">
                                <a:latin typeface="Cambria Math"/>
                              </a:rPr>
                              <m:t>   </m:t>
                            </m:r>
                            <m:r>
                              <a:rPr lang="en-US" sz="1800" b="1" i="1" dirty="0" smtClean="0">
                                <a:latin typeface="Cambria Math"/>
                              </a:rPr>
                              <m:t>𝟏</m:t>
                            </m:r>
                            <m:r>
                              <a:rPr lang="en-US" sz="1800" b="1" i="1" dirty="0" smtClean="0">
                                <a:latin typeface="Cambria Math"/>
                              </a:rPr>
                              <m:t>      </m:t>
                            </m:r>
                            <m:sSub>
                              <m:sSubPr>
                                <m:ctrlPr>
                                  <a:rPr lang="ru-RU" sz="1800" b="1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n-US" sz="1800" b="1" dirty="0"/>
                                  <m:t>h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en-US" sz="1800" b="1" dirty="0"/>
                                  <m:t>L</m:t>
                                </m:r>
                              </m:sub>
                            </m:sSub>
                            <m:r>
                              <a:rPr lang="en-US" sz="1800" b="1" i="0" dirty="0" smtClean="0">
                                <a:latin typeface="Cambria Math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en-US" sz="1800" b="1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n-US" sz="1800" b="1" dirty="0"/>
                                  <m:t>h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en-US" sz="1800" b="1" dirty="0"/>
                                  <m:t>R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en-US" sz="1800" b="1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9552" y="1052736"/>
                <a:ext cx="8352928" cy="5805264"/>
              </a:xfrm>
              <a:blipFill rotWithShape="1">
                <a:blip r:embed="rId2"/>
                <a:stretch>
                  <a:fillRect l="-1533" t="-945" r="-160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0440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476672"/>
            <a:ext cx="8352928" cy="62646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3200" dirty="0" smtClean="0"/>
              <a:t>При включении новой вершины её баланс равен нулю. При движении назад по пути поиска </a:t>
            </a:r>
            <a:r>
              <a:rPr lang="ru-RU" sz="3200" b="1" i="1" dirty="0" smtClean="0">
                <a:solidFill>
                  <a:srgbClr val="0070C0"/>
                </a:solidFill>
              </a:rPr>
              <a:t>показатель </a:t>
            </a:r>
            <a:r>
              <a:rPr lang="ru-RU" sz="3200" b="1" i="1" dirty="0">
                <a:solidFill>
                  <a:srgbClr val="0070C0"/>
                </a:solidFill>
              </a:rPr>
              <a:t>б</a:t>
            </a:r>
            <a:r>
              <a:rPr lang="ru-RU" sz="3200" b="1" i="1" dirty="0" smtClean="0">
                <a:solidFill>
                  <a:srgbClr val="0070C0"/>
                </a:solidFill>
              </a:rPr>
              <a:t>аланса для всех вершин пересчитывается</a:t>
            </a:r>
            <a:r>
              <a:rPr lang="ru-RU" sz="3200" dirty="0" smtClean="0"/>
              <a:t>, причем не нужно просматривать все поддеревья, только путь поиска.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ru-RU" sz="3200" b="1" dirty="0" smtClean="0"/>
              <a:t>Нарушение баланса возможно только в одной вершине и один поворот полностью восстанавливает структуру АВЛ-дерева. 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ru-RU" sz="3200" dirty="0" smtClean="0"/>
              <a:t>Балансировка выполняется с помощью поворотов дерева</a:t>
            </a:r>
            <a:r>
              <a:rPr lang="ru-RU" dirty="0" smtClean="0"/>
              <a:t>: </a:t>
            </a:r>
            <a:r>
              <a:rPr lang="en-US" b="1" i="1" dirty="0" smtClean="0"/>
              <a:t>LL</a:t>
            </a:r>
            <a:r>
              <a:rPr lang="ru-RU" b="1" i="1" dirty="0" smtClean="0"/>
              <a:t>,</a:t>
            </a:r>
            <a:r>
              <a:rPr lang="en-US" b="1" i="1" dirty="0" smtClean="0"/>
              <a:t> LR</a:t>
            </a:r>
            <a:r>
              <a:rPr lang="ru-RU" b="1" i="1" dirty="0" smtClean="0"/>
              <a:t>,</a:t>
            </a:r>
            <a:r>
              <a:rPr lang="en-US" b="1" i="1" dirty="0" smtClean="0"/>
              <a:t> RL</a:t>
            </a:r>
            <a:r>
              <a:rPr lang="ru-RU" b="1" i="1" dirty="0" smtClean="0"/>
              <a:t>,</a:t>
            </a:r>
            <a:r>
              <a:rPr lang="en-US" b="1" i="1" dirty="0" smtClean="0"/>
              <a:t> RR</a:t>
            </a:r>
            <a:r>
              <a:rPr lang="ru-RU" dirty="0" smtClean="0"/>
              <a:t>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2836739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947" y="2408410"/>
            <a:ext cx="52387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5703" y="1650603"/>
            <a:ext cx="542925" cy="523875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144" y="2420888"/>
            <a:ext cx="667568" cy="1452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585" y="3411033"/>
            <a:ext cx="353767" cy="769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Прямая со стрелкой 9"/>
          <p:cNvCxnSpPr/>
          <p:nvPr/>
        </p:nvCxnSpPr>
        <p:spPr>
          <a:xfrm flipH="1">
            <a:off x="1411884" y="1912540"/>
            <a:ext cx="348034" cy="5362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>
            <a:off x="2188506" y="1912540"/>
            <a:ext cx="280988" cy="52176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 flipH="1">
            <a:off x="884425" y="2874739"/>
            <a:ext cx="348034" cy="5362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>
            <a:off x="1581995" y="2874739"/>
            <a:ext cx="280988" cy="52176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4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6099" y="3396506"/>
            <a:ext cx="353767" cy="769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771998" y="4153261"/>
            <a:ext cx="233934" cy="2204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922102" y="620688"/>
            <a:ext cx="7106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LL – </a:t>
            </a:r>
            <a:r>
              <a:rPr lang="ru-RU" sz="2400" dirty="0" smtClean="0"/>
              <a:t>поворот    </a:t>
            </a:r>
            <a:r>
              <a:rPr lang="ru-RU" sz="2400" dirty="0" smtClean="0"/>
              <a:t>   ( </a:t>
            </a:r>
            <a:r>
              <a:rPr lang="en-US" sz="2400" dirty="0" smtClean="0"/>
              <a:t>RR </a:t>
            </a:r>
            <a:r>
              <a:rPr lang="en-US" sz="2400" dirty="0" smtClean="0"/>
              <a:t>– </a:t>
            </a:r>
            <a:r>
              <a:rPr lang="ru-RU" sz="2400" dirty="0" smtClean="0"/>
              <a:t>поворот </a:t>
            </a:r>
            <a:r>
              <a:rPr lang="ru-RU" sz="2400" dirty="0" smtClean="0"/>
              <a:t>симметричен )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722585" y="4335487"/>
            <a:ext cx="591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Т</a:t>
            </a:r>
            <a:r>
              <a:rPr lang="ru-RU" sz="1600" dirty="0" smtClean="0"/>
              <a:t>1</a:t>
            </a:r>
            <a:endParaRPr lang="ru-RU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1675860" y="4166470"/>
            <a:ext cx="591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Т</a:t>
            </a:r>
            <a:r>
              <a:rPr lang="ru-RU" sz="1600" dirty="0"/>
              <a:t>2</a:t>
            </a:r>
            <a:endParaRPr lang="ru-RU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2323932" y="4126457"/>
            <a:ext cx="591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Т</a:t>
            </a:r>
            <a:r>
              <a:rPr lang="ru-RU" sz="1600" dirty="0"/>
              <a:t>3</a:t>
            </a:r>
            <a:endParaRPr lang="ru-RU" sz="1200" dirty="0"/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9516" y="1786201"/>
            <a:ext cx="52387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7193" y="2558057"/>
            <a:ext cx="5429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2708920"/>
            <a:ext cx="599180" cy="1304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4" name="Прямая со стрелкой 23"/>
          <p:cNvCxnSpPr/>
          <p:nvPr/>
        </p:nvCxnSpPr>
        <p:spPr>
          <a:xfrm flipH="1">
            <a:off x="6531482" y="2158884"/>
            <a:ext cx="348034" cy="5362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/>
          <p:nvPr/>
        </p:nvCxnSpPr>
        <p:spPr>
          <a:xfrm>
            <a:off x="7719890" y="3012599"/>
            <a:ext cx="280988" cy="52176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H="1">
            <a:off x="7193176" y="3005336"/>
            <a:ext cx="348034" cy="5362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/>
          <p:nvPr/>
        </p:nvCxnSpPr>
        <p:spPr>
          <a:xfrm>
            <a:off x="7357667" y="2057664"/>
            <a:ext cx="280988" cy="52176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8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3013" y="3527103"/>
            <a:ext cx="353767" cy="769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Прямоугольник 28"/>
          <p:cNvSpPr/>
          <p:nvPr/>
        </p:nvSpPr>
        <p:spPr>
          <a:xfrm>
            <a:off x="6335578" y="3978607"/>
            <a:ext cx="396662" cy="2424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6356380" y="4297067"/>
            <a:ext cx="591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Т</a:t>
            </a:r>
            <a:r>
              <a:rPr lang="ru-RU" sz="1600" dirty="0" smtClean="0"/>
              <a:t>1</a:t>
            </a:r>
            <a:endParaRPr lang="ru-RU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7004452" y="4297067"/>
            <a:ext cx="591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Т</a:t>
            </a:r>
            <a:r>
              <a:rPr lang="ru-RU" sz="1600" dirty="0"/>
              <a:t>2</a:t>
            </a:r>
            <a:endParaRPr lang="ru-RU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7796540" y="4280688"/>
            <a:ext cx="591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Т</a:t>
            </a:r>
            <a:r>
              <a:rPr lang="ru-RU" sz="1600" dirty="0"/>
              <a:t>3</a:t>
            </a:r>
            <a:endParaRPr lang="ru-RU" sz="1200" dirty="0"/>
          </a:p>
        </p:txBody>
      </p:sp>
      <p:pic>
        <p:nvPicPr>
          <p:cNvPr id="33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079" y="3527103"/>
            <a:ext cx="353767" cy="769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2555776" y="1383159"/>
            <a:ext cx="463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</a:t>
            </a:r>
            <a:endParaRPr lang="ru-RU" sz="2400" dirty="0">
              <a:latin typeface="Cambria" pitchFamily="18" charset="0"/>
            </a:endParaRPr>
          </a:p>
        </p:txBody>
      </p:sp>
      <p:cxnSp>
        <p:nvCxnSpPr>
          <p:cNvPr id="35" name="Прямая со стрелкой 34"/>
          <p:cNvCxnSpPr/>
          <p:nvPr/>
        </p:nvCxnSpPr>
        <p:spPr>
          <a:xfrm flipH="1">
            <a:off x="2329000" y="1721264"/>
            <a:ext cx="301266" cy="867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39552" y="1935940"/>
            <a:ext cx="463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" pitchFamily="18" charset="0"/>
              </a:rPr>
              <a:t>q</a:t>
            </a:r>
            <a:endParaRPr lang="ru-RU" sz="2400" dirty="0">
              <a:latin typeface="Cambria" pitchFamily="18" charset="0"/>
            </a:endParaRPr>
          </a:p>
        </p:txBody>
      </p:sp>
      <p:cxnSp>
        <p:nvCxnSpPr>
          <p:cNvPr id="38" name="Прямая со стрелкой 37"/>
          <p:cNvCxnSpPr/>
          <p:nvPr/>
        </p:nvCxnSpPr>
        <p:spPr>
          <a:xfrm>
            <a:off x="884425" y="2326050"/>
            <a:ext cx="265522" cy="1453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481747" y="1340768"/>
            <a:ext cx="463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</a:t>
            </a:r>
            <a:endParaRPr lang="ru-RU" sz="2400" dirty="0">
              <a:latin typeface="Cambria" pitchFamily="18" charset="0"/>
            </a:endParaRPr>
          </a:p>
        </p:txBody>
      </p:sp>
      <p:cxnSp>
        <p:nvCxnSpPr>
          <p:cNvPr id="42" name="Прямая со стрелкой 41"/>
          <p:cNvCxnSpPr/>
          <p:nvPr/>
        </p:nvCxnSpPr>
        <p:spPr>
          <a:xfrm flipH="1">
            <a:off x="7252490" y="1628800"/>
            <a:ext cx="301266" cy="1453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790" y="2397605"/>
            <a:ext cx="3333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412776"/>
            <a:ext cx="31432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581" y="1875681"/>
            <a:ext cx="295275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3240" y="2529481"/>
            <a:ext cx="295275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55"/>
          <p:cNvSpPr txBox="1"/>
          <p:nvPr/>
        </p:nvSpPr>
        <p:spPr>
          <a:xfrm>
            <a:off x="3275856" y="3478356"/>
            <a:ext cx="2664296" cy="304698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i="1" u="sng" dirty="0" smtClean="0"/>
              <a:t>LL-</a:t>
            </a:r>
            <a:r>
              <a:rPr lang="ru-RU" sz="2400" b="1" i="1" u="sng" dirty="0" smtClean="0"/>
              <a:t>поворот</a:t>
            </a:r>
          </a:p>
          <a:p>
            <a:endParaRPr lang="ru-RU" sz="2400" dirty="0" smtClean="0"/>
          </a:p>
          <a:p>
            <a:r>
              <a:rPr lang="en-US" sz="2400" dirty="0" smtClean="0"/>
              <a:t>q</a:t>
            </a:r>
            <a:r>
              <a:rPr lang="ru-RU" sz="2400" dirty="0" smtClean="0"/>
              <a:t> </a:t>
            </a:r>
            <a:r>
              <a:rPr lang="en-US" b="1" dirty="0" smtClean="0"/>
              <a:t>=</a:t>
            </a:r>
            <a:r>
              <a:rPr lang="ru-RU" dirty="0" smtClean="0"/>
              <a:t> </a:t>
            </a:r>
            <a:r>
              <a:rPr lang="en-US" sz="2400" dirty="0" smtClean="0"/>
              <a:t>p-</a:t>
            </a:r>
            <a:r>
              <a:rPr lang="ru-RU" sz="2400" dirty="0" smtClean="0"/>
              <a:t>-</a:t>
            </a:r>
            <a:r>
              <a:rPr lang="en-US" sz="2400" dirty="0" smtClean="0"/>
              <a:t>&gt;Left</a:t>
            </a:r>
          </a:p>
          <a:p>
            <a:r>
              <a:rPr lang="en-US" sz="2400" dirty="0" smtClean="0"/>
              <a:t>p</a:t>
            </a:r>
            <a:r>
              <a:rPr lang="ru-RU" sz="2400" dirty="0" smtClean="0"/>
              <a:t>-</a:t>
            </a:r>
            <a:r>
              <a:rPr lang="en-US" sz="2400" dirty="0" smtClean="0"/>
              <a:t>-&gt;</a:t>
            </a:r>
            <a:r>
              <a:rPr lang="en-US" sz="2400" dirty="0" err="1" smtClean="0"/>
              <a:t>Bal</a:t>
            </a:r>
            <a:r>
              <a:rPr lang="ru-RU" sz="2400" dirty="0" smtClean="0"/>
              <a:t> </a:t>
            </a:r>
            <a:r>
              <a:rPr lang="en-US" sz="2400" dirty="0" smtClean="0"/>
              <a:t>=</a:t>
            </a:r>
            <a:r>
              <a:rPr lang="ru-RU" sz="2400" dirty="0" smtClean="0"/>
              <a:t> </a:t>
            </a:r>
            <a:r>
              <a:rPr lang="en-US" sz="2400" dirty="0" smtClean="0"/>
              <a:t>0</a:t>
            </a:r>
          </a:p>
          <a:p>
            <a:r>
              <a:rPr lang="en-US" sz="2400" dirty="0" smtClean="0"/>
              <a:t>q-</a:t>
            </a:r>
            <a:r>
              <a:rPr lang="ru-RU" sz="2400" dirty="0" smtClean="0"/>
              <a:t>-</a:t>
            </a:r>
            <a:r>
              <a:rPr lang="en-US" sz="2400" dirty="0" smtClean="0"/>
              <a:t>&gt;</a:t>
            </a:r>
            <a:r>
              <a:rPr lang="en-US" sz="2400" dirty="0" err="1" smtClean="0"/>
              <a:t>Bal</a:t>
            </a:r>
            <a:r>
              <a:rPr lang="ru-RU" sz="2400" dirty="0" smtClean="0"/>
              <a:t> = 0</a:t>
            </a:r>
            <a:endParaRPr lang="en-US" sz="2400" dirty="0" smtClean="0"/>
          </a:p>
          <a:p>
            <a:r>
              <a:rPr lang="en-US" sz="2400" dirty="0" smtClean="0"/>
              <a:t>p-</a:t>
            </a:r>
            <a:r>
              <a:rPr lang="ru-RU" sz="2400" dirty="0" smtClean="0"/>
              <a:t>-</a:t>
            </a:r>
            <a:r>
              <a:rPr lang="en-US" sz="2400" dirty="0" smtClean="0"/>
              <a:t>&gt;Left</a:t>
            </a:r>
            <a:r>
              <a:rPr lang="ru-RU" sz="2400" dirty="0" smtClean="0"/>
              <a:t> </a:t>
            </a:r>
            <a:r>
              <a:rPr lang="en-US" sz="2400" dirty="0" smtClean="0"/>
              <a:t>=</a:t>
            </a:r>
            <a:r>
              <a:rPr lang="ru-RU" sz="2400" dirty="0" smtClean="0"/>
              <a:t> </a:t>
            </a:r>
            <a:r>
              <a:rPr lang="en-US" sz="2400" dirty="0" smtClean="0"/>
              <a:t>q-</a:t>
            </a:r>
            <a:r>
              <a:rPr lang="ru-RU" sz="2400" dirty="0" smtClean="0"/>
              <a:t>-</a:t>
            </a:r>
            <a:r>
              <a:rPr lang="en-US" sz="2400" dirty="0" smtClean="0"/>
              <a:t>&gt;Right</a:t>
            </a:r>
          </a:p>
          <a:p>
            <a:r>
              <a:rPr lang="en-US" sz="2400" dirty="0" smtClean="0"/>
              <a:t>q-</a:t>
            </a:r>
            <a:r>
              <a:rPr lang="ru-RU" sz="2400" dirty="0" smtClean="0"/>
              <a:t>-</a:t>
            </a:r>
            <a:r>
              <a:rPr lang="en-US" sz="2400" dirty="0" smtClean="0"/>
              <a:t>&gt;Right</a:t>
            </a:r>
            <a:r>
              <a:rPr lang="ru-RU" sz="2400" dirty="0" smtClean="0"/>
              <a:t> </a:t>
            </a:r>
            <a:r>
              <a:rPr lang="en-US" sz="2400" dirty="0" smtClean="0"/>
              <a:t>=</a:t>
            </a:r>
            <a:r>
              <a:rPr lang="ru-RU" sz="2400" dirty="0" smtClean="0"/>
              <a:t> </a:t>
            </a:r>
            <a:r>
              <a:rPr lang="en-US" sz="2400" dirty="0" smtClean="0"/>
              <a:t>p</a:t>
            </a:r>
          </a:p>
          <a:p>
            <a:r>
              <a:rPr lang="en-US" sz="2400" dirty="0" smtClean="0"/>
              <a:t>p</a:t>
            </a:r>
            <a:r>
              <a:rPr lang="ru-RU" sz="2400" dirty="0" smtClean="0"/>
              <a:t> </a:t>
            </a:r>
            <a:r>
              <a:rPr lang="en-US" sz="2400" dirty="0" smtClean="0"/>
              <a:t>=</a:t>
            </a:r>
            <a:r>
              <a:rPr lang="ru-RU" sz="2400" smtClean="0"/>
              <a:t> </a:t>
            </a:r>
            <a:r>
              <a:rPr lang="en-US" sz="2400" smtClean="0"/>
              <a:t>q</a:t>
            </a:r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1331640" y="1772816"/>
            <a:ext cx="314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L</a:t>
            </a:r>
            <a:endParaRPr lang="ru-RU" sz="24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2679303"/>
            <a:ext cx="314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L</a:t>
            </a:r>
            <a:endParaRPr lang="ru-RU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6739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6" grpId="0"/>
      <p:bldP spid="17" grpId="0"/>
      <p:bldP spid="18" grpId="0"/>
      <p:bldP spid="19" grpId="0"/>
      <p:bldP spid="29" grpId="0" animBg="1"/>
      <p:bldP spid="30" grpId="0"/>
      <p:bldP spid="31" grpId="0"/>
      <p:bldP spid="32" grpId="0"/>
      <p:bldP spid="34" grpId="0"/>
      <p:bldP spid="37" grpId="0"/>
      <p:bldP spid="41" grpId="0"/>
      <p:bldP spid="5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882" y="2408410"/>
            <a:ext cx="52387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114" y="3388210"/>
            <a:ext cx="5429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3062" y="2350946"/>
            <a:ext cx="706984" cy="1538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19" y="3344467"/>
            <a:ext cx="672856" cy="1464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Прямая со стрелкой 10"/>
          <p:cNvCxnSpPr/>
          <p:nvPr/>
        </p:nvCxnSpPr>
        <p:spPr>
          <a:xfrm flipH="1">
            <a:off x="1217625" y="3789040"/>
            <a:ext cx="174017" cy="4916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1763688" y="3789040"/>
            <a:ext cx="163713" cy="4916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 flipH="1">
            <a:off x="413360" y="2874739"/>
            <a:ext cx="348034" cy="5362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>
            <a:off x="1110930" y="2874739"/>
            <a:ext cx="468207" cy="51347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5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504" y="4248686"/>
            <a:ext cx="235136" cy="511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Прямоугольник 15"/>
          <p:cNvSpPr/>
          <p:nvPr/>
        </p:nvSpPr>
        <p:spPr>
          <a:xfrm>
            <a:off x="1115616" y="4797152"/>
            <a:ext cx="193334" cy="2003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1028321" y="116632"/>
            <a:ext cx="7106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LR – </a:t>
            </a:r>
            <a:r>
              <a:rPr lang="ru-RU" sz="2400" dirty="0" smtClean="0"/>
              <a:t>поворот    //</a:t>
            </a:r>
            <a:r>
              <a:rPr lang="en-US" sz="2400" dirty="0" smtClean="0"/>
              <a:t>RL – </a:t>
            </a:r>
            <a:r>
              <a:rPr lang="ru-RU" sz="2400" dirty="0" smtClean="0"/>
              <a:t>поворот симметричен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251520" y="4666321"/>
            <a:ext cx="591884" cy="346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Т</a:t>
            </a:r>
            <a:r>
              <a:rPr lang="ru-RU" sz="1600" dirty="0" smtClean="0"/>
              <a:t>1</a:t>
            </a:r>
            <a:endParaRPr lang="ru-RU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1028321" y="4941168"/>
            <a:ext cx="591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Т</a:t>
            </a:r>
            <a:r>
              <a:rPr lang="ru-RU" sz="1600" dirty="0"/>
              <a:t>2</a:t>
            </a:r>
            <a:endParaRPr lang="ru-RU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1747868" y="4911551"/>
            <a:ext cx="591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Т</a:t>
            </a:r>
            <a:r>
              <a:rPr lang="ru-RU" sz="1600" dirty="0"/>
              <a:t>3</a:t>
            </a:r>
            <a:endParaRPr lang="ru-RU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2411760" y="1383159"/>
            <a:ext cx="463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</a:t>
            </a:r>
            <a:endParaRPr lang="ru-RU" sz="2400" dirty="0">
              <a:latin typeface="Cambria" pitchFamily="18" charset="0"/>
            </a:endParaRPr>
          </a:p>
        </p:txBody>
      </p:sp>
      <p:cxnSp>
        <p:nvCxnSpPr>
          <p:cNvPr id="35" name="Прямая со стрелкой 34"/>
          <p:cNvCxnSpPr/>
          <p:nvPr/>
        </p:nvCxnSpPr>
        <p:spPr>
          <a:xfrm flipH="1">
            <a:off x="2184984" y="1721264"/>
            <a:ext cx="301266" cy="867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51520" y="1815207"/>
            <a:ext cx="463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" pitchFamily="18" charset="0"/>
              </a:rPr>
              <a:t>q</a:t>
            </a:r>
            <a:endParaRPr lang="ru-RU" sz="2400" dirty="0">
              <a:latin typeface="Cambria" pitchFamily="18" charset="0"/>
            </a:endParaRPr>
          </a:p>
        </p:txBody>
      </p:sp>
      <p:cxnSp>
        <p:nvCxnSpPr>
          <p:cNvPr id="37" name="Прямая со стрелкой 36"/>
          <p:cNvCxnSpPr/>
          <p:nvPr/>
        </p:nvCxnSpPr>
        <p:spPr>
          <a:xfrm>
            <a:off x="413360" y="2326050"/>
            <a:ext cx="265522" cy="1453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3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591" y="1245046"/>
            <a:ext cx="31432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3240881" y="548680"/>
            <a:ext cx="2627263" cy="6370975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i="1" u="sng" dirty="0" smtClean="0"/>
              <a:t>LR-</a:t>
            </a:r>
            <a:r>
              <a:rPr lang="ru-RU" sz="2400" b="1" i="1" u="sng" dirty="0" smtClean="0"/>
              <a:t>поворот</a:t>
            </a:r>
            <a:endParaRPr lang="en-US" sz="2400" b="1" i="1" u="sng" dirty="0" smtClean="0"/>
          </a:p>
          <a:p>
            <a:r>
              <a:rPr lang="en-US" sz="2400" dirty="0" smtClean="0"/>
              <a:t>q</a:t>
            </a:r>
            <a:r>
              <a:rPr lang="ru-RU" sz="2400" dirty="0" smtClean="0"/>
              <a:t> </a:t>
            </a:r>
            <a:r>
              <a:rPr lang="en-US" b="1" dirty="0" smtClean="0"/>
              <a:t>=</a:t>
            </a:r>
            <a:r>
              <a:rPr lang="ru-RU" dirty="0" smtClean="0"/>
              <a:t> </a:t>
            </a:r>
            <a:r>
              <a:rPr lang="en-US" sz="2400" dirty="0" smtClean="0"/>
              <a:t>p-</a:t>
            </a:r>
            <a:r>
              <a:rPr lang="ru-RU" sz="2400" dirty="0" smtClean="0"/>
              <a:t>-</a:t>
            </a:r>
            <a:r>
              <a:rPr lang="en-US" sz="2400" dirty="0" smtClean="0"/>
              <a:t>&gt;Left</a:t>
            </a:r>
          </a:p>
          <a:p>
            <a:r>
              <a:rPr lang="en-US" sz="2400" dirty="0" smtClean="0"/>
              <a:t>r</a:t>
            </a:r>
            <a:r>
              <a:rPr lang="ru-RU" sz="2400" dirty="0" smtClean="0"/>
              <a:t> </a:t>
            </a:r>
            <a:r>
              <a:rPr lang="en-US" sz="2400" dirty="0" smtClean="0"/>
              <a:t>=</a:t>
            </a:r>
            <a:r>
              <a:rPr lang="ru-RU" sz="2400" dirty="0" smtClean="0"/>
              <a:t> </a:t>
            </a:r>
            <a:r>
              <a:rPr lang="en-US" sz="2400" dirty="0" smtClean="0"/>
              <a:t>q-</a:t>
            </a:r>
            <a:r>
              <a:rPr lang="ru-RU" sz="2400" dirty="0" smtClean="0"/>
              <a:t>-</a:t>
            </a:r>
            <a:r>
              <a:rPr lang="en-US" sz="2400" dirty="0" smtClean="0"/>
              <a:t>&gt;Right</a:t>
            </a:r>
          </a:p>
          <a:p>
            <a:r>
              <a:rPr lang="en-US" sz="2400" dirty="0" smtClean="0"/>
              <a:t>IF</a:t>
            </a:r>
            <a:r>
              <a:rPr lang="ru-RU" sz="2400" dirty="0" smtClean="0"/>
              <a:t> </a:t>
            </a:r>
            <a:r>
              <a:rPr lang="en-US" sz="2400" dirty="0" smtClean="0"/>
              <a:t>(r-</a:t>
            </a:r>
            <a:r>
              <a:rPr lang="ru-RU" sz="2400" dirty="0" smtClean="0"/>
              <a:t>-</a:t>
            </a:r>
            <a:r>
              <a:rPr lang="en-US" sz="2400" dirty="0" smtClean="0"/>
              <a:t>&gt;</a:t>
            </a:r>
            <a:r>
              <a:rPr lang="en-US" sz="2400" dirty="0" err="1" smtClean="0"/>
              <a:t>Bal</a:t>
            </a:r>
            <a:r>
              <a:rPr lang="ru-RU" sz="2400" dirty="0" smtClean="0"/>
              <a:t> </a:t>
            </a:r>
            <a:r>
              <a:rPr lang="en-US" sz="2400" dirty="0" smtClean="0"/>
              <a:t>&lt;</a:t>
            </a:r>
            <a:r>
              <a:rPr lang="ru-RU" sz="2400" dirty="0" smtClean="0"/>
              <a:t> </a:t>
            </a:r>
            <a:r>
              <a:rPr lang="en-US" sz="2400" dirty="0" smtClean="0"/>
              <a:t>0)</a:t>
            </a:r>
          </a:p>
          <a:p>
            <a:r>
              <a:rPr lang="ru-RU" sz="2400" dirty="0" smtClean="0"/>
              <a:t>          </a:t>
            </a:r>
            <a:r>
              <a:rPr lang="en-US" sz="2400" dirty="0" smtClean="0"/>
              <a:t>p-</a:t>
            </a:r>
            <a:r>
              <a:rPr lang="ru-RU" sz="2400" dirty="0" smtClean="0"/>
              <a:t>-</a:t>
            </a:r>
            <a:r>
              <a:rPr lang="en-US" sz="2400" dirty="0" smtClean="0"/>
              <a:t>&gt;</a:t>
            </a:r>
            <a:r>
              <a:rPr lang="en-US" sz="2400" dirty="0" err="1" smtClean="0"/>
              <a:t>Bal</a:t>
            </a:r>
            <a:r>
              <a:rPr lang="ru-RU" sz="2400" dirty="0" smtClean="0"/>
              <a:t> </a:t>
            </a:r>
            <a:r>
              <a:rPr lang="en-US" sz="2400" dirty="0" smtClean="0"/>
              <a:t>=</a:t>
            </a:r>
            <a:r>
              <a:rPr lang="ru-RU" sz="2400" dirty="0" smtClean="0"/>
              <a:t> </a:t>
            </a:r>
            <a:r>
              <a:rPr lang="en-US" sz="2400" dirty="0" smtClean="0"/>
              <a:t>1</a:t>
            </a:r>
          </a:p>
          <a:p>
            <a:r>
              <a:rPr lang="en-US" sz="2400" dirty="0" smtClean="0"/>
              <a:t>ELSE  p</a:t>
            </a:r>
            <a:r>
              <a:rPr lang="ru-RU" sz="2400" dirty="0" smtClean="0"/>
              <a:t>-</a:t>
            </a:r>
            <a:r>
              <a:rPr lang="en-US" sz="2400" dirty="0" smtClean="0"/>
              <a:t>-&gt;</a:t>
            </a:r>
            <a:r>
              <a:rPr lang="en-US" sz="2400" dirty="0" err="1" smtClean="0"/>
              <a:t>Bal</a:t>
            </a:r>
            <a:r>
              <a:rPr lang="ru-RU" sz="2400" dirty="0" smtClean="0"/>
              <a:t> </a:t>
            </a:r>
            <a:r>
              <a:rPr lang="en-US" sz="2400" dirty="0" smtClean="0"/>
              <a:t>=</a:t>
            </a:r>
            <a:r>
              <a:rPr lang="ru-RU" sz="2400" dirty="0" smtClean="0"/>
              <a:t> </a:t>
            </a:r>
            <a:r>
              <a:rPr lang="en-US" sz="2400" dirty="0" smtClean="0"/>
              <a:t>0 </a:t>
            </a:r>
            <a:endParaRPr lang="ru-RU" sz="2400" dirty="0" smtClean="0"/>
          </a:p>
          <a:p>
            <a:r>
              <a:rPr lang="en-US" sz="2400" dirty="0" smtClean="0"/>
              <a:t>FI</a:t>
            </a:r>
          </a:p>
          <a:p>
            <a:r>
              <a:rPr lang="en-US" sz="2400" dirty="0" smtClean="0"/>
              <a:t>IF</a:t>
            </a:r>
            <a:r>
              <a:rPr lang="ru-RU" sz="2400" dirty="0" smtClean="0"/>
              <a:t> </a:t>
            </a:r>
            <a:r>
              <a:rPr lang="en-US" sz="2400" dirty="0" smtClean="0"/>
              <a:t>(r-</a:t>
            </a:r>
            <a:r>
              <a:rPr lang="ru-RU" sz="2400" dirty="0" smtClean="0"/>
              <a:t>-</a:t>
            </a:r>
            <a:r>
              <a:rPr lang="en-US" sz="2400" dirty="0" smtClean="0"/>
              <a:t>&gt;</a:t>
            </a:r>
            <a:r>
              <a:rPr lang="en-US" sz="2400" dirty="0" err="1" smtClean="0"/>
              <a:t>Bal</a:t>
            </a:r>
            <a:r>
              <a:rPr lang="ru-RU" sz="2400" dirty="0" smtClean="0"/>
              <a:t> </a:t>
            </a:r>
            <a:r>
              <a:rPr lang="en-US" sz="2400" dirty="0" smtClean="0"/>
              <a:t>&gt;</a:t>
            </a:r>
            <a:r>
              <a:rPr lang="ru-RU" sz="2400" dirty="0" smtClean="0"/>
              <a:t> </a:t>
            </a:r>
            <a:r>
              <a:rPr lang="en-US" sz="2400" dirty="0" smtClean="0"/>
              <a:t>0)</a:t>
            </a:r>
          </a:p>
          <a:p>
            <a:r>
              <a:rPr lang="ru-RU" sz="2400" dirty="0" smtClean="0"/>
              <a:t>         </a:t>
            </a:r>
            <a:r>
              <a:rPr lang="en-US" sz="2400" dirty="0" smtClean="0"/>
              <a:t>q-</a:t>
            </a:r>
            <a:r>
              <a:rPr lang="ru-RU" sz="2400" dirty="0" smtClean="0"/>
              <a:t>-</a:t>
            </a:r>
            <a:r>
              <a:rPr lang="en-US" sz="2400" dirty="0" smtClean="0"/>
              <a:t>&gt;</a:t>
            </a:r>
            <a:r>
              <a:rPr lang="en-US" sz="2400" dirty="0" err="1" smtClean="0"/>
              <a:t>Bal</a:t>
            </a:r>
            <a:r>
              <a:rPr lang="ru-RU" sz="2400" dirty="0" smtClean="0"/>
              <a:t> </a:t>
            </a:r>
            <a:r>
              <a:rPr lang="en-US" sz="2400" dirty="0" smtClean="0"/>
              <a:t>=</a:t>
            </a:r>
            <a:r>
              <a:rPr lang="ru-RU" sz="2400" dirty="0" smtClean="0"/>
              <a:t> </a:t>
            </a:r>
            <a:r>
              <a:rPr lang="en-US" sz="2400" dirty="0" smtClean="0"/>
              <a:t>-1</a:t>
            </a:r>
          </a:p>
          <a:p>
            <a:r>
              <a:rPr lang="en-US" sz="2400" dirty="0" smtClean="0"/>
              <a:t>ELSE q-</a:t>
            </a:r>
            <a:r>
              <a:rPr lang="ru-RU" sz="2400" dirty="0" smtClean="0"/>
              <a:t>-</a:t>
            </a:r>
            <a:r>
              <a:rPr lang="en-US" sz="2400" dirty="0" smtClean="0"/>
              <a:t>&gt;</a:t>
            </a:r>
            <a:r>
              <a:rPr lang="en-US" sz="2400" dirty="0" err="1" smtClean="0"/>
              <a:t>Bal</a:t>
            </a:r>
            <a:r>
              <a:rPr lang="ru-RU" sz="2400" dirty="0" smtClean="0"/>
              <a:t> </a:t>
            </a:r>
            <a:r>
              <a:rPr lang="en-US" sz="2400" dirty="0" smtClean="0"/>
              <a:t>=</a:t>
            </a:r>
            <a:r>
              <a:rPr lang="ru-RU" sz="2400" dirty="0" smtClean="0"/>
              <a:t> </a:t>
            </a:r>
            <a:r>
              <a:rPr lang="en-US" sz="2400" dirty="0" smtClean="0"/>
              <a:t>0 </a:t>
            </a:r>
            <a:endParaRPr lang="ru-RU" sz="2400" dirty="0" smtClean="0"/>
          </a:p>
          <a:p>
            <a:r>
              <a:rPr lang="en-US" sz="2400" dirty="0" smtClean="0"/>
              <a:t>FI</a:t>
            </a:r>
            <a:endParaRPr lang="ru-RU" sz="2400" dirty="0" smtClean="0"/>
          </a:p>
          <a:p>
            <a:r>
              <a:rPr lang="en-US" sz="2400" dirty="0"/>
              <a:t>r-</a:t>
            </a:r>
            <a:r>
              <a:rPr lang="ru-RU" sz="2400" dirty="0"/>
              <a:t>-</a:t>
            </a:r>
            <a:r>
              <a:rPr lang="en-US" sz="2400" dirty="0"/>
              <a:t>&gt;</a:t>
            </a:r>
            <a:r>
              <a:rPr lang="en-US" sz="2400" dirty="0" err="1" smtClean="0"/>
              <a:t>Bal</a:t>
            </a:r>
            <a:r>
              <a:rPr lang="ru-RU" sz="2400" dirty="0" smtClean="0"/>
              <a:t> = 0</a:t>
            </a:r>
            <a:endParaRPr lang="en-US" sz="2400" dirty="0" smtClean="0"/>
          </a:p>
          <a:p>
            <a:r>
              <a:rPr lang="en-US" sz="2400" dirty="0" smtClean="0"/>
              <a:t>q-</a:t>
            </a:r>
            <a:r>
              <a:rPr lang="ru-RU" sz="2400" dirty="0" smtClean="0"/>
              <a:t>-</a:t>
            </a:r>
            <a:r>
              <a:rPr lang="en-US" sz="2400" dirty="0" smtClean="0"/>
              <a:t>&gt;Right</a:t>
            </a:r>
            <a:r>
              <a:rPr lang="ru-RU" sz="2400" dirty="0" smtClean="0"/>
              <a:t> </a:t>
            </a:r>
            <a:r>
              <a:rPr lang="en-US" sz="2400" dirty="0" smtClean="0"/>
              <a:t>=</a:t>
            </a:r>
            <a:r>
              <a:rPr lang="ru-RU" sz="2400" dirty="0" smtClean="0"/>
              <a:t> </a:t>
            </a:r>
            <a:r>
              <a:rPr lang="en-US" sz="2400" dirty="0" smtClean="0"/>
              <a:t>r</a:t>
            </a:r>
            <a:r>
              <a:rPr lang="ru-RU" sz="2400" dirty="0" smtClean="0"/>
              <a:t>-</a:t>
            </a:r>
            <a:r>
              <a:rPr lang="en-US" sz="2400" dirty="0" smtClean="0"/>
              <a:t>-&gt;Left</a:t>
            </a:r>
          </a:p>
          <a:p>
            <a:r>
              <a:rPr lang="en-US" sz="2400" dirty="0" smtClean="0"/>
              <a:t>p-</a:t>
            </a:r>
            <a:r>
              <a:rPr lang="ru-RU" sz="2400" dirty="0" smtClean="0"/>
              <a:t>-</a:t>
            </a:r>
            <a:r>
              <a:rPr lang="en-US" sz="2400" dirty="0" smtClean="0"/>
              <a:t>&gt;Left</a:t>
            </a:r>
            <a:r>
              <a:rPr lang="ru-RU" sz="2400" dirty="0" smtClean="0"/>
              <a:t> </a:t>
            </a:r>
            <a:r>
              <a:rPr lang="en-US" sz="2400" dirty="0" smtClean="0"/>
              <a:t>=</a:t>
            </a:r>
            <a:r>
              <a:rPr lang="ru-RU" sz="2400" dirty="0" smtClean="0"/>
              <a:t> </a:t>
            </a:r>
            <a:r>
              <a:rPr lang="en-US" sz="2400" dirty="0" smtClean="0"/>
              <a:t>r-</a:t>
            </a:r>
            <a:r>
              <a:rPr lang="ru-RU" sz="2400" dirty="0" smtClean="0"/>
              <a:t>-</a:t>
            </a:r>
            <a:r>
              <a:rPr lang="en-US" sz="2400" dirty="0" smtClean="0"/>
              <a:t>&gt;Right</a:t>
            </a:r>
          </a:p>
          <a:p>
            <a:r>
              <a:rPr lang="en-US" sz="2400" dirty="0" smtClean="0"/>
              <a:t>r-</a:t>
            </a:r>
            <a:r>
              <a:rPr lang="ru-RU" sz="2400" dirty="0" smtClean="0"/>
              <a:t>-</a:t>
            </a:r>
            <a:r>
              <a:rPr lang="en-US" sz="2400" dirty="0" smtClean="0"/>
              <a:t>&gt;Left</a:t>
            </a:r>
            <a:r>
              <a:rPr lang="ru-RU" sz="2400" dirty="0" smtClean="0"/>
              <a:t> </a:t>
            </a:r>
            <a:r>
              <a:rPr lang="en-US" sz="2400" dirty="0" smtClean="0"/>
              <a:t>=</a:t>
            </a:r>
            <a:r>
              <a:rPr lang="ru-RU" sz="2400" dirty="0" smtClean="0"/>
              <a:t> </a:t>
            </a:r>
            <a:r>
              <a:rPr lang="en-US" sz="2400" dirty="0" smtClean="0"/>
              <a:t>q;</a:t>
            </a:r>
          </a:p>
          <a:p>
            <a:r>
              <a:rPr lang="en-US" sz="2400" dirty="0" smtClean="0"/>
              <a:t>r</a:t>
            </a:r>
            <a:r>
              <a:rPr lang="ru-RU" sz="2400" dirty="0" smtClean="0"/>
              <a:t>-</a:t>
            </a:r>
            <a:r>
              <a:rPr lang="en-US" sz="2400" dirty="0" smtClean="0"/>
              <a:t>-&gt;Right</a:t>
            </a:r>
            <a:r>
              <a:rPr lang="ru-RU" sz="2400" dirty="0" smtClean="0"/>
              <a:t> </a:t>
            </a:r>
            <a:r>
              <a:rPr lang="en-US" sz="2400" dirty="0" smtClean="0"/>
              <a:t>=</a:t>
            </a:r>
            <a:r>
              <a:rPr lang="ru-RU" sz="2400" dirty="0" smtClean="0"/>
              <a:t> </a:t>
            </a:r>
            <a:r>
              <a:rPr lang="en-US" sz="2400" dirty="0" smtClean="0"/>
              <a:t>p;</a:t>
            </a:r>
          </a:p>
          <a:p>
            <a:r>
              <a:rPr lang="en-US" sz="2400" dirty="0" smtClean="0"/>
              <a:t>p</a:t>
            </a:r>
            <a:r>
              <a:rPr lang="ru-RU" sz="2400" dirty="0" smtClean="0"/>
              <a:t> </a:t>
            </a:r>
            <a:r>
              <a:rPr lang="en-US" sz="2400" dirty="0" smtClean="0"/>
              <a:t>=</a:t>
            </a:r>
            <a:r>
              <a:rPr lang="ru-RU" sz="2400" dirty="0" smtClean="0"/>
              <a:t> </a:t>
            </a:r>
            <a:r>
              <a:rPr lang="en-US" sz="2400" dirty="0" smtClean="0"/>
              <a:t>r;</a:t>
            </a:r>
            <a:endParaRPr lang="ru-RU" sz="24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9137" y="1544201"/>
            <a:ext cx="52387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8" name="Прямая со стрелкой 47"/>
          <p:cNvCxnSpPr>
            <a:endCxn id="7" idx="0"/>
          </p:cNvCxnSpPr>
          <p:nvPr/>
        </p:nvCxnSpPr>
        <p:spPr>
          <a:xfrm flipH="1">
            <a:off x="940820" y="1916832"/>
            <a:ext cx="689356" cy="49157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/>
          <p:nvPr/>
        </p:nvCxnSpPr>
        <p:spPr>
          <a:xfrm>
            <a:off x="2058764" y="1916832"/>
            <a:ext cx="647905" cy="51019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5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5291" y="4257787"/>
            <a:ext cx="235136" cy="511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55"/>
          <p:cNvSpPr txBox="1"/>
          <p:nvPr/>
        </p:nvSpPr>
        <p:spPr>
          <a:xfrm>
            <a:off x="2539956" y="3759423"/>
            <a:ext cx="591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Т</a:t>
            </a:r>
            <a:r>
              <a:rPr lang="en-US" sz="1600" dirty="0" smtClean="0"/>
              <a:t>4</a:t>
            </a:r>
            <a:endParaRPr lang="ru-RU" sz="12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140" y="2439023"/>
            <a:ext cx="190500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353" y="3344437"/>
            <a:ext cx="3333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TextBox 59"/>
          <p:cNvSpPr txBox="1"/>
          <p:nvPr/>
        </p:nvSpPr>
        <p:spPr>
          <a:xfrm>
            <a:off x="899592" y="3193081"/>
            <a:ext cx="463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</a:t>
            </a:r>
            <a:endParaRPr lang="ru-RU" sz="2400" dirty="0">
              <a:latin typeface="Cambria" pitchFamily="18" charset="0"/>
            </a:endParaRPr>
          </a:p>
        </p:txBody>
      </p:sp>
      <p:cxnSp>
        <p:nvCxnSpPr>
          <p:cNvPr id="61" name="Прямая со стрелкой 60"/>
          <p:cNvCxnSpPr>
            <a:endCxn id="8" idx="1"/>
          </p:cNvCxnSpPr>
          <p:nvPr/>
        </p:nvCxnSpPr>
        <p:spPr>
          <a:xfrm>
            <a:off x="1115616" y="3527103"/>
            <a:ext cx="185498" cy="1230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2167" y="2369847"/>
            <a:ext cx="52387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367" y="1552776"/>
            <a:ext cx="5429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8490" y="3386104"/>
            <a:ext cx="449811" cy="97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7485" y="3344765"/>
            <a:ext cx="611687" cy="1331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2" name="Прямая со стрелкой 71"/>
          <p:cNvCxnSpPr>
            <a:endCxn id="69" idx="0"/>
          </p:cNvCxnSpPr>
          <p:nvPr/>
        </p:nvCxnSpPr>
        <p:spPr>
          <a:xfrm flipH="1">
            <a:off x="6043329" y="2836176"/>
            <a:ext cx="299066" cy="50858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Прямая со стрелкой 72"/>
          <p:cNvCxnSpPr/>
          <p:nvPr/>
        </p:nvCxnSpPr>
        <p:spPr>
          <a:xfrm>
            <a:off x="6654215" y="2836176"/>
            <a:ext cx="364726" cy="56233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4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220" y="3433551"/>
            <a:ext cx="416565" cy="906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Прямоугольник 74"/>
          <p:cNvSpPr/>
          <p:nvPr/>
        </p:nvSpPr>
        <p:spPr>
          <a:xfrm>
            <a:off x="6853228" y="4297647"/>
            <a:ext cx="272212" cy="2834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TextBox 75"/>
          <p:cNvSpPr txBox="1"/>
          <p:nvPr/>
        </p:nvSpPr>
        <p:spPr>
          <a:xfrm>
            <a:off x="5852324" y="4623519"/>
            <a:ext cx="591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Т</a:t>
            </a:r>
            <a:r>
              <a:rPr lang="ru-RU" sz="1600" dirty="0" smtClean="0"/>
              <a:t>1</a:t>
            </a:r>
            <a:endParaRPr lang="ru-RU" sz="1200" dirty="0"/>
          </a:p>
        </p:txBody>
      </p:sp>
      <p:sp>
        <p:nvSpPr>
          <p:cNvPr id="77" name="TextBox 76"/>
          <p:cNvSpPr txBox="1"/>
          <p:nvPr/>
        </p:nvSpPr>
        <p:spPr>
          <a:xfrm>
            <a:off x="6788428" y="4638327"/>
            <a:ext cx="591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Т</a:t>
            </a:r>
            <a:r>
              <a:rPr lang="ru-RU" sz="1600" dirty="0"/>
              <a:t>2</a:t>
            </a:r>
            <a:endParaRPr lang="ru-RU" sz="1200" dirty="0"/>
          </a:p>
        </p:txBody>
      </p:sp>
      <p:sp>
        <p:nvSpPr>
          <p:cNvPr id="78" name="TextBox 77"/>
          <p:cNvSpPr txBox="1"/>
          <p:nvPr/>
        </p:nvSpPr>
        <p:spPr>
          <a:xfrm>
            <a:off x="7239783" y="4623519"/>
            <a:ext cx="591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Т</a:t>
            </a:r>
            <a:r>
              <a:rPr lang="ru-RU" sz="1600" dirty="0"/>
              <a:t>3</a:t>
            </a:r>
            <a:endParaRPr lang="ru-RU" sz="1200" dirty="0"/>
          </a:p>
        </p:txBody>
      </p:sp>
      <p:pic>
        <p:nvPicPr>
          <p:cNvPr id="8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5508" y="2375076"/>
            <a:ext cx="52387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7" name="Прямая со стрелкой 86"/>
          <p:cNvCxnSpPr/>
          <p:nvPr/>
        </p:nvCxnSpPr>
        <p:spPr>
          <a:xfrm flipH="1">
            <a:off x="6508321" y="1878269"/>
            <a:ext cx="427419" cy="51275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8" name="Прямая со стрелкой 87"/>
          <p:cNvCxnSpPr/>
          <p:nvPr/>
        </p:nvCxnSpPr>
        <p:spPr>
          <a:xfrm>
            <a:off x="7364328" y="1878269"/>
            <a:ext cx="441356" cy="54876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8372604" y="4623519"/>
            <a:ext cx="591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Т</a:t>
            </a:r>
            <a:r>
              <a:rPr lang="en-US" sz="1600" dirty="0" smtClean="0"/>
              <a:t>4</a:t>
            </a:r>
            <a:endParaRPr lang="ru-RU" sz="1200" dirty="0"/>
          </a:p>
        </p:txBody>
      </p:sp>
      <p:cxnSp>
        <p:nvCxnSpPr>
          <p:cNvPr id="96" name="Прямая со стрелкой 95"/>
          <p:cNvCxnSpPr/>
          <p:nvPr/>
        </p:nvCxnSpPr>
        <p:spPr>
          <a:xfrm flipH="1">
            <a:off x="7429292" y="2852936"/>
            <a:ext cx="348034" cy="5362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Прямая со стрелкой 96"/>
          <p:cNvCxnSpPr/>
          <p:nvPr/>
        </p:nvCxnSpPr>
        <p:spPr>
          <a:xfrm>
            <a:off x="8126862" y="2852936"/>
            <a:ext cx="468207" cy="51347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7967" y="3350087"/>
            <a:ext cx="598698" cy="1303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1371625"/>
            <a:ext cx="295275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089138" y="1671191"/>
            <a:ext cx="314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L</a:t>
            </a:r>
            <a:endParaRPr lang="ru-RU" sz="2400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68294" y="2751311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R</a:t>
            </a:r>
            <a:endParaRPr lang="ru-RU" sz="24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07804" y="2267580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 (0)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6660232" y="2348880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0 (-1)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6739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18" grpId="0"/>
      <p:bldP spid="19" grpId="0"/>
      <p:bldP spid="20" grpId="0"/>
      <p:bldP spid="34" grpId="0"/>
      <p:bldP spid="36" grpId="0"/>
      <p:bldP spid="46" grpId="0" animBg="1"/>
      <p:bldP spid="56" grpId="0"/>
      <p:bldP spid="60" grpId="0"/>
      <p:bldP spid="75" grpId="0" animBg="1"/>
      <p:bldP spid="76" grpId="0"/>
      <p:bldP spid="77" grpId="0"/>
      <p:bldP spid="78" grpId="0"/>
      <p:bldP spid="9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29546"/>
            <a:ext cx="8604448" cy="67413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 smtClean="0"/>
              <a:t>Введем логическую переменную </a:t>
            </a:r>
            <a:r>
              <a:rPr lang="en-US" sz="2400" dirty="0" err="1" smtClean="0"/>
              <a:t>Rost</a:t>
            </a:r>
            <a:r>
              <a:rPr lang="ru-RU" sz="2400" dirty="0" smtClean="0"/>
              <a:t> которая будет показывать, что дерево увеличилось  ( </a:t>
            </a:r>
            <a:r>
              <a:rPr lang="en-US" sz="2400" dirty="0" err="1" smtClean="0"/>
              <a:t>Rost</a:t>
            </a:r>
            <a:r>
              <a:rPr lang="ru-RU" sz="2400" dirty="0" smtClean="0"/>
              <a:t> =да)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ru-RU" sz="2400" b="1" i="1" u="sng" dirty="0" smtClean="0"/>
              <a:t>Добавить </a:t>
            </a:r>
            <a:r>
              <a:rPr lang="ru-RU" sz="2400" b="1" i="1" u="sng" dirty="0" smtClean="0"/>
              <a:t>АВЛ</a:t>
            </a:r>
            <a:r>
              <a:rPr lang="en-US" sz="2400" i="1" u="sng" dirty="0" smtClean="0"/>
              <a:t> (</a:t>
            </a:r>
            <a:r>
              <a:rPr lang="ru-RU" sz="2400" i="1" u="sng" dirty="0" smtClean="0"/>
              <a:t> </a:t>
            </a:r>
            <a:r>
              <a:rPr lang="en-US" sz="2400" i="1" u="sng" dirty="0" smtClean="0"/>
              <a:t>D</a:t>
            </a:r>
            <a:r>
              <a:rPr lang="ru-RU" sz="2400" i="1" u="sng" dirty="0" smtClean="0"/>
              <a:t> </a:t>
            </a:r>
            <a:r>
              <a:rPr lang="en-US" sz="2400" i="1" u="sng" dirty="0" smtClean="0"/>
              <a:t>-</a:t>
            </a:r>
            <a:r>
              <a:rPr lang="ru-RU" sz="2400" i="1" u="sng" dirty="0" smtClean="0"/>
              <a:t> данные</a:t>
            </a:r>
            <a:r>
              <a:rPr lang="en-US" sz="2400" i="1" u="sng" dirty="0" smtClean="0"/>
              <a:t>, </a:t>
            </a:r>
            <a:r>
              <a:rPr lang="ru-RU" sz="2400" i="1" u="sng" dirty="0" smtClean="0"/>
              <a:t> </a:t>
            </a:r>
            <a:r>
              <a:rPr lang="en-US" sz="2400" i="1" u="sng" dirty="0" smtClean="0"/>
              <a:t>vertex*&amp;p</a:t>
            </a:r>
            <a:r>
              <a:rPr lang="ru-RU" sz="2400" i="1" u="sng" dirty="0" smtClean="0"/>
              <a:t> </a:t>
            </a:r>
            <a:r>
              <a:rPr lang="en-US" sz="2400" i="1" u="sng" dirty="0" smtClean="0"/>
              <a:t>)</a:t>
            </a:r>
          </a:p>
          <a:p>
            <a:pPr marL="0" indent="0">
              <a:buNone/>
            </a:pPr>
            <a:r>
              <a:rPr lang="en-US" sz="2400" dirty="0" smtClean="0"/>
              <a:t>IF</a:t>
            </a:r>
            <a:r>
              <a:rPr lang="ru-RU" sz="2400" dirty="0" smtClean="0"/>
              <a:t> </a:t>
            </a:r>
            <a:r>
              <a:rPr lang="en-US" sz="2400" dirty="0" smtClean="0"/>
              <a:t>(p</a:t>
            </a:r>
            <a:r>
              <a:rPr lang="ru-RU" sz="2400" dirty="0" smtClean="0"/>
              <a:t> </a:t>
            </a:r>
            <a:r>
              <a:rPr lang="en-US" sz="2400" dirty="0" smtClean="0"/>
              <a:t>=</a:t>
            </a:r>
            <a:r>
              <a:rPr lang="ru-RU" sz="2400" dirty="0" smtClean="0"/>
              <a:t> </a:t>
            </a:r>
            <a:r>
              <a:rPr lang="en-US" sz="2400" dirty="0" smtClean="0"/>
              <a:t>NULL) </a:t>
            </a:r>
            <a:r>
              <a:rPr lang="ru-RU" sz="2400" dirty="0" smtClean="0"/>
              <a:t>память</a:t>
            </a:r>
            <a:r>
              <a:rPr lang="en-US" sz="2400" dirty="0" smtClean="0"/>
              <a:t> (p);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p-</a:t>
            </a:r>
            <a:r>
              <a:rPr lang="ru-RU" sz="2400" dirty="0" smtClean="0"/>
              <a:t>-</a:t>
            </a:r>
            <a:r>
              <a:rPr lang="en-US" sz="2400" dirty="0" smtClean="0"/>
              <a:t>&gt;Data</a:t>
            </a:r>
            <a:r>
              <a:rPr lang="ru-RU" sz="2400" dirty="0" smtClean="0"/>
              <a:t> </a:t>
            </a:r>
            <a:r>
              <a:rPr lang="en-US" sz="2400" dirty="0" smtClean="0"/>
              <a:t>=</a:t>
            </a:r>
            <a:r>
              <a:rPr lang="ru-RU" sz="2400" dirty="0" smtClean="0"/>
              <a:t> </a:t>
            </a:r>
            <a:r>
              <a:rPr lang="en-US" sz="2400" dirty="0" smtClean="0"/>
              <a:t>D;    p</a:t>
            </a:r>
            <a:r>
              <a:rPr lang="ru-RU" sz="2400" dirty="0" smtClean="0"/>
              <a:t>-</a:t>
            </a:r>
            <a:r>
              <a:rPr lang="en-US" sz="2400" dirty="0" smtClean="0"/>
              <a:t>-&gt;Left</a:t>
            </a:r>
            <a:r>
              <a:rPr lang="ru-RU" sz="2400" dirty="0" smtClean="0"/>
              <a:t> </a:t>
            </a:r>
            <a:r>
              <a:rPr lang="en-US" sz="2400" dirty="0" smtClean="0"/>
              <a:t>=</a:t>
            </a:r>
            <a:r>
              <a:rPr lang="ru-RU" sz="2400" dirty="0" smtClean="0"/>
              <a:t> </a:t>
            </a:r>
            <a:r>
              <a:rPr lang="en-US" sz="2400" dirty="0" smtClean="0"/>
              <a:t>NULL; 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p</a:t>
            </a:r>
            <a:r>
              <a:rPr lang="ru-RU" sz="2400" dirty="0" smtClean="0"/>
              <a:t>-</a:t>
            </a:r>
            <a:r>
              <a:rPr lang="en-US" sz="2400" dirty="0" smtClean="0"/>
              <a:t>-&gt;Right</a:t>
            </a:r>
            <a:r>
              <a:rPr lang="ru-RU" sz="2400" dirty="0" smtClean="0"/>
              <a:t> </a:t>
            </a:r>
            <a:r>
              <a:rPr lang="en-US" sz="2400" dirty="0" smtClean="0"/>
              <a:t>=</a:t>
            </a:r>
            <a:r>
              <a:rPr lang="ru-RU" sz="2400" dirty="0" smtClean="0"/>
              <a:t> </a:t>
            </a:r>
            <a:r>
              <a:rPr lang="en-US" sz="2400" dirty="0" smtClean="0"/>
              <a:t>NULL;  p</a:t>
            </a:r>
            <a:r>
              <a:rPr lang="ru-RU" sz="2400" dirty="0" smtClean="0"/>
              <a:t>-</a:t>
            </a:r>
            <a:r>
              <a:rPr lang="en-US" sz="2400" dirty="0" smtClean="0"/>
              <a:t>-&gt;</a:t>
            </a:r>
            <a:r>
              <a:rPr lang="en-US" sz="2400" dirty="0" err="1" smtClean="0"/>
              <a:t>Bal</a:t>
            </a:r>
            <a:r>
              <a:rPr lang="ru-RU" sz="2400" dirty="0" smtClean="0"/>
              <a:t> </a:t>
            </a:r>
            <a:r>
              <a:rPr lang="en-US" sz="2400" dirty="0" smtClean="0"/>
              <a:t>=</a:t>
            </a:r>
            <a:r>
              <a:rPr lang="ru-RU" sz="2400" dirty="0" smtClean="0"/>
              <a:t> </a:t>
            </a:r>
            <a:r>
              <a:rPr lang="en-US" sz="2400" dirty="0" smtClean="0"/>
              <a:t>0;  </a:t>
            </a:r>
            <a:r>
              <a:rPr lang="en-US" sz="2400" dirty="0" err="1" smtClean="0"/>
              <a:t>Rost</a:t>
            </a:r>
            <a:r>
              <a:rPr lang="ru-RU" sz="2400" dirty="0" smtClean="0"/>
              <a:t> </a:t>
            </a:r>
            <a:r>
              <a:rPr lang="en-US" sz="2400" dirty="0" smtClean="0"/>
              <a:t>=</a:t>
            </a:r>
            <a:r>
              <a:rPr lang="ru-RU" sz="2400" dirty="0" smtClean="0"/>
              <a:t> да</a:t>
            </a:r>
            <a:r>
              <a:rPr lang="en-US" sz="2400" dirty="0" smtClean="0"/>
              <a:t>;</a:t>
            </a:r>
          </a:p>
          <a:p>
            <a:pPr marL="0" indent="0">
              <a:buNone/>
            </a:pPr>
            <a:r>
              <a:rPr lang="en-US" sz="2400" dirty="0" smtClean="0"/>
              <a:t>ELSE  IF</a:t>
            </a:r>
            <a:r>
              <a:rPr lang="ru-RU" sz="2400" dirty="0" smtClean="0"/>
              <a:t> </a:t>
            </a:r>
            <a:r>
              <a:rPr lang="en-US" sz="2400" dirty="0" smtClean="0"/>
              <a:t>(p-</a:t>
            </a:r>
            <a:r>
              <a:rPr lang="ru-RU" sz="2400" dirty="0" smtClean="0"/>
              <a:t>-</a:t>
            </a:r>
            <a:r>
              <a:rPr lang="en-US" sz="2400" dirty="0" smtClean="0"/>
              <a:t>&gt;Data</a:t>
            </a:r>
            <a:r>
              <a:rPr lang="ru-RU" sz="2400" dirty="0" smtClean="0"/>
              <a:t> </a:t>
            </a:r>
            <a:r>
              <a:rPr lang="en-US" sz="2400" dirty="0" smtClean="0"/>
              <a:t> &gt;</a:t>
            </a:r>
            <a:r>
              <a:rPr lang="ru-RU" sz="2400" dirty="0" smtClean="0"/>
              <a:t> </a:t>
            </a:r>
            <a:r>
              <a:rPr lang="en-US" sz="2400" dirty="0" smtClean="0"/>
              <a:t>D) </a:t>
            </a:r>
            <a:r>
              <a:rPr lang="ru-RU" sz="2400" b="1" dirty="0" smtClean="0"/>
              <a:t>Добавить АВЛ </a:t>
            </a:r>
            <a:r>
              <a:rPr lang="en-US" sz="2400" dirty="0" smtClean="0"/>
              <a:t>(D, p</a:t>
            </a:r>
            <a:r>
              <a:rPr lang="ru-RU" sz="2400" dirty="0" smtClean="0"/>
              <a:t>-</a:t>
            </a:r>
            <a:r>
              <a:rPr lang="en-US" sz="2400" dirty="0" smtClean="0"/>
              <a:t>-&gt;Left)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   IF</a:t>
            </a:r>
            <a:r>
              <a:rPr lang="ru-RU" sz="2400" dirty="0" smtClean="0"/>
              <a:t> </a:t>
            </a:r>
            <a:r>
              <a:rPr lang="en-US" sz="2400" dirty="0" smtClean="0"/>
              <a:t>(</a:t>
            </a:r>
            <a:r>
              <a:rPr lang="en-US" sz="2400" dirty="0" err="1" smtClean="0"/>
              <a:t>Rost</a:t>
            </a:r>
            <a:r>
              <a:rPr lang="ru-RU" sz="2400" dirty="0" smtClean="0"/>
              <a:t> </a:t>
            </a:r>
            <a:r>
              <a:rPr lang="en-US" sz="2400" dirty="0" smtClean="0"/>
              <a:t>=</a:t>
            </a:r>
            <a:r>
              <a:rPr lang="ru-RU" sz="2400" dirty="0" smtClean="0"/>
              <a:t> да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     IF</a:t>
            </a:r>
            <a:r>
              <a:rPr lang="ru-RU" sz="2400" dirty="0" smtClean="0"/>
              <a:t> </a:t>
            </a:r>
            <a:r>
              <a:rPr lang="en-US" sz="2400" dirty="0" smtClean="0"/>
              <a:t>(p-</a:t>
            </a:r>
            <a:r>
              <a:rPr lang="ru-RU" sz="2400" dirty="0" smtClean="0"/>
              <a:t>-</a:t>
            </a:r>
            <a:r>
              <a:rPr lang="en-US" sz="2400" dirty="0" smtClean="0"/>
              <a:t>&gt;</a:t>
            </a:r>
            <a:r>
              <a:rPr lang="en-US" sz="2400" dirty="0" err="1" smtClean="0"/>
              <a:t>Bal</a:t>
            </a:r>
            <a:r>
              <a:rPr lang="ru-RU" sz="2400" dirty="0" smtClean="0"/>
              <a:t> </a:t>
            </a:r>
            <a:r>
              <a:rPr lang="en-US" sz="2400" dirty="0" smtClean="0"/>
              <a:t>&gt;</a:t>
            </a:r>
            <a:r>
              <a:rPr lang="ru-RU" sz="2400" dirty="0" smtClean="0"/>
              <a:t> </a:t>
            </a:r>
            <a:r>
              <a:rPr lang="en-US" sz="2400" dirty="0" smtClean="0"/>
              <a:t>0) p-</a:t>
            </a:r>
            <a:r>
              <a:rPr lang="ru-RU" sz="2400" dirty="0" smtClean="0"/>
              <a:t>-</a:t>
            </a:r>
            <a:r>
              <a:rPr lang="en-US" sz="2400" dirty="0" smtClean="0"/>
              <a:t>&gt;</a:t>
            </a:r>
            <a:r>
              <a:rPr lang="en-US" sz="2400" dirty="0" err="1" smtClean="0"/>
              <a:t>Bal</a:t>
            </a:r>
            <a:r>
              <a:rPr lang="ru-RU" sz="2400" dirty="0" smtClean="0"/>
              <a:t> </a:t>
            </a:r>
            <a:r>
              <a:rPr lang="en-US" sz="2400" dirty="0" smtClean="0"/>
              <a:t>=</a:t>
            </a:r>
            <a:r>
              <a:rPr lang="ru-RU" sz="2400" dirty="0" smtClean="0"/>
              <a:t> </a:t>
            </a:r>
            <a:r>
              <a:rPr lang="en-US" sz="2400" dirty="0" smtClean="0"/>
              <a:t>0; </a:t>
            </a:r>
            <a:r>
              <a:rPr lang="en-US" sz="2400" dirty="0" err="1" smtClean="0"/>
              <a:t>Rost</a:t>
            </a:r>
            <a:r>
              <a:rPr lang="ru-RU" sz="2400" dirty="0" smtClean="0"/>
              <a:t> </a:t>
            </a:r>
            <a:r>
              <a:rPr lang="en-US" sz="2400" dirty="0" smtClean="0"/>
              <a:t>=</a:t>
            </a:r>
            <a:r>
              <a:rPr lang="ru-RU" sz="2400" dirty="0" smtClean="0"/>
              <a:t> нет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 </a:t>
            </a:r>
            <a:r>
              <a:rPr lang="ru-RU" sz="2400" dirty="0" smtClean="0"/>
              <a:t> </a:t>
            </a:r>
            <a:r>
              <a:rPr lang="en-US" sz="2400" dirty="0" smtClean="0"/>
              <a:t>   ELSE  IF</a:t>
            </a:r>
            <a:r>
              <a:rPr lang="ru-RU" sz="2400" dirty="0" smtClean="0"/>
              <a:t> </a:t>
            </a:r>
            <a:r>
              <a:rPr lang="en-US" sz="2400" dirty="0" smtClean="0"/>
              <a:t>(p-</a:t>
            </a:r>
            <a:r>
              <a:rPr lang="ru-RU" sz="2400" dirty="0" smtClean="0"/>
              <a:t>-</a:t>
            </a:r>
            <a:r>
              <a:rPr lang="en-US" sz="2400" dirty="0" smtClean="0"/>
              <a:t>&gt;</a:t>
            </a:r>
            <a:r>
              <a:rPr lang="en-US" sz="2400" dirty="0" err="1" smtClean="0"/>
              <a:t>Bal</a:t>
            </a:r>
            <a:r>
              <a:rPr lang="ru-RU" sz="2400" dirty="0" smtClean="0"/>
              <a:t> </a:t>
            </a:r>
            <a:r>
              <a:rPr lang="en-US" sz="2400" dirty="0" smtClean="0"/>
              <a:t>=</a:t>
            </a:r>
            <a:r>
              <a:rPr lang="ru-RU" sz="2400" dirty="0" smtClean="0"/>
              <a:t> </a:t>
            </a:r>
            <a:r>
              <a:rPr lang="en-US" sz="2400" dirty="0" smtClean="0"/>
              <a:t>0)  p-</a:t>
            </a:r>
            <a:r>
              <a:rPr lang="ru-RU" sz="2400" dirty="0" smtClean="0"/>
              <a:t>-</a:t>
            </a:r>
            <a:r>
              <a:rPr lang="en-US" sz="2400" dirty="0" smtClean="0"/>
              <a:t>&gt;</a:t>
            </a:r>
            <a:r>
              <a:rPr lang="en-US" sz="2400" dirty="0" err="1" smtClean="0"/>
              <a:t>Bal</a:t>
            </a:r>
            <a:r>
              <a:rPr lang="ru-RU" sz="2400" dirty="0" smtClean="0"/>
              <a:t> </a:t>
            </a:r>
            <a:r>
              <a:rPr lang="en-US" sz="2400" dirty="0" smtClean="0"/>
              <a:t>=</a:t>
            </a:r>
            <a:r>
              <a:rPr lang="ru-RU" sz="2400" dirty="0" smtClean="0"/>
              <a:t> -</a:t>
            </a:r>
            <a:r>
              <a:rPr lang="en-US" sz="2400" dirty="0" smtClean="0"/>
              <a:t>1</a:t>
            </a:r>
            <a:r>
              <a:rPr lang="ru-RU" sz="2400" dirty="0" smtClean="0"/>
              <a:t>;</a:t>
            </a:r>
            <a:r>
              <a:rPr lang="en-US" sz="2400" dirty="0" smtClean="0"/>
              <a:t> </a:t>
            </a:r>
            <a:r>
              <a:rPr lang="en-US" sz="2400" dirty="0" err="1"/>
              <a:t>Rost</a:t>
            </a:r>
            <a:r>
              <a:rPr lang="ru-RU" sz="2400" dirty="0"/>
              <a:t> </a:t>
            </a:r>
            <a:r>
              <a:rPr lang="en-US" sz="2400" dirty="0"/>
              <a:t>=</a:t>
            </a:r>
            <a:r>
              <a:rPr lang="ru-RU" sz="2400" dirty="0"/>
              <a:t> да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               ELSE  </a:t>
            </a:r>
            <a:endParaRPr lang="ru-RU" sz="2400" dirty="0" smtClean="0"/>
          </a:p>
          <a:p>
            <a:pPr marL="0" indent="0">
              <a:buNone/>
            </a:pPr>
            <a:r>
              <a:rPr lang="ru-RU" sz="2400" dirty="0"/>
              <a:t>	</a:t>
            </a:r>
            <a:r>
              <a:rPr lang="ru-RU" sz="2400" dirty="0" smtClean="0"/>
              <a:t>	   </a:t>
            </a:r>
            <a:r>
              <a:rPr lang="en-US" sz="2400" dirty="0" smtClean="0"/>
              <a:t>IF</a:t>
            </a:r>
            <a:r>
              <a:rPr lang="ru-RU" sz="2400" dirty="0" smtClean="0"/>
              <a:t> </a:t>
            </a:r>
            <a:r>
              <a:rPr lang="en-US" sz="2400" dirty="0" smtClean="0"/>
              <a:t>(p-</a:t>
            </a:r>
            <a:r>
              <a:rPr lang="ru-RU" sz="2400" dirty="0" smtClean="0"/>
              <a:t>-</a:t>
            </a:r>
            <a:r>
              <a:rPr lang="en-US" sz="2400" dirty="0" smtClean="0"/>
              <a:t>&gt;Left</a:t>
            </a:r>
            <a:r>
              <a:rPr lang="ru-RU" sz="2400" dirty="0" smtClean="0"/>
              <a:t>-</a:t>
            </a:r>
            <a:r>
              <a:rPr lang="en-US" sz="2400" dirty="0" smtClean="0"/>
              <a:t>-&gt;</a:t>
            </a:r>
            <a:r>
              <a:rPr lang="en-US" sz="2400" dirty="0" err="1" smtClean="0"/>
              <a:t>Bal</a:t>
            </a:r>
            <a:r>
              <a:rPr lang="ru-RU" sz="2400" dirty="0" smtClean="0"/>
              <a:t> </a:t>
            </a:r>
            <a:r>
              <a:rPr lang="en-US" sz="2400" dirty="0" smtClean="0"/>
              <a:t>&lt;</a:t>
            </a:r>
            <a:r>
              <a:rPr lang="ru-RU" sz="2400" dirty="0" smtClean="0"/>
              <a:t> </a:t>
            </a:r>
            <a:r>
              <a:rPr lang="en-US" sz="2400" dirty="0" smtClean="0"/>
              <a:t>0)</a:t>
            </a:r>
            <a:r>
              <a:rPr lang="ru-RU" sz="2400" dirty="0" smtClean="0"/>
              <a:t> </a:t>
            </a:r>
            <a:r>
              <a:rPr lang="en-US" sz="2400" dirty="0" smtClean="0"/>
              <a:t>&lt;</a:t>
            </a:r>
            <a:r>
              <a:rPr lang="en-US" sz="2400" b="1" dirty="0" smtClean="0"/>
              <a:t>LL-</a:t>
            </a:r>
            <a:r>
              <a:rPr lang="ru-RU" sz="2400" b="1" dirty="0" smtClean="0"/>
              <a:t>поворот</a:t>
            </a:r>
            <a:r>
              <a:rPr lang="en-US" sz="2400" dirty="0" smtClean="0"/>
              <a:t>&gt;</a:t>
            </a:r>
            <a:r>
              <a:rPr lang="ru-RU" sz="2400" dirty="0" smtClean="0"/>
              <a:t>  </a:t>
            </a:r>
            <a:r>
              <a:rPr lang="en-US" sz="2400" dirty="0" err="1" smtClean="0"/>
              <a:t>Rost</a:t>
            </a:r>
            <a:r>
              <a:rPr lang="en-US" sz="2400" dirty="0" smtClean="0"/>
              <a:t>=</a:t>
            </a:r>
            <a:r>
              <a:rPr lang="ru-RU" sz="2400" dirty="0" smtClean="0"/>
              <a:t>нет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                         </a:t>
            </a:r>
            <a:r>
              <a:rPr lang="ru-RU" sz="2400" dirty="0" smtClean="0"/>
              <a:t>            </a:t>
            </a:r>
            <a:r>
              <a:rPr lang="en-US" sz="2400" dirty="0" smtClean="0"/>
              <a:t>ELSE         </a:t>
            </a:r>
            <a:r>
              <a:rPr lang="ru-RU" sz="2400" dirty="0" smtClean="0"/>
              <a:t> </a:t>
            </a:r>
            <a:r>
              <a:rPr lang="en-US" sz="2400" dirty="0" smtClean="0"/>
              <a:t> &lt;</a:t>
            </a:r>
            <a:r>
              <a:rPr lang="en-US" sz="2400" b="1" dirty="0" smtClean="0"/>
              <a:t>LR-</a:t>
            </a:r>
            <a:r>
              <a:rPr lang="ru-RU" sz="2400" b="1" dirty="0" smtClean="0"/>
              <a:t>поворот</a:t>
            </a:r>
            <a:r>
              <a:rPr lang="en-US" sz="2400" dirty="0" smtClean="0"/>
              <a:t>&gt;</a:t>
            </a:r>
            <a:r>
              <a:rPr lang="ru-RU" sz="2400" dirty="0" smtClean="0"/>
              <a:t>  </a:t>
            </a:r>
            <a:r>
              <a:rPr lang="en-US" sz="2400" dirty="0" err="1" smtClean="0"/>
              <a:t>Rost</a:t>
            </a:r>
            <a:r>
              <a:rPr lang="en-US" sz="2400" dirty="0" smtClean="0"/>
              <a:t>=</a:t>
            </a:r>
            <a:r>
              <a:rPr lang="ru-RU" sz="2400" dirty="0"/>
              <a:t>нет</a:t>
            </a:r>
            <a:endParaRPr lang="en-US" sz="2400" dirty="0"/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sz="2400" dirty="0" smtClean="0"/>
              <a:t>                            </a:t>
            </a:r>
            <a:r>
              <a:rPr lang="ru-RU" sz="2400" dirty="0" smtClean="0"/>
              <a:t>  </a:t>
            </a:r>
            <a:r>
              <a:rPr lang="en-US" sz="2400" dirty="0" smtClean="0"/>
              <a:t>FI     </a:t>
            </a:r>
            <a:endParaRPr lang="ru-RU" sz="2400" dirty="0" smtClean="0"/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ru-RU" sz="2400" dirty="0"/>
              <a:t> </a:t>
            </a:r>
            <a:r>
              <a:rPr lang="ru-RU" sz="2400" dirty="0" smtClean="0"/>
              <a:t>                    </a:t>
            </a:r>
            <a:r>
              <a:rPr lang="en-US" sz="2400" dirty="0" smtClean="0"/>
              <a:t> </a:t>
            </a:r>
            <a:r>
              <a:rPr lang="ru-RU" sz="2400" dirty="0" smtClean="0"/>
              <a:t>     </a:t>
            </a:r>
            <a:r>
              <a:rPr lang="en-US" sz="2400" dirty="0" smtClean="0"/>
              <a:t> FI</a:t>
            </a: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sz="2400" dirty="0" smtClean="0"/>
              <a:t>               </a:t>
            </a:r>
            <a:r>
              <a:rPr lang="ru-RU" sz="2400" dirty="0" smtClean="0"/>
              <a:t>  </a:t>
            </a:r>
            <a:r>
              <a:rPr lang="en-US" sz="2400" dirty="0" smtClean="0"/>
              <a:t> FI </a:t>
            </a:r>
            <a:r>
              <a:rPr lang="ru-RU" sz="2400" dirty="0" smtClean="0"/>
              <a:t> </a:t>
            </a:r>
            <a:endParaRPr lang="ru-RU" sz="2400" dirty="0" smtClean="0"/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ru-RU" sz="2400" dirty="0"/>
              <a:t>	</a:t>
            </a:r>
            <a:r>
              <a:rPr lang="en-US" sz="2400" dirty="0" smtClean="0"/>
              <a:t>FI  </a:t>
            </a: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2836739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548680"/>
            <a:ext cx="8973662" cy="55446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ELSE  IF</a:t>
            </a:r>
            <a:r>
              <a:rPr lang="ru-RU" sz="2400" dirty="0" smtClean="0"/>
              <a:t> </a:t>
            </a:r>
            <a:r>
              <a:rPr lang="en-US" sz="2400" dirty="0" smtClean="0"/>
              <a:t>(p-</a:t>
            </a:r>
            <a:r>
              <a:rPr lang="ru-RU" sz="2400" dirty="0" smtClean="0"/>
              <a:t>-</a:t>
            </a:r>
            <a:r>
              <a:rPr lang="en-US" sz="2400" dirty="0" smtClean="0"/>
              <a:t>&gt;Data</a:t>
            </a:r>
            <a:r>
              <a:rPr lang="ru-RU" sz="2400" dirty="0" smtClean="0"/>
              <a:t> </a:t>
            </a:r>
            <a:r>
              <a:rPr lang="en-US" sz="2400" dirty="0" smtClean="0"/>
              <a:t>&lt;</a:t>
            </a:r>
            <a:r>
              <a:rPr lang="ru-RU" sz="2400" dirty="0" smtClean="0"/>
              <a:t> </a:t>
            </a:r>
            <a:r>
              <a:rPr lang="en-US" sz="2400" dirty="0" smtClean="0"/>
              <a:t>D) </a:t>
            </a:r>
            <a:r>
              <a:rPr lang="ru-RU" sz="2400" b="1" dirty="0"/>
              <a:t>Добавить </a:t>
            </a:r>
            <a:r>
              <a:rPr lang="ru-RU" sz="2400" b="1" dirty="0" smtClean="0"/>
              <a:t>АВЛ </a:t>
            </a:r>
            <a:r>
              <a:rPr lang="en-US" sz="2400" dirty="0" smtClean="0"/>
              <a:t>(</a:t>
            </a:r>
            <a:r>
              <a:rPr lang="en-US" sz="2400" dirty="0"/>
              <a:t>D, </a:t>
            </a:r>
            <a:r>
              <a:rPr lang="en-US" sz="2400" dirty="0" smtClean="0"/>
              <a:t>p-</a:t>
            </a:r>
            <a:r>
              <a:rPr lang="ru-RU" sz="2400" dirty="0" smtClean="0"/>
              <a:t>-</a:t>
            </a:r>
            <a:r>
              <a:rPr lang="en-US" sz="2400" dirty="0" smtClean="0"/>
              <a:t>&gt;Right)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IF (</a:t>
            </a:r>
            <a:r>
              <a:rPr lang="en-US" sz="2400" dirty="0" err="1" smtClean="0"/>
              <a:t>Rost</a:t>
            </a:r>
            <a:r>
              <a:rPr lang="ru-RU" sz="2400" dirty="0" smtClean="0"/>
              <a:t> </a:t>
            </a:r>
            <a:r>
              <a:rPr lang="en-US" sz="2400" dirty="0" smtClean="0"/>
              <a:t>=</a:t>
            </a:r>
            <a:r>
              <a:rPr lang="ru-RU" sz="2400" dirty="0" smtClean="0"/>
              <a:t> да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    IF</a:t>
            </a:r>
            <a:r>
              <a:rPr lang="ru-RU" sz="2400" dirty="0" smtClean="0"/>
              <a:t> </a:t>
            </a:r>
            <a:r>
              <a:rPr lang="en-US" sz="2400" dirty="0" smtClean="0"/>
              <a:t>(p</a:t>
            </a:r>
            <a:r>
              <a:rPr lang="ru-RU" sz="2400" dirty="0" smtClean="0"/>
              <a:t>-</a:t>
            </a:r>
            <a:r>
              <a:rPr lang="en-US" sz="2400" dirty="0" smtClean="0"/>
              <a:t>-&gt;</a:t>
            </a:r>
            <a:r>
              <a:rPr lang="en-US" sz="2400" dirty="0" err="1" smtClean="0"/>
              <a:t>Bal</a:t>
            </a:r>
            <a:r>
              <a:rPr lang="ru-RU" sz="2400" dirty="0" smtClean="0"/>
              <a:t> </a:t>
            </a:r>
            <a:r>
              <a:rPr lang="en-US" sz="2400" dirty="0" smtClean="0"/>
              <a:t>&lt;</a:t>
            </a:r>
            <a:r>
              <a:rPr lang="ru-RU" sz="2400" dirty="0" smtClean="0"/>
              <a:t> </a:t>
            </a:r>
            <a:r>
              <a:rPr lang="en-US" sz="2400" dirty="0" smtClean="0"/>
              <a:t>0) p</a:t>
            </a:r>
            <a:r>
              <a:rPr lang="ru-RU" sz="2400" dirty="0" smtClean="0"/>
              <a:t>-</a:t>
            </a:r>
            <a:r>
              <a:rPr lang="en-US" sz="2400" dirty="0" smtClean="0"/>
              <a:t>-&gt;</a:t>
            </a:r>
            <a:r>
              <a:rPr lang="en-US" sz="2400" dirty="0" err="1" smtClean="0"/>
              <a:t>Bal</a:t>
            </a:r>
            <a:r>
              <a:rPr lang="ru-RU" sz="2400" dirty="0" smtClean="0"/>
              <a:t> </a:t>
            </a:r>
            <a:r>
              <a:rPr lang="en-US" sz="2400" dirty="0" smtClean="0"/>
              <a:t>=</a:t>
            </a:r>
            <a:r>
              <a:rPr lang="ru-RU" sz="2400" dirty="0" smtClean="0"/>
              <a:t> </a:t>
            </a:r>
            <a:r>
              <a:rPr lang="en-US" sz="2400" dirty="0" smtClean="0"/>
              <a:t>0;</a:t>
            </a:r>
            <a:r>
              <a:rPr lang="ru-RU" sz="2400" dirty="0" smtClean="0"/>
              <a:t>  </a:t>
            </a:r>
            <a:r>
              <a:rPr lang="en-US" sz="2400" dirty="0" err="1" smtClean="0"/>
              <a:t>Rost</a:t>
            </a:r>
            <a:r>
              <a:rPr lang="ru-RU" sz="2400" dirty="0" smtClean="0"/>
              <a:t> </a:t>
            </a:r>
            <a:r>
              <a:rPr lang="en-US" sz="2400" dirty="0" smtClean="0"/>
              <a:t>=</a:t>
            </a:r>
            <a:r>
              <a:rPr lang="ru-RU" sz="2400" dirty="0" smtClean="0"/>
              <a:t> нет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    ELSE  IF</a:t>
            </a:r>
            <a:r>
              <a:rPr lang="ru-RU" sz="2400" dirty="0" smtClean="0"/>
              <a:t> </a:t>
            </a:r>
            <a:r>
              <a:rPr lang="en-US" sz="2400" dirty="0" smtClean="0"/>
              <a:t>(p-</a:t>
            </a:r>
            <a:r>
              <a:rPr lang="ru-RU" sz="2400" dirty="0" smtClean="0"/>
              <a:t>-</a:t>
            </a:r>
            <a:r>
              <a:rPr lang="en-US" sz="2400" dirty="0" smtClean="0"/>
              <a:t>&gt;</a:t>
            </a:r>
            <a:r>
              <a:rPr lang="en-US" sz="2400" dirty="0" err="1" smtClean="0"/>
              <a:t>Bal</a:t>
            </a:r>
            <a:r>
              <a:rPr lang="ru-RU" sz="2400" dirty="0" smtClean="0"/>
              <a:t> </a:t>
            </a:r>
            <a:r>
              <a:rPr lang="en-US" sz="2400" dirty="0" smtClean="0"/>
              <a:t>=</a:t>
            </a:r>
            <a:r>
              <a:rPr lang="ru-RU" sz="2400" dirty="0" smtClean="0"/>
              <a:t> </a:t>
            </a:r>
            <a:r>
              <a:rPr lang="en-US" sz="2400" dirty="0" smtClean="0"/>
              <a:t>0) p-</a:t>
            </a:r>
            <a:r>
              <a:rPr lang="ru-RU" sz="2400" dirty="0" smtClean="0"/>
              <a:t>-</a:t>
            </a:r>
            <a:r>
              <a:rPr lang="en-US" sz="2400" dirty="0" smtClean="0"/>
              <a:t>&gt;</a:t>
            </a:r>
            <a:r>
              <a:rPr lang="en-US" sz="2400" dirty="0" err="1" smtClean="0"/>
              <a:t>Bal</a:t>
            </a:r>
            <a:r>
              <a:rPr lang="ru-RU" sz="2400" dirty="0" smtClean="0"/>
              <a:t> </a:t>
            </a:r>
            <a:r>
              <a:rPr lang="en-US" sz="2400" dirty="0" smtClean="0"/>
              <a:t>=</a:t>
            </a:r>
            <a:r>
              <a:rPr lang="ru-RU" sz="2400" dirty="0" smtClean="0"/>
              <a:t> </a:t>
            </a:r>
            <a:r>
              <a:rPr lang="en-US" sz="2400" dirty="0" smtClean="0"/>
              <a:t>1;</a:t>
            </a:r>
            <a:r>
              <a:rPr lang="ru-RU" sz="2400" dirty="0" smtClean="0"/>
              <a:t> </a:t>
            </a:r>
            <a:r>
              <a:rPr lang="en-US" sz="2400" dirty="0" smtClean="0"/>
              <a:t> </a:t>
            </a:r>
            <a:r>
              <a:rPr lang="en-US" sz="2400" dirty="0" err="1" smtClean="0"/>
              <a:t>Rost</a:t>
            </a:r>
            <a:r>
              <a:rPr lang="ru-RU" sz="2400" dirty="0" smtClean="0"/>
              <a:t> </a:t>
            </a:r>
            <a:r>
              <a:rPr lang="en-US" sz="2400" dirty="0" smtClean="0"/>
              <a:t>=</a:t>
            </a:r>
            <a:r>
              <a:rPr lang="ru-RU" sz="2400" dirty="0" smtClean="0"/>
              <a:t> да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              ELSE </a:t>
            </a:r>
            <a:endParaRPr lang="ru-RU" sz="2400" dirty="0" smtClean="0"/>
          </a:p>
          <a:p>
            <a:pPr marL="0" indent="0">
              <a:buNone/>
            </a:pPr>
            <a:r>
              <a:rPr lang="ru-RU" sz="2400" dirty="0"/>
              <a:t>	</a:t>
            </a:r>
            <a:r>
              <a:rPr lang="ru-RU" sz="2400" dirty="0" smtClean="0"/>
              <a:t>	      </a:t>
            </a:r>
            <a:r>
              <a:rPr lang="en-US" sz="2400" dirty="0" smtClean="0"/>
              <a:t>IF</a:t>
            </a:r>
            <a:r>
              <a:rPr lang="ru-RU" sz="2400" dirty="0" smtClean="0"/>
              <a:t> </a:t>
            </a:r>
            <a:r>
              <a:rPr lang="en-US" sz="2400" dirty="0" smtClean="0"/>
              <a:t>(p</a:t>
            </a:r>
            <a:r>
              <a:rPr lang="ru-RU" sz="2400" dirty="0" smtClean="0"/>
              <a:t>-</a:t>
            </a:r>
            <a:r>
              <a:rPr lang="en-US" sz="2400" dirty="0" smtClean="0"/>
              <a:t>-&gt;Right-</a:t>
            </a:r>
            <a:r>
              <a:rPr lang="ru-RU" sz="2400" dirty="0" smtClean="0"/>
              <a:t>-</a:t>
            </a:r>
            <a:r>
              <a:rPr lang="en-US" sz="2400" dirty="0" smtClean="0"/>
              <a:t>&gt;</a:t>
            </a:r>
            <a:r>
              <a:rPr lang="en-US" sz="2400" dirty="0" err="1" smtClean="0"/>
              <a:t>Bal</a:t>
            </a:r>
            <a:r>
              <a:rPr lang="ru-RU" sz="2400" dirty="0" smtClean="0"/>
              <a:t> </a:t>
            </a:r>
            <a:r>
              <a:rPr lang="en-US" sz="2400" dirty="0" smtClean="0"/>
              <a:t>&gt;</a:t>
            </a:r>
            <a:r>
              <a:rPr lang="ru-RU" sz="2400" dirty="0" smtClean="0"/>
              <a:t> </a:t>
            </a:r>
            <a:r>
              <a:rPr lang="en-US" sz="2400" dirty="0" smtClean="0"/>
              <a:t>0) &lt;</a:t>
            </a:r>
            <a:r>
              <a:rPr lang="en-US" sz="2400" b="1" dirty="0" smtClean="0"/>
              <a:t>RR-</a:t>
            </a:r>
            <a:r>
              <a:rPr lang="ru-RU" sz="2400" b="1" dirty="0" smtClean="0"/>
              <a:t>поворот</a:t>
            </a:r>
            <a:r>
              <a:rPr lang="en-US" sz="2400" dirty="0" smtClean="0"/>
              <a:t>&gt;</a:t>
            </a:r>
            <a:r>
              <a:rPr lang="ru-RU" sz="2400" dirty="0" smtClean="0"/>
              <a:t> </a:t>
            </a:r>
            <a:r>
              <a:rPr lang="en-US" sz="2400" dirty="0" smtClean="0"/>
              <a:t> </a:t>
            </a:r>
            <a:r>
              <a:rPr lang="en-US" sz="2400" dirty="0" err="1" smtClean="0"/>
              <a:t>Rost</a:t>
            </a:r>
            <a:r>
              <a:rPr lang="ru-RU" sz="2400" dirty="0" smtClean="0"/>
              <a:t> </a:t>
            </a:r>
            <a:r>
              <a:rPr lang="en-US" sz="2400" dirty="0" smtClean="0"/>
              <a:t>=</a:t>
            </a:r>
            <a:r>
              <a:rPr lang="ru-RU" sz="2400" dirty="0" smtClean="0"/>
              <a:t> нет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                        </a:t>
            </a:r>
            <a:r>
              <a:rPr lang="ru-RU" sz="2400" dirty="0" smtClean="0"/>
              <a:t>                 </a:t>
            </a:r>
            <a:r>
              <a:rPr lang="en-US" sz="2400" dirty="0" smtClean="0"/>
              <a:t>ELSE             &lt;</a:t>
            </a:r>
            <a:r>
              <a:rPr lang="en-US" sz="2400" b="1" dirty="0" smtClean="0"/>
              <a:t>RL-</a:t>
            </a:r>
            <a:r>
              <a:rPr lang="ru-RU" sz="2400" b="1" dirty="0" smtClean="0"/>
              <a:t>поворот</a:t>
            </a:r>
            <a:r>
              <a:rPr lang="en-US" sz="2400" dirty="0" smtClean="0"/>
              <a:t>&gt;</a:t>
            </a:r>
            <a:r>
              <a:rPr lang="ru-RU" sz="2400" dirty="0" smtClean="0"/>
              <a:t>  </a:t>
            </a:r>
            <a:r>
              <a:rPr lang="en-US" sz="2400" dirty="0" err="1" smtClean="0"/>
              <a:t>Rost</a:t>
            </a:r>
            <a:r>
              <a:rPr lang="ru-RU" sz="2400" dirty="0" smtClean="0"/>
              <a:t> </a:t>
            </a:r>
            <a:r>
              <a:rPr lang="en-US" sz="2400" dirty="0" smtClean="0"/>
              <a:t>=</a:t>
            </a:r>
            <a:r>
              <a:rPr lang="ru-RU" sz="2400" dirty="0" smtClean="0"/>
              <a:t> нет </a:t>
            </a:r>
            <a:endParaRPr lang="en-US" sz="2400" dirty="0"/>
          </a:p>
          <a:p>
            <a:pPr marL="0" indent="0">
              <a:buNone/>
            </a:pPr>
            <a:r>
              <a:rPr lang="ru-RU" sz="2400" dirty="0" smtClean="0"/>
              <a:t>                                 </a:t>
            </a:r>
            <a:r>
              <a:rPr lang="en-US" sz="2400" dirty="0" smtClean="0"/>
              <a:t>FI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              FI</a:t>
            </a:r>
          </a:p>
          <a:p>
            <a:pPr marL="0" indent="0">
              <a:buNone/>
            </a:pPr>
            <a:r>
              <a:rPr lang="en-US" sz="2400" dirty="0" smtClean="0"/>
              <a:t>                 FI</a:t>
            </a:r>
            <a:endParaRPr lang="ru-RU" sz="2400" dirty="0" smtClean="0"/>
          </a:p>
          <a:p>
            <a:pPr marL="0" indent="0">
              <a:buNone/>
            </a:pPr>
            <a:r>
              <a:rPr lang="ru-RU" sz="2400" dirty="0"/>
              <a:t> </a:t>
            </a:r>
            <a:r>
              <a:rPr lang="ru-RU" sz="2400" dirty="0" smtClean="0"/>
              <a:t>            </a:t>
            </a:r>
            <a:r>
              <a:rPr lang="en-US" sz="2400" dirty="0" smtClean="0"/>
              <a:t>FI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ELSE   &lt; </a:t>
            </a:r>
            <a:r>
              <a:rPr lang="ru-RU" sz="2400" dirty="0" smtClean="0"/>
              <a:t>Вершина есть в дереве</a:t>
            </a:r>
            <a:r>
              <a:rPr lang="en-US" sz="2400" dirty="0" smtClean="0"/>
              <a:t> &gt;</a:t>
            </a:r>
          </a:p>
          <a:p>
            <a:pPr marL="0" indent="0">
              <a:buNone/>
            </a:pPr>
            <a:r>
              <a:rPr lang="en-US" sz="2400" dirty="0" smtClean="0"/>
              <a:t>          FI</a:t>
            </a:r>
            <a:endParaRPr lang="ru-RU" sz="2400" dirty="0" smtClean="0"/>
          </a:p>
          <a:p>
            <a:pPr marL="0" indent="0">
              <a:buNone/>
            </a:pPr>
            <a:r>
              <a:rPr lang="en-US" sz="2400" dirty="0" smtClean="0"/>
              <a:t>FI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36739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АВЛ-деревья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507288" cy="4857403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Возможное промежуточное решение - ввести менее строгий критерий сбалансированности.</a:t>
            </a:r>
          </a:p>
          <a:p>
            <a:pPr marL="0" indent="0">
              <a:buNone/>
            </a:pPr>
            <a:r>
              <a:rPr lang="ru-RU" dirty="0" smtClean="0"/>
              <a:t> </a:t>
            </a:r>
          </a:p>
          <a:p>
            <a:pPr marL="0" indent="0">
              <a:buNone/>
            </a:pPr>
            <a:r>
              <a:rPr lang="ru-RU" dirty="0" smtClean="0"/>
              <a:t>Определение предложено в 1962 году</a:t>
            </a:r>
          </a:p>
          <a:p>
            <a:pPr marL="0" indent="0">
              <a:buNone/>
            </a:pPr>
            <a:r>
              <a:rPr lang="ru-RU" dirty="0" smtClean="0"/>
              <a:t>  </a:t>
            </a:r>
            <a:r>
              <a:rPr lang="ru-RU" b="1" dirty="0" smtClean="0"/>
              <a:t>Г.М. Адельсон-Вельским </a:t>
            </a:r>
            <a:r>
              <a:rPr lang="ru-RU" dirty="0" smtClean="0"/>
              <a:t>и </a:t>
            </a:r>
            <a:r>
              <a:rPr lang="ru-RU" b="1" dirty="0" smtClean="0"/>
              <a:t>Е.М. Ландисом</a:t>
            </a:r>
            <a:r>
              <a:rPr lang="ru-RU" dirty="0" smtClean="0"/>
              <a:t>. 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Они предложили балансировать дерево по </a:t>
            </a:r>
            <a:r>
              <a:rPr lang="ru-RU" b="1" i="1" dirty="0" smtClean="0"/>
              <a:t>высоте</a:t>
            </a:r>
            <a:r>
              <a:rPr lang="ru-RU" dirty="0" smtClean="0"/>
              <a:t>, а не по размеру.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96054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856984" cy="796950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B   9   2   4   1   7   E   F   A   D   C   3   5   8   6</a:t>
            </a:r>
            <a:endParaRPr lang="ru-RU" sz="3200" b="1" dirty="0">
              <a:solidFill>
                <a:schemeClr val="tx1"/>
              </a:solidFill>
            </a:endParaRPr>
          </a:p>
        </p:txBody>
      </p:sp>
      <p:pic>
        <p:nvPicPr>
          <p:cNvPr id="6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2252" y="1079125"/>
            <a:ext cx="5238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975" y="1836416"/>
            <a:ext cx="54292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077" y="2558266"/>
            <a:ext cx="5048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8365" y="1845180"/>
            <a:ext cx="5238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1865" y="1060074"/>
            <a:ext cx="54292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075" y="1855465"/>
            <a:ext cx="5048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4" name="Прямая со стрелкой 73"/>
          <p:cNvCxnSpPr/>
          <p:nvPr/>
        </p:nvCxnSpPr>
        <p:spPr>
          <a:xfrm flipH="1">
            <a:off x="2773702" y="1438869"/>
            <a:ext cx="1576205" cy="432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/>
          <p:nvPr/>
        </p:nvCxnSpPr>
        <p:spPr>
          <a:xfrm flipH="1">
            <a:off x="1619672" y="2238268"/>
            <a:ext cx="788104" cy="4116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Прямая со стрелкой 75"/>
          <p:cNvCxnSpPr/>
          <p:nvPr/>
        </p:nvCxnSpPr>
        <p:spPr>
          <a:xfrm>
            <a:off x="4796970" y="1412776"/>
            <a:ext cx="1457101" cy="53014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87" y="2227621"/>
            <a:ext cx="1878881" cy="1610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3709" y="2651001"/>
            <a:ext cx="58102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0" name="Прямая со стрелкой 79"/>
          <p:cNvCxnSpPr/>
          <p:nvPr/>
        </p:nvCxnSpPr>
        <p:spPr>
          <a:xfrm flipH="1">
            <a:off x="2017708" y="2262382"/>
            <a:ext cx="394052" cy="4116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81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6339" y="2714444"/>
            <a:ext cx="48577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2" name="Прямая со стрелкой 81"/>
          <p:cNvCxnSpPr/>
          <p:nvPr/>
        </p:nvCxnSpPr>
        <p:spPr>
          <a:xfrm>
            <a:off x="2843808" y="2297238"/>
            <a:ext cx="522531" cy="4116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83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3933" y="3439376"/>
            <a:ext cx="6000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4" name="Прямая со стрелкой 83"/>
          <p:cNvCxnSpPr/>
          <p:nvPr/>
        </p:nvCxnSpPr>
        <p:spPr>
          <a:xfrm>
            <a:off x="3738915" y="3068960"/>
            <a:ext cx="522531" cy="4116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4220389" y="4783364"/>
            <a:ext cx="424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LL</a:t>
            </a:r>
            <a:endParaRPr lang="ru-RU" dirty="0"/>
          </a:p>
        </p:txBody>
      </p:sp>
      <p:pic>
        <p:nvPicPr>
          <p:cNvPr id="9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401" y="2636912"/>
            <a:ext cx="5238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836414"/>
            <a:ext cx="54292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970" y="1098191"/>
            <a:ext cx="48577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3091" y="2617093"/>
            <a:ext cx="6000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6" name="Прямая со стрелкой 95"/>
          <p:cNvCxnSpPr/>
          <p:nvPr/>
        </p:nvCxnSpPr>
        <p:spPr>
          <a:xfrm flipH="1">
            <a:off x="5906140" y="2225230"/>
            <a:ext cx="394052" cy="4116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Прямая со стрелкой 96"/>
          <p:cNvCxnSpPr/>
          <p:nvPr/>
        </p:nvCxnSpPr>
        <p:spPr>
          <a:xfrm>
            <a:off x="6721937" y="2264174"/>
            <a:ext cx="522531" cy="4116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8004" y="2304026"/>
            <a:ext cx="1935763" cy="165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9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593" y="3549809"/>
            <a:ext cx="5429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" name="Picture 9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124" y="4411675"/>
            <a:ext cx="60007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1" name="Прямая со стрелкой 100"/>
          <p:cNvCxnSpPr/>
          <p:nvPr/>
        </p:nvCxnSpPr>
        <p:spPr>
          <a:xfrm>
            <a:off x="7435328" y="3140968"/>
            <a:ext cx="522531" cy="4116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" name="Прямая со стрелкой 101"/>
          <p:cNvCxnSpPr/>
          <p:nvPr/>
        </p:nvCxnSpPr>
        <p:spPr>
          <a:xfrm>
            <a:off x="7957859" y="3999993"/>
            <a:ext cx="522531" cy="4116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525" y="4855938"/>
            <a:ext cx="571171" cy="48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5" name="TextBox 104"/>
          <p:cNvSpPr txBox="1"/>
          <p:nvPr/>
        </p:nvSpPr>
        <p:spPr>
          <a:xfrm>
            <a:off x="4206690" y="4790763"/>
            <a:ext cx="498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LR</a:t>
            </a:r>
            <a:endParaRPr lang="ru-RU" dirty="0"/>
          </a:p>
        </p:txBody>
      </p:sp>
      <p:pic>
        <p:nvPicPr>
          <p:cNvPr id="10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4811427"/>
            <a:ext cx="571171" cy="48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8" name="TextBox 107"/>
          <p:cNvSpPr txBox="1"/>
          <p:nvPr/>
        </p:nvSpPr>
        <p:spPr>
          <a:xfrm>
            <a:off x="4162525" y="4916059"/>
            <a:ext cx="498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6739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105" grpId="0"/>
      <p:bldP spid="10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075" y="1855465"/>
            <a:ext cx="5048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Прямая со стрелкой 4"/>
          <p:cNvCxnSpPr/>
          <p:nvPr/>
        </p:nvCxnSpPr>
        <p:spPr>
          <a:xfrm flipH="1">
            <a:off x="2773702" y="1438869"/>
            <a:ext cx="1576205" cy="432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Прямая со стрелкой 5"/>
          <p:cNvCxnSpPr/>
          <p:nvPr/>
        </p:nvCxnSpPr>
        <p:spPr>
          <a:xfrm>
            <a:off x="4796970" y="1412776"/>
            <a:ext cx="1457101" cy="53014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3709" y="2651001"/>
            <a:ext cx="58102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Прямая со стрелкой 7"/>
          <p:cNvCxnSpPr/>
          <p:nvPr/>
        </p:nvCxnSpPr>
        <p:spPr>
          <a:xfrm flipH="1">
            <a:off x="2017708" y="2262382"/>
            <a:ext cx="394052" cy="4116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5386" y="3561607"/>
            <a:ext cx="5238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9181" y="1988840"/>
            <a:ext cx="54292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970" y="1098191"/>
            <a:ext cx="48577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3415" y="2708920"/>
            <a:ext cx="6000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3" name="Прямая со стрелкой 12"/>
          <p:cNvCxnSpPr/>
          <p:nvPr/>
        </p:nvCxnSpPr>
        <p:spPr>
          <a:xfrm flipH="1">
            <a:off x="5767137" y="2377656"/>
            <a:ext cx="394052" cy="4116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5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4408" y="2841527"/>
            <a:ext cx="5429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8346" y="3528165"/>
            <a:ext cx="60007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7" name="Прямая со стрелкой 16"/>
          <p:cNvCxnSpPr/>
          <p:nvPr/>
        </p:nvCxnSpPr>
        <p:spPr>
          <a:xfrm>
            <a:off x="7313317" y="3221386"/>
            <a:ext cx="522531" cy="4116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Заголовок 1"/>
          <p:cNvSpPr>
            <a:spLocks noGrp="1"/>
          </p:cNvSpPr>
          <p:nvPr>
            <p:ph type="title"/>
          </p:nvPr>
        </p:nvSpPr>
        <p:spPr>
          <a:xfrm>
            <a:off x="158365" y="96705"/>
            <a:ext cx="8856984" cy="796950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B   9   2   4   1   7   E   F   A   D   C   3   5   8   6</a:t>
            </a:r>
            <a:endParaRPr lang="ru-RU" sz="3200" b="1" dirty="0">
              <a:solidFill>
                <a:schemeClr val="tx1"/>
              </a:solidFill>
            </a:endParaRPr>
          </a:p>
        </p:txBody>
      </p:sp>
      <p:cxnSp>
        <p:nvCxnSpPr>
          <p:cNvPr id="20" name="Прямая со стрелкой 19"/>
          <p:cNvCxnSpPr/>
          <p:nvPr/>
        </p:nvCxnSpPr>
        <p:spPr>
          <a:xfrm>
            <a:off x="6569757" y="2429845"/>
            <a:ext cx="522531" cy="4116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 flipH="1">
            <a:off x="6665245" y="3241752"/>
            <a:ext cx="394052" cy="4116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2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1114" y="4387603"/>
            <a:ext cx="60007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3" name="Прямая со стрелкой 22"/>
          <p:cNvCxnSpPr/>
          <p:nvPr/>
        </p:nvCxnSpPr>
        <p:spPr>
          <a:xfrm flipH="1">
            <a:off x="5983161" y="4033840"/>
            <a:ext cx="394052" cy="4116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878648" y="5512353"/>
            <a:ext cx="498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RL</a:t>
            </a:r>
            <a:endParaRPr lang="ru-RU" dirty="0"/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7079" y="5452231"/>
            <a:ext cx="571171" cy="48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015" y="2081238"/>
            <a:ext cx="3881406" cy="2960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9571" y="1988840"/>
            <a:ext cx="5238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669" y="2670329"/>
            <a:ext cx="54292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3334806"/>
            <a:ext cx="6000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1403" y="2708920"/>
            <a:ext cx="5429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325" y="3284215"/>
            <a:ext cx="60007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2817" y="3334806"/>
            <a:ext cx="60007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11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3389386"/>
            <a:ext cx="6000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1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4037458"/>
            <a:ext cx="6000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5" name="Прямая со стрелкой 34"/>
          <p:cNvCxnSpPr/>
          <p:nvPr/>
        </p:nvCxnSpPr>
        <p:spPr>
          <a:xfrm>
            <a:off x="7445204" y="3087986"/>
            <a:ext cx="277122" cy="25169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/>
          <p:nvPr/>
        </p:nvCxnSpPr>
        <p:spPr>
          <a:xfrm flipH="1">
            <a:off x="6708254" y="3140968"/>
            <a:ext cx="377064" cy="2812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/>
          <p:nvPr/>
        </p:nvCxnSpPr>
        <p:spPr>
          <a:xfrm flipH="1">
            <a:off x="5930151" y="3697237"/>
            <a:ext cx="394052" cy="4116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30" idx="0"/>
          </p:cNvCxnSpPr>
          <p:nvPr/>
        </p:nvCxnSpPr>
        <p:spPr>
          <a:xfrm>
            <a:off x="6509100" y="2499653"/>
            <a:ext cx="743766" cy="20926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/>
          <p:nvPr/>
        </p:nvCxnSpPr>
        <p:spPr>
          <a:xfrm flipH="1">
            <a:off x="5382817" y="2499653"/>
            <a:ext cx="790383" cy="28968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/>
          <p:nvPr/>
        </p:nvCxnSpPr>
        <p:spPr>
          <a:xfrm>
            <a:off x="5358168" y="3140968"/>
            <a:ext cx="277122" cy="25169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/>
          <p:nvPr/>
        </p:nvCxnSpPr>
        <p:spPr>
          <a:xfrm flipH="1">
            <a:off x="4645204" y="3140968"/>
            <a:ext cx="377064" cy="2812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857141" y="5507940"/>
            <a:ext cx="498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6739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4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Box 142"/>
          <p:cNvSpPr txBox="1"/>
          <p:nvPr/>
        </p:nvSpPr>
        <p:spPr>
          <a:xfrm>
            <a:off x="3878648" y="5512353"/>
            <a:ext cx="498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</a:t>
            </a:r>
            <a:r>
              <a:rPr lang="en-US" dirty="0" smtClean="0"/>
              <a:t>L</a:t>
            </a:r>
            <a:endParaRPr lang="ru-RU" dirty="0"/>
          </a:p>
        </p:txBody>
      </p:sp>
      <p:sp>
        <p:nvSpPr>
          <p:cNvPr id="68" name="Заголовок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856984" cy="796950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B   9   2   4   1   7   E   F   A   D   C   3   5   8   6</a:t>
            </a:r>
            <a:endParaRPr lang="ru-RU" sz="3200" b="1" dirty="0">
              <a:solidFill>
                <a:schemeClr val="tx1"/>
              </a:solidFill>
            </a:endParaRPr>
          </a:p>
        </p:txBody>
      </p:sp>
      <p:pic>
        <p:nvPicPr>
          <p:cNvPr id="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2252" y="1079125"/>
            <a:ext cx="5238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2420888"/>
            <a:ext cx="54292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589" y="2492896"/>
            <a:ext cx="5048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5967" y="1828233"/>
            <a:ext cx="48577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210640"/>
            <a:ext cx="58102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8922" y="3193157"/>
            <a:ext cx="6000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0840" y="1977008"/>
            <a:ext cx="5429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2564904"/>
            <a:ext cx="60007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917" y="3227065"/>
            <a:ext cx="60007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" name="Picture 1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0077" y="2617093"/>
            <a:ext cx="6000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" name="Picture 1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997" y="3265165"/>
            <a:ext cx="6000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1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141876"/>
            <a:ext cx="58102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1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54" y="3861048"/>
            <a:ext cx="5238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15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3011" y="3774957"/>
            <a:ext cx="54292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16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068" y="4581592"/>
            <a:ext cx="5810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5" name="Прямая со стрелкой 84"/>
          <p:cNvCxnSpPr/>
          <p:nvPr/>
        </p:nvCxnSpPr>
        <p:spPr>
          <a:xfrm>
            <a:off x="4795068" y="1412776"/>
            <a:ext cx="1457101" cy="53014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Прямая со стрелкой 85"/>
          <p:cNvCxnSpPr/>
          <p:nvPr/>
        </p:nvCxnSpPr>
        <p:spPr>
          <a:xfrm flipH="1">
            <a:off x="2771800" y="1438869"/>
            <a:ext cx="1576205" cy="432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Прямая со стрелкой 86"/>
          <p:cNvCxnSpPr>
            <a:endCxn id="71" idx="0"/>
          </p:cNvCxnSpPr>
          <p:nvPr/>
        </p:nvCxnSpPr>
        <p:spPr>
          <a:xfrm>
            <a:off x="2852936" y="2212175"/>
            <a:ext cx="838399" cy="20871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8" name="Прямая со стрелкой 87"/>
          <p:cNvCxnSpPr>
            <a:endCxn id="72" idx="0"/>
          </p:cNvCxnSpPr>
          <p:nvPr/>
        </p:nvCxnSpPr>
        <p:spPr>
          <a:xfrm flipH="1">
            <a:off x="1451002" y="2238268"/>
            <a:ext cx="954872" cy="2546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Прямая со стрелкой 88"/>
          <p:cNvCxnSpPr/>
          <p:nvPr/>
        </p:nvCxnSpPr>
        <p:spPr>
          <a:xfrm>
            <a:off x="6533111" y="2368675"/>
            <a:ext cx="277122" cy="25169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" name="Прямая со стрелкой 89"/>
          <p:cNvCxnSpPr/>
          <p:nvPr/>
        </p:nvCxnSpPr>
        <p:spPr>
          <a:xfrm flipH="1">
            <a:off x="5820147" y="2368675"/>
            <a:ext cx="377064" cy="2812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Прямая со стрелкой 92"/>
          <p:cNvCxnSpPr/>
          <p:nvPr/>
        </p:nvCxnSpPr>
        <p:spPr>
          <a:xfrm flipH="1">
            <a:off x="5042044" y="2924944"/>
            <a:ext cx="394052" cy="4116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8" name="Прямая со стрелкой 97"/>
          <p:cNvCxnSpPr/>
          <p:nvPr/>
        </p:nvCxnSpPr>
        <p:spPr>
          <a:xfrm>
            <a:off x="2699792" y="4313462"/>
            <a:ext cx="261265" cy="3396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" name="Прямая со стрелкой 101"/>
          <p:cNvCxnSpPr>
            <a:endCxn id="78" idx="0"/>
          </p:cNvCxnSpPr>
          <p:nvPr/>
        </p:nvCxnSpPr>
        <p:spPr>
          <a:xfrm>
            <a:off x="3862830" y="2924944"/>
            <a:ext cx="337125" cy="30212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Прямая со стрелкой 102"/>
          <p:cNvCxnSpPr/>
          <p:nvPr/>
        </p:nvCxnSpPr>
        <p:spPr>
          <a:xfrm flipH="1">
            <a:off x="3149866" y="2924944"/>
            <a:ext cx="377064" cy="2812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Прямая со стрелкой 104"/>
          <p:cNvCxnSpPr/>
          <p:nvPr/>
        </p:nvCxnSpPr>
        <p:spPr>
          <a:xfrm>
            <a:off x="1612556" y="2924944"/>
            <a:ext cx="337125" cy="30212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6" name="Прямая со стрелкой 105"/>
          <p:cNvCxnSpPr/>
          <p:nvPr/>
        </p:nvCxnSpPr>
        <p:spPr>
          <a:xfrm flipH="1">
            <a:off x="899592" y="2924944"/>
            <a:ext cx="377064" cy="2812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Прямая со стрелкой 106"/>
          <p:cNvCxnSpPr/>
          <p:nvPr/>
        </p:nvCxnSpPr>
        <p:spPr>
          <a:xfrm>
            <a:off x="3204050" y="3573016"/>
            <a:ext cx="337125" cy="30212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9" name="Прямая со стрелкой 108"/>
          <p:cNvCxnSpPr/>
          <p:nvPr/>
        </p:nvCxnSpPr>
        <p:spPr>
          <a:xfrm flipH="1">
            <a:off x="2555978" y="3579773"/>
            <a:ext cx="377064" cy="2812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13" name="Picture 2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908720"/>
            <a:ext cx="6701422" cy="5744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2252" y="1079125"/>
            <a:ext cx="5238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9027" y="3284984"/>
            <a:ext cx="54292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991" y="2558266"/>
            <a:ext cx="5048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7881" y="1870917"/>
            <a:ext cx="48577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333929"/>
            <a:ext cx="58102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9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6358" y="2592800"/>
            <a:ext cx="6000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0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8877" y="1977008"/>
            <a:ext cx="5429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1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8269" y="2564904"/>
            <a:ext cx="60007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013" y="4011702"/>
            <a:ext cx="60007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3" name="Picture 1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8114" y="2617093"/>
            <a:ext cx="6000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4" name="Picture 1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8034" y="3265165"/>
            <a:ext cx="6000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5" name="Picture 1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118" y="3265165"/>
            <a:ext cx="58102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6" name="Picture 1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0852" y="3356992"/>
            <a:ext cx="5238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7" name="Picture 15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7027" y="4077072"/>
            <a:ext cx="54292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8" name="Picture 16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4148311"/>
            <a:ext cx="5810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29" name="Прямая со стрелкой 128"/>
          <p:cNvCxnSpPr>
            <a:endCxn id="120" idx="0"/>
          </p:cNvCxnSpPr>
          <p:nvPr/>
        </p:nvCxnSpPr>
        <p:spPr>
          <a:xfrm>
            <a:off x="4795068" y="1412776"/>
            <a:ext cx="1945272" cy="5642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0" name="Прямая со стрелкой 129"/>
          <p:cNvCxnSpPr>
            <a:endCxn id="117" idx="0"/>
          </p:cNvCxnSpPr>
          <p:nvPr/>
        </p:nvCxnSpPr>
        <p:spPr>
          <a:xfrm flipH="1">
            <a:off x="2360769" y="1438869"/>
            <a:ext cx="1987237" cy="432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1" name="Прямая со стрелкой 130"/>
          <p:cNvCxnSpPr/>
          <p:nvPr/>
        </p:nvCxnSpPr>
        <p:spPr>
          <a:xfrm>
            <a:off x="2554850" y="2212175"/>
            <a:ext cx="728550" cy="4377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2" name="Прямая со стрелкой 131"/>
          <p:cNvCxnSpPr/>
          <p:nvPr/>
        </p:nvCxnSpPr>
        <p:spPr>
          <a:xfrm flipH="1">
            <a:off x="1319684" y="2238268"/>
            <a:ext cx="788104" cy="4116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3" name="Прямая со стрелкой 132"/>
          <p:cNvCxnSpPr/>
          <p:nvPr/>
        </p:nvCxnSpPr>
        <p:spPr>
          <a:xfrm>
            <a:off x="6941148" y="2368675"/>
            <a:ext cx="277122" cy="25169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4" name="Прямая со стрелкой 133"/>
          <p:cNvCxnSpPr/>
          <p:nvPr/>
        </p:nvCxnSpPr>
        <p:spPr>
          <a:xfrm flipH="1">
            <a:off x="6228184" y="2368675"/>
            <a:ext cx="377064" cy="2812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5" name="Прямая со стрелкой 134"/>
          <p:cNvCxnSpPr/>
          <p:nvPr/>
        </p:nvCxnSpPr>
        <p:spPr>
          <a:xfrm>
            <a:off x="1424271" y="2945310"/>
            <a:ext cx="522531" cy="4116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6" name="Прямая со стрелкой 135"/>
          <p:cNvCxnSpPr/>
          <p:nvPr/>
        </p:nvCxnSpPr>
        <p:spPr>
          <a:xfrm flipH="1">
            <a:off x="635519" y="2945310"/>
            <a:ext cx="394052" cy="4116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7" name="Прямая со стрелкой 136"/>
          <p:cNvCxnSpPr/>
          <p:nvPr/>
        </p:nvCxnSpPr>
        <p:spPr>
          <a:xfrm flipH="1">
            <a:off x="5450081" y="2924944"/>
            <a:ext cx="394052" cy="4116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8" name="Прямая со стрелкой 137"/>
          <p:cNvCxnSpPr/>
          <p:nvPr/>
        </p:nvCxnSpPr>
        <p:spPr>
          <a:xfrm flipH="1">
            <a:off x="2912472" y="3007073"/>
            <a:ext cx="394052" cy="4116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9" name="Прямая со стрелкой 138"/>
          <p:cNvCxnSpPr/>
          <p:nvPr/>
        </p:nvCxnSpPr>
        <p:spPr>
          <a:xfrm>
            <a:off x="3595863" y="2971388"/>
            <a:ext cx="522531" cy="4116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0" name="Прямая со стрелкой 139"/>
          <p:cNvCxnSpPr/>
          <p:nvPr/>
        </p:nvCxnSpPr>
        <p:spPr>
          <a:xfrm flipH="1">
            <a:off x="3857128" y="3730766"/>
            <a:ext cx="244828" cy="40458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1" name="Прямая со стрелкой 140"/>
          <p:cNvCxnSpPr/>
          <p:nvPr/>
        </p:nvCxnSpPr>
        <p:spPr>
          <a:xfrm>
            <a:off x="2987824" y="3737862"/>
            <a:ext cx="261265" cy="3974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2" name="Прямая со стрелкой 141"/>
          <p:cNvCxnSpPr/>
          <p:nvPr/>
        </p:nvCxnSpPr>
        <p:spPr>
          <a:xfrm>
            <a:off x="4409509" y="3723670"/>
            <a:ext cx="522531" cy="4116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6739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6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9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5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8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16632"/>
            <a:ext cx="8712968" cy="67413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800" b="1" u="sng" dirty="0" smtClean="0"/>
              <a:t>Определение</a:t>
            </a:r>
            <a:r>
              <a:rPr lang="ru-RU" sz="2800" dirty="0" smtClean="0"/>
              <a:t>.   Дерево поиска называется </a:t>
            </a:r>
          </a:p>
          <a:p>
            <a:pPr marL="0" indent="0">
              <a:buNone/>
            </a:pPr>
            <a:r>
              <a:rPr lang="ru-RU" sz="2800" dirty="0" smtClean="0">
                <a:solidFill>
                  <a:srgbClr val="FF0000"/>
                </a:solidFill>
              </a:rPr>
              <a:t>АВЛ-деревом</a:t>
            </a:r>
            <a:r>
              <a:rPr lang="ru-RU" sz="2800" dirty="0" smtClean="0"/>
              <a:t>, если для каждой его вершины высоты левого и правого поддеревьев отличается не больше, чем на единицу.</a:t>
            </a:r>
          </a:p>
          <a:p>
            <a:pPr marL="0" indent="0">
              <a:buNone/>
            </a:pPr>
            <a:r>
              <a:rPr lang="ru-RU" sz="2800" i="1" u="sng" dirty="0" smtClean="0"/>
              <a:t>Замечание</a:t>
            </a:r>
            <a:r>
              <a:rPr lang="ru-RU" sz="2800" dirty="0" smtClean="0"/>
              <a:t>: </a:t>
            </a:r>
          </a:p>
          <a:p>
            <a:pPr marL="0" indent="0">
              <a:buNone/>
            </a:pPr>
            <a:r>
              <a:rPr lang="ru-RU" sz="2800" dirty="0" smtClean="0"/>
              <a:t>1) ИСДП является также и АВЛ-деревом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800" dirty="0" smtClean="0"/>
              <a:t>                                                                        </a:t>
            </a:r>
            <a:r>
              <a:rPr lang="ru-RU" sz="2800" i="1" dirty="0" smtClean="0">
                <a:solidFill>
                  <a:srgbClr val="FF0000"/>
                </a:solidFill>
              </a:rPr>
              <a:t>верно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800" dirty="0" smtClean="0"/>
              <a:t>2) АВЛ-дерево является также и ИСДП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800" dirty="0" smtClean="0">
                <a:solidFill>
                  <a:srgbClr val="FF0000"/>
                </a:solidFill>
              </a:rPr>
              <a:t>                                                                      </a:t>
            </a:r>
            <a:r>
              <a:rPr lang="ru-RU" sz="2800" i="1" dirty="0" smtClean="0">
                <a:solidFill>
                  <a:srgbClr val="FF0000"/>
                </a:solidFill>
              </a:rPr>
              <a:t>не верно</a:t>
            </a:r>
          </a:p>
          <a:p>
            <a:pPr marL="0" indent="0">
              <a:buNone/>
            </a:pPr>
            <a:r>
              <a:rPr lang="ru-RU" sz="2800" i="1" dirty="0" smtClean="0"/>
              <a:t>Преимущества:</a:t>
            </a:r>
          </a:p>
          <a:p>
            <a:pPr marL="0" indent="0">
              <a:buNone/>
            </a:pPr>
            <a:r>
              <a:rPr lang="ru-RU" sz="2800" dirty="0" smtClean="0"/>
              <a:t>1)   Определение сбалансированности простое;</a:t>
            </a:r>
          </a:p>
          <a:p>
            <a:pPr marL="0" indent="0">
              <a:buNone/>
            </a:pPr>
            <a:r>
              <a:rPr lang="ru-RU" sz="2800" dirty="0" smtClean="0"/>
              <a:t>2)   Приводит к простой процедуре перестройки дерева;</a:t>
            </a:r>
          </a:p>
          <a:p>
            <a:pPr marL="0" indent="0">
              <a:buNone/>
            </a:pPr>
            <a:r>
              <a:rPr lang="ru-RU" sz="2800" dirty="0" smtClean="0"/>
              <a:t>3)    Среднее время поиска близко к ИСДП.</a:t>
            </a:r>
          </a:p>
        </p:txBody>
      </p:sp>
    </p:spTree>
    <p:extLst>
      <p:ext uri="{BB962C8B-B14F-4D97-AF65-F5344CB8AC3E}">
        <p14:creationId xmlns:p14="http://schemas.microsoft.com/office/powerpoint/2010/main" val="2381262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1604457" y="2564135"/>
            <a:ext cx="2182659" cy="2202084"/>
            <a:chOff x="2041425" y="1484784"/>
            <a:chExt cx="1625150" cy="1639613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3768" y="1484784"/>
              <a:ext cx="343469" cy="3434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9637" y="2077419"/>
              <a:ext cx="343469" cy="3434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1425" y="2077419"/>
              <a:ext cx="343469" cy="3434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3106" y="2780928"/>
              <a:ext cx="343469" cy="3434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4477" y="2780927"/>
              <a:ext cx="343469" cy="3434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6" name="Прямая соединительная линия 15"/>
            <p:cNvCxnSpPr>
              <a:stCxn id="6" idx="0"/>
              <a:endCxn id="1026" idx="1"/>
            </p:cNvCxnSpPr>
            <p:nvPr/>
          </p:nvCxnSpPr>
          <p:spPr>
            <a:xfrm flipV="1">
              <a:off x="2213160" y="1656519"/>
              <a:ext cx="270608" cy="4209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>
              <a:stCxn id="8" idx="0"/>
              <a:endCxn id="5" idx="1"/>
            </p:cNvCxnSpPr>
            <p:nvPr/>
          </p:nvCxnSpPr>
          <p:spPr>
            <a:xfrm flipV="1">
              <a:off x="2836212" y="2249154"/>
              <a:ext cx="143425" cy="53177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>
              <a:stCxn id="7" idx="0"/>
              <a:endCxn id="5" idx="3"/>
            </p:cNvCxnSpPr>
            <p:nvPr/>
          </p:nvCxnSpPr>
          <p:spPr>
            <a:xfrm flipH="1" flipV="1">
              <a:off x="3323106" y="2249154"/>
              <a:ext cx="171735" cy="53177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/>
            <p:cNvCxnSpPr>
              <a:stCxn id="5" idx="0"/>
              <a:endCxn id="1026" idx="3"/>
            </p:cNvCxnSpPr>
            <p:nvPr/>
          </p:nvCxnSpPr>
          <p:spPr>
            <a:xfrm flipH="1" flipV="1">
              <a:off x="2827237" y="1656519"/>
              <a:ext cx="324135" cy="4209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" name="Группа 2"/>
          <p:cNvGrpSpPr/>
          <p:nvPr/>
        </p:nvGrpSpPr>
        <p:grpSpPr>
          <a:xfrm>
            <a:off x="5393110" y="2409119"/>
            <a:ext cx="2765357" cy="2724300"/>
            <a:chOff x="5580112" y="1556792"/>
            <a:chExt cx="2232248" cy="2199106"/>
          </a:xfrm>
        </p:grpSpPr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41521" y="1556792"/>
              <a:ext cx="343469" cy="3434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36040" y="2112580"/>
              <a:ext cx="343469" cy="3434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0112" y="2132856"/>
              <a:ext cx="343469" cy="3434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8891" y="2852936"/>
              <a:ext cx="343469" cy="3434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10262" y="2852935"/>
              <a:ext cx="343469" cy="3434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72742" y="2836820"/>
              <a:ext cx="343469" cy="3434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96131" y="3412429"/>
              <a:ext cx="343469" cy="3434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27" name="Прямая соединительная линия 26"/>
            <p:cNvCxnSpPr>
              <a:stCxn id="11" idx="0"/>
              <a:endCxn id="9" idx="1"/>
            </p:cNvCxnSpPr>
            <p:nvPr/>
          </p:nvCxnSpPr>
          <p:spPr>
            <a:xfrm flipV="1">
              <a:off x="5751847" y="1728527"/>
              <a:ext cx="589674" cy="40432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Прямая соединительная линия 29"/>
            <p:cNvCxnSpPr>
              <a:stCxn id="15" idx="0"/>
              <a:endCxn id="14" idx="1"/>
            </p:cNvCxnSpPr>
            <p:nvPr/>
          </p:nvCxnSpPr>
          <p:spPr>
            <a:xfrm flipV="1">
              <a:off x="5767866" y="3008555"/>
              <a:ext cx="204876" cy="40387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Прямая соединительная линия 32"/>
            <p:cNvCxnSpPr>
              <a:stCxn id="13" idx="0"/>
              <a:endCxn id="10" idx="1"/>
            </p:cNvCxnSpPr>
            <p:nvPr/>
          </p:nvCxnSpPr>
          <p:spPr>
            <a:xfrm flipV="1">
              <a:off x="6981997" y="2284315"/>
              <a:ext cx="154043" cy="56862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Прямая соединительная линия 35"/>
            <p:cNvCxnSpPr>
              <a:stCxn id="10" idx="0"/>
              <a:endCxn id="9" idx="3"/>
            </p:cNvCxnSpPr>
            <p:nvPr/>
          </p:nvCxnSpPr>
          <p:spPr>
            <a:xfrm flipH="1" flipV="1">
              <a:off x="6684990" y="1728527"/>
              <a:ext cx="622785" cy="38405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Прямая соединительная линия 38"/>
            <p:cNvCxnSpPr>
              <a:stCxn id="12" idx="0"/>
              <a:endCxn id="10" idx="3"/>
            </p:cNvCxnSpPr>
            <p:nvPr/>
          </p:nvCxnSpPr>
          <p:spPr>
            <a:xfrm flipH="1" flipV="1">
              <a:off x="7479509" y="2284315"/>
              <a:ext cx="161117" cy="56862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Прямая соединительная линия 42"/>
            <p:cNvCxnSpPr>
              <a:stCxn id="14" idx="0"/>
              <a:endCxn id="11" idx="3"/>
            </p:cNvCxnSpPr>
            <p:nvPr/>
          </p:nvCxnSpPr>
          <p:spPr>
            <a:xfrm flipH="1" flipV="1">
              <a:off x="5923581" y="2304591"/>
              <a:ext cx="220896" cy="53222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0" name="TextBox 49"/>
          <p:cNvSpPr txBox="1"/>
          <p:nvPr/>
        </p:nvSpPr>
        <p:spPr>
          <a:xfrm>
            <a:off x="1681385" y="5589240"/>
            <a:ext cx="22425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АВЛ-дерево</a:t>
            </a:r>
            <a:endParaRPr lang="ru-RU" sz="2800" dirty="0"/>
          </a:p>
        </p:txBody>
      </p:sp>
      <p:sp>
        <p:nvSpPr>
          <p:cNvPr id="52" name="TextBox 51"/>
          <p:cNvSpPr txBox="1"/>
          <p:nvPr/>
        </p:nvSpPr>
        <p:spPr>
          <a:xfrm>
            <a:off x="5542099" y="5589240"/>
            <a:ext cx="2918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н</a:t>
            </a:r>
            <a:r>
              <a:rPr lang="ru-RU" sz="2800" dirty="0" smtClean="0"/>
              <a:t>е АВЛ-дерево</a:t>
            </a:r>
            <a:endParaRPr lang="ru-RU" sz="2800" dirty="0"/>
          </a:p>
        </p:txBody>
      </p:sp>
      <p:sp>
        <p:nvSpPr>
          <p:cNvPr id="31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Какое дерево является АВЛ-деревом?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381262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2" grpId="0"/>
      <p:bldP spid="3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188640"/>
            <a:ext cx="7772400" cy="796950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chemeClr val="tx1"/>
                </a:solidFill>
              </a:rPr>
              <a:t>«Плохие» АВЛ-деревья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1268760"/>
            <a:ext cx="8352928" cy="50405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3200" dirty="0" smtClean="0"/>
              <a:t>Адельсон-Вельский и Ландис доказали </a:t>
            </a:r>
            <a:r>
              <a:rPr lang="ru-RU" sz="3200" b="1" dirty="0" smtClean="0"/>
              <a:t>теорему</a:t>
            </a:r>
            <a:r>
              <a:rPr lang="ru-RU" sz="3200" dirty="0" smtClean="0"/>
              <a:t> которая, гарантирует, что 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ru-RU" sz="3200" dirty="0" smtClean="0"/>
              <a:t>АВЛ-дерево никогда не будет по высоте превышать ИСДП больше, чем на 45% независимо от количества вершин:</a:t>
            </a:r>
          </a:p>
          <a:p>
            <a:pPr marL="0" indent="0">
              <a:buNone/>
            </a:pPr>
            <a:r>
              <a:rPr lang="ru-RU" sz="3200" dirty="0" smtClean="0"/>
              <a:t>  </a:t>
            </a:r>
          </a:p>
          <a:p>
            <a:pPr marL="0" indent="0">
              <a:buNone/>
            </a:pPr>
            <a:r>
              <a:rPr lang="ru-RU" sz="3200" dirty="0" smtClean="0"/>
              <a:t>    </a:t>
            </a:r>
            <a:r>
              <a:rPr lang="en-US" sz="3200" dirty="0" smtClean="0"/>
              <a:t>log</a:t>
            </a:r>
            <a:r>
              <a:rPr lang="ru-RU" sz="3200" dirty="0"/>
              <a:t>(</a:t>
            </a:r>
            <a:r>
              <a:rPr lang="en-US" sz="3200" i="1" dirty="0"/>
              <a:t>n</a:t>
            </a:r>
            <a:r>
              <a:rPr lang="ru-RU" sz="3200" dirty="0"/>
              <a:t>+1) ≤ </a:t>
            </a:r>
            <a:r>
              <a:rPr lang="en-US" sz="3200" dirty="0"/>
              <a:t>h</a:t>
            </a:r>
            <a:r>
              <a:rPr lang="ru-RU" sz="3200" baseline="-25000" dirty="0"/>
              <a:t>АВЛ</a:t>
            </a:r>
            <a:r>
              <a:rPr lang="ru-RU" sz="3200" dirty="0"/>
              <a:t>(</a:t>
            </a:r>
            <a:r>
              <a:rPr lang="en-US" sz="3200" i="1" dirty="0"/>
              <a:t>n</a:t>
            </a:r>
            <a:r>
              <a:rPr lang="ru-RU" sz="3200" dirty="0"/>
              <a:t>) &lt; 1,44 </a:t>
            </a:r>
            <a:r>
              <a:rPr lang="en-US" sz="3200" dirty="0"/>
              <a:t>log</a:t>
            </a:r>
            <a:r>
              <a:rPr lang="ru-RU" sz="3200" dirty="0"/>
              <a:t>(</a:t>
            </a:r>
            <a:r>
              <a:rPr lang="en-US" sz="3200" i="1" dirty="0"/>
              <a:t>n</a:t>
            </a:r>
            <a:r>
              <a:rPr lang="ru-RU" sz="3200" dirty="0"/>
              <a:t>+2) – 0,328 </a:t>
            </a:r>
            <a:endParaRPr lang="ru-RU" sz="3200" dirty="0" smtClean="0"/>
          </a:p>
          <a:p>
            <a:pPr marL="0" indent="0">
              <a:buNone/>
            </a:pPr>
            <a:r>
              <a:rPr lang="ru-RU" sz="1400" dirty="0" smtClean="0"/>
              <a:t>      Лучший случай ИСДП                                                         Плохие АВЛ-деревья</a:t>
            </a:r>
          </a:p>
        </p:txBody>
      </p:sp>
    </p:spTree>
    <p:extLst>
      <p:ext uri="{BB962C8B-B14F-4D97-AF65-F5344CB8AC3E}">
        <p14:creationId xmlns:p14="http://schemas.microsoft.com/office/powerpoint/2010/main" val="1083959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64807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u="sng" dirty="0" smtClean="0"/>
              <a:t>Определение</a:t>
            </a:r>
            <a:r>
              <a:rPr lang="ru-RU" dirty="0" smtClean="0"/>
              <a:t>. </a:t>
            </a:r>
          </a:p>
          <a:p>
            <a:pPr marL="0" indent="0">
              <a:buNone/>
            </a:pPr>
            <a:r>
              <a:rPr lang="ru-RU" dirty="0" smtClean="0"/>
              <a:t>«</a:t>
            </a:r>
            <a:r>
              <a:rPr lang="ru-RU" b="1" i="1" dirty="0" smtClean="0"/>
              <a:t>Плохим</a:t>
            </a:r>
            <a:r>
              <a:rPr lang="ru-RU" dirty="0"/>
              <a:t>» будем называть АВЛ-дерево, которое имеет наименьшее чисто вершин при фиксированной </a:t>
            </a:r>
            <a:r>
              <a:rPr lang="ru-RU" dirty="0" smtClean="0"/>
              <a:t>высоте. 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ru-RU" dirty="0" smtClean="0"/>
              <a:t>Какова структура «плохого» АВЛ-дерева?</a:t>
            </a:r>
            <a:endParaRPr lang="ru-RU" dirty="0"/>
          </a:p>
          <a:p>
            <a:pPr marL="0" indent="0">
              <a:spcBef>
                <a:spcPts val="1800"/>
              </a:spcBef>
              <a:buNone/>
            </a:pPr>
            <a:r>
              <a:rPr lang="ru-RU" i="1" u="sng" dirty="0" smtClean="0"/>
              <a:t>Построение</a:t>
            </a:r>
            <a:r>
              <a:rPr lang="ru-RU" dirty="0" smtClean="0"/>
              <a:t>:  </a:t>
            </a:r>
            <a:r>
              <a:rPr lang="ru-RU" dirty="0"/>
              <a:t>возьмем </a:t>
            </a:r>
            <a:r>
              <a:rPr lang="ru-RU" dirty="0" smtClean="0"/>
              <a:t>фиксированную высоту </a:t>
            </a:r>
            <a:r>
              <a:rPr lang="en-US" dirty="0" smtClean="0"/>
              <a:t>h </a:t>
            </a:r>
            <a:r>
              <a:rPr lang="ru-RU" dirty="0" smtClean="0"/>
              <a:t>и построим АВЛ-дерево с минимальным количеством вершин.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Обозначим такое дерева через </a:t>
            </a:r>
            <a:r>
              <a:rPr lang="en-US" b="1" dirty="0" err="1" smtClean="0"/>
              <a:t>T</a:t>
            </a:r>
            <a:r>
              <a:rPr lang="en-US" b="1" baseline="-25000" dirty="0" err="1" smtClean="0"/>
              <a:t>h</a:t>
            </a:r>
            <a:endParaRPr lang="ru-RU" b="1" dirty="0" smtClean="0"/>
          </a:p>
          <a:p>
            <a:pPr marL="0" indent="0">
              <a:buNone/>
            </a:pPr>
            <a:r>
              <a:rPr lang="ru-RU" dirty="0" smtClean="0"/>
              <a:t>Тогда </a:t>
            </a:r>
            <a:r>
              <a:rPr lang="en-US" b="1" dirty="0" smtClean="0"/>
              <a:t>T</a:t>
            </a:r>
            <a:r>
              <a:rPr lang="ru-RU" b="1" baseline="-25000" dirty="0" smtClean="0"/>
              <a:t>0</a:t>
            </a:r>
            <a:r>
              <a:rPr lang="ru-RU" baseline="-25000" dirty="0" smtClean="0"/>
              <a:t> </a:t>
            </a:r>
            <a:r>
              <a:rPr lang="ru-RU" dirty="0" smtClean="0"/>
              <a:t>– пустое дерево, </a:t>
            </a:r>
            <a:r>
              <a:rPr lang="en-US" b="1" dirty="0" smtClean="0"/>
              <a:t>T</a:t>
            </a:r>
            <a:r>
              <a:rPr lang="en-US" b="1" baseline="-25000" dirty="0" smtClean="0"/>
              <a:t>1</a:t>
            </a:r>
            <a:r>
              <a:rPr lang="ru-RU" baseline="-25000" dirty="0" smtClean="0"/>
              <a:t>  </a:t>
            </a:r>
            <a:r>
              <a:rPr lang="ru-RU" dirty="0" smtClean="0"/>
              <a:t>- дерево с одной вершиной и т.д.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1351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332655"/>
            <a:ext cx="8712968" cy="376009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 smtClean="0"/>
              <a:t>h</a:t>
            </a:r>
            <a:r>
              <a:rPr lang="ru-RU" sz="3200" dirty="0" smtClean="0"/>
              <a:t>=1                             </a:t>
            </a:r>
            <a:r>
              <a:rPr lang="en-US" sz="3200" dirty="0" smtClean="0"/>
              <a:t>h</a:t>
            </a:r>
            <a:r>
              <a:rPr lang="ru-RU" sz="3200" dirty="0" smtClean="0"/>
              <a:t>=2                                   </a:t>
            </a:r>
            <a:r>
              <a:rPr lang="en-US" sz="3200" dirty="0" smtClean="0"/>
              <a:t>h</a:t>
            </a:r>
            <a:r>
              <a:rPr lang="ru-RU" sz="3200" dirty="0" smtClean="0"/>
              <a:t>=3</a:t>
            </a:r>
          </a:p>
          <a:p>
            <a:pPr marL="0" indent="0">
              <a:buNone/>
            </a:pPr>
            <a:endParaRPr lang="ru-RU" sz="3200" dirty="0" smtClean="0"/>
          </a:p>
          <a:p>
            <a:pPr marL="0" indent="0">
              <a:buNone/>
            </a:pPr>
            <a:endParaRPr lang="ru-RU" sz="3200" dirty="0"/>
          </a:p>
          <a:p>
            <a:pPr marL="0" indent="0">
              <a:buNone/>
            </a:pPr>
            <a:endParaRPr lang="ru-RU" sz="1400" dirty="0" smtClean="0"/>
          </a:p>
          <a:p>
            <a:pPr marL="0" indent="0">
              <a:buNone/>
            </a:pPr>
            <a:endParaRPr lang="ru-RU" sz="1400" dirty="0"/>
          </a:p>
          <a:p>
            <a:pPr marL="0" indent="0">
              <a:buNone/>
            </a:pPr>
            <a:endParaRPr lang="ru-RU" sz="1400" dirty="0" smtClean="0"/>
          </a:p>
          <a:p>
            <a:pPr marL="0" indent="0">
              <a:buNone/>
            </a:pPr>
            <a:endParaRPr lang="ru-RU" sz="1400" dirty="0" smtClean="0"/>
          </a:p>
          <a:p>
            <a:pPr marL="0" indent="0">
              <a:buNone/>
            </a:pPr>
            <a:r>
              <a:rPr lang="ru-RU" sz="3200" dirty="0" smtClean="0"/>
              <a:t>  </a:t>
            </a:r>
            <a:r>
              <a:rPr lang="ru-RU" dirty="0" smtClean="0"/>
              <a:t>              </a:t>
            </a:r>
            <a:r>
              <a:rPr lang="ru-RU" sz="3200" dirty="0" smtClean="0"/>
              <a:t> </a:t>
            </a:r>
            <a:r>
              <a:rPr lang="en-US" sz="3200" dirty="0" smtClean="0"/>
              <a:t>h</a:t>
            </a:r>
            <a:r>
              <a:rPr lang="ru-RU" sz="3200" dirty="0" smtClean="0"/>
              <a:t>=4                                              </a:t>
            </a:r>
            <a:r>
              <a:rPr lang="en-US" sz="3200" dirty="0"/>
              <a:t>h</a:t>
            </a:r>
            <a:r>
              <a:rPr lang="ru-RU" sz="3200" dirty="0" smtClean="0"/>
              <a:t>=5</a:t>
            </a:r>
            <a:endParaRPr lang="ru-RU" sz="3200" dirty="0"/>
          </a:p>
          <a:p>
            <a:pPr marL="0" indent="0">
              <a:buNone/>
            </a:pPr>
            <a:endParaRPr lang="ru-RU" sz="3200" dirty="0" smtClean="0"/>
          </a:p>
          <a:p>
            <a:pPr marL="0" indent="0">
              <a:buNone/>
            </a:pPr>
            <a:r>
              <a:rPr lang="ru-RU" sz="3600" dirty="0" smtClean="0"/>
              <a:t>          </a:t>
            </a:r>
            <a:endParaRPr lang="ru-RU" sz="32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270" y="1412776"/>
            <a:ext cx="343469" cy="343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Группа 1"/>
          <p:cNvGrpSpPr/>
          <p:nvPr/>
        </p:nvGrpSpPr>
        <p:grpSpPr>
          <a:xfrm>
            <a:off x="3108813" y="1229894"/>
            <a:ext cx="1033090" cy="758946"/>
            <a:chOff x="2962846" y="1988840"/>
            <a:chExt cx="1033090" cy="758946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52467" y="1988840"/>
              <a:ext cx="343469" cy="3434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2846" y="2404317"/>
              <a:ext cx="343469" cy="3434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7" name="Прямая соединительная линия 6"/>
            <p:cNvCxnSpPr>
              <a:stCxn id="6" idx="0"/>
              <a:endCxn id="5" idx="1"/>
            </p:cNvCxnSpPr>
            <p:nvPr/>
          </p:nvCxnSpPr>
          <p:spPr>
            <a:xfrm flipV="1">
              <a:off x="3134581" y="2160575"/>
              <a:ext cx="517886" cy="24374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" name="Группа 7"/>
          <p:cNvGrpSpPr/>
          <p:nvPr/>
        </p:nvGrpSpPr>
        <p:grpSpPr>
          <a:xfrm>
            <a:off x="5843166" y="1252189"/>
            <a:ext cx="2617265" cy="1152128"/>
            <a:chOff x="5843166" y="2060848"/>
            <a:chExt cx="2617265" cy="1152128"/>
          </a:xfrm>
        </p:grpSpPr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2787" y="2454030"/>
              <a:ext cx="343469" cy="3434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43166" y="2869507"/>
              <a:ext cx="343469" cy="3434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1" name="Прямая соединительная линия 10"/>
            <p:cNvCxnSpPr>
              <a:stCxn id="10" idx="0"/>
              <a:endCxn id="9" idx="1"/>
            </p:cNvCxnSpPr>
            <p:nvPr/>
          </p:nvCxnSpPr>
          <p:spPr>
            <a:xfrm flipV="1">
              <a:off x="6014901" y="2625765"/>
              <a:ext cx="517886" cy="24374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24875" y="2060848"/>
              <a:ext cx="343469" cy="3434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3" name="Прямая соединительная линия 12"/>
            <p:cNvCxnSpPr>
              <a:stCxn id="9" idx="0"/>
              <a:endCxn id="12" idx="1"/>
            </p:cNvCxnSpPr>
            <p:nvPr/>
          </p:nvCxnSpPr>
          <p:spPr>
            <a:xfrm flipV="1">
              <a:off x="6704522" y="2232583"/>
              <a:ext cx="620353" cy="22144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1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16962" y="2454029"/>
              <a:ext cx="343469" cy="3434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6" name="Прямая соединительная линия 15"/>
            <p:cNvCxnSpPr>
              <a:stCxn id="15" idx="0"/>
              <a:endCxn id="12" idx="3"/>
            </p:cNvCxnSpPr>
            <p:nvPr/>
          </p:nvCxnSpPr>
          <p:spPr>
            <a:xfrm flipH="1" flipV="1">
              <a:off x="7668344" y="2232583"/>
              <a:ext cx="620353" cy="22144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" name="Группа 13"/>
          <p:cNvGrpSpPr/>
          <p:nvPr/>
        </p:nvGrpSpPr>
        <p:grpSpPr>
          <a:xfrm>
            <a:off x="585725" y="3984453"/>
            <a:ext cx="2180289" cy="2087213"/>
            <a:chOff x="303479" y="4248808"/>
            <a:chExt cx="2180289" cy="2087213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0139" y="5405341"/>
              <a:ext cx="343469" cy="3434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479" y="5992552"/>
              <a:ext cx="343469" cy="3434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21" name="Прямая соединительная линия 20"/>
            <p:cNvCxnSpPr>
              <a:stCxn id="20" idx="0"/>
              <a:endCxn id="19" idx="1"/>
            </p:cNvCxnSpPr>
            <p:nvPr/>
          </p:nvCxnSpPr>
          <p:spPr>
            <a:xfrm flipV="1">
              <a:off x="475214" y="5577076"/>
              <a:ext cx="224925" cy="41547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2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1638" y="4840424"/>
              <a:ext cx="343469" cy="3434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23" name="Прямая соединительная линия 22"/>
            <p:cNvCxnSpPr>
              <a:stCxn id="19" idx="0"/>
              <a:endCxn id="22" idx="1"/>
            </p:cNvCxnSpPr>
            <p:nvPr/>
          </p:nvCxnSpPr>
          <p:spPr>
            <a:xfrm flipV="1">
              <a:off x="871874" y="5012159"/>
              <a:ext cx="179764" cy="39318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2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88373" y="5381501"/>
              <a:ext cx="343469" cy="3434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25" name="Прямая соединительная линия 24"/>
            <p:cNvCxnSpPr>
              <a:stCxn id="24" idx="0"/>
              <a:endCxn id="22" idx="3"/>
            </p:cNvCxnSpPr>
            <p:nvPr/>
          </p:nvCxnSpPr>
          <p:spPr>
            <a:xfrm flipH="1" flipV="1">
              <a:off x="1395107" y="5012159"/>
              <a:ext cx="165001" cy="36934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31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6999" y="4248808"/>
              <a:ext cx="343469" cy="3434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32" name="Прямая соединительная линия 31"/>
            <p:cNvCxnSpPr>
              <a:stCxn id="22" idx="0"/>
              <a:endCxn id="31" idx="1"/>
            </p:cNvCxnSpPr>
            <p:nvPr/>
          </p:nvCxnSpPr>
          <p:spPr>
            <a:xfrm flipV="1">
              <a:off x="1223373" y="4420543"/>
              <a:ext cx="423626" cy="41988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33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0299" y="4813723"/>
              <a:ext cx="343469" cy="3434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34" name="Прямая соединительная линия 33"/>
            <p:cNvCxnSpPr>
              <a:stCxn id="33" idx="0"/>
              <a:endCxn id="31" idx="3"/>
            </p:cNvCxnSpPr>
            <p:nvPr/>
          </p:nvCxnSpPr>
          <p:spPr>
            <a:xfrm flipH="1" flipV="1">
              <a:off x="1990468" y="4420543"/>
              <a:ext cx="321566" cy="39318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3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8251" y="5405340"/>
              <a:ext cx="343469" cy="3434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37" name="Прямая соединительная линия 36"/>
            <p:cNvCxnSpPr>
              <a:stCxn id="36" idx="0"/>
              <a:endCxn id="33" idx="1"/>
            </p:cNvCxnSpPr>
            <p:nvPr/>
          </p:nvCxnSpPr>
          <p:spPr>
            <a:xfrm flipV="1">
              <a:off x="1879986" y="4985458"/>
              <a:ext cx="260313" cy="41988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7" name="Группа 26"/>
          <p:cNvGrpSpPr/>
          <p:nvPr/>
        </p:nvGrpSpPr>
        <p:grpSpPr>
          <a:xfrm>
            <a:off x="4687716" y="3921015"/>
            <a:ext cx="3555461" cy="2388198"/>
            <a:chOff x="4485189" y="3785828"/>
            <a:chExt cx="3555461" cy="2388198"/>
          </a:xfrm>
        </p:grpSpPr>
        <p:pic>
          <p:nvPicPr>
            <p:cNvPr id="43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85189" y="5830557"/>
              <a:ext cx="343469" cy="3434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7" name="Группа 16"/>
            <p:cNvGrpSpPr/>
            <p:nvPr/>
          </p:nvGrpSpPr>
          <p:grpSpPr>
            <a:xfrm>
              <a:off x="4656924" y="3785828"/>
              <a:ext cx="3383726" cy="2044729"/>
              <a:chOff x="3192701" y="4259954"/>
              <a:chExt cx="3383726" cy="2044729"/>
            </a:xfrm>
          </p:grpSpPr>
          <p:pic>
            <p:nvPicPr>
              <p:cNvPr id="42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64435" y="5810688"/>
                <a:ext cx="343469" cy="3434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44" name="Прямая соединительная линия 43"/>
              <p:cNvCxnSpPr>
                <a:stCxn id="43" idx="0"/>
                <a:endCxn id="42" idx="1"/>
              </p:cNvCxnSpPr>
              <p:nvPr/>
            </p:nvCxnSpPr>
            <p:spPr>
              <a:xfrm flipV="1">
                <a:off x="3192701" y="5982423"/>
                <a:ext cx="171734" cy="32226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45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15934" y="5245771"/>
                <a:ext cx="343469" cy="3434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46" name="Прямая соединительная линия 45"/>
              <p:cNvCxnSpPr>
                <a:stCxn id="42" idx="0"/>
                <a:endCxn id="45" idx="1"/>
              </p:cNvCxnSpPr>
              <p:nvPr/>
            </p:nvCxnSpPr>
            <p:spPr>
              <a:xfrm flipV="1">
                <a:off x="3536170" y="5417506"/>
                <a:ext cx="179764" cy="39318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47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52669" y="5786848"/>
                <a:ext cx="343469" cy="3434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48" name="Прямая соединительная линия 47"/>
              <p:cNvCxnSpPr>
                <a:stCxn id="47" idx="0"/>
                <a:endCxn id="45" idx="3"/>
              </p:cNvCxnSpPr>
              <p:nvPr/>
            </p:nvCxnSpPr>
            <p:spPr>
              <a:xfrm flipH="1" flipV="1">
                <a:off x="4059403" y="5417506"/>
                <a:ext cx="165001" cy="36934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49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11295" y="4654155"/>
                <a:ext cx="343469" cy="3434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50" name="Прямая соединительная линия 49"/>
              <p:cNvCxnSpPr>
                <a:stCxn id="45" idx="0"/>
                <a:endCxn id="49" idx="1"/>
              </p:cNvCxnSpPr>
              <p:nvPr/>
            </p:nvCxnSpPr>
            <p:spPr>
              <a:xfrm flipV="1">
                <a:off x="3887669" y="4825890"/>
                <a:ext cx="423626" cy="41988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51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04595" y="5219070"/>
                <a:ext cx="343469" cy="3434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52" name="Прямая соединительная линия 51"/>
              <p:cNvCxnSpPr>
                <a:stCxn id="51" idx="0"/>
                <a:endCxn id="49" idx="3"/>
              </p:cNvCxnSpPr>
              <p:nvPr/>
            </p:nvCxnSpPr>
            <p:spPr>
              <a:xfrm flipH="1" flipV="1">
                <a:off x="4654764" y="4825890"/>
                <a:ext cx="321566" cy="39318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53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72547" y="5810687"/>
                <a:ext cx="343469" cy="3434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54" name="Прямая соединительная линия 53"/>
              <p:cNvCxnSpPr>
                <a:stCxn id="53" idx="0"/>
                <a:endCxn id="51" idx="1"/>
              </p:cNvCxnSpPr>
              <p:nvPr/>
            </p:nvCxnSpPr>
            <p:spPr>
              <a:xfrm flipV="1">
                <a:off x="4544282" y="5390805"/>
                <a:ext cx="260313" cy="41988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55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20345" y="4259954"/>
                <a:ext cx="343469" cy="3434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56" name="Прямая соединительная линия 55"/>
              <p:cNvCxnSpPr>
                <a:endCxn id="55" idx="1"/>
              </p:cNvCxnSpPr>
              <p:nvPr/>
            </p:nvCxnSpPr>
            <p:spPr>
              <a:xfrm flipV="1">
                <a:off x="4499992" y="4431689"/>
                <a:ext cx="620353" cy="22144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Прямая соединительная линия 56"/>
              <p:cNvCxnSpPr>
                <a:endCxn id="55" idx="3"/>
              </p:cNvCxnSpPr>
              <p:nvPr/>
            </p:nvCxnSpPr>
            <p:spPr>
              <a:xfrm flipH="1" flipV="1">
                <a:off x="5463814" y="4431689"/>
                <a:ext cx="620353" cy="22144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58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44724" y="5218053"/>
                <a:ext cx="343469" cy="3434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9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48064" y="5805264"/>
                <a:ext cx="343469" cy="3434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60" name="Прямая соединительная линия 59"/>
              <p:cNvCxnSpPr>
                <a:stCxn id="59" idx="0"/>
                <a:endCxn id="58" idx="1"/>
              </p:cNvCxnSpPr>
              <p:nvPr/>
            </p:nvCxnSpPr>
            <p:spPr>
              <a:xfrm flipV="1">
                <a:off x="5319799" y="5389788"/>
                <a:ext cx="224925" cy="41547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61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96223" y="4653136"/>
                <a:ext cx="343469" cy="3434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62" name="Прямая соединительная линия 61"/>
              <p:cNvCxnSpPr>
                <a:stCxn id="58" idx="0"/>
                <a:endCxn id="61" idx="1"/>
              </p:cNvCxnSpPr>
              <p:nvPr/>
            </p:nvCxnSpPr>
            <p:spPr>
              <a:xfrm flipV="1">
                <a:off x="5716459" y="4824871"/>
                <a:ext cx="179764" cy="39318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63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32958" y="5194213"/>
                <a:ext cx="343469" cy="3434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64" name="Прямая соединительная линия 63"/>
              <p:cNvCxnSpPr>
                <a:stCxn id="63" idx="0"/>
                <a:endCxn id="61" idx="3"/>
              </p:cNvCxnSpPr>
              <p:nvPr/>
            </p:nvCxnSpPr>
            <p:spPr>
              <a:xfrm flipH="1" flipV="1">
                <a:off x="6239692" y="4824871"/>
                <a:ext cx="165001" cy="36934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8" name="TextBox 27"/>
          <p:cNvSpPr txBox="1"/>
          <p:nvPr/>
        </p:nvSpPr>
        <p:spPr>
          <a:xfrm>
            <a:off x="585725" y="2196153"/>
            <a:ext cx="8899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Т</a:t>
            </a:r>
            <a:r>
              <a:rPr lang="ru-RU" sz="3200" baseline="-25000" dirty="0"/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520668" y="2204864"/>
            <a:ext cx="8899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Т</a:t>
            </a:r>
            <a:r>
              <a:rPr lang="ru-RU" sz="3200" baseline="-25000" dirty="0"/>
              <a:t>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088589" y="2232581"/>
            <a:ext cx="8899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Т</a:t>
            </a:r>
            <a:r>
              <a:rPr lang="ru-RU" sz="3200" baseline="-25000" dirty="0" smtClean="0"/>
              <a:t>3</a:t>
            </a:r>
            <a:endParaRPr lang="ru-RU" sz="3200" baseline="-25000" dirty="0"/>
          </a:p>
        </p:txBody>
      </p:sp>
      <p:sp>
        <p:nvSpPr>
          <p:cNvPr id="67" name="TextBox 66"/>
          <p:cNvSpPr txBox="1"/>
          <p:nvPr/>
        </p:nvSpPr>
        <p:spPr>
          <a:xfrm>
            <a:off x="6283197" y="6016825"/>
            <a:ext cx="8899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Т</a:t>
            </a:r>
            <a:r>
              <a:rPr lang="ru-RU" sz="3200" baseline="-25000" dirty="0" smtClean="0"/>
              <a:t>5</a:t>
            </a:r>
            <a:endParaRPr lang="ru-RU" sz="3200" baseline="-25000" dirty="0"/>
          </a:p>
        </p:txBody>
      </p:sp>
      <p:sp>
        <p:nvSpPr>
          <p:cNvPr id="68" name="TextBox 67"/>
          <p:cNvSpPr txBox="1"/>
          <p:nvPr/>
        </p:nvSpPr>
        <p:spPr>
          <a:xfrm>
            <a:off x="1492652" y="5965744"/>
            <a:ext cx="8899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Т</a:t>
            </a:r>
            <a:r>
              <a:rPr lang="ru-RU" sz="3200" baseline="-25000" dirty="0" smtClean="0"/>
              <a:t>4</a:t>
            </a:r>
            <a:endParaRPr lang="ru-RU" sz="3200" baseline="-25000" dirty="0"/>
          </a:p>
        </p:txBody>
      </p:sp>
    </p:spTree>
    <p:extLst>
      <p:ext uri="{BB962C8B-B14F-4D97-AF65-F5344CB8AC3E}">
        <p14:creationId xmlns:p14="http://schemas.microsoft.com/office/powerpoint/2010/main" val="1083959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65" grpId="0"/>
      <p:bldP spid="66" grpId="0"/>
      <p:bldP spid="67" grpId="0"/>
      <p:bldP spid="6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548680"/>
            <a:ext cx="8712968" cy="568863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3200" dirty="0" smtClean="0"/>
              <a:t>Заметим, что</a:t>
            </a:r>
          </a:p>
          <a:p>
            <a:pPr marL="0" indent="0">
              <a:buNone/>
            </a:pPr>
            <a:r>
              <a:rPr lang="ru-RU" sz="3200" dirty="0" smtClean="0"/>
              <a:t>      Т</a:t>
            </a:r>
            <a:r>
              <a:rPr lang="ru-RU" sz="1800" dirty="0" smtClean="0"/>
              <a:t>3 </a:t>
            </a:r>
            <a:r>
              <a:rPr lang="ru-RU" sz="3200" dirty="0" smtClean="0"/>
              <a:t>=</a:t>
            </a:r>
            <a:r>
              <a:rPr lang="ru-RU" sz="1800" dirty="0"/>
              <a:t> </a:t>
            </a:r>
            <a:r>
              <a:rPr lang="ru-RU" sz="3200" dirty="0" smtClean="0"/>
              <a:t>Т</a:t>
            </a:r>
            <a:r>
              <a:rPr lang="ru-RU" sz="1800" dirty="0" smtClean="0"/>
              <a:t>2</a:t>
            </a:r>
            <a:r>
              <a:rPr lang="ru-RU" sz="3200" dirty="0" smtClean="0"/>
              <a:t>+Т</a:t>
            </a:r>
            <a:r>
              <a:rPr lang="ru-RU" sz="1800" dirty="0" smtClean="0"/>
              <a:t>1 </a:t>
            </a:r>
            <a:r>
              <a:rPr lang="ru-RU" sz="3200" dirty="0" smtClean="0"/>
              <a:t>+1;</a:t>
            </a:r>
            <a:r>
              <a:rPr lang="ru-RU" sz="1800" dirty="0" smtClean="0"/>
              <a:t>          </a:t>
            </a:r>
            <a:r>
              <a:rPr lang="ru-RU" sz="3200" dirty="0" smtClean="0"/>
              <a:t>Т</a:t>
            </a:r>
            <a:r>
              <a:rPr lang="ru-RU" sz="1800" dirty="0" smtClean="0"/>
              <a:t>4 </a:t>
            </a:r>
            <a:r>
              <a:rPr lang="ru-RU" sz="3200" dirty="0"/>
              <a:t>=</a:t>
            </a:r>
            <a:r>
              <a:rPr lang="ru-RU" sz="1800" dirty="0"/>
              <a:t> </a:t>
            </a:r>
            <a:r>
              <a:rPr lang="ru-RU" sz="3200" dirty="0" smtClean="0"/>
              <a:t>Т</a:t>
            </a:r>
            <a:r>
              <a:rPr lang="ru-RU" sz="1800" dirty="0" smtClean="0"/>
              <a:t>2</a:t>
            </a:r>
            <a:r>
              <a:rPr lang="ru-RU" sz="3200" dirty="0" smtClean="0"/>
              <a:t>+Т</a:t>
            </a:r>
            <a:r>
              <a:rPr lang="ru-RU" sz="1800" dirty="0" smtClean="0"/>
              <a:t>3 </a:t>
            </a:r>
            <a:r>
              <a:rPr lang="ru-RU" sz="3200" dirty="0" smtClean="0"/>
              <a:t>+1;      Т</a:t>
            </a:r>
            <a:r>
              <a:rPr lang="ru-RU" sz="1800" dirty="0" smtClean="0"/>
              <a:t>5 </a:t>
            </a:r>
            <a:r>
              <a:rPr lang="ru-RU" sz="3200" dirty="0"/>
              <a:t>=</a:t>
            </a:r>
            <a:r>
              <a:rPr lang="ru-RU" sz="1800" dirty="0"/>
              <a:t> </a:t>
            </a:r>
            <a:r>
              <a:rPr lang="ru-RU" sz="3200" dirty="0" smtClean="0"/>
              <a:t>Т</a:t>
            </a:r>
            <a:r>
              <a:rPr lang="ru-RU" sz="1800" dirty="0" smtClean="0"/>
              <a:t>3</a:t>
            </a:r>
            <a:r>
              <a:rPr lang="ru-RU" sz="3200" dirty="0" smtClean="0"/>
              <a:t>+Т</a:t>
            </a:r>
            <a:r>
              <a:rPr lang="ru-RU" sz="1800" dirty="0" smtClean="0"/>
              <a:t>4</a:t>
            </a:r>
            <a:r>
              <a:rPr lang="ru-RU" sz="3200" dirty="0" smtClean="0"/>
              <a:t>+1.</a:t>
            </a:r>
          </a:p>
          <a:p>
            <a:pPr marL="0" indent="0">
              <a:buNone/>
            </a:pPr>
            <a:r>
              <a:rPr lang="ru-RU" sz="3200" dirty="0"/>
              <a:t>Для </a:t>
            </a:r>
            <a:r>
              <a:rPr lang="ru-RU" sz="3200" dirty="0" smtClean="0"/>
              <a:t>построения Т</a:t>
            </a:r>
            <a:r>
              <a:rPr lang="en-US" sz="1800" dirty="0"/>
              <a:t>h</a:t>
            </a:r>
            <a:r>
              <a:rPr lang="ru-RU" sz="1800" dirty="0" smtClean="0"/>
              <a:t> </a:t>
            </a:r>
            <a:r>
              <a:rPr lang="ru-RU" sz="3200" dirty="0" smtClean="0"/>
              <a:t>для </a:t>
            </a:r>
            <a:r>
              <a:rPr lang="en-US" sz="3200" dirty="0" smtClean="0"/>
              <a:t>h&gt;1 </a:t>
            </a:r>
            <a:r>
              <a:rPr lang="ru-RU" sz="3200" dirty="0" smtClean="0"/>
              <a:t>берем корень и два поддерева с минимальным количеством вершин </a:t>
            </a:r>
            <a:r>
              <a:rPr lang="en-US" sz="3200" dirty="0" smtClean="0"/>
              <a:t>- </a:t>
            </a:r>
            <a:r>
              <a:rPr lang="ru-RU" sz="3200" dirty="0" smtClean="0"/>
              <a:t>высотой </a:t>
            </a:r>
            <a:r>
              <a:rPr lang="ru-RU" sz="3200" dirty="0"/>
              <a:t>Т</a:t>
            </a:r>
            <a:r>
              <a:rPr lang="en-US" sz="1800" dirty="0" smtClean="0"/>
              <a:t>h</a:t>
            </a:r>
            <a:r>
              <a:rPr lang="ru-RU" sz="1800" dirty="0" smtClean="0"/>
              <a:t>-1 </a:t>
            </a:r>
            <a:r>
              <a:rPr lang="ru-RU" sz="3200" dirty="0" smtClean="0"/>
              <a:t>и </a:t>
            </a:r>
            <a:r>
              <a:rPr lang="ru-RU" sz="3200" dirty="0"/>
              <a:t>Т</a:t>
            </a:r>
            <a:r>
              <a:rPr lang="en-US" sz="1800" dirty="0"/>
              <a:t>h</a:t>
            </a:r>
            <a:r>
              <a:rPr lang="ru-RU" sz="1800" dirty="0" smtClean="0"/>
              <a:t>-2 </a:t>
            </a:r>
            <a:endParaRPr lang="ru-RU" sz="3200" dirty="0" smtClean="0"/>
          </a:p>
          <a:p>
            <a:pPr marL="0" indent="0" algn="ctr">
              <a:buNone/>
            </a:pPr>
            <a:r>
              <a:rPr lang="ru-RU" sz="3200" dirty="0"/>
              <a:t>Т</a:t>
            </a:r>
            <a:r>
              <a:rPr lang="en-US" sz="1800" dirty="0"/>
              <a:t>h</a:t>
            </a:r>
            <a:r>
              <a:rPr lang="ru-RU" sz="1800" dirty="0"/>
              <a:t> </a:t>
            </a:r>
            <a:r>
              <a:rPr lang="en-US" sz="1800" dirty="0" smtClean="0"/>
              <a:t> </a:t>
            </a:r>
            <a:r>
              <a:rPr lang="ru-RU" sz="3200" dirty="0" smtClean="0"/>
              <a:t>=</a:t>
            </a:r>
            <a:r>
              <a:rPr lang="en-US" sz="3200" dirty="0" smtClean="0"/>
              <a:t> &lt;</a:t>
            </a:r>
            <a:r>
              <a:rPr lang="ru-RU" sz="4800" dirty="0" smtClean="0"/>
              <a:t> </a:t>
            </a:r>
            <a:r>
              <a:rPr lang="ru-RU" sz="3200" dirty="0"/>
              <a:t>Т</a:t>
            </a:r>
            <a:r>
              <a:rPr lang="en-US" sz="1800" dirty="0"/>
              <a:t>h</a:t>
            </a:r>
            <a:r>
              <a:rPr lang="ru-RU" sz="1800" dirty="0" smtClean="0"/>
              <a:t>-1</a:t>
            </a:r>
            <a:r>
              <a:rPr lang="ru-RU" sz="3200" dirty="0" smtClean="0"/>
              <a:t>,</a:t>
            </a:r>
            <a:r>
              <a:rPr lang="en-US" sz="3200" dirty="0" smtClean="0"/>
              <a:t> </a:t>
            </a:r>
            <a:r>
              <a:rPr lang="ru-RU" sz="3200" dirty="0" smtClean="0"/>
              <a:t>х,</a:t>
            </a:r>
            <a:r>
              <a:rPr lang="en-US" sz="3200" dirty="0" smtClean="0"/>
              <a:t> </a:t>
            </a:r>
            <a:r>
              <a:rPr lang="ru-RU" sz="3200" dirty="0" smtClean="0"/>
              <a:t>Т</a:t>
            </a:r>
            <a:r>
              <a:rPr lang="en-US" sz="1800" dirty="0"/>
              <a:t>h</a:t>
            </a:r>
            <a:r>
              <a:rPr lang="ru-RU" sz="1800" dirty="0"/>
              <a:t>-2 </a:t>
            </a:r>
            <a:r>
              <a:rPr lang="en-US" sz="1800" dirty="0" smtClean="0"/>
              <a:t> </a:t>
            </a:r>
            <a:r>
              <a:rPr lang="en-US" sz="3200" dirty="0" smtClean="0"/>
              <a:t>&gt;</a:t>
            </a:r>
            <a:endParaRPr lang="ru-RU" sz="3200" dirty="0" smtClean="0"/>
          </a:p>
          <a:p>
            <a:pPr marL="0" indent="0">
              <a:buNone/>
            </a:pPr>
            <a:r>
              <a:rPr lang="ru-RU" sz="3200" dirty="0" smtClean="0"/>
              <a:t>Алгоритм </a:t>
            </a:r>
            <a:r>
              <a:rPr lang="ru-RU" dirty="0" smtClean="0"/>
              <a:t>построения «плохих» АВЛ-деревьев </a:t>
            </a:r>
            <a:r>
              <a:rPr lang="ru-RU" sz="3200" dirty="0" smtClean="0"/>
              <a:t>напоминает построение чисел Фибоначчи, поэтому иногда их называют </a:t>
            </a:r>
            <a:r>
              <a:rPr lang="ru-RU" sz="3200" b="1" dirty="0" smtClean="0"/>
              <a:t>деревья Фибоначчи</a:t>
            </a:r>
            <a:r>
              <a:rPr lang="ru-RU" sz="32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83959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116632"/>
            <a:ext cx="7772400" cy="648072"/>
          </a:xfrm>
        </p:spPr>
        <p:txBody>
          <a:bodyPr>
            <a:noAutofit/>
          </a:bodyPr>
          <a:lstStyle/>
          <a:p>
            <a:pPr algn="ctr"/>
            <a:r>
              <a:rPr lang="ru-RU" sz="3600" dirty="0" smtClean="0">
                <a:solidFill>
                  <a:schemeClr val="tx1"/>
                </a:solidFill>
              </a:rPr>
              <a:t>Построение АВЛ-дерева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124744"/>
            <a:ext cx="8712968" cy="51845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800" dirty="0" smtClean="0"/>
              <a:t>Рассмотрим, что может произойти при включении в сбалансированное по высоте дерево новой вершины.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ru-RU" sz="2800" dirty="0" smtClean="0"/>
              <a:t>Пусть добавляется вершина в левое поддерево.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ru-RU" sz="2800" dirty="0" smtClean="0"/>
              <a:t>Возможны три случая:</a:t>
            </a:r>
          </a:p>
          <a:p>
            <a:pPr marL="514350" indent="-514350">
              <a:spcBef>
                <a:spcPts val="1800"/>
              </a:spcBef>
              <a:buAutoNum type="arabicParenR"/>
            </a:pPr>
            <a:r>
              <a:rPr lang="ru-RU" sz="2800" dirty="0" smtClean="0"/>
              <a:t>Если </a:t>
            </a:r>
            <a:r>
              <a:rPr lang="en-US" sz="2800" dirty="0" err="1" smtClean="0"/>
              <a:t>h</a:t>
            </a:r>
            <a:r>
              <a:rPr lang="en-US" sz="1400" dirty="0" err="1" smtClean="0"/>
              <a:t>L</a:t>
            </a:r>
            <a:r>
              <a:rPr lang="en-US" sz="2800" dirty="0" smtClean="0"/>
              <a:t> &lt; </a:t>
            </a:r>
            <a:r>
              <a:rPr lang="en-US" sz="2800" dirty="0" err="1" smtClean="0"/>
              <a:t>h</a:t>
            </a:r>
            <a:r>
              <a:rPr lang="en-US" sz="1400" dirty="0" err="1" smtClean="0"/>
              <a:t>R</a:t>
            </a:r>
            <a:r>
              <a:rPr lang="ru-RU" sz="2800" dirty="0" smtClean="0"/>
              <a:t> ,</a:t>
            </a:r>
            <a:r>
              <a:rPr lang="en-US" sz="2800" dirty="0" smtClean="0"/>
              <a:t> </a:t>
            </a:r>
            <a:r>
              <a:rPr lang="ru-RU" sz="2800" dirty="0" smtClean="0"/>
              <a:t>то</a:t>
            </a:r>
            <a:r>
              <a:rPr lang="en-US" sz="2800" dirty="0" smtClean="0"/>
              <a:t> </a:t>
            </a:r>
            <a:r>
              <a:rPr lang="en-US" sz="2800" dirty="0" err="1"/>
              <a:t>h</a:t>
            </a:r>
            <a:r>
              <a:rPr lang="en-US" sz="1400" dirty="0" err="1"/>
              <a:t>L</a:t>
            </a:r>
            <a:r>
              <a:rPr lang="en-US" sz="2800" dirty="0"/>
              <a:t> </a:t>
            </a:r>
            <a:r>
              <a:rPr lang="en-US" sz="2800" dirty="0" smtClean="0"/>
              <a:t>= </a:t>
            </a:r>
            <a:r>
              <a:rPr lang="en-US" sz="2800" dirty="0" err="1"/>
              <a:t>h</a:t>
            </a:r>
            <a:r>
              <a:rPr lang="en-US" sz="1400" dirty="0" err="1"/>
              <a:t>R</a:t>
            </a:r>
            <a:r>
              <a:rPr lang="ru-RU" sz="2800" dirty="0"/>
              <a:t> </a:t>
            </a:r>
            <a:endParaRPr lang="en-US" sz="2800" dirty="0" smtClean="0"/>
          </a:p>
          <a:p>
            <a:pPr marL="514350" indent="-514350">
              <a:buFont typeface="Wingdings 2"/>
              <a:buAutoNum type="arabicParenR"/>
            </a:pPr>
            <a:r>
              <a:rPr lang="ru-RU" sz="2800" dirty="0"/>
              <a:t>Если </a:t>
            </a:r>
            <a:r>
              <a:rPr lang="en-US" sz="2800" dirty="0" err="1"/>
              <a:t>h</a:t>
            </a:r>
            <a:r>
              <a:rPr lang="en-US" sz="1400" dirty="0" err="1"/>
              <a:t>L</a:t>
            </a:r>
            <a:r>
              <a:rPr lang="en-US" sz="2800" dirty="0"/>
              <a:t> </a:t>
            </a:r>
            <a:r>
              <a:rPr lang="en-US" sz="2800" dirty="0" smtClean="0"/>
              <a:t>= </a:t>
            </a:r>
            <a:r>
              <a:rPr lang="en-US" sz="2800" dirty="0" err="1"/>
              <a:t>h</a:t>
            </a:r>
            <a:r>
              <a:rPr lang="en-US" sz="1400" dirty="0" err="1"/>
              <a:t>R</a:t>
            </a:r>
            <a:r>
              <a:rPr lang="ru-RU" sz="2800" dirty="0"/>
              <a:t> ,</a:t>
            </a:r>
            <a:r>
              <a:rPr lang="en-US" sz="2800" dirty="0"/>
              <a:t> </a:t>
            </a:r>
            <a:r>
              <a:rPr lang="ru-RU" sz="2800" dirty="0"/>
              <a:t>то</a:t>
            </a:r>
            <a:r>
              <a:rPr lang="en-US" sz="2800" dirty="0"/>
              <a:t> </a:t>
            </a:r>
            <a:r>
              <a:rPr lang="en-US" sz="2800" dirty="0" err="1"/>
              <a:t>h</a:t>
            </a:r>
            <a:r>
              <a:rPr lang="en-US" sz="1400" dirty="0" err="1"/>
              <a:t>L</a:t>
            </a:r>
            <a:r>
              <a:rPr lang="en-US" sz="2800" dirty="0"/>
              <a:t> </a:t>
            </a:r>
            <a:r>
              <a:rPr lang="en-US" sz="2800" dirty="0" smtClean="0"/>
              <a:t>&gt; </a:t>
            </a:r>
            <a:r>
              <a:rPr lang="en-US" sz="2800" dirty="0" err="1"/>
              <a:t>h</a:t>
            </a:r>
            <a:r>
              <a:rPr lang="en-US" sz="1400" dirty="0" err="1"/>
              <a:t>R</a:t>
            </a:r>
            <a:r>
              <a:rPr lang="ru-RU" sz="2800" dirty="0"/>
              <a:t> </a:t>
            </a:r>
            <a:r>
              <a:rPr lang="en-US" sz="2800" dirty="0" smtClean="0"/>
              <a:t>  </a:t>
            </a:r>
            <a:endParaRPr lang="ru-RU" sz="2800" dirty="0" smtClean="0"/>
          </a:p>
          <a:p>
            <a:pPr marL="514350" indent="-514350">
              <a:buFont typeface="Wingdings 2"/>
              <a:buAutoNum type="arabicParenR"/>
            </a:pPr>
            <a:r>
              <a:rPr lang="ru-RU" sz="2800" dirty="0"/>
              <a:t>Если </a:t>
            </a:r>
            <a:r>
              <a:rPr lang="en-US" sz="2800" dirty="0" err="1"/>
              <a:t>h</a:t>
            </a:r>
            <a:r>
              <a:rPr lang="en-US" sz="1400" dirty="0" err="1"/>
              <a:t>L</a:t>
            </a:r>
            <a:r>
              <a:rPr lang="en-US" sz="2800" dirty="0"/>
              <a:t> </a:t>
            </a:r>
            <a:r>
              <a:rPr lang="en-US" sz="2800" dirty="0" smtClean="0"/>
              <a:t>&gt; </a:t>
            </a:r>
            <a:r>
              <a:rPr lang="en-US" sz="2800" dirty="0" err="1"/>
              <a:t>h</a:t>
            </a:r>
            <a:r>
              <a:rPr lang="en-US" sz="1400" dirty="0" err="1"/>
              <a:t>R</a:t>
            </a:r>
            <a:r>
              <a:rPr lang="ru-RU" sz="2800" dirty="0"/>
              <a:t> ,</a:t>
            </a:r>
            <a:r>
              <a:rPr lang="en-US" sz="2800" dirty="0"/>
              <a:t> </a:t>
            </a:r>
            <a:r>
              <a:rPr lang="ru-RU" sz="2800" dirty="0"/>
              <a:t>то</a:t>
            </a:r>
            <a:r>
              <a:rPr lang="en-US" sz="2800" dirty="0"/>
              <a:t> </a:t>
            </a:r>
            <a:r>
              <a:rPr lang="en-US" sz="2800" dirty="0" err="1"/>
              <a:t>h</a:t>
            </a:r>
            <a:r>
              <a:rPr lang="en-US" sz="1400" dirty="0" err="1"/>
              <a:t>L</a:t>
            </a:r>
            <a:r>
              <a:rPr lang="en-US" sz="2800" dirty="0"/>
              <a:t> </a:t>
            </a:r>
            <a:r>
              <a:rPr lang="en-US" sz="2800" dirty="0" smtClean="0"/>
              <a:t>&gt; </a:t>
            </a:r>
            <a:r>
              <a:rPr lang="en-US" sz="2800" dirty="0" err="1"/>
              <a:t>h</a:t>
            </a:r>
            <a:r>
              <a:rPr lang="en-US" sz="1400" dirty="0" err="1"/>
              <a:t>R</a:t>
            </a:r>
            <a:r>
              <a:rPr lang="ru-RU" sz="2800" dirty="0"/>
              <a:t> </a:t>
            </a:r>
            <a:r>
              <a:rPr lang="ru-RU" sz="2800" dirty="0" smtClean="0"/>
              <a:t>  - нарушение баланса и        </a:t>
            </a:r>
          </a:p>
          <a:p>
            <a:pPr marL="0" indent="0">
              <a:buNone/>
            </a:pPr>
            <a:r>
              <a:rPr lang="ru-RU" sz="2800" dirty="0"/>
              <a:t> </a:t>
            </a:r>
            <a:r>
              <a:rPr lang="ru-RU" sz="2800" dirty="0" smtClean="0"/>
              <a:t>                                      дерево необходимо перестроить.</a:t>
            </a:r>
          </a:p>
          <a:p>
            <a:pPr marL="0" indent="0">
              <a:buNone/>
            </a:pPr>
            <a:endParaRPr lang="ru-RU" sz="2800" dirty="0"/>
          </a:p>
          <a:p>
            <a:pPr marL="514350" indent="-514350">
              <a:buFont typeface="Wingdings 2"/>
              <a:buAutoNum type="arabicParenR"/>
            </a:pPr>
            <a:endParaRPr lang="ru-RU" sz="3200" dirty="0"/>
          </a:p>
          <a:p>
            <a:pPr marL="514350" indent="-514350">
              <a:buAutoNum type="arabicParenR"/>
            </a:pP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1083959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878</TotalTime>
  <Words>1214</Words>
  <Application>Microsoft Office PowerPoint</Application>
  <PresentationFormat>Экран (4:3)</PresentationFormat>
  <Paragraphs>199</Paragraphs>
  <Slides>22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3" baseType="lpstr">
      <vt:lpstr>Тема Office</vt:lpstr>
      <vt:lpstr>Презентация PowerPoint</vt:lpstr>
      <vt:lpstr>АВЛ-деревья</vt:lpstr>
      <vt:lpstr>Презентация PowerPoint</vt:lpstr>
      <vt:lpstr>Какое дерево является АВЛ-деревом?</vt:lpstr>
      <vt:lpstr>«Плохие» АВЛ-деревья</vt:lpstr>
      <vt:lpstr>Презентация PowerPoint</vt:lpstr>
      <vt:lpstr>Презентация PowerPoint</vt:lpstr>
      <vt:lpstr>Презентация PowerPoint</vt:lpstr>
      <vt:lpstr>Построение АВЛ-дерева</vt:lpstr>
      <vt:lpstr>Построение АВЛ-дерева</vt:lpstr>
      <vt:lpstr>Рассмотрим перестроение АВЛ-дерева  на простых примерах</vt:lpstr>
      <vt:lpstr>Презентация PowerPoint</vt:lpstr>
      <vt:lpstr>Презентация PowerPoint</vt:lpstr>
      <vt:lpstr>Задачи при перестроении АВЛ-дерева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B   9   2   4   1   7   E   F   A   D   C   3   5   8   6</vt:lpstr>
      <vt:lpstr>B   9   2   4   1   7   E   F   A   D   C   3   5   8   6</vt:lpstr>
      <vt:lpstr>B   9   2   4   1   7   E   F   A   D   C   3   5   8   6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Дарья</dc:creator>
  <cp:lastModifiedBy>днс</cp:lastModifiedBy>
  <cp:revision>96</cp:revision>
  <dcterms:created xsi:type="dcterms:W3CDTF">2012-11-10T16:42:14Z</dcterms:created>
  <dcterms:modified xsi:type="dcterms:W3CDTF">2017-10-22T18:01:26Z</dcterms:modified>
</cp:coreProperties>
</file>