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71" autoAdjust="0"/>
  </p:normalViewPr>
  <p:slideViewPr>
    <p:cSldViewPr>
      <p:cViewPr>
        <p:scale>
          <a:sx n="66" d="100"/>
          <a:sy n="66" d="100"/>
        </p:scale>
        <p:origin x="-148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2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4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3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874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161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2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195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036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26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74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0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624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1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56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6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CEAF-B450-4D0D-B3ED-1462CE8A591E}" type="datetimeFigureOut">
              <a:rPr lang="ru-RU" smtClean="0"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D82A-8D99-498D-BA42-8545447DE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E2CEAF-B450-4D0D-B3ED-1462CE8A591E}" type="datetimeFigureOut">
              <a:rPr lang="ru-RU" smtClean="0">
                <a:solidFill>
                  <a:srgbClr val="676A55"/>
                </a:solidFill>
              </a:rPr>
              <a:pPr/>
              <a:t>07.10.2013</a:t>
            </a:fld>
            <a:endParaRPr lang="ru-RU">
              <a:solidFill>
                <a:srgbClr val="676A55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676A55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5FD82A-8D99-498D-BA42-8545447DE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Сильноветвящиеся </a:t>
            </a:r>
            <a:r>
              <a:rPr lang="ru-RU" b="1" dirty="0" smtClean="0">
                <a:solidFill>
                  <a:schemeClr val="tx1"/>
                </a:solidFill>
              </a:rPr>
              <a:t>Б-деревья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u="sng" dirty="0" smtClean="0"/>
              <a:t>Постановка задачи</a:t>
            </a:r>
            <a:r>
              <a:rPr lang="ru-RU" sz="3200" dirty="0" smtClean="0"/>
              <a:t>:</a:t>
            </a:r>
          </a:p>
          <a:p>
            <a:pPr marL="0" indent="0">
              <a:buNone/>
            </a:pPr>
            <a:r>
              <a:rPr lang="ru-RU" sz="3200" dirty="0" smtClean="0"/>
              <a:t>	До </a:t>
            </a:r>
            <a:r>
              <a:rPr lang="ru-RU" sz="3200" dirty="0" smtClean="0"/>
              <a:t>сих пор рассматривались только </a:t>
            </a:r>
            <a:r>
              <a:rPr lang="ru-RU" sz="3200" b="1" i="1" dirty="0" smtClean="0"/>
              <a:t>двоичные </a:t>
            </a:r>
            <a:r>
              <a:rPr lang="ru-RU" sz="3200" b="1" i="1" dirty="0" smtClean="0"/>
              <a:t>деревья</a:t>
            </a:r>
            <a:r>
              <a:rPr lang="ru-RU" sz="3200" dirty="0" smtClean="0"/>
              <a:t>. Этого </a:t>
            </a:r>
            <a:r>
              <a:rPr lang="ru-RU" sz="3200" dirty="0" smtClean="0"/>
              <a:t>во многих случаях </a:t>
            </a:r>
            <a:r>
              <a:rPr lang="ru-RU" sz="3200" dirty="0" smtClean="0"/>
              <a:t>вполне достаточно: например, </a:t>
            </a:r>
            <a:r>
              <a:rPr lang="ru-RU" sz="3200" dirty="0" smtClean="0"/>
              <a:t>для описания </a:t>
            </a:r>
            <a:r>
              <a:rPr lang="ru-RU" sz="3200" dirty="0" smtClean="0"/>
              <a:t>отношений </a:t>
            </a:r>
            <a:r>
              <a:rPr lang="ru-RU" sz="3200" b="1" dirty="0" smtClean="0"/>
              <a:t>«человек и его родители»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	Если </a:t>
            </a:r>
            <a:r>
              <a:rPr lang="ru-RU" sz="3200" dirty="0" smtClean="0"/>
              <a:t>рассмотреть отношения </a:t>
            </a:r>
            <a:r>
              <a:rPr lang="ru-RU" sz="3200" b="1" dirty="0" smtClean="0"/>
              <a:t>«человек </a:t>
            </a:r>
            <a:r>
              <a:rPr lang="ru-RU" sz="3200" b="1" dirty="0" smtClean="0"/>
              <a:t>и его </a:t>
            </a:r>
            <a:r>
              <a:rPr lang="ru-RU" sz="3200" b="1" dirty="0" smtClean="0"/>
              <a:t>дети»</a:t>
            </a:r>
            <a:r>
              <a:rPr lang="ru-RU" sz="3200" dirty="0" smtClean="0"/>
              <a:t>, </a:t>
            </a:r>
            <a:r>
              <a:rPr lang="ru-RU" sz="3200" dirty="0" smtClean="0"/>
              <a:t>то двоичных деревьев не всегда достаточно, требуются </a:t>
            </a:r>
            <a:r>
              <a:rPr lang="ru-RU" sz="3200" b="1" i="1" dirty="0" smtClean="0"/>
              <a:t>деревья со многими </a:t>
            </a:r>
            <a:r>
              <a:rPr lang="ru-RU" sz="3200" b="1" i="1" dirty="0" smtClean="0"/>
              <a:t>ветвями</a:t>
            </a:r>
            <a:r>
              <a:rPr lang="ru-RU" sz="3200" dirty="0" smtClean="0"/>
              <a:t>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3200" dirty="0" smtClean="0"/>
              <a:t>Будем называть их  </a:t>
            </a:r>
            <a:r>
              <a:rPr lang="ru-RU" sz="3200" b="1" dirty="0" smtClean="0"/>
              <a:t>сильноветвящимися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352928" cy="3168352"/>
          </a:xfrm>
        </p:spPr>
        <p:txBody>
          <a:bodyPr>
            <a:noAutofit/>
          </a:bodyPr>
          <a:lstStyle/>
          <a:p>
            <a:pPr marL="514350" indent="-514350">
              <a:buAutoNum type="arabicPeriod" startAt="2"/>
            </a:pPr>
            <a:r>
              <a:rPr lang="ru-RU" sz="3200" dirty="0" smtClean="0"/>
              <a:t>Для </a:t>
            </a:r>
            <a:r>
              <a:rPr lang="ru-RU" sz="3200" dirty="0" smtClean="0"/>
              <a:t>каждой вершины </a:t>
            </a:r>
            <a:r>
              <a:rPr lang="ru-RU" sz="3200" dirty="0" smtClean="0"/>
              <a:t>(кроме корня</a:t>
            </a:r>
            <a:r>
              <a:rPr lang="ru-RU" dirty="0"/>
              <a:t>) количество элементов </a:t>
            </a:r>
            <a:r>
              <a:rPr lang="en-US" sz="3200" b="1" i="1" dirty="0" smtClean="0"/>
              <a:t>m</a:t>
            </a:r>
            <a:r>
              <a:rPr lang="ru-RU" sz="3200" b="1" i="1" dirty="0" smtClean="0"/>
              <a:t> </a:t>
            </a:r>
            <a:r>
              <a:rPr lang="en-US" sz="3200" b="1" i="1" dirty="0" smtClean="0"/>
              <a:t>≤</a:t>
            </a:r>
            <a:r>
              <a:rPr lang="ru-RU" sz="3200" b="1" i="1" dirty="0" smtClean="0"/>
              <a:t> </a:t>
            </a:r>
            <a:r>
              <a:rPr lang="en-US" sz="3200" b="1" i="1" dirty="0" smtClean="0"/>
              <a:t>k </a:t>
            </a:r>
            <a:r>
              <a:rPr lang="en-US" sz="3200" b="1" i="1" dirty="0"/>
              <a:t>≤ </a:t>
            </a:r>
            <a:r>
              <a:rPr lang="en-US" sz="3200" b="1" i="1" dirty="0" smtClean="0"/>
              <a:t>2m</a:t>
            </a:r>
            <a:r>
              <a:rPr lang="en-US" sz="3200" dirty="0" smtClean="0"/>
              <a:t>, </a:t>
            </a:r>
            <a:endParaRPr lang="ru-RU" sz="3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sz="3200" dirty="0" smtClean="0"/>
              <a:t>для </a:t>
            </a:r>
            <a:r>
              <a:rPr lang="ru-RU" sz="3200" dirty="0" smtClean="0"/>
              <a:t>корня </a:t>
            </a:r>
            <a:r>
              <a:rPr lang="ru-RU" sz="3200" b="1" i="1" dirty="0" smtClean="0"/>
              <a:t>1 </a:t>
            </a:r>
            <a:r>
              <a:rPr lang="en-US" sz="3200" b="1" i="1" dirty="0" smtClean="0"/>
              <a:t>≤</a:t>
            </a:r>
            <a:r>
              <a:rPr lang="ru-RU" sz="3200" b="1" i="1" dirty="0" smtClean="0"/>
              <a:t> </a:t>
            </a:r>
            <a:r>
              <a:rPr lang="en-US" sz="3200" b="1" i="1" dirty="0" smtClean="0"/>
              <a:t>k </a:t>
            </a:r>
            <a:r>
              <a:rPr lang="en-US" sz="3200" b="1" i="1" dirty="0"/>
              <a:t>≤ </a:t>
            </a:r>
            <a:r>
              <a:rPr lang="en-US" sz="3200" b="1" i="1" dirty="0" smtClean="0"/>
              <a:t>2m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3</a:t>
            </a:r>
            <a:r>
              <a:rPr lang="ru-RU" sz="3200" dirty="0" smtClean="0"/>
              <a:t>.  </a:t>
            </a:r>
            <a:r>
              <a:rPr lang="ru-RU" sz="3200" dirty="0" smtClean="0"/>
              <a:t>Все листья </a:t>
            </a:r>
            <a:r>
              <a:rPr lang="ru-RU" sz="3200" dirty="0" smtClean="0"/>
              <a:t>дерева расположены </a:t>
            </a:r>
            <a:r>
              <a:rPr lang="ru-RU" sz="3200" dirty="0" smtClean="0"/>
              <a:t>на одном уровне </a:t>
            </a:r>
            <a:r>
              <a:rPr lang="en-US" sz="3200" dirty="0" smtClean="0"/>
              <a:t>(</a:t>
            </a:r>
            <a:r>
              <a:rPr lang="ru-RU" sz="3200" dirty="0" smtClean="0"/>
              <a:t>важное свойство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b="1" u="sng" dirty="0" smtClean="0"/>
              <a:t>Пример</a:t>
            </a:r>
            <a:r>
              <a:rPr lang="ru-RU" sz="3200" dirty="0" smtClean="0"/>
              <a:t>: </a:t>
            </a:r>
            <a:r>
              <a:rPr lang="en-US" sz="3200" dirty="0" smtClean="0"/>
              <a:t> </a:t>
            </a:r>
            <a:r>
              <a:rPr lang="ru-RU" sz="3200" dirty="0" smtClean="0"/>
              <a:t>Б-дерево порядка </a:t>
            </a:r>
            <a:r>
              <a:rPr lang="en-US" sz="3200" dirty="0" smtClean="0"/>
              <a:t>m</a:t>
            </a:r>
            <a:r>
              <a:rPr lang="ru-RU" sz="3200" dirty="0" smtClean="0"/>
              <a:t>=2</a:t>
            </a:r>
            <a:r>
              <a:rPr lang="en-US" sz="3200" dirty="0" smtClean="0"/>
              <a:t>                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                                    </a:t>
            </a:r>
            <a:r>
              <a:rPr lang="en-US" sz="3200" dirty="0" smtClean="0"/>
              <a:t>Root</a:t>
            </a:r>
            <a:endParaRPr lang="ru-RU" sz="3200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283968" y="42930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5896" y="4685074"/>
            <a:ext cx="14401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10 • 20 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5469993"/>
            <a:ext cx="14401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5 • </a:t>
            </a:r>
            <a:r>
              <a:rPr lang="ru-RU" sz="2000" dirty="0"/>
              <a:t>8</a:t>
            </a:r>
            <a:r>
              <a:rPr lang="ru-RU" sz="2000" dirty="0" smtClean="0"/>
              <a:t> •9 • 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915816" y="4937539"/>
            <a:ext cx="936104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884057" y="4937539"/>
            <a:ext cx="984087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355976" y="4937539"/>
            <a:ext cx="0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5481067"/>
            <a:ext cx="14401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 • 11 •14 •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5481067"/>
            <a:ext cx="223224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21• 25 • 30•40 • </a:t>
            </a:r>
          </a:p>
        </p:txBody>
      </p:sp>
    </p:spTree>
    <p:extLst>
      <p:ext uri="{BB962C8B-B14F-4D97-AF65-F5344CB8AC3E}">
        <p14:creationId xmlns:p14="http://schemas.microsoft.com/office/powerpoint/2010/main" val="6264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332656"/>
                <a:ext cx="8784976" cy="59046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Если спроецировать Б-дерево на один уровень, </a:t>
                </a:r>
                <a:r>
                  <a:rPr lang="ru-RU" sz="3200" dirty="0" smtClean="0"/>
                  <a:t>то получим </a:t>
                </a:r>
                <a:r>
                  <a:rPr lang="ru-RU" sz="3200" i="1" dirty="0" smtClean="0"/>
                  <a:t>упорядоченную по возрастанию </a:t>
                </a:r>
                <a:r>
                  <a:rPr lang="ru-RU" sz="3200" i="1" dirty="0" smtClean="0"/>
                  <a:t>последовательность</a:t>
                </a:r>
                <a:r>
                  <a:rPr lang="ru-RU" sz="3200" dirty="0" smtClean="0"/>
                  <a:t>. Таким </a:t>
                </a:r>
                <a:r>
                  <a:rPr lang="ru-RU" sz="3200" dirty="0" smtClean="0"/>
                  <a:t>образом </a:t>
                </a:r>
                <a:r>
                  <a:rPr lang="ru-RU" sz="3200" dirty="0" smtClean="0"/>
                  <a:t>очевиден </a:t>
                </a:r>
                <a:r>
                  <a:rPr lang="ru-RU" sz="3200" u="sng" dirty="0" smtClean="0"/>
                  <a:t>способ поиска </a:t>
                </a:r>
                <a:r>
                  <a:rPr lang="ru-RU" sz="3200" u="sng" dirty="0" smtClean="0"/>
                  <a:t>элемента с заданным ключом</a:t>
                </a:r>
                <a:r>
                  <a:rPr lang="ru-RU" sz="3200" dirty="0" smtClean="0"/>
                  <a:t>:</a:t>
                </a:r>
                <a:endParaRPr lang="ru-RU" sz="32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b="1" dirty="0"/>
                  <a:t>С</a:t>
                </a:r>
                <a:r>
                  <a:rPr lang="ru-RU" sz="3200" b="1" dirty="0" smtClean="0"/>
                  <a:t>траница </a:t>
                </a:r>
                <a:r>
                  <a:rPr lang="ru-RU" sz="3200" b="1" dirty="0" smtClean="0"/>
                  <a:t>считывается в оперативную </a:t>
                </a:r>
                <a:r>
                  <a:rPr lang="ru-RU" sz="3200" b="1" dirty="0" smtClean="0"/>
                  <a:t>память</a:t>
                </a:r>
                <a:r>
                  <a:rPr lang="ru-RU" sz="3200" dirty="0" smtClean="0"/>
                  <a:t>, а затем в </a:t>
                </a:r>
                <a:r>
                  <a:rPr lang="ru-RU" sz="3200" dirty="0" smtClean="0"/>
                  <a:t>ней </a:t>
                </a:r>
                <a:r>
                  <a:rPr lang="ru-RU" sz="3200" dirty="0" smtClean="0"/>
                  <a:t>производится поиск среди  упорядоченных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…</m:t>
                    </m:r>
                    <m:r>
                      <a:rPr lang="ru-RU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itchFamily="18" charset="0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endParaRPr lang="ru-RU" sz="32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dirty="0" smtClean="0"/>
                  <a:t>Если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достаточно </a:t>
                </a:r>
                <a:r>
                  <a:rPr lang="ru-RU" b="1" dirty="0" smtClean="0"/>
                  <a:t>большое</a:t>
                </a:r>
                <a:r>
                  <a:rPr lang="ru-RU" dirty="0" smtClean="0"/>
                  <a:t>, то </a:t>
                </a:r>
                <a:r>
                  <a:rPr lang="ru-RU" sz="3200" dirty="0" smtClean="0"/>
                  <a:t>организуется </a:t>
                </a:r>
                <a:r>
                  <a:rPr lang="ru-RU" sz="3200" u="sng" dirty="0" smtClean="0"/>
                  <a:t>двоичный способ поиска</a:t>
                </a:r>
                <a:r>
                  <a:rPr lang="ru-RU" sz="3200" dirty="0" smtClean="0"/>
                  <a:t>, </a:t>
                </a:r>
                <a:r>
                  <a:rPr lang="ru-RU" sz="3200" dirty="0" smtClean="0"/>
                  <a:t>при </a:t>
                </a:r>
                <a:r>
                  <a:rPr lang="ru-RU" sz="3200" dirty="0"/>
                  <a:t>небольшом количестве элементов </a:t>
                </a:r>
                <a:r>
                  <a:rPr lang="ru-RU" sz="3200" dirty="0" smtClean="0"/>
                  <a:t>можно </a:t>
                </a:r>
                <a:r>
                  <a:rPr lang="ru-RU" sz="3200" dirty="0" smtClean="0"/>
                  <a:t>произвести простой перебор</a:t>
                </a:r>
                <a:r>
                  <a:rPr lang="ru-RU" sz="3200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332656"/>
                <a:ext cx="8784976" cy="5904656"/>
              </a:xfrm>
              <a:blipFill rotWithShape="1">
                <a:blip r:embed="rId2"/>
                <a:stretch>
                  <a:fillRect l="-1735" t="-1343" r="-1041" b="-3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Если на этой странице нет элементов, то по адресу с диска считывается страница следующего уровня.</a:t>
            </a:r>
          </a:p>
          <a:p>
            <a:pPr marL="0" indent="0">
              <a:buNone/>
            </a:pPr>
            <a:r>
              <a:rPr lang="ru-RU" sz="2400" u="sng" dirty="0" smtClean="0"/>
              <a:t>Количество обращений к диску </a:t>
            </a:r>
            <a:r>
              <a:rPr lang="ru-RU" sz="2400" dirty="0" smtClean="0"/>
              <a:t>равно </a:t>
            </a:r>
            <a:r>
              <a:rPr lang="ru-RU" sz="2400" b="1" dirty="0" smtClean="0"/>
              <a:t>высоте Б-дерева</a:t>
            </a:r>
            <a:r>
              <a:rPr lang="ru-RU" sz="2400" dirty="0" smtClean="0"/>
              <a:t>, т.е. </a:t>
            </a:r>
            <a:r>
              <a:rPr lang="ru-RU" sz="2400" b="1" i="1" dirty="0" smtClean="0"/>
              <a:t>количеству уровней</a:t>
            </a:r>
            <a:r>
              <a:rPr lang="ru-RU" sz="2400" dirty="0" smtClean="0"/>
              <a:t> в нем.</a:t>
            </a:r>
          </a:p>
          <a:p>
            <a:pPr marL="0" indent="0">
              <a:buNone/>
            </a:pPr>
            <a:r>
              <a:rPr lang="ru-RU" sz="2400" b="1" dirty="0" smtClean="0"/>
              <a:t>Определим наибольшую высоту Б-дерева порядка </a:t>
            </a:r>
            <a:r>
              <a:rPr lang="en-US" sz="2400" b="1" dirty="0" smtClean="0"/>
              <a:t>m</a:t>
            </a:r>
            <a:r>
              <a:rPr lang="ru-RU" sz="2400" dirty="0" smtClean="0"/>
              <a:t>:</a:t>
            </a:r>
            <a:endParaRPr lang="ru-RU" sz="24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1137"/>
              </p:ext>
            </p:extLst>
          </p:nvPr>
        </p:nvGraphicFramePr>
        <p:xfrm>
          <a:off x="176500" y="2490790"/>
          <a:ext cx="5763652" cy="3300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164"/>
                <a:gridCol w="4392488"/>
              </a:tblGrid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Высота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количество вершин при заданной высоте</a:t>
                      </a:r>
                      <a:endParaRPr lang="ru-RU" sz="2400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1+2m</a:t>
                      </a:r>
                      <a:endParaRPr lang="ru-RU" sz="2400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1+2m+2m(m+1)</a:t>
                      </a:r>
                      <a:endParaRPr lang="ru-RU" sz="2400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1+2m+2m(m+1)+2m(m+1)(m+1)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4049001"/>
            <a:ext cx="8640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0192" y="4756741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</a:t>
            </a:r>
            <a:r>
              <a:rPr lang="en-US" sz="2000" dirty="0" smtClean="0"/>
              <a:t>X</a:t>
            </a:r>
            <a:r>
              <a:rPr lang="ru-RU" sz="2000" dirty="0" smtClean="0"/>
              <a:t> 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137513" y="4249056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754101" y="4249056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9706" y="4756741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</a:t>
            </a:r>
            <a:r>
              <a:rPr lang="en-US" sz="2000" dirty="0" smtClean="0"/>
              <a:t>X</a:t>
            </a:r>
            <a:r>
              <a:rPr lang="ru-RU" sz="2000" dirty="0" smtClean="0"/>
              <a:t> 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084168" y="5192854"/>
            <a:ext cx="372379" cy="58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908800" y="5156850"/>
            <a:ext cx="10155" cy="619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73919" y="5192854"/>
            <a:ext cx="481319" cy="58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8064" y="5774888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</a:t>
            </a:r>
            <a:r>
              <a:rPr lang="en-US" sz="2000" dirty="0" smtClean="0"/>
              <a:t>X</a:t>
            </a:r>
            <a:r>
              <a:rPr lang="ru-RU" sz="2000" dirty="0" smtClean="0"/>
              <a:t> 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5915" y="5837202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</a:t>
            </a:r>
            <a:r>
              <a:rPr lang="en-US" sz="2000" dirty="0" smtClean="0"/>
              <a:t>X</a:t>
            </a:r>
            <a:r>
              <a:rPr lang="ru-RU" sz="2000" dirty="0" smtClean="0"/>
              <a:t> 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5584" y="5789547"/>
            <a:ext cx="11521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• </a:t>
            </a:r>
            <a:r>
              <a:rPr lang="en-US" sz="2000" dirty="0" smtClean="0"/>
              <a:t>X</a:t>
            </a:r>
            <a:r>
              <a:rPr lang="ru-RU" sz="2000" dirty="0" smtClean="0"/>
              <a:t> 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9" grpId="0" animBg="1"/>
      <p:bldP spid="2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352928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                   </a:t>
                </a:r>
                <a:r>
                  <a:rPr lang="en-US" sz="3200" dirty="0" smtClean="0"/>
                  <a:t>1+2m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2(m+1)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-</a:t>
                </a:r>
                <a:r>
                  <a:rPr lang="en-US" sz="3200" dirty="0" smtClean="0"/>
                  <a:t>1      </a:t>
                </a:r>
                <a:r>
                  <a:rPr lang="ru-RU" sz="3200" dirty="0" smtClean="0"/>
                  <a:t>  </a:t>
                </a:r>
                <a:r>
                  <a:rPr lang="en-US" sz="3200" dirty="0" smtClean="0"/>
                  <a:t>   2</a:t>
                </a:r>
                <a:r>
                  <a:rPr lang="ru-RU" sz="3200" dirty="0" smtClean="0"/>
                  <a:t>-й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уровень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1+2m+2m(m+1)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/>
                          <m:t>2(</m:t>
                        </m:r>
                        <m:r>
                          <m:rPr>
                            <m:nor/>
                          </m:rPr>
                          <a:rPr lang="en-US" sz="3200" dirty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+1)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-1           </a:t>
                </a:r>
                <a:r>
                  <a:rPr lang="en-US" sz="3200" dirty="0" smtClean="0"/>
                  <a:t>3</a:t>
                </a:r>
                <a:r>
                  <a:rPr lang="ru-RU" sz="3200" dirty="0" smtClean="0"/>
                  <a:t>-й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уровень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            </a:t>
                </a:r>
                <a:r>
                  <a:rPr lang="en-US" sz="32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/>
                          <m:t>(</m:t>
                        </m:r>
                        <m:r>
                          <m:rPr>
                            <m:nor/>
                          </m:rPr>
                          <a:rPr lang="en-US" sz="3200" dirty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+1)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-1 </a:t>
                </a:r>
                <a:r>
                  <a:rPr lang="en-US" sz="3200" dirty="0" smtClean="0"/>
                  <a:t>  </a:t>
                </a:r>
                <a:r>
                  <a:rPr lang="en-US" sz="3200" dirty="0" smtClean="0"/>
                  <a:t>    h</a:t>
                </a:r>
                <a:r>
                  <a:rPr lang="ru-RU" sz="3200" dirty="0" smtClean="0"/>
                  <a:t>-й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уровень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n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≥ n</a:t>
                </a:r>
                <a:r>
                  <a:rPr lang="en-US" sz="3200" dirty="0" smtClean="0"/>
                  <a:t> </a:t>
                </a:r>
                <a:r>
                  <a:rPr lang="en-US" sz="1800" dirty="0" smtClean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200" b="0" i="1" smtClean="0">
                            <a:latin typeface="Cambria Math"/>
                          </a:rPr>
                          <m:t>=2</m:t>
                        </m:r>
                        <m:r>
                          <m:rPr>
                            <m:nor/>
                          </m:rPr>
                          <a:rPr lang="en-US" sz="3200" dirty="0"/>
                          <m:t>(</m:t>
                        </m:r>
                        <m:r>
                          <m:rPr>
                            <m:nor/>
                          </m:rPr>
                          <a:rPr lang="en-US" sz="3200" dirty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+1)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h</m:t>
                        </m:r>
                        <m:r>
                          <a:rPr lang="en-US" sz="3200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-1 </a:t>
                </a:r>
                <a:r>
                  <a:rPr lang="en-US" sz="3200" dirty="0" smtClean="0"/>
                  <a:t> </a:t>
                </a:r>
                <a:endParaRPr lang="ru-RU" sz="3200" dirty="0" smtClean="0"/>
              </a:p>
              <a:p>
                <a:pPr marL="0" indent="0">
                  <a:buNone/>
                </a:pPr>
                <a:r>
                  <a:rPr lang="ru-RU" sz="3200" b="1" dirty="0" smtClean="0"/>
                  <a:t>Высота (количество уровней) Б-дерева</a:t>
                </a:r>
                <a:r>
                  <a:rPr lang="ru-RU" sz="3200" dirty="0" smtClean="0"/>
                  <a:t> </a:t>
                </a:r>
                <a:r>
                  <a:rPr lang="ru-RU" sz="3200" dirty="0" smtClean="0"/>
                  <a:t>порядка </a:t>
                </a:r>
                <a:r>
                  <a:rPr lang="en-US" sz="3200" dirty="0" smtClean="0"/>
                  <a:t>m</a:t>
                </a:r>
                <a:r>
                  <a:rPr lang="ru-RU" sz="3200" dirty="0" smtClean="0"/>
                  <a:t> из </a:t>
                </a:r>
                <a:r>
                  <a:rPr lang="en-US" sz="3200" dirty="0" smtClean="0"/>
                  <a:t>n</a:t>
                </a:r>
                <a:r>
                  <a:rPr lang="ru-RU" sz="3200" dirty="0" smtClean="0"/>
                  <a:t> элементов: </a:t>
                </a:r>
                <a:endParaRPr lang="ru-RU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  <a:ea typeface="Cambria Math"/>
                        </a:rPr>
                        <m:t>𝒉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ru-RU" sz="3200" b="1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sz="32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e>
                          </m:func>
                          <m:r>
                            <a:rPr lang="ru-RU" sz="32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  <m:r>
                        <a:rPr lang="en-US" sz="3200" b="1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32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3200" dirty="0" smtClean="0"/>
                  <a:t>Например, при размере страницы </a:t>
                </a:r>
                <a:r>
                  <a:rPr lang="en-US" sz="3200" b="1" dirty="0" smtClean="0"/>
                  <a:t>m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=</a:t>
                </a:r>
                <a:r>
                  <a:rPr lang="ru-RU" sz="3200" b="1" dirty="0" smtClean="0"/>
                  <a:t> 255</a:t>
                </a:r>
                <a:r>
                  <a:rPr lang="ru-RU" sz="3200" dirty="0" smtClean="0"/>
                  <a:t> по сравнению с обычным двоичным деревом требуется  </a:t>
                </a:r>
                <a:r>
                  <a:rPr lang="ru-RU" sz="3200" b="1" u="sng" dirty="0" smtClean="0"/>
                  <a:t>в 8 раз </a:t>
                </a:r>
                <a:r>
                  <a:rPr lang="ru-RU" sz="3200" b="1" u="sng" dirty="0" smtClean="0"/>
                  <a:t>меньше </a:t>
                </a:r>
                <a:r>
                  <a:rPr lang="ru-RU" sz="3200" u="sng" dirty="0" smtClean="0"/>
                  <a:t>обращений к диску</a:t>
                </a:r>
                <a:r>
                  <a:rPr lang="ru-RU" sz="3200" dirty="0" smtClean="0"/>
                  <a:t>.</a:t>
                </a:r>
                <a:endParaRPr lang="en-US" sz="3200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352928" cy="6264696"/>
              </a:xfrm>
              <a:blipFill rotWithShape="1">
                <a:blip r:embed="rId2"/>
                <a:stretch>
                  <a:fillRect l="-2263" t="-1266" r="-1241" b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692696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 smtClean="0">
                <a:solidFill>
                  <a:schemeClr val="tx1"/>
                </a:solidFill>
              </a:rPr>
              <a:t>Алгоритм построения </a:t>
            </a:r>
            <a:r>
              <a:rPr lang="ru-RU" sz="3200" b="1" u="sng" dirty="0" smtClean="0">
                <a:solidFill>
                  <a:schemeClr val="tx1"/>
                </a:solidFill>
              </a:rPr>
              <a:t>Б-дерева порядка </a:t>
            </a:r>
            <a:r>
              <a:rPr lang="en-US" sz="3200" b="1" u="sng" dirty="0" smtClean="0">
                <a:solidFill>
                  <a:schemeClr val="tx1"/>
                </a:solidFill>
              </a:rPr>
              <a:t>m</a:t>
            </a:r>
            <a:r>
              <a:rPr lang="ru-RU" sz="2400" b="1" u="sng" dirty="0" smtClean="0">
                <a:solidFill>
                  <a:schemeClr val="tx1"/>
                </a:solidFill>
              </a:rPr>
              <a:t> </a:t>
            </a:r>
            <a:endParaRPr lang="ru-RU" sz="24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514350" indent="-514350">
              <a:buFont typeface="Wingdings 2"/>
              <a:buAutoNum type="arabicPeriod"/>
            </a:pPr>
            <a:r>
              <a:rPr lang="ru-RU" sz="2400" dirty="0" smtClean="0"/>
              <a:t>Выполняется поиск элемента </a:t>
            </a:r>
            <a:r>
              <a:rPr lang="en-US" sz="2400" b="1" dirty="0" smtClean="0"/>
              <a:t>D</a:t>
            </a:r>
            <a:r>
              <a:rPr lang="ru-RU" sz="2400" dirty="0" smtClean="0"/>
              <a:t> (</a:t>
            </a:r>
            <a:r>
              <a:rPr lang="ru-RU" sz="2400" dirty="0"/>
              <a:t>добавляемые </a:t>
            </a:r>
            <a:r>
              <a:rPr lang="ru-RU" sz="2400" dirty="0" smtClean="0"/>
              <a:t>данные);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Если элемента </a:t>
            </a:r>
            <a:r>
              <a:rPr lang="en-US" sz="2400" b="1" dirty="0" smtClean="0"/>
              <a:t>D</a:t>
            </a:r>
            <a:r>
              <a:rPr lang="ru-RU" sz="2400" dirty="0" smtClean="0"/>
              <a:t> нет в дереве, то запоминаем страницу по адресу </a:t>
            </a:r>
            <a:r>
              <a:rPr lang="en-US" sz="2400" b="1" dirty="0" smtClean="0"/>
              <a:t>a</a:t>
            </a:r>
            <a:r>
              <a:rPr lang="ru-RU" sz="2400" dirty="0" smtClean="0">
                <a:sym typeface="Wingdings" pitchFamily="2" charset="2"/>
              </a:rPr>
              <a:t></a:t>
            </a:r>
            <a:r>
              <a:rPr lang="ru-RU" sz="2400" dirty="0" smtClean="0"/>
              <a:t> </a:t>
            </a:r>
            <a:r>
              <a:rPr lang="ru-RU" sz="2400" dirty="0" smtClean="0"/>
              <a:t>и позицию </a:t>
            </a:r>
            <a:r>
              <a:rPr lang="ru-RU" sz="2400" b="1" dirty="0" smtClean="0"/>
              <a:t>Р</a:t>
            </a:r>
            <a:r>
              <a:rPr lang="ru-RU" sz="2400" dirty="0" smtClean="0"/>
              <a:t>, в которой ожидали найти элемент;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Вставим элемент в позицию </a:t>
            </a:r>
            <a:r>
              <a:rPr lang="ru-RU" sz="2400" b="1" dirty="0" smtClean="0"/>
              <a:t>Р+1</a:t>
            </a:r>
            <a:r>
              <a:rPr lang="ru-RU" sz="2400" dirty="0" smtClean="0"/>
              <a:t>, количество элементов на странице увеличивается на 1;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Если </a:t>
            </a:r>
            <a:r>
              <a:rPr lang="en-US" sz="2400" b="1" dirty="0" smtClean="0"/>
              <a:t>k</a:t>
            </a:r>
            <a:r>
              <a:rPr lang="ru-RU" sz="2400" b="1" dirty="0" smtClean="0"/>
              <a:t> </a:t>
            </a:r>
            <a:r>
              <a:rPr lang="en-US" sz="2400" b="1" dirty="0" smtClean="0"/>
              <a:t>≤</a:t>
            </a:r>
            <a:r>
              <a:rPr lang="ru-RU" sz="2400" b="1" dirty="0" smtClean="0"/>
              <a:t> </a:t>
            </a:r>
            <a:r>
              <a:rPr lang="en-US" sz="2400" b="1" dirty="0" smtClean="0"/>
              <a:t>2m</a:t>
            </a:r>
            <a:r>
              <a:rPr lang="ru-RU" sz="2400" b="1" dirty="0" smtClean="0"/>
              <a:t>, </a:t>
            </a:r>
            <a:r>
              <a:rPr lang="ru-RU" sz="2400" dirty="0" smtClean="0"/>
              <a:t>то </a:t>
            </a:r>
            <a:r>
              <a:rPr lang="ru-RU" sz="2400" dirty="0" smtClean="0"/>
              <a:t>процесс закончен (было место на странице);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Если </a:t>
            </a:r>
            <a:r>
              <a:rPr lang="en-US" sz="2400" b="1" dirty="0" smtClean="0"/>
              <a:t>k</a:t>
            </a:r>
            <a:r>
              <a:rPr lang="ru-RU" sz="2400" b="1" dirty="0" smtClean="0"/>
              <a:t> </a:t>
            </a:r>
            <a:r>
              <a:rPr lang="en-US" sz="2400" b="1" dirty="0" smtClean="0"/>
              <a:t>&gt;</a:t>
            </a:r>
            <a:r>
              <a:rPr lang="ru-RU" sz="2400" b="1" dirty="0" smtClean="0"/>
              <a:t> </a:t>
            </a:r>
            <a:r>
              <a:rPr lang="en-US" sz="2400" b="1" dirty="0" smtClean="0"/>
              <a:t>2m</a:t>
            </a:r>
            <a:r>
              <a:rPr lang="ru-RU" sz="2400" b="1" dirty="0" smtClean="0"/>
              <a:t>,</a:t>
            </a:r>
            <a:r>
              <a:rPr lang="ru-RU" sz="2400" dirty="0" smtClean="0"/>
              <a:t> </a:t>
            </a:r>
            <a:r>
              <a:rPr lang="ru-RU" sz="2400" dirty="0" smtClean="0"/>
              <a:t>то происходит </a:t>
            </a:r>
            <a:r>
              <a:rPr lang="ru-RU" sz="2400" b="1" dirty="0" smtClean="0"/>
              <a:t>переполнение страницы</a:t>
            </a:r>
            <a:r>
              <a:rPr lang="ru-RU" sz="2400" dirty="0" smtClean="0"/>
              <a:t>. Создаем новую </a:t>
            </a:r>
            <a:r>
              <a:rPr lang="ru-RU" sz="2400" dirty="0" smtClean="0"/>
              <a:t>страницу по адресу </a:t>
            </a:r>
            <a:r>
              <a:rPr lang="en-US" sz="2400" b="1" dirty="0" smtClean="0"/>
              <a:t>b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ru-RU" sz="2400" dirty="0" smtClean="0">
                <a:sym typeface="Wingdings" pitchFamily="2" charset="2"/>
              </a:rPr>
              <a:t>,</a:t>
            </a:r>
            <a:r>
              <a:rPr lang="ru-RU" sz="2400" dirty="0" smtClean="0"/>
              <a:t> </a:t>
            </a:r>
            <a:r>
              <a:rPr lang="ru-RU" sz="2400" dirty="0" smtClean="0"/>
              <a:t>на которую переносим </a:t>
            </a:r>
            <a:r>
              <a:rPr lang="en-US" sz="2400" b="1" i="1" dirty="0" smtClean="0"/>
              <a:t>m</a:t>
            </a:r>
            <a:r>
              <a:rPr lang="ru-RU" sz="2400" b="1" i="1" dirty="0" smtClean="0"/>
              <a:t> правых элементов</a:t>
            </a:r>
            <a:r>
              <a:rPr lang="ru-RU" sz="2400" dirty="0" smtClean="0"/>
              <a:t>, </a:t>
            </a:r>
            <a:r>
              <a:rPr lang="ru-RU" sz="2400" b="1" i="1" dirty="0" smtClean="0"/>
              <a:t>средний элемент </a:t>
            </a:r>
            <a:r>
              <a:rPr lang="ru-RU" sz="2400" dirty="0" smtClean="0"/>
              <a:t>переносим на родительскую страницу, </a:t>
            </a:r>
            <a:r>
              <a:rPr lang="en-US" sz="2400" b="1" i="1" dirty="0" smtClean="0"/>
              <a:t>m</a:t>
            </a:r>
            <a:r>
              <a:rPr lang="ru-RU" sz="2400" b="1" i="1" dirty="0" smtClean="0"/>
              <a:t> левых элементов</a:t>
            </a:r>
            <a:r>
              <a:rPr lang="ru-RU" sz="2400" i="1" dirty="0" smtClean="0"/>
              <a:t> </a:t>
            </a:r>
            <a:r>
              <a:rPr lang="ru-RU" sz="2400" dirty="0" smtClean="0"/>
              <a:t>оставляем на </a:t>
            </a:r>
            <a:r>
              <a:rPr lang="ru-RU" sz="2400" dirty="0"/>
              <a:t>странице по адресу </a:t>
            </a:r>
            <a:r>
              <a:rPr lang="en-US" sz="2400" b="1" dirty="0"/>
              <a:t>a</a:t>
            </a:r>
            <a:r>
              <a:rPr lang="ru-RU" sz="2400" dirty="0">
                <a:sym typeface="Wingdings" pitchFamily="2" charset="2"/>
              </a:rPr>
              <a:t></a:t>
            </a:r>
            <a:r>
              <a:rPr lang="ru-RU" sz="2400" dirty="0" smtClean="0"/>
              <a:t>;</a:t>
            </a:r>
            <a:endParaRPr lang="ru-RU" sz="2400" dirty="0" smtClean="0"/>
          </a:p>
          <a:p>
            <a:pPr marL="514350" indent="-514350">
              <a:buAutoNum type="arabicPeriod"/>
            </a:pPr>
            <a:r>
              <a:rPr lang="ru-RU" sz="2400" dirty="0" smtClean="0"/>
              <a:t>Включение элемента в родительскую страницу производится по тому же алгоритму;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Если родительской страницы нет, то она создается </a:t>
            </a:r>
            <a:r>
              <a:rPr lang="ru-RU" sz="2400" dirty="0" smtClean="0"/>
              <a:t>(корневая) с </a:t>
            </a:r>
            <a:r>
              <a:rPr lang="ru-RU" sz="2400" dirty="0" smtClean="0"/>
              <a:t>единственным элементом.</a:t>
            </a:r>
          </a:p>
        </p:txBody>
      </p:sp>
    </p:spTree>
    <p:extLst>
      <p:ext uri="{BB962C8B-B14F-4D97-AF65-F5344CB8AC3E}">
        <p14:creationId xmlns:p14="http://schemas.microsoft.com/office/powerpoint/2010/main" val="6264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  У  Р  А  П  О  В  Е  Л  Н  И  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293" y="1052736"/>
            <a:ext cx="8942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 • </a:t>
            </a:r>
            <a:r>
              <a:rPr lang="ru-RU" sz="2000" dirty="0">
                <a:solidFill>
                  <a:prstClr val="black"/>
                </a:solidFill>
              </a:rPr>
              <a:t>К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513584" y="4359164"/>
            <a:ext cx="468052" cy="253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17" idx="0"/>
          </p:cNvCxnSpPr>
          <p:nvPr/>
        </p:nvCxnSpPr>
        <p:spPr>
          <a:xfrm>
            <a:off x="4893111" y="4359164"/>
            <a:ext cx="416971" cy="24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1920" y="1628102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4010" y="2212550"/>
            <a:ext cx="15239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Р • У 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882" y="2812168"/>
            <a:ext cx="18722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К</a:t>
            </a:r>
            <a:r>
              <a:rPr lang="ru-RU" sz="2000" dirty="0" smtClean="0">
                <a:solidFill>
                  <a:prstClr val="black"/>
                </a:solidFill>
              </a:rPr>
              <a:t> • Р • У •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7864" y="3381602"/>
            <a:ext cx="229813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К</a:t>
            </a:r>
            <a:r>
              <a:rPr lang="ru-RU" sz="2000" dirty="0" smtClean="0">
                <a:solidFill>
                  <a:prstClr val="black"/>
                </a:solidFill>
              </a:rPr>
              <a:t> • П • Р •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У •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8860" y="4005064"/>
            <a:ext cx="8942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 • П •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3828" y="4638092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К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6016" y="4603114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34" y="873737"/>
            <a:ext cx="3636404" cy="50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Прямая со стрелкой 21"/>
          <p:cNvCxnSpPr/>
          <p:nvPr/>
        </p:nvCxnSpPr>
        <p:spPr>
          <a:xfrm flipH="1">
            <a:off x="3549588" y="1406836"/>
            <a:ext cx="468052" cy="253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26" idx="0"/>
          </p:cNvCxnSpPr>
          <p:nvPr/>
        </p:nvCxnSpPr>
        <p:spPr>
          <a:xfrm>
            <a:off x="4929115" y="1406836"/>
            <a:ext cx="416971" cy="24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4864" y="1052736"/>
            <a:ext cx="8942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 • П •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9832" y="1685764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К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2020" y="1650786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4297" y="2238274"/>
            <a:ext cx="165312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К • О •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0280" y="2780928"/>
            <a:ext cx="19802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В • К • О </a:t>
            </a:r>
            <a:r>
              <a:rPr lang="ru-RU" sz="2000" dirty="0">
                <a:solidFill>
                  <a:prstClr val="black"/>
                </a:solidFill>
              </a:rPr>
              <a:t>•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6264" y="3316922"/>
            <a:ext cx="23137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В • Е • К • О •</a:t>
            </a:r>
          </a:p>
        </p:txBody>
      </p:sp>
      <p:cxnSp>
        <p:nvCxnSpPr>
          <p:cNvPr id="31" name="Прямая со стрелкой 30"/>
          <p:cNvCxnSpPr>
            <a:endCxn id="34" idx="0"/>
          </p:cNvCxnSpPr>
          <p:nvPr/>
        </p:nvCxnSpPr>
        <p:spPr>
          <a:xfrm flipH="1">
            <a:off x="2407428" y="4262130"/>
            <a:ext cx="1585518" cy="35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35" idx="0"/>
          </p:cNvCxnSpPr>
          <p:nvPr/>
        </p:nvCxnSpPr>
        <p:spPr>
          <a:xfrm>
            <a:off x="5137600" y="4265170"/>
            <a:ext cx="1306608" cy="38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0169" y="3908030"/>
            <a:ext cx="11274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Е • П •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3362" y="4613066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В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50142" y="4653136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4580463" y="4311943"/>
            <a:ext cx="0" cy="30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99610" y="4651547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• О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785435"/>
            <a:ext cx="5976663" cy="552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Прямая со стрелкой 47"/>
          <p:cNvCxnSpPr>
            <a:endCxn id="51" idx="0"/>
          </p:cNvCxnSpPr>
          <p:nvPr/>
        </p:nvCxnSpPr>
        <p:spPr>
          <a:xfrm flipH="1">
            <a:off x="2429762" y="1550852"/>
            <a:ext cx="1585518" cy="35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52" idx="0"/>
          </p:cNvCxnSpPr>
          <p:nvPr/>
        </p:nvCxnSpPr>
        <p:spPr>
          <a:xfrm>
            <a:off x="5159934" y="1553892"/>
            <a:ext cx="1306608" cy="38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32503" y="1196752"/>
            <a:ext cx="11274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Е • П •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5696" y="1901788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В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72476" y="1941858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4602797" y="1600665"/>
            <a:ext cx="0" cy="30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21944" y="1940269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• О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7924" y="2492779"/>
            <a:ext cx="16561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• Л • О </a:t>
            </a:r>
            <a:r>
              <a:rPr lang="ru-RU" sz="2000" dirty="0">
                <a:solidFill>
                  <a:prstClr val="black"/>
                </a:solidFill>
              </a:rPr>
              <a:t>•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47610" y="3045289"/>
            <a:ext cx="204329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К • Л • Н • О </a:t>
            </a:r>
            <a:r>
              <a:rPr lang="ru-RU" sz="2000" dirty="0">
                <a:solidFill>
                  <a:prstClr val="black"/>
                </a:solidFill>
              </a:rPr>
              <a:t>•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7894" y="3604954"/>
            <a:ext cx="246627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И • К • Л • Н • О </a:t>
            </a:r>
            <a:r>
              <a:rPr lang="ru-RU" sz="2000" dirty="0">
                <a:solidFill>
                  <a:prstClr val="black"/>
                </a:solidFill>
              </a:rPr>
              <a:t>•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59" name="Прямая со стрелкой 58"/>
          <p:cNvCxnSpPr>
            <a:endCxn id="62" idx="0"/>
          </p:cNvCxnSpPr>
          <p:nvPr/>
        </p:nvCxnSpPr>
        <p:spPr>
          <a:xfrm flipH="1">
            <a:off x="2461434" y="4550162"/>
            <a:ext cx="1585518" cy="35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63" idx="0"/>
          </p:cNvCxnSpPr>
          <p:nvPr/>
        </p:nvCxnSpPr>
        <p:spPr>
          <a:xfrm>
            <a:off x="5191606" y="4553202"/>
            <a:ext cx="1306608" cy="38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62710" y="4149080"/>
            <a:ext cx="15699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Е • </a:t>
            </a:r>
            <a:r>
              <a:rPr lang="ru-RU" sz="2000" dirty="0">
                <a:solidFill>
                  <a:prstClr val="black"/>
                </a:solidFill>
              </a:rPr>
              <a:t>Л • П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7368" y="4901098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А</a:t>
            </a:r>
            <a:r>
              <a:rPr lang="ru-RU" sz="2000" dirty="0" smtClean="0">
                <a:solidFill>
                  <a:prstClr val="black"/>
                </a:solidFill>
              </a:rPr>
              <a:t> • В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04148" y="4941168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У 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4046952" y="4599975"/>
            <a:ext cx="587517" cy="30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68644" y="4939579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И • К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4786869" y="4599975"/>
            <a:ext cx="404737" cy="34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97540" y="4941168"/>
            <a:ext cx="11881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Н • О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15854" y="5493678"/>
            <a:ext cx="14924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 • </a:t>
            </a:r>
            <a:r>
              <a:rPr lang="ru-RU" sz="2000" dirty="0">
                <a:solidFill>
                  <a:prstClr val="black"/>
                </a:solidFill>
              </a:rPr>
              <a:t>Р</a:t>
            </a:r>
            <a:r>
              <a:rPr lang="ru-RU" sz="2000" dirty="0" smtClean="0">
                <a:solidFill>
                  <a:prstClr val="black"/>
                </a:solidFill>
              </a:rPr>
              <a:t> • Т </a:t>
            </a:r>
            <a:r>
              <a:rPr lang="ru-RU" sz="2000" dirty="0">
                <a:solidFill>
                  <a:prstClr val="black"/>
                </a:solidFill>
              </a:rPr>
              <a:t>• </a:t>
            </a:r>
            <a:r>
              <a:rPr lang="ru-RU" sz="2000" dirty="0" smtClean="0">
                <a:solidFill>
                  <a:prstClr val="black"/>
                </a:solidFill>
              </a:rPr>
              <a:t>У</a:t>
            </a:r>
            <a:r>
              <a:rPr lang="ru-RU" sz="2000" dirty="0">
                <a:solidFill>
                  <a:prstClr val="black"/>
                </a:solidFill>
              </a:rPr>
              <a:t> •</a:t>
            </a:r>
            <a:endParaRPr lang="ru-RU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sz="3200" dirty="0" smtClean="0"/>
              <a:t>та </a:t>
            </a:r>
            <a:r>
              <a:rPr lang="ru-RU" sz="3200" b="1" i="1" dirty="0" smtClean="0"/>
              <a:t>схема сохраняет все характерные свойства Б-деревьев.</a:t>
            </a:r>
          </a:p>
          <a:p>
            <a:pPr marL="0" indent="0">
              <a:buNone/>
            </a:pPr>
            <a:r>
              <a:rPr lang="ru-RU" sz="3200" dirty="0" smtClean="0"/>
              <a:t>Получившиеся две новых страницы содержат ровно по </a:t>
            </a:r>
            <a:r>
              <a:rPr lang="en-US" sz="3200" b="1" dirty="0" smtClean="0"/>
              <a:t>m</a:t>
            </a:r>
            <a:r>
              <a:rPr lang="ru-RU" dirty="0"/>
              <a:t> </a:t>
            </a:r>
            <a:r>
              <a:rPr lang="ru-RU" sz="3200" dirty="0" smtClean="0"/>
              <a:t>элементов (кроме корня).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Если включение элемента в родительскую страницу ведет к переполнению, </a:t>
            </a:r>
            <a:r>
              <a:rPr lang="ru-RU" sz="3200" dirty="0" smtClean="0"/>
              <a:t>то </a:t>
            </a:r>
            <a:r>
              <a:rPr lang="ru-RU" sz="3200" b="1" dirty="0" smtClean="0"/>
              <a:t>разделение страниц может распространиться до самого </a:t>
            </a:r>
            <a:r>
              <a:rPr lang="ru-RU" sz="3200" b="1" dirty="0" smtClean="0"/>
              <a:t>корня</a:t>
            </a:r>
            <a:r>
              <a:rPr lang="ru-RU" sz="3200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этом случае может увеличиться высота дерева.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Таким образом, Б-деревья </a:t>
            </a:r>
            <a:r>
              <a:rPr lang="ru-RU" sz="3200" dirty="0" smtClean="0"/>
              <a:t>растут </a:t>
            </a:r>
            <a:r>
              <a:rPr lang="ru-RU" sz="3200" dirty="0" smtClean="0"/>
              <a:t>несколько странно: </a:t>
            </a:r>
            <a:r>
              <a:rPr lang="ru-RU" sz="3200" b="1" dirty="0" smtClean="0"/>
              <a:t>от </a:t>
            </a:r>
            <a:r>
              <a:rPr lang="ru-RU" sz="3200" b="1" dirty="0" smtClean="0"/>
              <a:t>листьев к корню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000" y="3356992"/>
            <a:ext cx="8946486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Если задать максимальное количество детей, то можно использовать для их представления </a:t>
            </a:r>
            <a:r>
              <a:rPr lang="ru-RU" b="1" dirty="0" smtClean="0"/>
              <a:t>массив</a:t>
            </a:r>
            <a:r>
              <a:rPr lang="ru-RU" dirty="0" smtClean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Но так как количество детей сильно отличается, то это может привести к </a:t>
            </a:r>
            <a:r>
              <a:rPr lang="ru-RU" i="1" dirty="0" smtClean="0"/>
              <a:t>плохому использованию памяти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12" name="Группа 11"/>
          <p:cNvGrpSpPr/>
          <p:nvPr/>
        </p:nvGrpSpPr>
        <p:grpSpPr>
          <a:xfrm>
            <a:off x="1873508" y="764704"/>
            <a:ext cx="4964935" cy="2376264"/>
            <a:chOff x="2123728" y="116632"/>
            <a:chExt cx="4964935" cy="2107396"/>
          </a:xfrm>
        </p:grpSpPr>
        <p:sp>
          <p:nvSpPr>
            <p:cNvPr id="4" name="TextBox 3"/>
            <p:cNvSpPr txBox="1"/>
            <p:nvPr/>
          </p:nvSpPr>
          <p:spPr>
            <a:xfrm>
              <a:off x="3883293" y="11663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Петя</a:t>
              </a:r>
              <a:endParaRPr lang="ru-RU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3728" y="929559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Вася</a:t>
              </a:r>
              <a:endParaRPr lang="ru-RU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51920" y="929559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Паша</a:t>
              </a:r>
              <a:endParaRPr lang="ru-RU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0511" y="929559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Миша</a:t>
              </a:r>
              <a:endParaRPr lang="ru-R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920" y="170080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Саша</a:t>
              </a:r>
              <a:endParaRPr lang="ru-RU" sz="2800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H="1">
              <a:off x="2699792" y="476672"/>
              <a:ext cx="1044116" cy="496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4976344" y="495617"/>
              <a:ext cx="922733" cy="496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4373978" y="548680"/>
              <a:ext cx="0" cy="399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4355976" y="1412776"/>
              <a:ext cx="0" cy="399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27585" y="37824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 smtClean="0"/>
              <a:t>Пример</a:t>
            </a:r>
            <a:endParaRPr lang="ru-RU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060" y="2780928"/>
            <a:ext cx="8739436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Можно использовать </a:t>
            </a:r>
            <a:r>
              <a:rPr lang="ru-RU" b="1" dirty="0" smtClean="0"/>
              <a:t>список </a:t>
            </a:r>
            <a:r>
              <a:rPr lang="ru-RU" b="1" dirty="0"/>
              <a:t>детей </a:t>
            </a:r>
            <a:r>
              <a:rPr lang="ru-RU" dirty="0"/>
              <a:t>со ссылкой от родителя на старшего ребенка.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Но в этом случае </a:t>
            </a:r>
            <a:r>
              <a:rPr lang="ru-RU" i="1" dirty="0" smtClean="0"/>
              <a:t>вертикальные </a:t>
            </a:r>
            <a:r>
              <a:rPr lang="ru-RU" i="1" dirty="0"/>
              <a:t>и </a:t>
            </a:r>
            <a:r>
              <a:rPr lang="ru-RU" i="1" dirty="0" smtClean="0"/>
              <a:t>горизонтальные ссылки</a:t>
            </a:r>
            <a:r>
              <a:rPr lang="ru-RU" dirty="0" smtClean="0"/>
              <a:t> имеют разную смысловую </a:t>
            </a:r>
            <a:r>
              <a:rPr lang="ru-RU" dirty="0"/>
              <a:t>нагрузку. </a:t>
            </a:r>
            <a:endParaRPr lang="ru-RU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Например, при </a:t>
            </a:r>
            <a:r>
              <a:rPr lang="ru-RU" dirty="0"/>
              <a:t>удалении Паши </a:t>
            </a:r>
            <a:r>
              <a:rPr lang="ru-RU" dirty="0" smtClean="0"/>
              <a:t>мы не можем поставить </a:t>
            </a:r>
            <a:r>
              <a:rPr lang="ru-RU" dirty="0"/>
              <a:t>Сашу на его </a:t>
            </a:r>
            <a:r>
              <a:rPr lang="ru-RU" dirty="0" smtClean="0"/>
              <a:t>место.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763689" y="524389"/>
            <a:ext cx="3961149" cy="1955149"/>
            <a:chOff x="4532842" y="4426179"/>
            <a:chExt cx="3961149" cy="1955149"/>
          </a:xfrm>
        </p:grpSpPr>
        <p:sp>
          <p:nvSpPr>
            <p:cNvPr id="5" name="TextBox 4"/>
            <p:cNvSpPr txBox="1"/>
            <p:nvPr/>
          </p:nvSpPr>
          <p:spPr>
            <a:xfrm>
              <a:off x="6191022" y="4426179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Петя</a:t>
              </a:r>
              <a:endParaRPr lang="ru-RU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2842" y="515719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Вася</a:t>
              </a:r>
              <a:endParaRPr lang="ru-RU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47117" y="515719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Паша</a:t>
              </a:r>
              <a:endParaRPr lang="ru-R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5839" y="518361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Миша</a:t>
              </a:r>
              <a:endParaRPr lang="ru-RU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8144" y="585810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/>
                <a:t>Саша</a:t>
              </a:r>
              <a:endParaRPr lang="ru-RU" sz="2800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H="1">
              <a:off x="5184904" y="4749487"/>
              <a:ext cx="1044116" cy="496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5459085" y="5445224"/>
              <a:ext cx="3416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372200" y="5589240"/>
              <a:ext cx="0" cy="399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6760822" y="5426763"/>
              <a:ext cx="3416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5" y="14653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u="sng" dirty="0" smtClean="0"/>
              <a:t>Пример</a:t>
            </a:r>
            <a:endParaRPr lang="ru-RU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0094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Алгоритмы</a:t>
            </a:r>
            <a:r>
              <a:rPr lang="ru-RU" sz="2800" dirty="0" smtClean="0"/>
              <a:t>, работающие с такими  конструкциями, </a:t>
            </a:r>
            <a:r>
              <a:rPr lang="ru-RU" sz="2800" i="1" dirty="0" smtClean="0"/>
              <a:t>существенно зависят </a:t>
            </a:r>
            <a:r>
              <a:rPr lang="ru-RU" sz="2800" i="1" dirty="0" smtClean="0"/>
              <a:t>от их описания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Такая </a:t>
            </a:r>
            <a:r>
              <a:rPr lang="ru-RU" sz="2800" dirty="0"/>
              <a:t>организация </a:t>
            </a:r>
            <a:r>
              <a:rPr lang="ru-RU" sz="2800" dirty="0" smtClean="0"/>
              <a:t>данных напоминает </a:t>
            </a:r>
            <a:r>
              <a:rPr lang="ru-RU" sz="2800" b="1" dirty="0"/>
              <a:t>базу данных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В </a:t>
            </a:r>
            <a:r>
              <a:rPr lang="ru-RU" sz="2800" b="1" dirty="0" smtClean="0"/>
              <a:t>70-е </a:t>
            </a:r>
            <a:r>
              <a:rPr lang="ru-RU" sz="2800" b="1" dirty="0" smtClean="0"/>
              <a:t>годы </a:t>
            </a:r>
            <a:r>
              <a:rPr lang="ru-RU" sz="2800" i="1" dirty="0" smtClean="0"/>
              <a:t>сильноветвящимся </a:t>
            </a:r>
            <a:r>
              <a:rPr lang="ru-RU" sz="2800" i="1" dirty="0" smtClean="0"/>
              <a:t>деревьям </a:t>
            </a:r>
            <a:r>
              <a:rPr lang="ru-RU" sz="2800" dirty="0" smtClean="0"/>
              <a:t>было найдено применение </a:t>
            </a:r>
            <a:r>
              <a:rPr lang="ru-RU" sz="2800" u="sng" dirty="0" smtClean="0"/>
              <a:t>для следующей задачи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b="1" dirty="0" smtClean="0"/>
              <a:t>Формирование и </a:t>
            </a:r>
            <a:r>
              <a:rPr lang="ru-RU" b="1" dirty="0" smtClean="0"/>
              <a:t>поддержание крупномасштабных </a:t>
            </a:r>
            <a:r>
              <a:rPr lang="ru-RU" b="1" dirty="0" smtClean="0"/>
              <a:t>деревьев поиска, в которых необходимо  включение и добавление элементов, но для которых либо не хватает  оперативной памяти, либо она </a:t>
            </a:r>
            <a:r>
              <a:rPr lang="ru-RU" b="1" dirty="0" smtClean="0"/>
              <a:t>слишком дорога </a:t>
            </a:r>
            <a:r>
              <a:rPr lang="ru-RU" b="1" dirty="0" smtClean="0"/>
              <a:t>для </a:t>
            </a:r>
            <a:r>
              <a:rPr lang="ru-RU" b="1" dirty="0" smtClean="0"/>
              <a:t>долговременного </a:t>
            </a:r>
            <a:r>
              <a:rPr lang="ru-RU" b="1" dirty="0" smtClean="0"/>
              <a:t>хранения.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 smtClean="0"/>
              <a:t>Если </a:t>
            </a:r>
            <a:r>
              <a:rPr lang="ru-RU" sz="3000" dirty="0" smtClean="0"/>
              <a:t>не хватает оперативной памяти, то </a:t>
            </a:r>
            <a:r>
              <a:rPr lang="ru-RU" sz="3000" dirty="0" smtClean="0"/>
              <a:t>возможно использовать внешнюю </a:t>
            </a:r>
            <a:r>
              <a:rPr lang="ru-RU" sz="3000" dirty="0" smtClean="0"/>
              <a:t>память. </a:t>
            </a:r>
            <a:endParaRPr lang="ru-RU" sz="3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3000" u="sng" dirty="0" smtClean="0"/>
              <a:t>Решение:</a:t>
            </a:r>
            <a:r>
              <a:rPr lang="ru-RU" sz="3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000" b="1" dirty="0" smtClean="0"/>
              <a:t>Вершины дерева разместить во внешней памяти (</a:t>
            </a:r>
            <a:r>
              <a:rPr lang="ru-RU" sz="3000" b="1" dirty="0" smtClean="0"/>
              <a:t>на диске), </a:t>
            </a:r>
            <a:r>
              <a:rPr lang="ru-RU" sz="3000" b="1" dirty="0" smtClean="0"/>
              <a:t>а ссылки оставить в оперативной памяти </a:t>
            </a:r>
            <a:r>
              <a:rPr lang="ru-RU" sz="3000" dirty="0" smtClean="0"/>
              <a:t>и ссылаться на адреса на диске.</a:t>
            </a:r>
          </a:p>
          <a:p>
            <a:pPr marL="0" indent="0">
              <a:buNone/>
            </a:pPr>
            <a:r>
              <a:rPr lang="ru-RU" sz="3000" dirty="0" smtClean="0"/>
              <a:t>Т.к. работа с внешней памятью, то скорость обращения уменьшается  и </a:t>
            </a:r>
            <a:r>
              <a:rPr lang="ru-RU" sz="3000" b="1" dirty="0" smtClean="0"/>
              <a:t>необходимо минимизировать  количество обращений к диску</a:t>
            </a:r>
            <a:r>
              <a:rPr lang="ru-RU" sz="3000" dirty="0" smtClean="0"/>
              <a:t>.</a:t>
            </a:r>
          </a:p>
          <a:p>
            <a:pPr marL="0" indent="0">
              <a:buNone/>
            </a:pPr>
            <a:r>
              <a:rPr lang="ru-RU" sz="3000" dirty="0" smtClean="0"/>
              <a:t>Сильноветвящиеся деревья были </a:t>
            </a:r>
            <a:r>
              <a:rPr lang="ru-RU" sz="3000" i="1" dirty="0" smtClean="0"/>
              <a:t>идеальным </a:t>
            </a:r>
            <a:r>
              <a:rPr lang="ru-RU" sz="3000" i="1" dirty="0" smtClean="0"/>
              <a:t>решением</a:t>
            </a:r>
            <a:r>
              <a:rPr lang="ru-RU" sz="3000" dirty="0" smtClean="0"/>
              <a:t>, т.к. было предложено </a:t>
            </a:r>
            <a:r>
              <a:rPr lang="ru-RU" sz="3000" u="sng" dirty="0" smtClean="0"/>
              <a:t>при одном обращении к диску считывать не одну вершину, а целую группу.</a:t>
            </a:r>
          </a:p>
        </p:txBody>
      </p:sp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75" y="4653136"/>
            <a:ext cx="8763521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 smtClean="0"/>
              <a:t>За одно обращение к диску считывается поддерево</a:t>
            </a:r>
            <a:r>
              <a:rPr lang="ru-RU" sz="3200" dirty="0" smtClean="0"/>
              <a:t>, которое будем называть </a:t>
            </a:r>
            <a:r>
              <a:rPr lang="ru-RU" sz="3200" b="1" dirty="0" smtClean="0"/>
              <a:t>страницей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Размер страницы обычно кратен размеру сектора диска.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99" y="1340768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34" y="2260956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99" y="543314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2" y="2924944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621312" y="1628800"/>
            <a:ext cx="713434" cy="633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036121" y="2492896"/>
            <a:ext cx="36748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4" idx="0"/>
          </p:cNvCxnSpPr>
          <p:nvPr/>
        </p:nvCxnSpPr>
        <p:spPr>
          <a:xfrm flipH="1">
            <a:off x="2558212" y="775255"/>
            <a:ext cx="1963235" cy="565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90" y="2886335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>
            <a:off x="1825153" y="2523811"/>
            <a:ext cx="289273" cy="473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79" y="2241137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07" y="2905125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H="1">
            <a:off x="2924366" y="2473077"/>
            <a:ext cx="36748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35" y="2866516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Прямая со стрелкой 31"/>
          <p:cNvCxnSpPr/>
          <p:nvPr/>
        </p:nvCxnSpPr>
        <p:spPr>
          <a:xfrm>
            <a:off x="3713398" y="2503992"/>
            <a:ext cx="289273" cy="473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782830" y="1602705"/>
            <a:ext cx="650553" cy="679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71" y="1349000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06" y="2269188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4" y="2933176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Прямая со стрелкой 38"/>
          <p:cNvCxnSpPr/>
          <p:nvPr/>
        </p:nvCxnSpPr>
        <p:spPr>
          <a:xfrm flipH="1">
            <a:off x="5642684" y="1637032"/>
            <a:ext cx="713434" cy="633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057493" y="2501128"/>
            <a:ext cx="36748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62" y="2894567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Прямая со стрелкой 41"/>
          <p:cNvCxnSpPr/>
          <p:nvPr/>
        </p:nvCxnSpPr>
        <p:spPr>
          <a:xfrm>
            <a:off x="5846525" y="2532043"/>
            <a:ext cx="289273" cy="473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51" y="2249369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9" y="2913357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Прямая со стрелкой 44"/>
          <p:cNvCxnSpPr/>
          <p:nvPr/>
        </p:nvCxnSpPr>
        <p:spPr>
          <a:xfrm flipH="1">
            <a:off x="6945738" y="2481309"/>
            <a:ext cx="36748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07" y="2874748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Прямая со стрелкой 46"/>
          <p:cNvCxnSpPr/>
          <p:nvPr/>
        </p:nvCxnSpPr>
        <p:spPr>
          <a:xfrm>
            <a:off x="7734770" y="2512224"/>
            <a:ext cx="289273" cy="473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804202" y="1610937"/>
            <a:ext cx="650553" cy="679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4921696" y="764704"/>
            <a:ext cx="1628571" cy="583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39507" y="1196752"/>
            <a:ext cx="3981940" cy="31683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856984" cy="633670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dirty="0" smtClean="0"/>
                  <a:t> </a:t>
                </a:r>
                <a:r>
                  <a:rPr lang="ru-RU" sz="3200" b="1" u="sng" dirty="0" smtClean="0"/>
                  <a:t>Пример</a:t>
                </a:r>
                <a:r>
                  <a:rPr lang="ru-RU" sz="3200" dirty="0" smtClean="0"/>
                  <a:t>.     Для </a:t>
                </a:r>
                <a:r>
                  <a:rPr lang="en-US" sz="3200" b="1" dirty="0" smtClean="0"/>
                  <a:t>n</a:t>
                </a:r>
                <a:r>
                  <a:rPr lang="ru-RU" sz="32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2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ru-RU" sz="3200" b="1" i="1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ru-RU" sz="32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/>
                  <a:t> </a:t>
                </a:r>
                <a:r>
                  <a:rPr lang="ru-RU" sz="3200" dirty="0" smtClean="0"/>
                  <a:t>элементов: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3200" dirty="0" smtClean="0"/>
                  <a:t> </a:t>
                </a:r>
                <a:r>
                  <a:rPr lang="ru-RU" dirty="0"/>
                  <a:t>е</a:t>
                </a:r>
                <a:r>
                  <a:rPr lang="ru-RU" sz="3200" dirty="0" smtClean="0"/>
                  <a:t>сли использовать </a:t>
                </a:r>
                <a:r>
                  <a:rPr lang="ru-RU" sz="3200" u="sng" dirty="0" smtClean="0"/>
                  <a:t>двоичные </a:t>
                </a:r>
                <a:r>
                  <a:rPr lang="ru-RU" sz="3200" u="sng" dirty="0"/>
                  <a:t>деревья</a:t>
                </a:r>
                <a:r>
                  <a:rPr lang="ru-RU" sz="3200" dirty="0" smtClean="0"/>
                  <a:t>, то потребуется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/>
                              </a:rPr>
                              <m:t>𝟔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3200" b="1" dirty="0"/>
                  <a:t>=</a:t>
                </a:r>
                <a:r>
                  <a:rPr lang="ru-RU" sz="3200" b="1" dirty="0" smtClean="0"/>
                  <a:t> 20 шагов поиска</a:t>
                </a:r>
                <a:r>
                  <a:rPr lang="ru-RU" sz="3200" dirty="0" smtClean="0"/>
                  <a:t>;</a:t>
                </a:r>
                <a:endParaRPr lang="ru-RU" sz="32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3200" dirty="0" smtClean="0"/>
                  <a:t>если </a:t>
                </a:r>
                <a:r>
                  <a:rPr lang="ru-RU" sz="3200" u="sng" dirty="0" smtClean="0"/>
                  <a:t>сильноветвящиеся</a:t>
                </a:r>
                <a:r>
                  <a:rPr lang="en-US" dirty="0"/>
                  <a:t> </a:t>
                </a:r>
                <a:r>
                  <a:rPr lang="ru-RU" dirty="0" smtClean="0"/>
                  <a:t>(</a:t>
                </a:r>
                <a:r>
                  <a:rPr lang="en-US" dirty="0" smtClean="0"/>
                  <a:t>S=</a:t>
                </a:r>
                <a:r>
                  <a:rPr lang="ru-RU" dirty="0" smtClean="0"/>
                  <a:t>100),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/>
                              </a:rPr>
                              <m:t>𝟏𝟎𝟎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200" b="1" i="1">
                                <a:latin typeface="Cambria Math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3200" b="1" i="1">
                                <a:latin typeface="Cambria Math"/>
                              </a:rPr>
                              <m:t>𝟔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3200" b="1" dirty="0"/>
                  <a:t>=</a:t>
                </a:r>
                <a:r>
                  <a:rPr lang="ru-RU" sz="3200" b="1" dirty="0" smtClean="0"/>
                  <a:t> </a:t>
                </a:r>
                <a:r>
                  <a:rPr lang="ru-RU" sz="3200" b="1" dirty="0"/>
                  <a:t>3.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dirty="0" smtClean="0"/>
                  <a:t>   </a:t>
                </a:r>
                <a:endParaRPr lang="ru-RU" sz="32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dirty="0" smtClean="0"/>
                  <a:t>Однако, </a:t>
                </a:r>
                <a:r>
                  <a:rPr lang="ru-RU" sz="3200" u="sng" dirty="0" smtClean="0"/>
                  <a:t>если сильноветвящееся дерево растет случайным образом</a:t>
                </a:r>
                <a:r>
                  <a:rPr lang="ru-RU" sz="3200" dirty="0" smtClean="0"/>
                  <a:t>, то в </a:t>
                </a:r>
                <a:r>
                  <a:rPr lang="ru-RU" sz="3200" dirty="0" smtClean="0"/>
                  <a:t>худшем случае </a:t>
                </a:r>
                <a:r>
                  <a:rPr lang="ru-RU" sz="3200" dirty="0" smtClean="0"/>
                  <a:t>может потребоваться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32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ru-RU" sz="3200" b="1" i="1" smtClean="0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ru-RU" sz="3200" b="1" dirty="0" smtClean="0"/>
                  <a:t> </a:t>
                </a:r>
                <a:r>
                  <a:rPr lang="ru-RU" sz="3200" b="1" dirty="0" smtClean="0"/>
                  <a:t>шагов поиска</a:t>
                </a:r>
                <a:r>
                  <a:rPr lang="ru-RU" sz="3200" dirty="0" smtClean="0"/>
                  <a:t>.</a:t>
                </a:r>
                <a:endParaRPr lang="ru-RU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32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dirty="0" smtClean="0"/>
                  <a:t>   Поэтому </a:t>
                </a:r>
                <a:r>
                  <a:rPr lang="ru-RU" sz="3200" b="1" dirty="0" smtClean="0"/>
                  <a:t>необходим </a:t>
                </a:r>
                <a:r>
                  <a:rPr lang="ru-RU" sz="3200" b="1" dirty="0" smtClean="0"/>
                  <a:t>алгоритм или </a:t>
                </a:r>
                <a:r>
                  <a:rPr lang="ru-RU" sz="3200" b="1" dirty="0" smtClean="0"/>
                  <a:t>правило управления ростом сильноветвящихся деревьев</a:t>
                </a:r>
                <a:r>
                  <a:rPr lang="ru-RU" sz="3200" dirty="0" smtClean="0"/>
                  <a:t>.</a:t>
                </a:r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856984" cy="6336704"/>
              </a:xfrm>
              <a:blipFill rotWithShape="1">
                <a:blip r:embed="rId2"/>
                <a:stretch>
                  <a:fillRect l="-1721" t="-962" b="-4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Б-деревья порядка 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endParaRPr lang="ru-R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784976" cy="56886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u="sng" dirty="0" smtClean="0"/>
                  <a:t>Критерий управления рост</a:t>
                </a:r>
                <a:r>
                  <a:rPr lang="ru-RU" u="sng" dirty="0" smtClean="0"/>
                  <a:t>ом</a:t>
                </a:r>
                <a:r>
                  <a:rPr lang="ru-RU" sz="3200" u="sng" dirty="0" smtClean="0"/>
                  <a:t> </a:t>
                </a:r>
                <a:r>
                  <a:rPr lang="ru-RU" sz="3200" u="sng" dirty="0" smtClean="0"/>
                  <a:t>дерева </a:t>
                </a:r>
                <a:r>
                  <a:rPr lang="ru-RU" sz="3200" dirty="0" smtClean="0"/>
                  <a:t>был сформулирован </a:t>
                </a:r>
                <a:r>
                  <a:rPr lang="ru-RU" b="1" dirty="0" smtClean="0"/>
                  <a:t>Р. Б</a:t>
                </a:r>
                <a:r>
                  <a:rPr lang="ru-RU" sz="3200" b="1" dirty="0" smtClean="0"/>
                  <a:t>айером (</a:t>
                </a:r>
                <a:r>
                  <a:rPr lang="en-US" b="1" dirty="0" smtClean="0"/>
                  <a:t>R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en-US" b="1" dirty="0"/>
                  <a:t>B</a:t>
                </a:r>
                <a:r>
                  <a:rPr lang="en-US" b="1" dirty="0" smtClean="0"/>
                  <a:t>ayer) </a:t>
                </a:r>
                <a:r>
                  <a:rPr lang="ru-RU" sz="3200" b="1" dirty="0" smtClean="0"/>
                  <a:t>в </a:t>
                </a:r>
                <a:r>
                  <a:rPr lang="ru-RU" sz="3200" b="1" dirty="0" smtClean="0"/>
                  <a:t>1970 г</a:t>
                </a:r>
                <a:r>
                  <a:rPr lang="ru-RU" sz="32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200" b="1" dirty="0" smtClean="0"/>
                  <a:t>Каждая страница </a:t>
                </a:r>
                <a:r>
                  <a:rPr lang="ru-RU" sz="3200" b="1" dirty="0" smtClean="0"/>
                  <a:t>(кроме одной) </a:t>
                </a:r>
                <a:r>
                  <a:rPr lang="ru-RU" sz="3200" b="1" dirty="0" smtClean="0"/>
                  <a:t>должна содержать </a:t>
                </a:r>
                <a:r>
                  <a:rPr lang="ru-RU" sz="3200" b="1" dirty="0" smtClean="0"/>
                  <a:t>(при </a:t>
                </a:r>
                <a:r>
                  <a:rPr lang="ru-RU" sz="3200" b="1" dirty="0" smtClean="0"/>
                  <a:t>заданном постоянном </a:t>
                </a:r>
                <a:r>
                  <a:rPr lang="en-US" b="1" dirty="0" smtClean="0"/>
                  <a:t>m</a:t>
                </a:r>
                <a:r>
                  <a:rPr lang="ru-RU" b="1" dirty="0" smtClean="0"/>
                  <a:t>)</a:t>
                </a:r>
                <a:r>
                  <a:rPr lang="ru-RU" sz="3200" b="1" dirty="0" smtClean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b="1" dirty="0" smtClean="0"/>
                  <a:t>от </a:t>
                </a:r>
                <a:r>
                  <a:rPr lang="en-US" sz="3200" b="1" dirty="0" smtClean="0"/>
                  <a:t>m</a:t>
                </a:r>
                <a:r>
                  <a:rPr lang="ru-RU" sz="3200" b="1" dirty="0" smtClean="0"/>
                  <a:t> до 2</a:t>
                </a:r>
                <a:r>
                  <a:rPr lang="en-US" sz="3200" b="1" dirty="0" smtClean="0"/>
                  <a:t>m</a:t>
                </a:r>
                <a:r>
                  <a:rPr lang="ru-RU" sz="3200" b="1" dirty="0" smtClean="0"/>
                  <a:t> элементов.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Тогда </a:t>
                </a:r>
                <a:r>
                  <a:rPr lang="ru-RU" sz="3200" u="sng" dirty="0" smtClean="0"/>
                  <a:t>для дерева с </a:t>
                </a:r>
                <a:r>
                  <a:rPr lang="en-US" sz="3200" b="1" u="sng" dirty="0" smtClean="0"/>
                  <a:t>n</a:t>
                </a:r>
                <a:r>
                  <a:rPr lang="ru-RU" sz="3200" u="sng" dirty="0" smtClean="0"/>
                  <a:t> элементами и мах размером страницы</a:t>
                </a:r>
                <a:r>
                  <a:rPr lang="ru-RU" b="1" u="sng" dirty="0"/>
                  <a:t> 2</a:t>
                </a:r>
                <a:r>
                  <a:rPr lang="en-US" b="1" u="sng" dirty="0"/>
                  <a:t>m</a:t>
                </a:r>
                <a:r>
                  <a:rPr lang="ru-RU" sz="3200" u="sng" dirty="0" smtClean="0"/>
                  <a:t> вершин </a:t>
                </a:r>
                <a:r>
                  <a:rPr lang="ru-RU" sz="3200" dirty="0" smtClean="0"/>
                  <a:t>в худшем случае потребуется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fName>
                      <m:e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 smtClean="0"/>
                  <a:t> обращений </a:t>
                </a:r>
                <a:r>
                  <a:rPr lang="ru-RU" sz="3200" dirty="0" smtClean="0"/>
                  <a:t>к </a:t>
                </a:r>
                <a:r>
                  <a:rPr lang="ru-RU" sz="3200" dirty="0" smtClean="0"/>
                  <a:t>диску.</a:t>
                </a:r>
                <a:endParaRPr lang="ru-RU" sz="3200" dirty="0" smtClean="0"/>
              </a:p>
              <a:p>
                <a:pPr marL="0" indent="0">
                  <a:buNone/>
                </a:pPr>
                <a:r>
                  <a:rPr lang="ru-RU" sz="3200" u="sng" dirty="0" smtClean="0"/>
                  <a:t>Коэффициент </a:t>
                </a:r>
                <a:r>
                  <a:rPr lang="ru-RU" sz="3200" u="sng" dirty="0" smtClean="0"/>
                  <a:t>использования </a:t>
                </a:r>
                <a:r>
                  <a:rPr lang="ru-RU" sz="3200" u="sng" dirty="0" smtClean="0"/>
                  <a:t>памяти </a:t>
                </a:r>
                <a:r>
                  <a:rPr lang="ru-RU" sz="3200" b="1" dirty="0" smtClean="0"/>
                  <a:t>≥ 50% </a:t>
                </a:r>
                <a:r>
                  <a:rPr lang="ru-RU" dirty="0"/>
                  <a:t>,</a:t>
                </a:r>
                <a:r>
                  <a:rPr lang="ru-RU" sz="3200" dirty="0" smtClean="0"/>
                  <a:t> т.к. </a:t>
                </a:r>
                <a:r>
                  <a:rPr lang="ru-RU" sz="3200" dirty="0" smtClean="0"/>
                  <a:t>страница всегда заполнена хотя бы </a:t>
                </a:r>
                <a:r>
                  <a:rPr lang="ru-RU" sz="3200" dirty="0" smtClean="0"/>
                  <a:t>наполовину</a:t>
                </a:r>
                <a:r>
                  <a:rPr lang="ru-RU" sz="3200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784976" cy="5688632"/>
              </a:xfrm>
              <a:blipFill rotWithShape="1">
                <a:blip r:embed="rId2"/>
                <a:stretch>
                  <a:fillRect l="-1735" t="-1393" r="-2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332656"/>
                <a:ext cx="8712968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Критерий позволяет просто организовать поиск, включение и удаление элементов.</a:t>
                </a:r>
              </a:p>
              <a:p>
                <a:pPr marL="0" indent="0">
                  <a:buNone/>
                </a:pPr>
                <a:r>
                  <a:rPr lang="ru-RU" sz="3200" b="1" u="sng" dirty="0" smtClean="0"/>
                  <a:t>Определение Б-дерева порядка </a:t>
                </a:r>
                <a:r>
                  <a:rPr lang="en-US" sz="3200" b="1" u="sng" dirty="0" smtClean="0"/>
                  <a:t>m</a:t>
                </a:r>
                <a:r>
                  <a:rPr lang="ru-RU" sz="3200" b="1" u="sng" dirty="0" smtClean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ru-RU" sz="3200" dirty="0" smtClean="0"/>
                  <a:t>В </a:t>
                </a:r>
                <a:r>
                  <a:rPr lang="ru-RU" sz="3200" dirty="0" smtClean="0"/>
                  <a:t>каждой странице хранится </a:t>
                </a:r>
                <a:r>
                  <a:rPr lang="ru-RU" sz="3200" b="1" i="1" dirty="0" smtClean="0"/>
                  <a:t>к</a:t>
                </a:r>
                <a:r>
                  <a:rPr lang="ru-RU" dirty="0"/>
                  <a:t> </a:t>
                </a:r>
                <a:r>
                  <a:rPr lang="ru-RU" sz="3200" dirty="0" smtClean="0"/>
                  <a:t>элементов </a:t>
                </a:r>
                <a:r>
                  <a:rPr lang="ru-RU" sz="3200" dirty="0" smtClean="0"/>
                  <a:t>данных</a:t>
                </a: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ru-RU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itchFamily="18" charset="0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 pitchFamily="18" charset="0"/>
                      </a:rPr>
                      <m:t>&lt;</m:t>
                    </m:r>
                  </m:oMath>
                </a14:m>
                <a:r>
                  <a:rPr lang="en-US" sz="3200" b="1" dirty="0">
                    <a:latin typeface="Cambria Math" pitchFamily="18" charset="0"/>
                    <a:ea typeface="Cambria Math" pitchFamily="18" charset="0"/>
                  </a:rPr>
                  <a:t>… </a:t>
                </a:r>
                <a:r>
                  <a:rPr lang="en-US" sz="3200" b="1" dirty="0" smtClean="0">
                    <a:latin typeface="Cambria Math" pitchFamily="18" charset="0"/>
                    <a:ea typeface="Cambria Math" pitchFamily="18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itchFamily="18" charset="0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𝒌</m:t>
                        </m:r>
                      </m:sub>
                    </m:sSub>
                    <m:r>
                      <a:rPr lang="en-US" sz="3200" b="0" i="0" smtClean="0">
                        <a:latin typeface="Cambria Math"/>
                        <a:ea typeface="Cambria Math" pitchFamily="18" charset="0"/>
                      </a:rPr>
                      <m:t>  </m:t>
                    </m:r>
                  </m:oMath>
                </a14:m>
                <a:r>
                  <a:rPr lang="ru-RU" sz="3200" dirty="0" smtClean="0"/>
                  <a:t>и </a:t>
                </a:r>
                <a:r>
                  <a:rPr lang="ru-RU" sz="3200" dirty="0" smtClean="0"/>
                  <a:t> </a:t>
                </a:r>
                <a:r>
                  <a:rPr lang="ru-RU" sz="3200" b="1" i="1" dirty="0" smtClean="0"/>
                  <a:t>к+1</a:t>
                </a:r>
                <a:r>
                  <a:rPr lang="ru-RU" sz="3200" dirty="0" smtClean="0"/>
                  <a:t> указатель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200" b="1" i="1" dirty="0" smtClean="0"/>
                  <a:t>,</a:t>
                </a:r>
                <a:r>
                  <a:rPr lang="ru-RU" sz="3200" b="1" i="1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 smtClean="0"/>
                  <a:t>,</a:t>
                </a:r>
                <a:r>
                  <a:rPr lang="ru-RU" sz="3200" b="1" i="1" dirty="0" smtClean="0"/>
                  <a:t> </a:t>
                </a:r>
                <a:r>
                  <a:rPr lang="en-US" sz="3200" b="1" i="1" dirty="0" smtClean="0"/>
                  <a:t>…</a:t>
                </a:r>
                <a:r>
                  <a:rPr lang="ru-RU" sz="3200" b="1" i="1" dirty="0" smtClean="0"/>
                  <a:t> </a:t>
                </a:r>
                <a:r>
                  <a:rPr lang="en-US" sz="3200" b="1" i="1" dirty="0" smtClean="0"/>
                  <a:t>,</a:t>
                </a:r>
                <a:r>
                  <a:rPr lang="ru-RU" sz="3200" b="1" i="1" dirty="0" smtClean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i="1" dirty="0" smtClean="0"/>
                  <a:t>.</a:t>
                </a:r>
                <a:endParaRPr lang="ru-RU" sz="3200" b="1" i="1" dirty="0"/>
              </a:p>
              <a:p>
                <a:pPr marL="0" indent="0">
                  <a:buNone/>
                </a:pPr>
                <a:r>
                  <a:rPr lang="en-US" sz="32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Каждый указатель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 либо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равен </a:t>
                </a:r>
                <a:r>
                  <a:rPr lang="en-US" sz="3200" b="1" i="1" dirty="0" smtClean="0">
                    <a:latin typeface="Cambria Math" pitchFamily="18" charset="0"/>
                    <a:ea typeface="Cambria Math" pitchFamily="18" charset="0"/>
                  </a:rPr>
                  <a:t>NULL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либо указывает на вершину (страницу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ru-RU" dirty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все элементы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которой </a:t>
                </a:r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больше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 pitchFamily="18" charset="0"/>
                          </a:rPr>
                          <m:t>𝒊</m:t>
                        </m:r>
                      </m:sub>
                    </m:sSub>
                    <m:r>
                      <a:rPr lang="ru-RU" sz="3200" b="0" i="0" smtClean="0">
                        <a:latin typeface="Cambria Math"/>
                        <a:ea typeface="Cambria Math" pitchFamily="18" charset="0"/>
                      </a:rPr>
                      <m:t>,</m:t>
                    </m:r>
                  </m:oMath>
                </a14:m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 но 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𝒊</m:t>
                        </m:r>
                        <m:r>
                          <a:rPr lang="ru-RU" sz="3200" b="1" i="1" smtClean="0">
                            <a:latin typeface="Cambria Math"/>
                            <a:ea typeface="Cambria Math" pitchFamily="18" charset="0"/>
                          </a:rPr>
                          <m:t>+</m:t>
                        </m:r>
                        <m:r>
                          <a:rPr lang="ru-RU" sz="3200" b="1" i="1" smtClean="0"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32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ru-RU" sz="3200" b="1" i="1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𝒊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 pitchFamily="18" charset="0"/>
                      </a:rPr>
                      <m:t>&lt;</m:t>
                    </m:r>
                    <m:r>
                      <a:rPr lang="en-US" b="1" i="1">
                        <a:latin typeface="Cambria Math"/>
                        <a:ea typeface="Cambria Math" pitchFamily="18" charset="0"/>
                      </a:rPr>
                      <m:t>𝒅</m:t>
                    </m:r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pitchFamily="18" charset="0"/>
                          </a:rPr>
                          <m:t>&lt;</m:t>
                        </m:r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ea typeface="Cambria Math" pitchFamily="18" charset="0"/>
                          </a:rPr>
                          <m:t>𝒊</m:t>
                        </m:r>
                        <m: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  <m:t>+</m:t>
                        </m:r>
                        <m:r>
                          <a:rPr lang="ru-RU" sz="3200" b="1" i="1"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3200" b="1" i="1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3200" b="1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32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3200" b="1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/>
                                      <a:ea typeface="Cambria Math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/>
                                      <a:ea typeface="Cambria Math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ru-RU" sz="3200" b="1" i="1" smtClean="0">
                                  <a:latin typeface="Cambria Math"/>
                                  <a:ea typeface="Cambria Math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3200" b="1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 </m:t>
                                  </m:r>
                                  <m:r>
                                    <a:rPr lang="en-US" sz="32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/>
                                      <a:ea typeface="Cambria Math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/>
                                  <a:ea typeface="Cambria Math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3200" b="1" i="1" smtClean="0">
                              <a:latin typeface="Cambria Math"/>
                              <a:ea typeface="Cambria Math" pitchFamily="18" charset="0"/>
                            </a:rPr>
                            <m:t>  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ru-RU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  <a:ea typeface="Cambria Math" pitchFamily="18" charset="0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…</m:t>
                      </m:r>
                      <m:r>
                        <a:rPr lang="ru-RU" sz="32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ru-RU" sz="3200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itchFamily="18" charset="0"/>
                              <a:ea typeface="Cambria Math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  <a:ea typeface="Cambria Math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ru-RU" sz="3200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  <a:ea typeface="Cambria Math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  <a:ea typeface="Cambria Math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ru-RU" sz="3200" b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332656"/>
                <a:ext cx="8712968" cy="6264696"/>
              </a:xfrm>
              <a:blipFill rotWithShape="1">
                <a:blip r:embed="rId2"/>
                <a:stretch>
                  <a:fillRect l="-1818" t="-1266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раведлив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1314</Words>
  <Application>Microsoft Office PowerPoint</Application>
  <PresentationFormat>Экран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Справедливость</vt:lpstr>
      <vt:lpstr>Сильноветвящиеся Б-деревья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Б-деревья порядка 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построения Б-дерева порядка m </vt:lpstr>
      <vt:lpstr>К  У  Р  А  П  О  В  Е  Л  Н  И  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58</cp:revision>
  <dcterms:created xsi:type="dcterms:W3CDTF">2012-11-22T16:53:24Z</dcterms:created>
  <dcterms:modified xsi:type="dcterms:W3CDTF">2013-10-07T15:27:59Z</dcterms:modified>
</cp:coreProperties>
</file>