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70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94660"/>
  </p:normalViewPr>
  <p:slideViewPr>
    <p:cSldViewPr>
      <p:cViewPr>
        <p:scale>
          <a:sx n="66" d="100"/>
          <a:sy n="66" d="100"/>
        </p:scale>
        <p:origin x="-1620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21313-DEF7-4F71-A2C9-0B2B8AA043E6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94E2C-85A2-4967-925C-24DCA6D53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85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31BB-FE16-4BC9-B7F7-7F220C663B15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39BB-F3BA-455E-B82F-5363FDE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25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31BB-FE16-4BC9-B7F7-7F220C663B15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39BB-F3BA-455E-B82F-5363FDE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49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31BB-FE16-4BC9-B7F7-7F220C663B15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39BB-F3BA-455E-B82F-5363FDE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3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31BB-FE16-4BC9-B7F7-7F220C663B15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39BB-F3BA-455E-B82F-5363FDE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6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31BB-FE16-4BC9-B7F7-7F220C663B15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39BB-F3BA-455E-B82F-5363FDE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49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31BB-FE16-4BC9-B7F7-7F220C663B15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39BB-F3BA-455E-B82F-5363FDE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94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31BB-FE16-4BC9-B7F7-7F220C663B15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39BB-F3BA-455E-B82F-5363FDE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60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31BB-FE16-4BC9-B7F7-7F220C663B15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39BB-F3BA-455E-B82F-5363FDE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3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31BB-FE16-4BC9-B7F7-7F220C663B15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39BB-F3BA-455E-B82F-5363FDE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49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31BB-FE16-4BC9-B7F7-7F220C663B15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39BB-F3BA-455E-B82F-5363FDE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63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31BB-FE16-4BC9-B7F7-7F220C663B15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39BB-F3BA-455E-B82F-5363FDE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37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131BB-FE16-4BC9-B7F7-7F220C663B15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39BB-F3BA-455E-B82F-5363FDE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25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Двоичные </a:t>
            </a:r>
            <a:r>
              <a:rPr lang="ru-RU" b="1" dirty="0" smtClean="0">
                <a:solidFill>
                  <a:schemeClr val="tx1"/>
                </a:solidFill>
              </a:rPr>
              <a:t>Б-деревья  </a:t>
            </a:r>
            <a:r>
              <a:rPr lang="ru-RU" b="1" dirty="0" smtClean="0">
                <a:solidFill>
                  <a:schemeClr val="tx1"/>
                </a:solidFill>
              </a:rPr>
              <a:t>(ДБД) 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m=1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052736"/>
            <a:ext cx="8352928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 smtClean="0"/>
              <a:t>Б-деревья первого порядка </a:t>
            </a:r>
            <a:endParaRPr lang="ru-RU" sz="2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не </a:t>
            </a:r>
            <a:r>
              <a:rPr lang="ru-RU" sz="2800" dirty="0" smtClean="0"/>
              <a:t>имеет смысла использовать для представления больших множеств данных, требующих вторичной памяти.</a:t>
            </a:r>
          </a:p>
          <a:p>
            <a:pPr marL="0" indent="0">
              <a:buNone/>
            </a:pPr>
            <a:r>
              <a:rPr lang="ru-RU" sz="2800" dirty="0" smtClean="0"/>
              <a:t>Кроме неэффективного обращения к внешнему носителю, приблизительно половина страниц </a:t>
            </a:r>
            <a:r>
              <a:rPr lang="ru-RU" sz="2800" dirty="0" smtClean="0"/>
              <a:t>будут </a:t>
            </a:r>
            <a:r>
              <a:rPr lang="ru-RU" sz="2800" dirty="0" smtClean="0"/>
              <a:t>содержать только один элемент.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Поэтому </a:t>
            </a:r>
            <a:r>
              <a:rPr lang="ru-RU" sz="2800" dirty="0" smtClean="0"/>
              <a:t>забудем о внешней памяти и вновь займемся построением деревьев поиска, находящихся в оперативной памяти.</a:t>
            </a:r>
          </a:p>
        </p:txBody>
      </p:sp>
    </p:spTree>
    <p:extLst>
      <p:ext uri="{BB962C8B-B14F-4D97-AF65-F5344CB8AC3E}">
        <p14:creationId xmlns:p14="http://schemas.microsoft.com/office/powerpoint/2010/main" val="36168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56591" y="188640"/>
            <a:ext cx="7772400" cy="7969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  У  Р  А  П  О  В  Е  Л  Н  И  Т 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3" name="Объект 2"/>
          <p:cNvSpPr>
            <a:spLocks noGrp="1"/>
          </p:cNvSpPr>
          <p:nvPr>
            <p:ph idx="1"/>
          </p:nvPr>
        </p:nvSpPr>
        <p:spPr>
          <a:xfrm>
            <a:off x="539552" y="4437112"/>
            <a:ext cx="8352928" cy="1872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Очевидно, что двоичные Б-деревья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представляют </a:t>
            </a:r>
            <a:r>
              <a:rPr lang="ru-RU" sz="2800" dirty="0" smtClean="0"/>
              <a:t>собой </a:t>
            </a:r>
            <a:r>
              <a:rPr lang="ru-RU" sz="2800" b="1" dirty="0" smtClean="0"/>
              <a:t>альтернативу </a:t>
            </a:r>
            <a:endParaRPr lang="ru-RU" sz="2800" b="1" dirty="0" smtClean="0"/>
          </a:p>
          <a:p>
            <a:pPr marL="0" indent="0">
              <a:buNone/>
            </a:pPr>
            <a:r>
              <a:rPr lang="ru-RU" sz="2800" b="1" dirty="0" smtClean="0"/>
              <a:t>критерию </a:t>
            </a:r>
            <a:r>
              <a:rPr lang="ru-RU" sz="2800" b="1" dirty="0" smtClean="0"/>
              <a:t>АВЛ-сбалансированности.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62" y="1700808"/>
            <a:ext cx="514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473" y="2539151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51" y="1700808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37" y="2509643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539" y="2567727"/>
            <a:ext cx="495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252" y="2528862"/>
            <a:ext cx="5143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Прямая со стрелкой 13"/>
          <p:cNvCxnSpPr>
            <a:stCxn id="8" idx="3"/>
          </p:cNvCxnSpPr>
          <p:nvPr/>
        </p:nvCxnSpPr>
        <p:spPr>
          <a:xfrm>
            <a:off x="4734412" y="1962746"/>
            <a:ext cx="6876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2570738" y="1916607"/>
            <a:ext cx="1649324" cy="540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0" idx="1"/>
          </p:cNvCxnSpPr>
          <p:nvPr/>
        </p:nvCxnSpPr>
        <p:spPr>
          <a:xfrm flipH="1">
            <a:off x="4986710" y="1957983"/>
            <a:ext cx="489941" cy="590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0" idx="3"/>
          </p:cNvCxnSpPr>
          <p:nvPr/>
        </p:nvCxnSpPr>
        <p:spPr>
          <a:xfrm>
            <a:off x="5962426" y="1957983"/>
            <a:ext cx="582149" cy="609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247" y="2548676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5182411" y="2762056"/>
            <a:ext cx="563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806864" y="2762055"/>
            <a:ext cx="6876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26" y="1628800"/>
            <a:ext cx="7848872" cy="261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62" y="1691283"/>
            <a:ext cx="514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90" y="3243966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154" y="2493468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98" y="3253492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256" y="3272542"/>
            <a:ext cx="495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563" y="2493468"/>
            <a:ext cx="5143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308" y="3253492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Прямая со стрелкой 30"/>
          <p:cNvCxnSpPr>
            <a:stCxn id="24" idx="3"/>
          </p:cNvCxnSpPr>
          <p:nvPr/>
        </p:nvCxnSpPr>
        <p:spPr>
          <a:xfrm>
            <a:off x="4734412" y="1953221"/>
            <a:ext cx="1447901" cy="549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4" idx="1"/>
            <a:endCxn id="29" idx="0"/>
          </p:cNvCxnSpPr>
          <p:nvPr/>
        </p:nvCxnSpPr>
        <p:spPr>
          <a:xfrm flipH="1">
            <a:off x="2570738" y="1953221"/>
            <a:ext cx="1649324" cy="540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2807734" y="2796697"/>
            <a:ext cx="207392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2162662" y="2796697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6" idx="1"/>
            <a:endCxn id="37" idx="0"/>
          </p:cNvCxnSpPr>
          <p:nvPr/>
        </p:nvCxnSpPr>
        <p:spPr>
          <a:xfrm flipH="1">
            <a:off x="5583427" y="2750643"/>
            <a:ext cx="506727" cy="502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6" idx="3"/>
          </p:cNvCxnSpPr>
          <p:nvPr/>
        </p:nvCxnSpPr>
        <p:spPr>
          <a:xfrm>
            <a:off x="6575929" y="2750643"/>
            <a:ext cx="582149" cy="480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014" y="3253491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Прямая со стрелкой 37"/>
          <p:cNvCxnSpPr/>
          <p:nvPr/>
        </p:nvCxnSpPr>
        <p:spPr>
          <a:xfrm>
            <a:off x="5779128" y="3466871"/>
            <a:ext cx="563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26" y="1628800"/>
            <a:ext cx="7848872" cy="261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582" y="1704232"/>
            <a:ext cx="514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827" y="3264766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799" y="2506417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318" y="3266441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602" y="3275239"/>
            <a:ext cx="495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20" y="2515942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83" y="2506417"/>
            <a:ext cx="5143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828" y="3266441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686" y="3236791"/>
            <a:ext cx="495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Прямая со стрелкой 48"/>
          <p:cNvCxnSpPr>
            <a:stCxn id="40" idx="3"/>
            <a:endCxn id="45" idx="0"/>
          </p:cNvCxnSpPr>
          <p:nvPr/>
        </p:nvCxnSpPr>
        <p:spPr>
          <a:xfrm>
            <a:off x="4709932" y="1966170"/>
            <a:ext cx="1447901" cy="549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0" idx="1"/>
            <a:endCxn id="46" idx="0"/>
          </p:cNvCxnSpPr>
          <p:nvPr/>
        </p:nvCxnSpPr>
        <p:spPr>
          <a:xfrm flipH="1">
            <a:off x="2546258" y="1966170"/>
            <a:ext cx="1649324" cy="540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>
            <a:off x="2783254" y="2809646"/>
            <a:ext cx="207392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2153352" y="2809646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6349738" y="2735987"/>
            <a:ext cx="563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5563734" y="2804743"/>
            <a:ext cx="348160" cy="442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7451459" y="2760710"/>
            <a:ext cx="207392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6796155" y="2769488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7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99" y="1534352"/>
            <a:ext cx="7848872" cy="261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665" y="1700808"/>
            <a:ext cx="514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910" y="3261342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82" y="2502993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01" y="3263017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685" y="3271815"/>
            <a:ext cx="495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03" y="2512518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66" y="2502993"/>
            <a:ext cx="5143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911" y="3263017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769" y="3233367"/>
            <a:ext cx="495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865" y="3265150"/>
            <a:ext cx="4857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Прямая со стрелкой 67"/>
          <p:cNvCxnSpPr>
            <a:stCxn id="58" idx="3"/>
            <a:endCxn id="63" idx="0"/>
          </p:cNvCxnSpPr>
          <p:nvPr/>
        </p:nvCxnSpPr>
        <p:spPr>
          <a:xfrm>
            <a:off x="4718015" y="1962746"/>
            <a:ext cx="1447901" cy="549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58" idx="1"/>
            <a:endCxn id="64" idx="0"/>
          </p:cNvCxnSpPr>
          <p:nvPr/>
        </p:nvCxnSpPr>
        <p:spPr>
          <a:xfrm flipH="1">
            <a:off x="2554341" y="1962746"/>
            <a:ext cx="1649324" cy="540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>
            <a:off x="2791337" y="2806222"/>
            <a:ext cx="207392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 flipH="1">
            <a:off x="2161435" y="2806222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>
            <a:off x="6357821" y="2732563"/>
            <a:ext cx="563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5571817" y="2801319"/>
            <a:ext cx="348160" cy="442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V="1">
            <a:off x="5610659" y="3466671"/>
            <a:ext cx="36893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7459542" y="2757286"/>
            <a:ext cx="207392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6804238" y="2766064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7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98" y="1735743"/>
            <a:ext cx="7848872" cy="261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697" y="1729454"/>
            <a:ext cx="514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942" y="3289988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914" y="2531639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433" y="3291663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717" y="3300461"/>
            <a:ext cx="495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535" y="2541164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198" y="2531639"/>
            <a:ext cx="5143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43" y="3291663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01" y="3262013"/>
            <a:ext cx="495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97" y="3293796"/>
            <a:ext cx="4857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455" y="3310713"/>
            <a:ext cx="5143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9" name="Прямая со стрелкой 88"/>
          <p:cNvCxnSpPr>
            <a:stCxn id="78" idx="3"/>
            <a:endCxn id="83" idx="0"/>
          </p:cNvCxnSpPr>
          <p:nvPr/>
        </p:nvCxnSpPr>
        <p:spPr>
          <a:xfrm>
            <a:off x="4703047" y="1991392"/>
            <a:ext cx="1447901" cy="549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78" idx="1"/>
            <a:endCxn id="84" idx="0"/>
          </p:cNvCxnSpPr>
          <p:nvPr/>
        </p:nvCxnSpPr>
        <p:spPr>
          <a:xfrm flipH="1">
            <a:off x="2539373" y="1991392"/>
            <a:ext cx="1649324" cy="540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>
            <a:off x="2776369" y="2834868"/>
            <a:ext cx="207392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>
          <a:xfrm flipH="1">
            <a:off x="2146467" y="2834868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/>
          <p:nvPr/>
        </p:nvCxnSpPr>
        <p:spPr>
          <a:xfrm>
            <a:off x="3349787" y="3544075"/>
            <a:ext cx="563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/>
          <p:nvPr/>
        </p:nvCxnSpPr>
        <p:spPr>
          <a:xfrm>
            <a:off x="6342853" y="2761209"/>
            <a:ext cx="563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>
          <a:xfrm flipH="1">
            <a:off x="5556849" y="2829965"/>
            <a:ext cx="348160" cy="442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 flipV="1">
            <a:off x="5595691" y="3495317"/>
            <a:ext cx="36893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>
            <a:off x="7444574" y="2785932"/>
            <a:ext cx="207392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 flipH="1">
            <a:off x="6789270" y="2794710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9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4232"/>
            <a:ext cx="7848872" cy="261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809" y="1742403"/>
            <a:ext cx="514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570" y="3318544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026" y="2544588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45" y="3304612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829" y="3313410"/>
            <a:ext cx="495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647" y="2554113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310" y="2544588"/>
            <a:ext cx="5143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055" y="3304612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13" y="3274962"/>
            <a:ext cx="495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09" y="3306745"/>
            <a:ext cx="4857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67" y="3323662"/>
            <a:ext cx="5143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721" y="3307067"/>
            <a:ext cx="5048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2" name="Прямая со стрелкой 111"/>
          <p:cNvCxnSpPr>
            <a:stCxn id="100" idx="3"/>
            <a:endCxn id="105" idx="0"/>
          </p:cNvCxnSpPr>
          <p:nvPr/>
        </p:nvCxnSpPr>
        <p:spPr>
          <a:xfrm>
            <a:off x="4685159" y="2004341"/>
            <a:ext cx="1447901" cy="549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0" idx="1"/>
            <a:endCxn id="106" idx="0"/>
          </p:cNvCxnSpPr>
          <p:nvPr/>
        </p:nvCxnSpPr>
        <p:spPr>
          <a:xfrm flipH="1">
            <a:off x="2521485" y="2004341"/>
            <a:ext cx="1649324" cy="540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>
            <a:off x="2758481" y="2847817"/>
            <a:ext cx="207392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 flipH="1">
            <a:off x="2128579" y="2847817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/>
          <p:nvPr/>
        </p:nvCxnSpPr>
        <p:spPr>
          <a:xfrm>
            <a:off x="3331899" y="3557024"/>
            <a:ext cx="563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/>
          <p:nvPr/>
        </p:nvCxnSpPr>
        <p:spPr>
          <a:xfrm>
            <a:off x="6324965" y="2774158"/>
            <a:ext cx="563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 flipH="1">
            <a:off x="5538961" y="2842914"/>
            <a:ext cx="348160" cy="442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5577803" y="3508266"/>
            <a:ext cx="36893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>
            <a:off x="7419801" y="2812229"/>
            <a:ext cx="207392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/>
          <p:nvPr/>
        </p:nvCxnSpPr>
        <p:spPr>
          <a:xfrm flipH="1">
            <a:off x="6771382" y="2807659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/>
          <p:nvPr/>
        </p:nvCxnSpPr>
        <p:spPr>
          <a:xfrm>
            <a:off x="7946546" y="3528345"/>
            <a:ext cx="563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34775"/>
                <a:ext cx="8892480" cy="674136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800" u="sng" dirty="0" smtClean="0"/>
                  <a:t>Отметим некоторые отличия</a:t>
                </a:r>
                <a:r>
                  <a:rPr lang="ru-RU" sz="2800" dirty="0" smtClean="0"/>
                  <a:t>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ru-RU" sz="2800" dirty="0" smtClean="0"/>
                  <a:t>АВЛ-деревья </a:t>
                </a:r>
                <a:r>
                  <a:rPr lang="ru-RU" sz="2800" dirty="0" smtClean="0"/>
                  <a:t>– подмножество всех двоичных деревьев. </a:t>
                </a:r>
                <a:endParaRPr lang="ru-RU" sz="28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ru-RU" sz="2400" dirty="0" smtClean="0"/>
                  <a:t>Следовательно</a:t>
                </a:r>
                <a:r>
                  <a:rPr lang="ru-RU" sz="2400" dirty="0" smtClean="0"/>
                  <a:t>, </a:t>
                </a:r>
                <a:r>
                  <a:rPr lang="ru-RU" sz="2400" b="1" dirty="0" smtClean="0"/>
                  <a:t>класс ДБД шире</a:t>
                </a:r>
                <a:r>
                  <a:rPr lang="ru-RU" sz="2400" dirty="0" smtClean="0"/>
                  <a:t>, а их длина пути поиска в среднем больше, чем у АВЛ-деревьев.</a:t>
                </a:r>
              </a:p>
              <a:p>
                <a:pPr marL="0" indent="0">
                  <a:buNone/>
                </a:pPr>
                <a:r>
                  <a:rPr lang="ru-RU" sz="2800" dirty="0" smtClean="0"/>
                  <a:t>Высота двоичного Б-дерева:</a:t>
                </a:r>
              </a:p>
              <a:p>
                <a:pPr marL="0" indent="0" algn="ctr">
                  <a:buNone/>
                </a:pPr>
                <a:r>
                  <a:rPr lang="en-US" sz="2800" dirty="0" smtClean="0"/>
                  <a:t>h</a:t>
                </a:r>
                <a:r>
                  <a:rPr lang="ru-RU" sz="2800" dirty="0" smtClean="0"/>
                  <a:t> ≤</a:t>
                </a:r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+1)</m:t>
                            </m:r>
                          </m:e>
                        </m:func>
                        <m:r>
                          <a:rPr lang="ru-RU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800" dirty="0"/>
                  <a:t>  </a:t>
                </a:r>
                <a:endParaRPr lang="ru-RU" sz="2800" dirty="0"/>
              </a:p>
              <a:p>
                <a:pPr marL="0" indent="0">
                  <a:buNone/>
                </a:pPr>
                <a:r>
                  <a:rPr lang="ru-RU" sz="2800" dirty="0" smtClean="0"/>
                  <a:t>При</a:t>
                </a:r>
                <a:r>
                  <a:rPr lang="en-US" sz="2800" dirty="0" smtClean="0"/>
                  <a:t> m=1</a:t>
                </a:r>
                <a:r>
                  <a:rPr lang="ru-RU" sz="2800" dirty="0"/>
                  <a:t>:</a:t>
                </a:r>
                <a:r>
                  <a:rPr lang="en-US" sz="2800" dirty="0" smtClean="0"/>
                  <a:t>  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800" dirty="0" smtClean="0"/>
                  <a:t>h</a:t>
                </a:r>
                <a:r>
                  <a:rPr lang="ru-RU" sz="2800" dirty="0"/>
                  <a:t> ≤ 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+1)</m:t>
                            </m:r>
                          </m:e>
                        </m:func>
                        <m:r>
                          <a:rPr lang="ru-RU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den>
                    </m:f>
                    <m:r>
                      <a:rPr lang="en-US" sz="2800" i="1">
                        <a:latin typeface="Cambria Math"/>
                      </a:rPr>
                      <m:t>+1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+1)</m:t>
                        </m:r>
                      </m:e>
                    </m:func>
                  </m:oMath>
                </a14:m>
                <a:endParaRPr lang="ru-RU" sz="2800" b="0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ru-RU" sz="2400" b="1" dirty="0" smtClean="0"/>
                  <a:t>Длина пути ДБД </a:t>
                </a:r>
                <a:r>
                  <a:rPr lang="ru-RU" sz="2400" dirty="0" smtClean="0"/>
                  <a:t>может в два раза превышать высоту</a:t>
                </a:r>
                <a:r>
                  <a:rPr lang="ru-RU" sz="2400" dirty="0"/>
                  <a:t>:</a:t>
                </a:r>
                <a:endParaRPr lang="ru-RU" sz="2400" dirty="0" smtClean="0"/>
              </a:p>
              <a:p>
                <a:pPr marL="0" indent="0" algn="ctr">
                  <a:buNone/>
                </a:pPr>
                <a:r>
                  <a:rPr lang="en-US" sz="2800" b="1" dirty="0" smtClean="0"/>
                  <a:t>L </a:t>
                </a:r>
                <a:r>
                  <a:rPr lang="ru-RU" sz="2800" b="1" dirty="0" smtClean="0"/>
                  <a:t>≤</a:t>
                </a:r>
                <a:r>
                  <a:rPr lang="en-US" sz="2800" b="1" dirty="0" smtClean="0"/>
                  <a:t> 2*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800" b="1" i="1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2800" b="1" i="1"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  <m:r>
                          <a:rPr lang="en-US" sz="2800" b="1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Для сравнения, </a:t>
                </a:r>
                <a:r>
                  <a:rPr lang="ru-RU" sz="2400" b="1" dirty="0" smtClean="0"/>
                  <a:t>в плохом АВЛ-дереве</a:t>
                </a:r>
                <a:r>
                  <a:rPr lang="ru-RU" sz="2400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sz="2800" b="1" dirty="0"/>
                  <a:t>L </a:t>
                </a:r>
                <a:r>
                  <a:rPr lang="ru-RU" sz="2800" b="1" dirty="0"/>
                  <a:t>≤ </a:t>
                </a:r>
                <a:r>
                  <a:rPr lang="en-US" sz="2800" b="1" dirty="0" smtClean="0"/>
                  <a:t>1,44*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800" b="1" i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</a:rPr>
                          <m:t>𝒏</m:t>
                        </m:r>
                        <m:r>
                          <a:rPr lang="en-US" sz="2800" b="1" i="1"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  <m:r>
                          <a:rPr lang="en-US" sz="2800" b="1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ru-RU" sz="2800" b="1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4775"/>
                <a:ext cx="8892480" cy="6741368"/>
              </a:xfrm>
              <a:blipFill rotWithShape="1">
                <a:blip r:embed="rId2"/>
                <a:stretch>
                  <a:fillRect l="-1371" t="-8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8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sz="2800" dirty="0" smtClean="0"/>
              <a:t>Однако, </a:t>
            </a:r>
            <a:r>
              <a:rPr lang="ru-RU" sz="2800" b="1" dirty="0" smtClean="0"/>
              <a:t>при построении </a:t>
            </a:r>
            <a:r>
              <a:rPr lang="ru-RU" sz="2800" b="1" dirty="0" smtClean="0"/>
              <a:t> ДБД  реже  приходится </a:t>
            </a:r>
            <a:r>
              <a:rPr lang="ru-RU" sz="2800" b="1" dirty="0" smtClean="0"/>
              <a:t>переставлять вершины </a:t>
            </a:r>
            <a:r>
              <a:rPr lang="ru-RU" sz="2800" dirty="0" smtClean="0"/>
              <a:t>(повороты выполняются лишь в двух случаях).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/>
              <a:t>Поэтому </a:t>
            </a:r>
            <a:r>
              <a:rPr lang="ru-RU" sz="2800" u="sng" dirty="0"/>
              <a:t>ДБД предпочтительней</a:t>
            </a:r>
            <a:r>
              <a:rPr lang="ru-RU" sz="2800" dirty="0"/>
              <a:t>, когда</a:t>
            </a:r>
            <a:r>
              <a:rPr lang="ru-RU" sz="2800" b="1" dirty="0"/>
              <a:t> чаще добавляются вершины</a:t>
            </a:r>
            <a:r>
              <a:rPr lang="ru-RU" sz="2800" dirty="0"/>
              <a:t>, </a:t>
            </a:r>
            <a:endParaRPr lang="ru-RU" sz="28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ru-RU" sz="2800" u="sng" dirty="0" smtClean="0"/>
              <a:t>АВЛ-деревья </a:t>
            </a:r>
            <a:r>
              <a:rPr lang="ru-RU" sz="2800" u="sng" dirty="0"/>
              <a:t>предпочтительнее</a:t>
            </a:r>
            <a:r>
              <a:rPr lang="ru-RU" sz="2800" dirty="0"/>
              <a:t>, когда </a:t>
            </a:r>
            <a:r>
              <a:rPr lang="ru-RU" sz="2800" b="1" dirty="0"/>
              <a:t>чаще производится </a:t>
            </a:r>
            <a:r>
              <a:rPr lang="ru-RU" sz="2800" b="1" dirty="0" smtClean="0"/>
              <a:t>поиск </a:t>
            </a:r>
            <a:r>
              <a:rPr lang="ru-RU" sz="2800" b="1" dirty="0"/>
              <a:t>элементов</a:t>
            </a:r>
            <a:r>
              <a:rPr lang="ru-RU" sz="2800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 smtClean="0"/>
              <a:t>Кроме того, </a:t>
            </a:r>
            <a:r>
              <a:rPr lang="ru-RU" sz="2800" u="sng" dirty="0" smtClean="0"/>
              <a:t>существует зависимость от особенностей реализации</a:t>
            </a:r>
            <a:r>
              <a:rPr lang="ru-RU" sz="2800" dirty="0" smtClean="0"/>
              <a:t>, поэтому </a:t>
            </a:r>
            <a:endParaRPr lang="ru-RU" sz="2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sz="2800" b="1" dirty="0" smtClean="0"/>
              <a:t>вопрос </a:t>
            </a:r>
            <a:r>
              <a:rPr lang="ru-RU" sz="2800" dirty="0" smtClean="0"/>
              <a:t>о применении того или иного типа деревьев </a:t>
            </a:r>
            <a:r>
              <a:rPr lang="ru-RU" sz="2800" b="1" dirty="0" smtClean="0"/>
              <a:t>следует решать индивидуально</a:t>
            </a:r>
            <a:r>
              <a:rPr lang="ru-RU" sz="2800" dirty="0" smtClean="0"/>
              <a:t> для каждой конкретной задачи.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72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8640"/>
            <a:ext cx="8352928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u="sng" dirty="0" smtClean="0"/>
              <a:t>Определение</a:t>
            </a:r>
            <a:r>
              <a:rPr lang="ru-RU" sz="2800" dirty="0" smtClean="0"/>
              <a:t>.  </a:t>
            </a:r>
            <a:r>
              <a:rPr lang="ru-RU" sz="2800" b="1" i="1" dirty="0" smtClean="0"/>
              <a:t>Двоичное Б-дерево </a:t>
            </a:r>
            <a:r>
              <a:rPr lang="ru-RU" sz="2800" dirty="0" smtClean="0"/>
              <a:t>состоит из страниц с одним или двумя элементами, страница содержит две или три ссылки на поддеревья.</a:t>
            </a:r>
          </a:p>
          <a:p>
            <a:pPr marL="0" indent="0">
              <a:buNone/>
            </a:pPr>
            <a:r>
              <a:rPr lang="ru-RU" sz="2800" b="1" u="sng" dirty="0" smtClean="0"/>
              <a:t>Пример:</a:t>
            </a:r>
            <a:r>
              <a:rPr lang="en-US" sz="2800" dirty="0" smtClean="0"/>
              <a:t>                       </a:t>
            </a:r>
            <a:r>
              <a:rPr lang="ru-RU" sz="2800" dirty="0" smtClean="0"/>
              <a:t>или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Так как имеем дело с оперативной памятью, то необходимо её эффективно использовать. Поэтому </a:t>
            </a:r>
            <a:r>
              <a:rPr lang="ru-RU" sz="2800" i="1" dirty="0" smtClean="0"/>
              <a:t>представление страницы в виде массива уже не подходит.</a:t>
            </a:r>
          </a:p>
          <a:p>
            <a:pPr marL="0" indent="0">
              <a:buNone/>
            </a:pPr>
            <a:r>
              <a:rPr lang="ru-RU" sz="2800" dirty="0" smtClean="0"/>
              <a:t>Решение – </a:t>
            </a:r>
            <a:r>
              <a:rPr lang="ru-RU" sz="2800" b="1" i="1" dirty="0" smtClean="0"/>
              <a:t>динамическое размещение на основе списочной структуры</a:t>
            </a:r>
            <a:r>
              <a:rPr lang="ru-RU" sz="2800" dirty="0" smtClean="0"/>
              <a:t>.  Страница - список из одного или двух элементов.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6" y="1700808"/>
            <a:ext cx="86409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• </a:t>
            </a:r>
            <a:r>
              <a:rPr lang="en-US" sz="2000" dirty="0"/>
              <a:t>X</a:t>
            </a:r>
            <a:r>
              <a:rPr lang="ru-RU" sz="2000" dirty="0" smtClean="0"/>
              <a:t> •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2601009" y="1900863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3217597" y="1900863"/>
            <a:ext cx="202275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08104" y="1700808"/>
            <a:ext cx="122413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• </a:t>
            </a:r>
            <a:r>
              <a:rPr lang="en-US" sz="2000" dirty="0"/>
              <a:t>X</a:t>
            </a:r>
            <a:r>
              <a:rPr lang="ru-RU" sz="2000" dirty="0" smtClean="0"/>
              <a:t> • </a:t>
            </a:r>
            <a:r>
              <a:rPr lang="en-US" sz="2000" dirty="0" smtClean="0"/>
              <a:t>Y</a:t>
            </a:r>
            <a:r>
              <a:rPr lang="ru-RU" sz="2000" dirty="0" smtClean="0"/>
              <a:t> • 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5553338" y="1900863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169925" y="1900863"/>
            <a:ext cx="0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529965" y="1900863"/>
            <a:ext cx="202275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39752" y="2278613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ru-RU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3275856" y="2350621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  <a:endParaRPr lang="ru-RU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5364088" y="228906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ru-RU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60" y="2348880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  <a:endParaRPr lang="ru-RU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6607636" y="2348880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0646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989" y="1880110"/>
            <a:ext cx="8352928" cy="4357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Так как каждая страница может иметь не более </a:t>
            </a:r>
          </a:p>
          <a:p>
            <a:pPr marL="0" indent="0">
              <a:buNone/>
            </a:pPr>
            <a:r>
              <a:rPr lang="ru-RU" sz="2800" b="1" dirty="0" smtClean="0"/>
              <a:t>трех</a:t>
            </a:r>
            <a:r>
              <a:rPr lang="ru-RU" sz="2800" dirty="0" smtClean="0"/>
              <a:t> потомков (содержать не более трех ссылок), то попытаемся </a:t>
            </a:r>
            <a:r>
              <a:rPr lang="ru-RU" sz="2800" i="1" dirty="0" smtClean="0"/>
              <a:t>объединить </a:t>
            </a:r>
          </a:p>
          <a:p>
            <a:pPr marL="0" indent="0">
              <a:buNone/>
            </a:pPr>
            <a:r>
              <a:rPr lang="ru-RU" sz="2800" i="1" dirty="0" smtClean="0"/>
              <a:t>ссылки на потомков и ссылки внутри страницы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ru-RU" sz="2800" u="sng" dirty="0" smtClean="0"/>
              <a:t>вертикальные и горизонтальные</a:t>
            </a:r>
            <a:r>
              <a:rPr lang="en-US" sz="2800" dirty="0" smtClean="0"/>
              <a:t>)</a:t>
            </a:r>
            <a:r>
              <a:rPr lang="ru-RU" sz="2800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Тогда</a:t>
            </a:r>
            <a:r>
              <a:rPr lang="ru-RU" sz="3200" dirty="0" smtClean="0"/>
              <a:t> </a:t>
            </a:r>
            <a:r>
              <a:rPr lang="ru-RU" sz="3200" b="1" dirty="0" smtClean="0"/>
              <a:t>страницы Б-дерева теряют свою целостность</a:t>
            </a:r>
            <a:r>
              <a:rPr lang="ru-RU" sz="3200" dirty="0" smtClean="0"/>
              <a:t>. Элементы начинают играть роль вершин в двоичном дереве.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2096953" y="761075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2627784" y="761075"/>
            <a:ext cx="202275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3969162" y="748735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671234" y="716797"/>
            <a:ext cx="0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6031274" y="716797"/>
            <a:ext cx="202275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35696" y="1054477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ru-RU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71800" y="1126485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  <a:endParaRPr lang="ru-RU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3779912" y="113693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ru-RU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13469" y="1164814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  <a:endParaRPr lang="ru-RU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108945" y="1164814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3975373" y="476672"/>
            <a:ext cx="72008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/>
              <a:t> </a:t>
            </a:r>
            <a:r>
              <a:rPr lang="ru-RU" sz="2000" dirty="0" smtClean="0"/>
              <a:t> </a:t>
            </a:r>
            <a:r>
              <a:rPr lang="en-US" sz="2000" dirty="0" smtClean="0"/>
              <a:t>X</a:t>
            </a:r>
            <a:r>
              <a:rPr lang="ru-RU" sz="2000" dirty="0" smtClean="0"/>
              <a:t> </a:t>
            </a:r>
          </a:p>
        </p:txBody>
      </p:sp>
      <p:cxnSp>
        <p:nvCxnSpPr>
          <p:cNvPr id="18" name="Прямая со стрелкой 17"/>
          <p:cNvCxnSpPr>
            <a:stCxn id="17" idx="3"/>
            <a:endCxn id="20" idx="1"/>
          </p:cNvCxnSpPr>
          <p:nvPr/>
        </p:nvCxnSpPr>
        <p:spPr>
          <a:xfrm>
            <a:off x="4695453" y="676727"/>
            <a:ext cx="8126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1720" y="476672"/>
            <a:ext cx="76295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/>
              <a:t> </a:t>
            </a:r>
            <a:r>
              <a:rPr lang="ru-RU" sz="2000" dirty="0" smtClean="0"/>
              <a:t> </a:t>
            </a:r>
            <a:r>
              <a:rPr lang="en-US" sz="2000" dirty="0" smtClean="0"/>
              <a:t>X</a:t>
            </a:r>
            <a:r>
              <a:rPr lang="ru-RU" sz="2000" dirty="0" smtClean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08104" y="476672"/>
            <a:ext cx="66182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</a:t>
            </a:r>
            <a:r>
              <a:rPr lang="en-US" sz="2000" dirty="0" smtClean="0"/>
              <a:t>Y</a:t>
            </a:r>
            <a:r>
              <a:rPr lang="ru-RU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646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13" grpId="0"/>
      <p:bldP spid="14" grpId="0"/>
      <p:bldP spid="15" grpId="0"/>
      <p:bldP spid="17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3832" y="116632"/>
            <a:ext cx="7772400" cy="648072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/>
              <a:t>Однако,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620688"/>
            <a:ext cx="8352928" cy="5976664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ru-RU" sz="3000" dirty="0" smtClean="0"/>
              <a:t>Необходимо делать различия между горизонтальными и вертикальными ссылками;</a:t>
            </a:r>
          </a:p>
          <a:p>
            <a:pPr marL="514350" indent="-514350">
              <a:buAutoNum type="arabicPeriod"/>
            </a:pPr>
            <a:r>
              <a:rPr lang="ru-RU" sz="3000" dirty="0" smtClean="0"/>
              <a:t>Необходимо следить, чтобы все листья были на одном уровне.</a:t>
            </a:r>
          </a:p>
          <a:p>
            <a:pPr marL="0" indent="0">
              <a:buNone/>
            </a:pPr>
            <a:r>
              <a:rPr lang="ru-RU" sz="2800" dirty="0" smtClean="0"/>
              <a:t>Введем логические переменные </a:t>
            </a:r>
            <a:r>
              <a:rPr lang="en-US" sz="2800" b="1" dirty="0" smtClean="0"/>
              <a:t>HR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b="1" dirty="0" smtClean="0"/>
              <a:t>VR</a:t>
            </a:r>
            <a:r>
              <a:rPr lang="ru-RU" sz="2800" dirty="0" smtClean="0"/>
              <a:t> – горизонтальный и вертикальный рост дерева.</a:t>
            </a:r>
          </a:p>
          <a:p>
            <a:pPr marL="0" indent="0">
              <a:buNone/>
            </a:pPr>
            <a:r>
              <a:rPr lang="ru-RU" dirty="0" smtClean="0"/>
              <a:t>Показатель баланса </a:t>
            </a:r>
            <a:r>
              <a:rPr lang="en-US" sz="3200" b="1" dirty="0" err="1" smtClean="0"/>
              <a:t>Bal</a:t>
            </a:r>
            <a:r>
              <a:rPr lang="ru-RU" sz="3200" b="1" dirty="0" smtClean="0"/>
              <a:t> = 0 или 1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800" b="1" dirty="0" err="1" smtClean="0"/>
              <a:t>Bal</a:t>
            </a:r>
            <a:r>
              <a:rPr lang="en-US" sz="2800" b="1" dirty="0" smtClean="0"/>
              <a:t> </a:t>
            </a:r>
            <a:r>
              <a:rPr lang="ru-RU" sz="2800" dirty="0" smtClean="0"/>
              <a:t>помещаем в структуру дерева, </a:t>
            </a:r>
          </a:p>
          <a:p>
            <a:pPr marL="0" indent="0">
              <a:buNone/>
            </a:pPr>
            <a:r>
              <a:rPr lang="ru-RU" sz="2800" dirty="0" smtClean="0"/>
              <a:t>переменные </a:t>
            </a:r>
            <a:r>
              <a:rPr lang="en-US" sz="2800" b="1" dirty="0" smtClean="0"/>
              <a:t>HR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b="1" dirty="0" smtClean="0"/>
              <a:t>VR</a:t>
            </a:r>
            <a:r>
              <a:rPr lang="ru-RU" sz="2800" dirty="0" smtClean="0"/>
              <a:t> – глобальные.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4473218" y="4710783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6078505" y="4678845"/>
            <a:ext cx="0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438545" y="4678845"/>
            <a:ext cx="202275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3968" y="509898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ru-RU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920740" y="5126862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  <a:endParaRPr lang="ru-RU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516216" y="5126862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ru-RU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4382644" y="4438720"/>
            <a:ext cx="720080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/>
              <a:t> </a:t>
            </a:r>
            <a:r>
              <a:rPr lang="ru-RU" sz="2000" dirty="0" smtClean="0"/>
              <a:t> </a:t>
            </a:r>
            <a:r>
              <a:rPr lang="en-US" sz="2000" dirty="0" smtClean="0"/>
              <a:t>X</a:t>
            </a:r>
            <a:r>
              <a:rPr lang="ru-RU" sz="2000" dirty="0" smtClean="0"/>
              <a:t> </a:t>
            </a:r>
          </a:p>
        </p:txBody>
      </p:sp>
      <p:cxnSp>
        <p:nvCxnSpPr>
          <p:cNvPr id="13" name="Прямая со стрелкой 12"/>
          <p:cNvCxnSpPr>
            <a:stCxn id="12" idx="3"/>
            <a:endCxn id="14" idx="1"/>
          </p:cNvCxnSpPr>
          <p:nvPr/>
        </p:nvCxnSpPr>
        <p:spPr>
          <a:xfrm>
            <a:off x="5102724" y="4638775"/>
            <a:ext cx="8126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15375" y="4438720"/>
            <a:ext cx="661821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</a:t>
            </a:r>
            <a:r>
              <a:rPr lang="en-US" sz="2000" dirty="0" smtClean="0"/>
              <a:t>Y</a:t>
            </a:r>
            <a:r>
              <a:rPr lang="ru-RU" sz="2000" dirty="0" smtClean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60032" y="4150688"/>
            <a:ext cx="26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372200" y="4149080"/>
            <a:ext cx="26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4546848" y="438163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5981345" y="438163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46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/>
      <p:bldP spid="10" grpId="0"/>
      <p:bldP spid="11" grpId="0"/>
      <p:bldP spid="12" grpId="0" animBg="1"/>
      <p:bldP spid="14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4624"/>
            <a:ext cx="8496944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Рассмотрим </a:t>
            </a:r>
            <a:r>
              <a:rPr lang="ru-RU" sz="3200" b="1" dirty="0" smtClean="0"/>
              <a:t>добавление вершины в ДБД</a:t>
            </a:r>
            <a:r>
              <a:rPr lang="ru-RU" sz="3200" dirty="0" smtClean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Различают </a:t>
            </a:r>
            <a:r>
              <a:rPr lang="ru-RU" sz="2800" u="sng" dirty="0" smtClean="0"/>
              <a:t>4 возможных ситуации</a:t>
            </a:r>
            <a:r>
              <a:rPr lang="ru-RU" sz="2800" dirty="0" smtClean="0"/>
              <a:t>, возникающие при росте левых и правых поддеревьев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823387" y="1412776"/>
            <a:ext cx="1970273" cy="2225740"/>
            <a:chOff x="323528" y="2571412"/>
            <a:chExt cx="1970273" cy="22257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25" y="2698626"/>
              <a:ext cx="514350" cy="51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975" y="3500239"/>
              <a:ext cx="5334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23528" y="3276300"/>
              <a:ext cx="5040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a</a:t>
              </a:r>
              <a:endParaRPr lang="ru-RU" sz="4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3641" y="4150821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b</a:t>
              </a:r>
              <a:endParaRPr lang="ru-RU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89745" y="4150821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c</a:t>
              </a:r>
              <a:endParaRPr lang="ru-RU" sz="3600" dirty="0"/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1189979" y="2992554"/>
              <a:ext cx="207392" cy="5143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flipH="1">
              <a:off x="575556" y="2992554"/>
              <a:ext cx="170791" cy="5076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>
              <a:off x="1726369" y="3748658"/>
              <a:ext cx="207392" cy="5143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 flipH="1">
              <a:off x="1077950" y="3785411"/>
              <a:ext cx="170791" cy="5076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115616" y="2571412"/>
              <a:ext cx="26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4013902" y="1412776"/>
            <a:ext cx="3410433" cy="1481579"/>
            <a:chOff x="2411760" y="2567030"/>
            <a:chExt cx="3410433" cy="1481579"/>
          </a:xfrm>
        </p:grpSpPr>
        <p:cxnSp>
          <p:nvCxnSpPr>
            <p:cNvPr id="12" name="Прямая со стрелкой 11"/>
            <p:cNvCxnSpPr/>
            <p:nvPr/>
          </p:nvCxnSpPr>
          <p:spPr>
            <a:xfrm>
              <a:off x="3251577" y="2965926"/>
              <a:ext cx="563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7857" y="2708751"/>
              <a:ext cx="514350" cy="51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6263" y="2751696"/>
              <a:ext cx="5334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2411760" y="3286425"/>
              <a:ext cx="5040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a</a:t>
              </a:r>
              <a:endParaRPr lang="ru-RU" sz="4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45929" y="3402278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b</a:t>
              </a:r>
              <a:endParaRPr lang="ru-RU" sz="3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82033" y="3402278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c</a:t>
              </a:r>
              <a:endParaRPr lang="ru-RU" sz="3600" dirty="0"/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 flipH="1">
              <a:off x="2663788" y="3002679"/>
              <a:ext cx="170791" cy="5076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>
              <a:off x="4318657" y="3000115"/>
              <a:ext cx="207392" cy="5143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 flipH="1">
              <a:off x="3670238" y="3036868"/>
              <a:ext cx="170791" cy="5076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886089" y="2650847"/>
              <a:ext cx="936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VR=0</a:t>
              </a:r>
            </a:p>
            <a:p>
              <a:r>
                <a:rPr lang="en-US" sz="2000" dirty="0" smtClean="0"/>
                <a:t>HR=1</a:t>
              </a:r>
              <a:endParaRPr lang="ru-RU" sz="2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181525" y="2567030"/>
              <a:ext cx="26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37620" y="2596594"/>
              <a:ext cx="26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550046" y="4077072"/>
            <a:ext cx="2952328" cy="2385556"/>
            <a:chOff x="2627784" y="4211796"/>
            <a:chExt cx="2952328" cy="238555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8377" y="5226664"/>
              <a:ext cx="514350" cy="51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8" name="Прямая со стрелкой 27"/>
            <p:cNvCxnSpPr/>
            <p:nvPr/>
          </p:nvCxnSpPr>
          <p:spPr>
            <a:xfrm>
              <a:off x="3467601" y="4724322"/>
              <a:ext cx="563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3881" y="4467147"/>
              <a:ext cx="514350" cy="51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287" y="4510092"/>
              <a:ext cx="5334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2627784" y="5044821"/>
              <a:ext cx="5040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a</a:t>
              </a:r>
              <a:endParaRPr lang="ru-RU" sz="4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61953" y="5160674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b</a:t>
              </a:r>
              <a:endParaRPr lang="ru-RU" sz="3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83968" y="5951021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c</a:t>
              </a:r>
              <a:endParaRPr lang="ru-RU" sz="3600" dirty="0"/>
            </a:p>
          </p:txBody>
        </p:sp>
        <p:cxnSp>
          <p:nvCxnSpPr>
            <p:cNvPr id="34" name="Прямая со стрелкой 33"/>
            <p:cNvCxnSpPr/>
            <p:nvPr/>
          </p:nvCxnSpPr>
          <p:spPr>
            <a:xfrm flipH="1">
              <a:off x="2879812" y="4761075"/>
              <a:ext cx="170791" cy="5076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4534681" y="4758511"/>
              <a:ext cx="207392" cy="5143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/>
            <p:nvPr/>
          </p:nvCxnSpPr>
          <p:spPr>
            <a:xfrm flipH="1">
              <a:off x="3886262" y="4795264"/>
              <a:ext cx="170791" cy="5076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>
              <a:off x="5156696" y="5517232"/>
              <a:ext cx="207392" cy="5143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flipH="1">
              <a:off x="4508277" y="5553985"/>
              <a:ext cx="170791" cy="5076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76056" y="5951021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d</a:t>
              </a:r>
              <a:endParaRPr lang="ru-RU" sz="36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347864" y="4211796"/>
              <a:ext cx="26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82644" y="4221088"/>
              <a:ext cx="26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4472007" y="3789040"/>
            <a:ext cx="2952328" cy="2580094"/>
            <a:chOff x="5940152" y="2937138"/>
            <a:chExt cx="2952328" cy="2580094"/>
          </a:xfrm>
        </p:grpSpPr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6762" y="4116509"/>
              <a:ext cx="514350" cy="51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6249" y="4177374"/>
              <a:ext cx="514350" cy="51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558" y="3399937"/>
              <a:ext cx="53340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5940152" y="4755048"/>
              <a:ext cx="5040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a</a:t>
              </a:r>
              <a:endParaRPr lang="ru-RU" sz="4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74321" y="4870901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b</a:t>
              </a:r>
              <a:endParaRPr lang="ru-RU" sz="3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62353" y="4840866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c</a:t>
              </a:r>
              <a:endParaRPr lang="ru-RU" sz="3600" dirty="0"/>
            </a:p>
          </p:txBody>
        </p:sp>
        <p:cxnSp>
          <p:nvCxnSpPr>
            <p:cNvPr id="47" name="Прямая со стрелкой 46"/>
            <p:cNvCxnSpPr/>
            <p:nvPr/>
          </p:nvCxnSpPr>
          <p:spPr>
            <a:xfrm flipH="1">
              <a:off x="6192180" y="4471302"/>
              <a:ext cx="170791" cy="5076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endCxn id="40" idx="0"/>
            </p:cNvCxnSpPr>
            <p:nvPr/>
          </p:nvCxnSpPr>
          <p:spPr>
            <a:xfrm>
              <a:off x="7460952" y="3648356"/>
              <a:ext cx="412985" cy="4681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endCxn id="42" idx="0"/>
            </p:cNvCxnSpPr>
            <p:nvPr/>
          </p:nvCxnSpPr>
          <p:spPr>
            <a:xfrm flipH="1">
              <a:off x="6583424" y="3685109"/>
              <a:ext cx="399902" cy="4922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/>
            <p:nvPr/>
          </p:nvCxnSpPr>
          <p:spPr>
            <a:xfrm>
              <a:off x="8135081" y="4407077"/>
              <a:ext cx="207392" cy="5143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/>
            <p:nvPr/>
          </p:nvCxnSpPr>
          <p:spPr>
            <a:xfrm flipH="1">
              <a:off x="7486662" y="4443830"/>
              <a:ext cx="170791" cy="5076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8054441" y="4840866"/>
              <a:ext cx="504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d</a:t>
              </a:r>
              <a:endParaRPr lang="ru-RU" sz="3600" dirty="0"/>
            </a:p>
          </p:txBody>
        </p:sp>
        <p:cxnSp>
          <p:nvCxnSpPr>
            <p:cNvPr id="54" name="Прямая со стрелкой 53"/>
            <p:cNvCxnSpPr/>
            <p:nvPr/>
          </p:nvCxnSpPr>
          <p:spPr>
            <a:xfrm>
              <a:off x="6814727" y="4507214"/>
              <a:ext cx="207392" cy="5143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043939" y="3992708"/>
              <a:ext cx="26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20576" y="3174621"/>
              <a:ext cx="26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32240" y="4048009"/>
              <a:ext cx="26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956376" y="2937138"/>
              <a:ext cx="936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VR=1</a:t>
              </a:r>
            </a:p>
            <a:p>
              <a:r>
                <a:rPr lang="en-US" sz="2000" dirty="0" smtClean="0"/>
                <a:t>HR=0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646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98" y="924562"/>
            <a:ext cx="5143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18" y="188640"/>
            <a:ext cx="5334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14" y="2934759"/>
            <a:ext cx="5143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8101" y="1502236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ru-RU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222197" y="1587879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763688" y="839222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ru-RU" sz="3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1224552" y="1218490"/>
            <a:ext cx="207392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3454408" y="768022"/>
            <a:ext cx="6135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610129" y="1218490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1700312" y="437059"/>
            <a:ext cx="207392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1051893" y="473812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873" y="511986"/>
            <a:ext cx="5143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055" y="553501"/>
            <a:ext cx="5334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555776" y="108966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ru-RU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63888" y="1160227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  <a:endParaRPr lang="ru-RU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4102" y="120408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ru-RU" sz="3600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H="1">
            <a:off x="2807804" y="805914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4524449" y="801920"/>
            <a:ext cx="207392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56376" y="181127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VR=0</a:t>
            </a:r>
          </a:p>
          <a:p>
            <a:r>
              <a:rPr lang="en-US" sz="2000" dirty="0" smtClean="0"/>
              <a:t>HR=1</a:t>
            </a:r>
            <a:endParaRPr lang="ru-RU" sz="2000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1387344" y="3123451"/>
            <a:ext cx="563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46" y="3797690"/>
            <a:ext cx="5143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88" y="2953150"/>
            <a:ext cx="5334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1149" y="4439195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ru-RU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90738" y="4499009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  <a:endParaRPr lang="ru-RU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1629805" y="3659116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ru-RU" sz="3600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 flipH="1">
            <a:off x="333177" y="4091618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926640" y="4162247"/>
            <a:ext cx="207392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>
            <a:off x="763563" y="3238322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2424200" y="3283340"/>
            <a:ext cx="207392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1854114" y="3262080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21893" y="3659116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</a:t>
            </a:r>
            <a:endParaRPr lang="ru-RU" sz="3600" dirty="0"/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08" y="3672267"/>
            <a:ext cx="5143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95" y="3733132"/>
            <a:ext cx="5143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804" y="2955695"/>
            <a:ext cx="5334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188634" y="4301338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ru-RU" sz="4000" dirty="0"/>
          </a:p>
        </p:txBody>
      </p:sp>
      <p:sp>
        <p:nvSpPr>
          <p:cNvPr id="40" name="TextBox 39"/>
          <p:cNvSpPr txBox="1"/>
          <p:nvPr/>
        </p:nvSpPr>
        <p:spPr>
          <a:xfrm>
            <a:off x="7242567" y="4426659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  <a:endParaRPr lang="ru-RU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7530599" y="4396624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ru-RU" sz="3600" dirty="0"/>
          </a:p>
        </p:txBody>
      </p:sp>
      <p:cxnSp>
        <p:nvCxnSpPr>
          <p:cNvPr id="42" name="Прямая со стрелкой 41"/>
          <p:cNvCxnSpPr/>
          <p:nvPr/>
        </p:nvCxnSpPr>
        <p:spPr>
          <a:xfrm flipH="1">
            <a:off x="6460426" y="4027060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36" idx="0"/>
          </p:cNvCxnSpPr>
          <p:nvPr/>
        </p:nvCxnSpPr>
        <p:spPr>
          <a:xfrm>
            <a:off x="7729198" y="3204114"/>
            <a:ext cx="412985" cy="468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endCxn id="37" idx="0"/>
          </p:cNvCxnSpPr>
          <p:nvPr/>
        </p:nvCxnSpPr>
        <p:spPr>
          <a:xfrm flipH="1">
            <a:off x="6851670" y="3240867"/>
            <a:ext cx="399902" cy="492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8403327" y="3962835"/>
            <a:ext cx="207392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7754908" y="3999588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22687" y="4396624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</a:t>
            </a:r>
            <a:endParaRPr lang="ru-RU" sz="36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7082973" y="4062972"/>
            <a:ext cx="207392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76810" y="2680538"/>
            <a:ext cx="26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8312185" y="3548466"/>
            <a:ext cx="26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7588822" y="2730379"/>
            <a:ext cx="26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7000486" y="3603767"/>
            <a:ext cx="26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8224622" y="2492896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VR=1</a:t>
            </a:r>
          </a:p>
          <a:p>
            <a:r>
              <a:rPr lang="en-US" sz="2000" dirty="0" smtClean="0"/>
              <a:t>HR=0</a:t>
            </a:r>
            <a:endParaRPr lang="ru-RU" sz="2000" dirty="0"/>
          </a:p>
        </p:txBody>
      </p:sp>
      <p:cxnSp>
        <p:nvCxnSpPr>
          <p:cNvPr id="61" name="Прямая со стрелкой 60"/>
          <p:cNvCxnSpPr/>
          <p:nvPr/>
        </p:nvCxnSpPr>
        <p:spPr>
          <a:xfrm>
            <a:off x="3415072" y="792026"/>
            <a:ext cx="207392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6203905" y="849633"/>
            <a:ext cx="563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85" y="592458"/>
            <a:ext cx="5143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91" y="635403"/>
            <a:ext cx="5334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5364088" y="1170132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ru-RU" sz="4000" dirty="0"/>
          </a:p>
        </p:txBody>
      </p:sp>
      <p:sp>
        <p:nvSpPr>
          <p:cNvPr id="66" name="TextBox 65"/>
          <p:cNvSpPr txBox="1"/>
          <p:nvPr/>
        </p:nvSpPr>
        <p:spPr>
          <a:xfrm>
            <a:off x="6398257" y="1285985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  <a:endParaRPr lang="ru-RU" sz="3600" dirty="0"/>
          </a:p>
        </p:txBody>
      </p:sp>
      <p:sp>
        <p:nvSpPr>
          <p:cNvPr id="67" name="TextBox 66"/>
          <p:cNvSpPr txBox="1"/>
          <p:nvPr/>
        </p:nvSpPr>
        <p:spPr>
          <a:xfrm>
            <a:off x="7380312" y="1242825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ru-RU" sz="3600" dirty="0"/>
          </a:p>
        </p:txBody>
      </p:sp>
      <p:cxnSp>
        <p:nvCxnSpPr>
          <p:cNvPr id="68" name="Прямая со стрелкой 67"/>
          <p:cNvCxnSpPr/>
          <p:nvPr/>
        </p:nvCxnSpPr>
        <p:spPr>
          <a:xfrm flipH="1">
            <a:off x="5616116" y="886386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>
            <a:off x="7270985" y="883822"/>
            <a:ext cx="207392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H="1">
            <a:off x="6622566" y="920575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33853" y="450737"/>
            <a:ext cx="26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7189948" y="480301"/>
            <a:ext cx="26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4298987" y="181127"/>
            <a:ext cx="0" cy="299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181127"/>
            <a:ext cx="0" cy="345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172" y="2891133"/>
            <a:ext cx="5143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6" name="Прямая со стрелкой 75"/>
          <p:cNvCxnSpPr/>
          <p:nvPr/>
        </p:nvCxnSpPr>
        <p:spPr>
          <a:xfrm>
            <a:off x="4833595" y="3101933"/>
            <a:ext cx="563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36" y="2939485"/>
            <a:ext cx="5143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839" y="2909524"/>
            <a:ext cx="5334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914339" y="358099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ru-RU" sz="4000" dirty="0"/>
          </a:p>
        </p:txBody>
      </p:sp>
      <p:sp>
        <p:nvSpPr>
          <p:cNvPr id="80" name="TextBox 79"/>
          <p:cNvSpPr txBox="1"/>
          <p:nvPr/>
        </p:nvSpPr>
        <p:spPr>
          <a:xfrm>
            <a:off x="3923928" y="3640804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  <a:endParaRPr lang="ru-RU" sz="3600" dirty="0"/>
          </a:p>
        </p:txBody>
      </p:sp>
      <p:sp>
        <p:nvSpPr>
          <p:cNvPr id="81" name="TextBox 80"/>
          <p:cNvSpPr txBox="1"/>
          <p:nvPr/>
        </p:nvSpPr>
        <p:spPr>
          <a:xfrm>
            <a:off x="5004048" y="3615490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endParaRPr lang="ru-RU" sz="3600" dirty="0"/>
          </a:p>
        </p:txBody>
      </p:sp>
      <p:cxnSp>
        <p:nvCxnSpPr>
          <p:cNvPr id="82" name="Прямая со стрелкой 81"/>
          <p:cNvCxnSpPr/>
          <p:nvPr/>
        </p:nvCxnSpPr>
        <p:spPr>
          <a:xfrm flipH="1">
            <a:off x="3166367" y="3233413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>
            <a:off x="3759830" y="3304042"/>
            <a:ext cx="207392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3766578" y="3123298"/>
            <a:ext cx="6301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>
            <a:off x="5868491" y="3181701"/>
            <a:ext cx="207392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5220072" y="3218454"/>
            <a:ext cx="170791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796136" y="3615490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</a:t>
            </a:r>
            <a:endParaRPr lang="ru-RU" sz="3600" dirty="0"/>
          </a:p>
        </p:txBody>
      </p:sp>
      <p:sp>
        <p:nvSpPr>
          <p:cNvPr id="88" name="TextBox 87"/>
          <p:cNvSpPr txBox="1"/>
          <p:nvPr/>
        </p:nvSpPr>
        <p:spPr>
          <a:xfrm>
            <a:off x="4723061" y="2636912"/>
            <a:ext cx="26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89" name="Прямая со стрелкой 88"/>
          <p:cNvCxnSpPr/>
          <p:nvPr/>
        </p:nvCxnSpPr>
        <p:spPr>
          <a:xfrm>
            <a:off x="1176288" y="2426695"/>
            <a:ext cx="0" cy="50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750796" y="2699628"/>
            <a:ext cx="26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3635896" y="2699628"/>
            <a:ext cx="26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46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7" grpId="0"/>
      <p:bldP spid="18" grpId="0"/>
      <p:bldP spid="19" grpId="0"/>
      <p:bldP spid="23" grpId="0"/>
      <p:bldP spid="27" grpId="0"/>
      <p:bldP spid="28" grpId="0"/>
      <p:bldP spid="29" grpId="0"/>
      <p:bldP spid="35" grpId="0"/>
      <p:bldP spid="39" grpId="0"/>
      <p:bldP spid="40" grpId="0"/>
      <p:bldP spid="41" grpId="0"/>
      <p:bldP spid="47" grpId="0"/>
      <p:bldP spid="49" grpId="0"/>
      <p:bldP spid="50" grpId="0"/>
      <p:bldP spid="55" grpId="0"/>
      <p:bldP spid="56" grpId="0"/>
      <p:bldP spid="57" grpId="0"/>
      <p:bldP spid="65" grpId="0"/>
      <p:bldP spid="66" grpId="0"/>
      <p:bldP spid="67" grpId="0"/>
      <p:bldP spid="71" grpId="0"/>
      <p:bldP spid="72" grpId="0"/>
      <p:bldP spid="79" grpId="0"/>
      <p:bldP spid="80" grpId="0"/>
      <p:bldP spid="81" grpId="0"/>
      <p:bldP spid="87" grpId="0"/>
      <p:bldP spid="88" grpId="0"/>
      <p:bldP spid="94" grpId="0"/>
      <p:bldP spid="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-27384"/>
            <a:ext cx="7772400" cy="7969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Алгоритм построения ДБД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VR=1 HR=1</a:t>
            </a:r>
          </a:p>
          <a:p>
            <a:pPr marL="0" indent="0">
              <a:buNone/>
            </a:pPr>
            <a:r>
              <a:rPr lang="en-US" sz="2400" b="1" dirty="0" smtClean="0"/>
              <a:t>B2INSERT(D, Vertex *&amp;p)</a:t>
            </a:r>
          </a:p>
          <a:p>
            <a:pPr marL="0" indent="0">
              <a:buNone/>
            </a:pPr>
            <a:r>
              <a:rPr lang="en-US" sz="2400" dirty="0" smtClean="0"/>
              <a:t>IF (</a:t>
            </a:r>
            <a:r>
              <a:rPr lang="ru-RU" sz="2400" dirty="0" smtClean="0"/>
              <a:t> </a:t>
            </a:r>
            <a:r>
              <a:rPr lang="en-US" sz="2400" dirty="0" smtClean="0"/>
              <a:t>p=NULL</a:t>
            </a:r>
            <a:r>
              <a:rPr lang="ru-RU" sz="2400" dirty="0" smtClean="0"/>
              <a:t> </a:t>
            </a:r>
            <a:r>
              <a:rPr lang="en-US" sz="2400" dirty="0" smtClean="0"/>
              <a:t>)  &lt;</a:t>
            </a:r>
            <a:r>
              <a:rPr lang="ru-RU" sz="2400" dirty="0" smtClean="0"/>
              <a:t>память по адресу </a:t>
            </a:r>
            <a:r>
              <a:rPr lang="en-US" sz="2400" dirty="0"/>
              <a:t>p</a:t>
            </a:r>
            <a:r>
              <a:rPr lang="en-US" sz="2400" dirty="0" smtClean="0"/>
              <a:t>&gt; </a:t>
            </a:r>
            <a:r>
              <a:rPr lang="ru-RU" sz="2400" dirty="0" smtClean="0"/>
              <a:t>, </a:t>
            </a:r>
            <a:r>
              <a:rPr lang="en-US" sz="2400" dirty="0" smtClean="0"/>
              <a:t>  p--&gt;Data = D,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</a:t>
            </a:r>
            <a:r>
              <a:rPr lang="ru-RU" sz="2400" dirty="0" smtClean="0"/>
              <a:t>    </a:t>
            </a:r>
            <a:r>
              <a:rPr lang="en-US" sz="2400" dirty="0" smtClean="0"/>
              <a:t>p-</a:t>
            </a:r>
            <a:r>
              <a:rPr lang="ru-RU" sz="2400" dirty="0" smtClean="0"/>
              <a:t>-</a:t>
            </a:r>
            <a:r>
              <a:rPr lang="en-US" sz="2400" dirty="0" smtClean="0"/>
              <a:t>&gt;Left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p</a:t>
            </a:r>
            <a:r>
              <a:rPr lang="ru-RU" sz="2400" dirty="0" smtClean="0"/>
              <a:t>-</a:t>
            </a:r>
            <a:r>
              <a:rPr lang="en-US" sz="2400" dirty="0" smtClean="0"/>
              <a:t>-&gt;Right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NULL, </a:t>
            </a:r>
            <a:r>
              <a:rPr lang="ru-RU" sz="2400" dirty="0" smtClean="0"/>
              <a:t> </a:t>
            </a:r>
            <a:r>
              <a:rPr lang="en-US" sz="2400" dirty="0" smtClean="0"/>
              <a:t>p-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0, VR</a:t>
            </a:r>
            <a:r>
              <a:rPr lang="ru-RU" sz="2400" dirty="0" smtClean="0"/>
              <a:t> </a:t>
            </a:r>
            <a:r>
              <a:rPr lang="en-US" sz="2400" dirty="0" smtClean="0"/>
              <a:t>=</a:t>
            </a:r>
            <a:r>
              <a:rPr lang="ru-RU" sz="2400" dirty="0" smtClean="0"/>
              <a:t> </a:t>
            </a:r>
            <a:r>
              <a:rPr lang="en-US" sz="2400" dirty="0" smtClean="0"/>
              <a:t>1</a:t>
            </a:r>
          </a:p>
          <a:p>
            <a:pPr marL="0" indent="0">
              <a:buNone/>
            </a:pPr>
            <a:r>
              <a:rPr lang="en-US" sz="2400" dirty="0" smtClean="0"/>
              <a:t>ELSE IF (</a:t>
            </a:r>
            <a:r>
              <a:rPr lang="ru-RU" sz="2400" dirty="0" smtClean="0"/>
              <a:t> </a:t>
            </a:r>
            <a:r>
              <a:rPr lang="en-US" sz="2400" dirty="0" smtClean="0"/>
              <a:t>p-</a:t>
            </a:r>
            <a:r>
              <a:rPr lang="ru-RU" sz="2400" dirty="0" smtClean="0"/>
              <a:t>-</a:t>
            </a:r>
            <a:r>
              <a:rPr lang="en-US" sz="2400" dirty="0" smtClean="0"/>
              <a:t>&gt;Data</a:t>
            </a:r>
            <a:r>
              <a:rPr lang="ru-RU" sz="2400" dirty="0" smtClean="0"/>
              <a:t> 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D)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en-US" sz="2400" b="1" dirty="0" smtClean="0"/>
              <a:t>B2INSERT(D, p</a:t>
            </a:r>
            <a:r>
              <a:rPr lang="ru-RU" sz="2400" b="1" dirty="0" smtClean="0"/>
              <a:t>-</a:t>
            </a:r>
            <a:r>
              <a:rPr lang="en-US" sz="2400" b="1" dirty="0" smtClean="0"/>
              <a:t>-&gt;Left)</a:t>
            </a:r>
            <a:r>
              <a:rPr lang="ru-RU" sz="2400" b="1" dirty="0" smtClean="0"/>
              <a:t>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IF</a:t>
            </a:r>
            <a:r>
              <a:rPr lang="ru-RU" sz="2400" dirty="0" smtClean="0"/>
              <a:t> </a:t>
            </a:r>
            <a:r>
              <a:rPr lang="en-US" sz="2400" dirty="0" smtClean="0"/>
              <a:t>(</a:t>
            </a:r>
            <a:r>
              <a:rPr lang="ru-RU" sz="2400" dirty="0" smtClean="0"/>
              <a:t> </a:t>
            </a:r>
            <a:r>
              <a:rPr lang="en-US" sz="2400" dirty="0" smtClean="0"/>
              <a:t>VR=1</a:t>
            </a:r>
            <a:r>
              <a:rPr lang="ru-RU" sz="2400" dirty="0" smtClean="0"/>
              <a:t> 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IF</a:t>
            </a:r>
            <a:r>
              <a:rPr lang="ru-RU" sz="2400" dirty="0" smtClean="0"/>
              <a:t> </a:t>
            </a:r>
            <a:r>
              <a:rPr lang="en-US" sz="2400" dirty="0" smtClean="0"/>
              <a:t>(p-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en-US" sz="2400" dirty="0" smtClean="0"/>
              <a:t>=0) q=p-</a:t>
            </a:r>
            <a:r>
              <a:rPr lang="ru-RU" sz="2400" dirty="0" smtClean="0"/>
              <a:t>-</a:t>
            </a:r>
            <a:r>
              <a:rPr lang="en-US" sz="2400" dirty="0" smtClean="0"/>
              <a:t>&gt;Left, p-</a:t>
            </a:r>
            <a:r>
              <a:rPr lang="ru-RU" sz="2400" dirty="0" smtClean="0"/>
              <a:t>-</a:t>
            </a:r>
            <a:r>
              <a:rPr lang="en-US" sz="2400" dirty="0" smtClean="0"/>
              <a:t>&gt;Left=q-</a:t>
            </a:r>
            <a:r>
              <a:rPr lang="ru-RU" sz="2400" dirty="0" smtClean="0"/>
              <a:t>-</a:t>
            </a:r>
            <a:r>
              <a:rPr lang="en-US" sz="2400" dirty="0" smtClean="0"/>
              <a:t>&gt;Right, q-</a:t>
            </a:r>
            <a:r>
              <a:rPr lang="ru-RU" sz="2400" dirty="0" smtClean="0"/>
              <a:t>-</a:t>
            </a:r>
            <a:r>
              <a:rPr lang="en-US" sz="2400" dirty="0" smtClean="0"/>
              <a:t>&gt;Right=p,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</a:t>
            </a:r>
            <a:r>
              <a:rPr lang="ru-RU" sz="2400" dirty="0" smtClean="0"/>
              <a:t>  </a:t>
            </a:r>
            <a:r>
              <a:rPr lang="en-US" sz="2400" dirty="0" smtClean="0"/>
              <a:t>p=q, q-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en-US" sz="2400" dirty="0" smtClean="0"/>
              <a:t>=1, VR=0, HR=1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ELSE   p-</a:t>
            </a:r>
            <a:r>
              <a:rPr lang="ru-RU" sz="2400" dirty="0" smtClean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Bal</a:t>
            </a:r>
            <a:r>
              <a:rPr lang="en-US" sz="2400" dirty="0" smtClean="0"/>
              <a:t>=0, VR=1, HR=0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FI</a:t>
            </a:r>
          </a:p>
          <a:p>
            <a:pPr marL="0" indent="0">
              <a:buNone/>
            </a:pPr>
            <a:r>
              <a:rPr lang="en-US" sz="2400" dirty="0" smtClean="0"/>
              <a:t>               ELSE   HR=0</a:t>
            </a:r>
          </a:p>
          <a:p>
            <a:pPr marL="0" indent="0">
              <a:buNone/>
            </a:pPr>
            <a:r>
              <a:rPr lang="en-US" sz="2400" dirty="0" smtClean="0"/>
              <a:t>               FI</a:t>
            </a:r>
            <a:endParaRPr lang="ru-RU" sz="2400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87624" y="3212976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475656" y="3717032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46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ELSE IF (</a:t>
            </a:r>
            <a:r>
              <a:rPr lang="en-US" sz="2800" dirty="0" smtClean="0"/>
              <a:t>p-</a:t>
            </a:r>
            <a:r>
              <a:rPr lang="ru-RU" sz="2800" dirty="0" smtClean="0"/>
              <a:t>-</a:t>
            </a:r>
            <a:r>
              <a:rPr lang="en-US" sz="2800" dirty="0" smtClean="0"/>
              <a:t>&gt;Data&lt;D</a:t>
            </a:r>
            <a:r>
              <a:rPr lang="en-US" sz="2800" dirty="0"/>
              <a:t>) </a:t>
            </a:r>
            <a:r>
              <a:rPr lang="en-US" sz="2800" b="1" dirty="0"/>
              <a:t>B2INSERT(D, </a:t>
            </a:r>
            <a:r>
              <a:rPr lang="en-US" sz="2800" b="1" dirty="0" smtClean="0"/>
              <a:t>p</a:t>
            </a:r>
            <a:r>
              <a:rPr lang="ru-RU" sz="2800" b="1" dirty="0" smtClean="0"/>
              <a:t>-</a:t>
            </a:r>
            <a:r>
              <a:rPr lang="en-US" sz="2800" b="1" dirty="0" smtClean="0"/>
              <a:t>-&gt;Right)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               </a:t>
            </a:r>
            <a:r>
              <a:rPr lang="en-US" sz="2800" dirty="0" smtClean="0"/>
              <a:t>IF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/>
              <a:t>VR=1</a:t>
            </a:r>
            <a:r>
              <a:rPr lang="en-US" sz="2800" dirty="0" smtClean="0"/>
              <a:t>) p-</a:t>
            </a:r>
            <a:r>
              <a:rPr lang="ru-RU" sz="2800" dirty="0" smtClean="0"/>
              <a:t>-</a:t>
            </a:r>
            <a:r>
              <a:rPr lang="en-US" sz="2800" dirty="0" smtClean="0"/>
              <a:t>&gt;</a:t>
            </a:r>
            <a:r>
              <a:rPr lang="en-US" sz="2800" dirty="0" err="1" smtClean="0"/>
              <a:t>Bal</a:t>
            </a:r>
            <a:r>
              <a:rPr lang="en-US" sz="2800" dirty="0" smtClean="0"/>
              <a:t>=1, HR=1, VR=0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ELSE  IF</a:t>
            </a:r>
            <a:r>
              <a:rPr lang="ru-RU" sz="2800" dirty="0" smtClean="0"/>
              <a:t> </a:t>
            </a:r>
            <a:r>
              <a:rPr lang="en-US" sz="2800" dirty="0" smtClean="0"/>
              <a:t>(HR=1)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        </a:t>
            </a:r>
            <a:r>
              <a:rPr lang="en-US" sz="2800" dirty="0" smtClean="0"/>
              <a:t>           IF(p-</a:t>
            </a:r>
            <a:r>
              <a:rPr lang="ru-RU" sz="2800" dirty="0" smtClean="0"/>
              <a:t>-</a:t>
            </a:r>
            <a:r>
              <a:rPr lang="en-US" sz="2800" dirty="0" smtClean="0"/>
              <a:t>&gt;</a:t>
            </a:r>
            <a:r>
              <a:rPr lang="en-US" sz="2800" dirty="0" err="1" smtClean="0"/>
              <a:t>Bal</a:t>
            </a:r>
            <a:r>
              <a:rPr lang="en-US" sz="2800" dirty="0" smtClean="0"/>
              <a:t>=1) q=p-</a:t>
            </a:r>
            <a:r>
              <a:rPr lang="ru-RU" sz="2800" dirty="0" smtClean="0"/>
              <a:t>-</a:t>
            </a:r>
            <a:r>
              <a:rPr lang="en-US" sz="2800" dirty="0" smtClean="0"/>
              <a:t>&gt;Right, </a:t>
            </a:r>
            <a:r>
              <a:rPr lang="ru-RU" sz="2800" dirty="0" smtClean="0"/>
              <a:t> </a:t>
            </a:r>
            <a:r>
              <a:rPr lang="en-US" sz="2800" dirty="0" smtClean="0"/>
              <a:t>p-</a:t>
            </a:r>
            <a:r>
              <a:rPr lang="ru-RU" sz="2800" dirty="0" smtClean="0"/>
              <a:t>-</a:t>
            </a:r>
            <a:r>
              <a:rPr lang="en-US" sz="2800" dirty="0" smtClean="0"/>
              <a:t>&gt;</a:t>
            </a:r>
            <a:r>
              <a:rPr lang="en-US" sz="2800" dirty="0" err="1" smtClean="0"/>
              <a:t>Bal</a:t>
            </a:r>
            <a:r>
              <a:rPr lang="en-US" sz="2800" dirty="0" smtClean="0"/>
              <a:t>=0,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                q-</a:t>
            </a:r>
            <a:r>
              <a:rPr lang="ru-RU" sz="2800" dirty="0" smtClean="0"/>
              <a:t>-</a:t>
            </a:r>
            <a:r>
              <a:rPr lang="en-US" sz="2800" dirty="0" smtClean="0"/>
              <a:t>&gt;</a:t>
            </a:r>
            <a:r>
              <a:rPr lang="en-US" sz="2800" dirty="0" err="1"/>
              <a:t>Bal</a:t>
            </a:r>
            <a:r>
              <a:rPr lang="en-US" sz="2800" dirty="0"/>
              <a:t>=0</a:t>
            </a:r>
            <a:r>
              <a:rPr lang="en-US" sz="2800" dirty="0" smtClean="0"/>
              <a:t>, p-</a:t>
            </a:r>
            <a:r>
              <a:rPr lang="ru-RU" sz="2800" dirty="0" smtClean="0"/>
              <a:t>-</a:t>
            </a:r>
            <a:r>
              <a:rPr lang="en-US" sz="2800" dirty="0" smtClean="0"/>
              <a:t>&gt;Right=q-</a:t>
            </a:r>
            <a:r>
              <a:rPr lang="ru-RU" sz="2800" dirty="0" smtClean="0"/>
              <a:t>-</a:t>
            </a:r>
            <a:r>
              <a:rPr lang="en-US" sz="2800" dirty="0" smtClean="0"/>
              <a:t>&gt;Left, </a:t>
            </a:r>
            <a:endParaRPr lang="en-US" sz="2800" dirty="0"/>
          </a:p>
          <a:p>
            <a:pPr marL="0" indent="0">
              <a:buNone/>
            </a:pPr>
            <a:r>
              <a:rPr lang="ru-RU" sz="2800" dirty="0" smtClean="0"/>
              <a:t>				       </a:t>
            </a:r>
            <a:r>
              <a:rPr lang="en-US" sz="2800" dirty="0" smtClean="0"/>
              <a:t>q-</a:t>
            </a:r>
            <a:r>
              <a:rPr lang="ru-RU" sz="2800" dirty="0" smtClean="0"/>
              <a:t>-</a:t>
            </a:r>
            <a:r>
              <a:rPr lang="en-US" sz="2800" dirty="0" smtClean="0"/>
              <a:t>&gt;Left=p,</a:t>
            </a:r>
            <a:r>
              <a:rPr lang="ru-RU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/>
              <a:t>p=q, </a:t>
            </a:r>
            <a:r>
              <a:rPr lang="en-US" sz="2800" dirty="0" smtClean="0"/>
              <a:t>VR=1, HR=0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      </a:t>
            </a:r>
            <a:r>
              <a:rPr lang="en-US" sz="2800" dirty="0" smtClean="0"/>
              <a:t>            </a:t>
            </a:r>
            <a:r>
              <a:rPr lang="ru-RU" sz="2800" dirty="0" smtClean="0"/>
              <a:t> </a:t>
            </a:r>
            <a:r>
              <a:rPr lang="en-US" sz="2800" dirty="0" smtClean="0"/>
              <a:t>ELSE   HR=0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       </a:t>
            </a:r>
            <a:r>
              <a:rPr lang="en-US" sz="2800" dirty="0" smtClean="0"/>
              <a:t>           </a:t>
            </a:r>
            <a:r>
              <a:rPr lang="ru-RU" sz="2800" dirty="0" smtClean="0"/>
              <a:t> </a:t>
            </a:r>
            <a:r>
              <a:rPr lang="en-US" sz="2800" dirty="0" smtClean="0"/>
              <a:t>FI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FI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smtClean="0"/>
              <a:t>   FI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 smtClean="0"/>
              <a:t>  FI</a:t>
            </a:r>
          </a:p>
          <a:p>
            <a:pPr marL="0" indent="0">
              <a:buNone/>
            </a:pPr>
            <a:r>
              <a:rPr lang="en-US" sz="2800" dirty="0" smtClean="0"/>
              <a:t>FI</a:t>
            </a:r>
            <a:endParaRPr lang="ru-RU" sz="2800" dirty="0"/>
          </a:p>
          <a:p>
            <a:pPr marL="0" indent="0">
              <a:buNone/>
            </a:pPr>
            <a:endParaRPr lang="ru-RU" sz="3200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043608" y="620688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547664" y="1728743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339752" y="1628800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323528" y="900651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46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56591" y="188640"/>
            <a:ext cx="7772400" cy="7969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  У  Р  А  П  О  В  Е  Л  Н  И  Т 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90579"/>
            <a:ext cx="514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82" y="2418826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4702091" y="1992692"/>
            <a:ext cx="629851" cy="463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39" y="1650015"/>
            <a:ext cx="7848872" cy="261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4863841" y="2110192"/>
            <a:ext cx="506727" cy="502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00726"/>
            <a:ext cx="514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839" y="1710251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775" y="2613040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Прямая со стрелкой 12"/>
          <p:cNvCxnSpPr/>
          <p:nvPr/>
        </p:nvCxnSpPr>
        <p:spPr>
          <a:xfrm>
            <a:off x="4726310" y="1996895"/>
            <a:ext cx="563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44" y="1625812"/>
            <a:ext cx="7848872" cy="261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62" y="1705488"/>
            <a:ext cx="514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724" y="1736911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942" y="1705488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Прямая со стрелкой 17"/>
          <p:cNvCxnSpPr/>
          <p:nvPr/>
        </p:nvCxnSpPr>
        <p:spPr>
          <a:xfrm>
            <a:off x="5836291" y="2019040"/>
            <a:ext cx="563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4734412" y="2001657"/>
            <a:ext cx="563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26" y="1592339"/>
            <a:ext cx="7848872" cy="261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78" y="2474748"/>
            <a:ext cx="514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03" y="2474748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535" y="1736911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70" y="3402551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Прямая со стрелкой 24"/>
          <p:cNvCxnSpPr/>
          <p:nvPr/>
        </p:nvCxnSpPr>
        <p:spPr>
          <a:xfrm flipH="1">
            <a:off x="2591211" y="1981138"/>
            <a:ext cx="1649324" cy="540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3" idx="3"/>
          </p:cNvCxnSpPr>
          <p:nvPr/>
        </p:nvCxnSpPr>
        <p:spPr>
          <a:xfrm>
            <a:off x="4726310" y="1994086"/>
            <a:ext cx="790133" cy="480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1819225" y="2899703"/>
            <a:ext cx="506727" cy="502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65" y="1650015"/>
            <a:ext cx="7848872" cy="261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23" y="2488861"/>
            <a:ext cx="514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617" y="2461800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849" y="1723963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112" y="2507911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Прямая со стрелкой 32"/>
          <p:cNvCxnSpPr/>
          <p:nvPr/>
        </p:nvCxnSpPr>
        <p:spPr>
          <a:xfrm flipH="1">
            <a:off x="2567525" y="1968190"/>
            <a:ext cx="1649324" cy="540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31" idx="3"/>
          </p:cNvCxnSpPr>
          <p:nvPr/>
        </p:nvCxnSpPr>
        <p:spPr>
          <a:xfrm>
            <a:off x="4702624" y="1981138"/>
            <a:ext cx="790133" cy="480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2747734" y="2713224"/>
            <a:ext cx="563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5" y="1678368"/>
            <a:ext cx="7848872" cy="261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690" y="2504618"/>
            <a:ext cx="514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084" y="2477557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316" y="1739720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9" y="2523668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441" y="2524194"/>
            <a:ext cx="495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Прямая со стрелкой 41"/>
          <p:cNvCxnSpPr/>
          <p:nvPr/>
        </p:nvCxnSpPr>
        <p:spPr>
          <a:xfrm flipH="1">
            <a:off x="2566992" y="1983947"/>
            <a:ext cx="1649324" cy="540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9" idx="3"/>
          </p:cNvCxnSpPr>
          <p:nvPr/>
        </p:nvCxnSpPr>
        <p:spPr>
          <a:xfrm>
            <a:off x="4702091" y="1996895"/>
            <a:ext cx="790133" cy="480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3849080" y="2746364"/>
            <a:ext cx="563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2747201" y="2728981"/>
            <a:ext cx="563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17" y="1592339"/>
            <a:ext cx="7848872" cy="261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316" y="1746612"/>
            <a:ext cx="514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384" y="2584955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8" y="1834457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591" y="2555447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249" y="2584955"/>
            <a:ext cx="495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2" name="Прямая со стрелкой 51"/>
          <p:cNvCxnSpPr>
            <a:stCxn id="47" idx="3"/>
          </p:cNvCxnSpPr>
          <p:nvPr/>
        </p:nvCxnSpPr>
        <p:spPr>
          <a:xfrm>
            <a:off x="4730666" y="2008550"/>
            <a:ext cx="6876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2566992" y="1962411"/>
            <a:ext cx="1649324" cy="540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4914962" y="2091632"/>
            <a:ext cx="506727" cy="502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9" idx="3"/>
          </p:cNvCxnSpPr>
          <p:nvPr/>
        </p:nvCxnSpPr>
        <p:spPr>
          <a:xfrm>
            <a:off x="5904123" y="2091632"/>
            <a:ext cx="582149" cy="480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26" y="1650015"/>
            <a:ext cx="7848872" cy="261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62" y="1739720"/>
            <a:ext cx="514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130" y="2578063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94" y="1827565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37" y="2548555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196" y="2606639"/>
            <a:ext cx="495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4" name="Прямая со стрелкой 73"/>
          <p:cNvCxnSpPr>
            <a:stCxn id="69" idx="3"/>
          </p:cNvCxnSpPr>
          <p:nvPr/>
        </p:nvCxnSpPr>
        <p:spPr>
          <a:xfrm>
            <a:off x="4734412" y="2001658"/>
            <a:ext cx="6876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570738" y="1955519"/>
            <a:ext cx="1649324" cy="540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1" idx="1"/>
            <a:endCxn id="78" idx="0"/>
          </p:cNvCxnSpPr>
          <p:nvPr/>
        </p:nvCxnSpPr>
        <p:spPr>
          <a:xfrm flipH="1">
            <a:off x="4915367" y="2084740"/>
            <a:ext cx="506727" cy="502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71" idx="3"/>
          </p:cNvCxnSpPr>
          <p:nvPr/>
        </p:nvCxnSpPr>
        <p:spPr>
          <a:xfrm>
            <a:off x="5907869" y="2084740"/>
            <a:ext cx="582149" cy="480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954" y="2587588"/>
            <a:ext cx="504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Прямая со стрелкой 78"/>
          <p:cNvCxnSpPr/>
          <p:nvPr/>
        </p:nvCxnSpPr>
        <p:spPr>
          <a:xfrm>
            <a:off x="5111068" y="2800968"/>
            <a:ext cx="563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46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759</Words>
  <Application>Microsoft Office PowerPoint</Application>
  <PresentationFormat>Экран (4:3)</PresentationFormat>
  <Paragraphs>156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Двоичные Б-деревья  (ДБД)  m=1</vt:lpstr>
      <vt:lpstr>Презентация PowerPoint</vt:lpstr>
      <vt:lpstr>Презентация PowerPoint</vt:lpstr>
      <vt:lpstr>Однако,</vt:lpstr>
      <vt:lpstr>Презентация PowerPoint</vt:lpstr>
      <vt:lpstr>Презентация PowerPoint</vt:lpstr>
      <vt:lpstr>Алгоритм построения ДБД</vt:lpstr>
      <vt:lpstr>Презентация PowerPoint</vt:lpstr>
      <vt:lpstr>К  У  Р  А  П  О  В  Е  Л  Н  И  Т  </vt:lpstr>
      <vt:lpstr>К  У  Р  А  П  О  В  Е  Л  Н  И  Т  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днс</cp:lastModifiedBy>
  <cp:revision>50</cp:revision>
  <dcterms:created xsi:type="dcterms:W3CDTF">2012-11-23T16:59:55Z</dcterms:created>
  <dcterms:modified xsi:type="dcterms:W3CDTF">2017-10-22T18:15:51Z</dcterms:modified>
</cp:coreProperties>
</file>