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8" r:id="rId3"/>
    <p:sldId id="258" r:id="rId4"/>
    <p:sldId id="279" r:id="rId5"/>
    <p:sldId id="260" r:id="rId6"/>
    <p:sldId id="261" r:id="rId7"/>
    <p:sldId id="262" r:id="rId8"/>
    <p:sldId id="280" r:id="rId9"/>
    <p:sldId id="263" r:id="rId10"/>
    <p:sldId id="281" r:id="rId11"/>
    <p:sldId id="264" r:id="rId12"/>
    <p:sldId id="265" r:id="rId13"/>
    <p:sldId id="283" r:id="rId14"/>
    <p:sldId id="266" r:id="rId15"/>
    <p:sldId id="284" r:id="rId16"/>
    <p:sldId id="267" r:id="rId17"/>
    <p:sldId id="269" r:id="rId18"/>
    <p:sldId id="270" r:id="rId19"/>
    <p:sldId id="288" r:id="rId20"/>
    <p:sldId id="271" r:id="rId21"/>
    <p:sldId id="287" r:id="rId22"/>
    <p:sldId id="259" r:id="rId23"/>
    <p:sldId id="289" r:id="rId24"/>
    <p:sldId id="272" r:id="rId25"/>
    <p:sldId id="273" r:id="rId26"/>
    <p:sldId id="285" r:id="rId27"/>
    <p:sldId id="274" r:id="rId28"/>
    <p:sldId id="275" r:id="rId29"/>
    <p:sldId id="276" r:id="rId30"/>
    <p:sldId id="286" r:id="rId31"/>
    <p:sldId id="277" r:id="rId32"/>
    <p:sldId id="29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2" autoAdjust="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2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4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9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6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4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3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A21A-DB99-4112-A3A2-1452A3F52356}" type="datetimeFigureOut">
              <a:rPr lang="ru-RU" smtClean="0"/>
              <a:t>12.10.2016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F471-D493-4129-B1DD-04A52723A1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2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420472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Деревья оптимального поиска </a:t>
            </a:r>
            <a:r>
              <a:rPr lang="ru-RU" b="1" dirty="0"/>
              <a:t>(</a:t>
            </a:r>
            <a:r>
              <a:rPr lang="ru-RU" b="1" dirty="0" smtClean="0">
                <a:solidFill>
                  <a:schemeClr val="tx1"/>
                </a:solidFill>
              </a:rPr>
              <a:t>ДОП)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До сих пор предполагалось, что </a:t>
            </a:r>
            <a:r>
              <a:rPr lang="ru-RU" sz="3200" i="1" dirty="0" smtClean="0"/>
              <a:t>все вершины дерева ищутся одинаково часто</a:t>
            </a:r>
            <a:r>
              <a:rPr lang="ru-RU" sz="3200" dirty="0" smtClean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О</a:t>
            </a:r>
            <a:r>
              <a:rPr lang="ru-RU" sz="3200" dirty="0" smtClean="0"/>
              <a:t>днако </a:t>
            </a:r>
            <a:r>
              <a:rPr lang="ru-RU" sz="3200" u="sng" dirty="0" smtClean="0"/>
              <a:t>встречаются ситуации</a:t>
            </a:r>
            <a:r>
              <a:rPr lang="ru-RU" sz="3200" dirty="0" smtClean="0"/>
              <a:t>, когда </a:t>
            </a:r>
            <a:r>
              <a:rPr lang="ru-RU" sz="3200" b="1" dirty="0" smtClean="0"/>
              <a:t>известны вероятности обращения к отдельным ключам дерева.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Обычно для таких ситуаций характерно постоянство ключей </a:t>
            </a:r>
            <a:r>
              <a:rPr lang="en-US" sz="3200" dirty="0" smtClean="0"/>
              <a:t>(</a:t>
            </a:r>
            <a:r>
              <a:rPr lang="ru-RU" sz="3200" dirty="0" smtClean="0"/>
              <a:t>структура дерева остается неизменной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6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0648"/>
                <a:ext cx="8712968" cy="6480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u="sng" dirty="0" smtClean="0"/>
                  <a:t>Для ДОП справедливо соотношение</a:t>
                </a:r>
                <a:r>
                  <a:rPr lang="ru-RU" sz="28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1" i="0" dirty="0">
                        <a:latin typeface="Cambria Math"/>
                      </a:rPr>
                      <m:t>𝐏</m:t>
                    </m:r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b="1" dirty="0"/>
                  <a:t>=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0" dirty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en-US" sz="2800" b="1" i="0" dirty="0" smtClean="0">
                            <a:latin typeface="Cambria Math"/>
                          </a:rPr>
                          <m:t>𝐋</m:t>
                        </m:r>
                      </m:sub>
                    </m:sSub>
                    <m:r>
                      <a:rPr lang="ru-RU" sz="2800" b="1" i="0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>
                    <a:latin typeface="Aharoni"/>
                    <a:cs typeface="Aharoni"/>
                  </a:rPr>
                  <a:t>W</a:t>
                </a:r>
                <a:r>
                  <a:rPr lang="ru-RU" sz="2800" b="1" dirty="0">
                    <a:latin typeface="Aharoni"/>
                    <a:cs typeface="Aharoni"/>
                  </a:rPr>
                  <a:t>+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0" dirty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en-US" sz="2800" b="1" i="0" dirty="0">
                            <a:latin typeface="Cambria Math"/>
                          </a:rPr>
                          <m:t>𝐑</m:t>
                        </m:r>
                      </m:sub>
                    </m:sSub>
                  </m:oMath>
                </a14:m>
                <a:r>
                  <a:rPr lang="ru-RU" sz="2800" i="1" dirty="0" smtClean="0">
                    <a:latin typeface="Cambria Math"/>
                  </a:rPr>
                  <a:t>,</a:t>
                </a: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2800" dirty="0"/>
                  <a:t>г</a:t>
                </a:r>
                <a:r>
                  <a:rPr lang="ru-RU" sz="2800" dirty="0" smtClean="0"/>
                  <a:t>де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/>
                          </a:rPr>
                          <m:t>  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𝑳</m:t>
                        </m:r>
                      </m:sub>
                    </m:sSub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/>
                          </a:rPr>
                          <m:t> </m:t>
                        </m:r>
                        <m:r>
                          <a:rPr lang="ru-RU" sz="2800" b="1" i="1" dirty="0" smtClean="0">
                            <a:latin typeface="Cambria Math"/>
                          </a:rPr>
                          <m:t>,</m:t>
                        </m:r>
                        <m:r>
                          <a:rPr lang="ru-RU" sz="2800" b="1" i="1" dirty="0"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ru-RU" sz="2800" i="1" dirty="0">
                        <a:latin typeface="Cambria Math"/>
                      </a:rPr>
                      <m:t>−взвешен</m:t>
                    </m:r>
                    <m:r>
                      <a:rPr lang="ru-RU" sz="2800" b="0" i="1" dirty="0" smtClean="0">
                        <a:latin typeface="Cambria Math"/>
                      </a:rPr>
                      <m:t>ные</m:t>
                    </m:r>
                    <m:r>
                      <a:rPr lang="ru-RU" sz="2800" i="1" dirty="0">
                        <a:latin typeface="Cambria Math"/>
                      </a:rPr>
                      <m:t> высот</m:t>
                    </m:r>
                    <m:r>
                      <a:rPr lang="ru-RU" sz="2800" b="0" i="1" dirty="0" smtClean="0">
                        <a:latin typeface="Cambria Math"/>
                      </a:rPr>
                      <m:t>ы</m:t>
                    </m:r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dirty="0" smtClean="0"/>
                  <a:t>левого и правого поддеревьев.</a:t>
                </a:r>
                <a:endParaRPr lang="ru-RU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u="sng" dirty="0" smtClean="0"/>
                  <a:t>Обозначим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- оптимальное поддерево,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		состоящее из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</m:t>
                        </m:r>
                        <m:r>
                          <a:rPr lang="en-US" sz="2800" b="1" i="1" dirty="0">
                            <a:latin typeface="Cambria Math"/>
                          </a:rPr>
                          <m:t>+</m:t>
                        </m:r>
                        <m:r>
                          <a:rPr lang="en-US" sz="2800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,</a:t>
                </a:r>
                <a:r>
                  <a:rPr lang="ru-RU" sz="2800" b="1" dirty="0" smtClean="0"/>
                  <a:t> </a:t>
                </a:r>
                <a:r>
                  <a:rPr lang="en-US" sz="2800" b="1" dirty="0"/>
                  <a:t>…</a:t>
                </a:r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dirty="0" smtClean="0"/>
                  <a:t>- вес </a:t>
                </a:r>
                <a:r>
                  <a:rPr lang="ru-RU" sz="2800" dirty="0"/>
                  <a:t>поддерева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800" b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sz="2800" i="1" dirty="0">
                        <a:latin typeface="Cambria Math"/>
                      </a:rPr>
                      <m:t>−взвешеная высота</m:t>
                    </m:r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/>
                          </a:rPr>
                          <m:t> </m:t>
                        </m:r>
                        <m:r>
                          <a:rPr lang="en-US" sz="2800" b="1" i="1" dirty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endParaRPr lang="ru-RU" sz="2800" b="1" dirty="0"/>
              </a:p>
              <a:p>
                <a:pPr marL="0" indent="0">
                  <a:buNone/>
                </a:pPr>
                <a:r>
                  <a:rPr lang="ru-RU" sz="2800" b="1" u="sng" dirty="0" smtClean="0"/>
                  <a:t>Очевидно</a:t>
                </a:r>
                <a:r>
                  <a:rPr lang="ru-RU" sz="2800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sz="2800" b="1" dirty="0" smtClean="0"/>
                  <a:t>Р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=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ru-RU" sz="2800" b="1" i="1" dirty="0">
                            <a:latin typeface="Cambria Math"/>
                          </a:rPr>
                          <m:t>𝟎</m:t>
                        </m:r>
                        <m:r>
                          <a:rPr lang="ru-RU" sz="2800" b="1" i="1" dirty="0">
                            <a:latin typeface="Cambria Math"/>
                          </a:rPr>
                          <m:t>,</m:t>
                        </m:r>
                        <m:r>
                          <a:rPr lang="en-US" sz="2800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800" dirty="0"/>
                  <a:t> - взвешенная высота всего дерева из </a:t>
                </a:r>
                <a:r>
                  <a:rPr lang="en-US" sz="2800" dirty="0" smtClean="0"/>
                  <a:t>n</a:t>
                </a:r>
                <a:r>
                  <a:rPr lang="ru-RU" sz="2800" dirty="0" smtClean="0"/>
                  <a:t> вершин</a:t>
                </a:r>
                <a:endParaRPr lang="ru-RU" sz="2800" dirty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Aharoni"/>
                    <a:cs typeface="Aharoni"/>
                  </a:rPr>
                  <a:t>W</a:t>
                </a:r>
                <a:r>
                  <a:rPr lang="ru-RU" sz="2800" dirty="0" smtClean="0">
                    <a:latin typeface="Aharoni"/>
                    <a:cs typeface="Aharoni"/>
                  </a:rPr>
                  <a:t> =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ru-RU" sz="2800" b="1" i="1" dirty="0">
                            <a:latin typeface="Cambria Math"/>
                          </a:rPr>
                          <m:t>𝟎</m:t>
                        </m:r>
                        <m:r>
                          <a:rPr lang="ru-RU" sz="2800" b="1" i="1" dirty="0">
                            <a:latin typeface="Cambria Math"/>
                          </a:rPr>
                          <m:t>,</m:t>
                        </m:r>
                        <m:r>
                          <a:rPr lang="en-US" sz="2800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800" dirty="0" smtClean="0"/>
                  <a:t> - вес </a:t>
                </a:r>
                <a:r>
                  <a:rPr lang="ru-RU" sz="2800" dirty="0"/>
                  <a:t>всего </a:t>
                </a:r>
                <a:r>
                  <a:rPr lang="ru-RU" sz="2800" dirty="0" smtClean="0"/>
                  <a:t>дерева </a:t>
                </a:r>
                <a:endParaRPr lang="ru-RU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dirty="0" smtClean="0"/>
                  <a:t>- пустое поддерево</a:t>
                </a:r>
                <a:r>
                  <a:rPr lang="en-US" sz="2800" dirty="0" smtClean="0"/>
                  <a:t> 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ru-RU" sz="2800" b="1" i="1" dirty="0">
                            <a:latin typeface="Cambria Math"/>
                          </a:rPr>
                          <m:t>,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b="1" dirty="0" smtClean="0"/>
                  <a:t>=</a:t>
                </a:r>
                <a:r>
                  <a:rPr lang="en-US" sz="2800" b="1" dirty="0" smtClean="0"/>
                  <a:t> </a:t>
                </a:r>
                <a:r>
                  <a:rPr lang="ru-RU" sz="2800" b="1" dirty="0" smtClean="0"/>
                  <a:t>0</a:t>
                </a:r>
                <a:r>
                  <a:rPr lang="ru-RU" sz="2800" b="1" dirty="0"/>
                  <a:t>,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ru-RU" sz="2800" b="1" i="1" dirty="0">
                            <a:latin typeface="Cambria Math"/>
                          </a:rPr>
                          <m:t>,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b="1" dirty="0" smtClean="0"/>
                  <a:t>=</a:t>
                </a:r>
                <a:r>
                  <a:rPr lang="en-US" sz="2800" b="1" dirty="0" smtClean="0"/>
                  <a:t> </a:t>
                </a:r>
                <a:r>
                  <a:rPr lang="ru-RU" sz="2800" b="1" dirty="0" smtClean="0"/>
                  <a:t>0</a:t>
                </a:r>
                <a:r>
                  <a:rPr lang="ru-RU" sz="2800" b="1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0648"/>
                <a:ext cx="8712968" cy="6480720"/>
              </a:xfrm>
              <a:blipFill rotWithShape="1">
                <a:blip r:embed="rId2"/>
                <a:stretch>
                  <a:fillRect l="-1400"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9036496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0" dirty="0">
                            <a:latin typeface="Cambria Math"/>
                          </a:rPr>
                          <m:t>𝐖</m:t>
                        </m:r>
                      </m:e>
                      <m:sub>
                        <m:r>
                          <a:rPr lang="en-US" sz="3200" b="1" i="0" dirty="0" smtClean="0">
                            <a:latin typeface="Cambria Math"/>
                          </a:rPr>
                          <m:t>𝐢𝐣</m:t>
                        </m:r>
                      </m:sub>
                    </m:sSub>
                  </m:oMath>
                </a14:m>
                <a:r>
                  <a:rPr lang="ru-RU" sz="3200" b="1" dirty="0" smtClean="0"/>
                  <a:t> </a:t>
                </a:r>
                <a:r>
                  <a:rPr lang="ru-RU" sz="3200" dirty="0"/>
                  <a:t>и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b="1" i="0" dirty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en-US" sz="3200" b="1" i="0" dirty="0" smtClean="0">
                            <a:latin typeface="Cambria Math"/>
                          </a:rPr>
                          <m:t>𝐢𝐣</m:t>
                        </m:r>
                      </m:sub>
                    </m:sSub>
                  </m:oMath>
                </a14:m>
                <a:r>
                  <a:rPr lang="ru-RU" sz="3200" dirty="0" smtClean="0"/>
                  <a:t> вычисляются по рекуррентным формулам для всех возможных поддеревьев: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b="1" i="0" dirty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ru-RU" sz="3200" b="1" i="0" dirty="0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b="1" dirty="0" smtClean="0"/>
                  <a:t> =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−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3200" b="1" dirty="0" smtClean="0"/>
                  <a:t> +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3200" b="1" dirty="0" smtClean="0"/>
                  <a:t>   </a:t>
                </a:r>
                <a:r>
                  <a:rPr lang="en-US" sz="3200" b="1" dirty="0" smtClean="0"/>
                  <a:t>       </a:t>
                </a:r>
                <a:r>
                  <a:rPr lang="ru-RU" sz="3200" b="1" dirty="0" smtClean="0"/>
                  <a:t>      </a:t>
                </a:r>
                <a:r>
                  <a:rPr lang="ru-RU" sz="3200" dirty="0" smtClean="0"/>
                  <a:t>0 ≤ </a:t>
                </a:r>
                <a:r>
                  <a:rPr lang="en-US" sz="3200" dirty="0" err="1" smtClean="0"/>
                  <a:t>i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&lt;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j</a:t>
                </a:r>
                <a:r>
                  <a:rPr lang="ru-RU" sz="3200" dirty="0" smtClean="0"/>
                  <a:t> ≤ </a:t>
                </a:r>
                <a:r>
                  <a:rPr lang="en-US" sz="3200" dirty="0" smtClean="0"/>
                  <a:t>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b="1" i="1" dirty="0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ru-RU" sz="3200" b="1" i="1" dirty="0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=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+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min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b="1" dirty="0" smtClean="0"/>
                  <a:t>+</a:t>
                </a:r>
                <a:r>
                  <a:rPr lang="ru-RU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200" b="1" dirty="0" smtClean="0"/>
                  <a:t>)    </a:t>
                </a:r>
                <a:r>
                  <a:rPr lang="ru-RU" dirty="0" smtClean="0"/>
                  <a:t>0 ≤</a:t>
                </a:r>
                <a:r>
                  <a:rPr lang="ru-RU" sz="3200" b="1" dirty="0" smtClean="0"/>
                  <a:t> </a:t>
                </a:r>
                <a:r>
                  <a:rPr lang="en-US" sz="3200" dirty="0" err="1" smtClean="0"/>
                  <a:t>i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&lt;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j</a:t>
                </a:r>
                <a:r>
                  <a:rPr lang="ru-RU" sz="3200" dirty="0" smtClean="0"/>
                  <a:t> ≤ </a:t>
                </a:r>
                <a:r>
                  <a:rPr lang="en-US" sz="3200" dirty="0" smtClean="0"/>
                  <a:t>n</a:t>
                </a:r>
                <a:endParaRPr lang="ru-RU" sz="32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aseline="30000" dirty="0" smtClean="0"/>
                  <a:t>                                           </a:t>
                </a:r>
                <a:r>
                  <a:rPr lang="ru-RU" baseline="30000" dirty="0" smtClean="0"/>
                  <a:t>      </a:t>
                </a:r>
                <a:r>
                  <a:rPr lang="en-US" baseline="30000" dirty="0" smtClean="0"/>
                  <a:t>  </a:t>
                </a:r>
                <a:r>
                  <a:rPr lang="en-US" baseline="30000" dirty="0" err="1" smtClean="0"/>
                  <a:t>i</a:t>
                </a:r>
                <a:r>
                  <a:rPr lang="en-US" baseline="30000" dirty="0" smtClean="0"/>
                  <a:t> &lt; k ≤ j</a:t>
                </a:r>
                <a:r>
                  <a:rPr lang="en-US" sz="3200" b="1" dirty="0" smtClean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3200" dirty="0" smtClean="0"/>
                  <a:t>При нахождении </a:t>
                </a:r>
                <a:r>
                  <a:rPr lang="en-US" sz="3200" b="1" dirty="0" smtClean="0"/>
                  <a:t>min</a:t>
                </a:r>
                <a:r>
                  <a:rPr lang="ru-RU" sz="3200" dirty="0" smtClean="0"/>
                  <a:t> будем запоминать </a:t>
                </a:r>
                <a:r>
                  <a:rPr lang="en-US" sz="3200" b="1" dirty="0" smtClean="0"/>
                  <a:t>k</a:t>
                </a:r>
                <a:r>
                  <a:rPr lang="ru-RU" sz="3200" dirty="0" smtClean="0"/>
                  <a:t>,  при котором достигается </a:t>
                </a:r>
                <a:r>
                  <a:rPr lang="en-US" sz="3200" dirty="0" smtClean="0"/>
                  <a:t>min</a:t>
                </a:r>
                <a:r>
                  <a:rPr lang="ru-RU" sz="3200" dirty="0" smtClean="0"/>
                  <a:t>, обозначать его </a:t>
                </a:r>
                <a:r>
                  <a:rPr lang="en-US" sz="3200" b="1" dirty="0" smtClean="0"/>
                  <a:t>k*</a:t>
                </a:r>
                <a:r>
                  <a:rPr lang="ru-RU" sz="3200" dirty="0" smtClean="0"/>
                  <a:t> и записывать в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sz="3200" b="1" i="0" dirty="0" smtClean="0">
                        <a:latin typeface="Cambria Math"/>
                      </a:rPr>
                      <m:t>.</m:t>
                    </m:r>
                  </m:oMath>
                </a14:m>
                <a:endParaRPr lang="ru-RU" sz="3200" b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3200" dirty="0" smtClean="0"/>
                  <a:t>Это значение является </a:t>
                </a:r>
                <a:r>
                  <a:rPr lang="ru-RU" sz="3200" b="1" dirty="0" smtClean="0"/>
                  <a:t>индексом</a:t>
                </a:r>
                <a:r>
                  <a:rPr lang="en-US" sz="3200" b="1" dirty="0" smtClean="0"/>
                  <a:t> (</a:t>
                </a:r>
                <a:r>
                  <a:rPr lang="ru-RU" sz="3200" b="1" dirty="0" smtClean="0"/>
                  <a:t>номером) корня поддерева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b="1" dirty="0" smtClean="0"/>
                  <a:t> в упорядоченном массиве </a:t>
                </a:r>
                <a:r>
                  <a:rPr lang="en-US" sz="3200" b="1" dirty="0" smtClean="0"/>
                  <a:t>    </a:t>
                </a:r>
                <a:r>
                  <a:rPr lang="ru-RU" sz="3200" b="1" dirty="0" smtClean="0"/>
                  <a:t>вершин.</a:t>
                </a:r>
                <a:r>
                  <a:rPr lang="ru-RU" dirty="0"/>
                  <a:t> </a:t>
                </a:r>
                <a:endParaRPr lang="en-US" sz="3200" b="1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9036496" cy="6741368"/>
              </a:xfrm>
              <a:blipFill rotWithShape="1">
                <a:blip r:embed="rId2"/>
                <a:stretch>
                  <a:fillRect l="-1754" t="-1085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2578"/>
              </p:ext>
            </p:extLst>
          </p:nvPr>
        </p:nvGraphicFramePr>
        <p:xfrm>
          <a:off x="2292424" y="5805264"/>
          <a:ext cx="6096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r>
                        <a:rPr lang="en-US" b="1" baseline="-25000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r>
                        <a:rPr lang="en-US" b="1" baseline="-25000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r>
                        <a:rPr lang="en-US" b="1" baseline="-25000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…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</a:t>
                      </a:r>
                      <a:r>
                        <a:rPr lang="en-US" b="1" baseline="-25000" dirty="0" err="1" smtClean="0"/>
                        <a:t>n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6632"/>
                <a:ext cx="8712968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i="1" dirty="0" smtClean="0"/>
                  <a:t>Матрица </a:t>
                </a:r>
                <a:r>
                  <a:rPr lang="ru-RU" sz="2800" b="1" i="1" dirty="0"/>
                  <a:t>корней </a:t>
                </a:r>
                <a:r>
                  <a:rPr lang="ru-RU" sz="2800" b="1" i="1" dirty="0" smtClean="0"/>
                  <a:t>поддеревьев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b="1" i="1" dirty="0"/>
                  <a:t>полностью определяет структуру дерева.</a:t>
                </a:r>
              </a:p>
              <a:p>
                <a:pPr marL="0" indent="0">
                  <a:buNone/>
                </a:pPr>
                <a:r>
                  <a:rPr lang="ru-RU" sz="2800" b="1" u="sng" dirty="0" smtClean="0"/>
                  <a:t>Пример: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1</a:t>
                </a:r>
                <a:r>
                  <a:rPr lang="en-US" sz="2800" dirty="0" smtClean="0"/>
                  <a:t>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2</a:t>
                </a:r>
                <a:r>
                  <a:rPr lang="en-US" sz="2800" dirty="0" smtClean="0"/>
                  <a:t>,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3;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=60,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=30,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=10</a:t>
                </a:r>
                <a:r>
                  <a:rPr lang="ru-RU" sz="2800" dirty="0" smtClean="0"/>
                  <a:t>;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Aharoni"/>
                    <a:cs typeface="Aharoni"/>
                  </a:rPr>
                  <a:t>W</a:t>
                </a:r>
                <a:r>
                  <a:rPr lang="en-US" sz="2800" dirty="0"/>
                  <a:t> =</a:t>
                </a:r>
                <a:r>
                  <a:rPr lang="en-US" sz="2800" dirty="0" smtClean="0"/>
                  <a:t>100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11</m:t>
                        </m:r>
                        <m:r>
                          <a:rPr lang="ru-RU" sz="280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 пустые поддеревья</a:t>
                </a:r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 smtClean="0"/>
                  <a:t>  - поддеревья из одной вершины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 smtClean="0"/>
                  <a:t> - поддеревья из двух вершин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  <m:r>
                          <a:rPr lang="ru-RU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 smtClean="0"/>
                  <a:t> - дерево из трех вершин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6632"/>
                <a:ext cx="8712968" cy="6741368"/>
              </a:xfrm>
              <a:blipFill rotWithShape="1">
                <a:blip r:embed="rId2"/>
                <a:stretch>
                  <a:fillRect l="-1399" t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328149"/>
                  </p:ext>
                </p:extLst>
              </p:nvPr>
            </p:nvGraphicFramePr>
            <p:xfrm>
              <a:off x="2339750" y="4674446"/>
              <a:ext cx="3672410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73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328149"/>
                  </p:ext>
                </p:extLst>
              </p:nvPr>
            </p:nvGraphicFramePr>
            <p:xfrm>
              <a:off x="2339750" y="4674446"/>
              <a:ext cx="3672410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878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33" t="-7937" r="-402500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6632"/>
                <a:ext cx="8712968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dirty="0" smtClean="0">
                            <a:latin typeface="Cambria Math"/>
                          </a:rPr>
                          <m:t>Пример</m:t>
                        </m:r>
                        <m:r>
                          <a:rPr lang="ru-RU" sz="2800" b="0" i="0" dirty="0" smtClean="0">
                            <a:latin typeface="Cambria Math"/>
                          </a:rPr>
                          <m:t>.   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1</a:t>
                </a:r>
                <a:r>
                  <a:rPr lang="en-US" sz="2800" dirty="0" smtClean="0"/>
                  <a:t>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2</a:t>
                </a:r>
                <a:r>
                  <a:rPr lang="en-US" sz="2800" dirty="0" smtClean="0"/>
                  <a:t>,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3;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=60,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=30,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=10</a:t>
                </a:r>
                <a:r>
                  <a:rPr lang="ru-RU" sz="2800" dirty="0" smtClean="0"/>
                  <a:t>;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Aharoni"/>
                    <a:cs typeface="Aharoni"/>
                  </a:rPr>
                  <a:t>W</a:t>
                </a:r>
                <a:r>
                  <a:rPr lang="en-US" sz="2800" dirty="0"/>
                  <a:t> =</a:t>
                </a:r>
                <a:r>
                  <a:rPr lang="en-US" sz="2800" dirty="0" smtClean="0"/>
                  <a:t>100</a:t>
                </a:r>
              </a:p>
              <a:p>
                <a:pPr marL="0" indent="0">
                  <a:buNone/>
                </a:pPr>
                <a:r>
                  <a:rPr lang="ru-RU" sz="2800" b="1" dirty="0" smtClean="0"/>
                  <a:t>Вычисление взвешенных высот поддеревьев:</a:t>
                </a:r>
                <a:endParaRPr lang="en-US" sz="28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:r>
                  <a:rPr lang="en-US" dirty="0"/>
                  <a:t>min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= 60    </a:t>
                </a:r>
                <a:r>
                  <a:rPr lang="ru-RU" dirty="0" smtClean="0"/>
                  <a:t> </a:t>
                </a:r>
                <a:r>
                  <a:rPr lang="en-US" b="1" dirty="0"/>
                  <a:t>k*</a:t>
                </a:r>
                <a:r>
                  <a:rPr lang="ru-RU" b="1" dirty="0"/>
                  <a:t>=1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</a:t>
                </a:r>
                <a:r>
                  <a:rPr lang="en-US" sz="1800" dirty="0" smtClean="0"/>
                  <a:t>    </a:t>
                </a:r>
                <a:r>
                  <a:rPr lang="ru-RU" sz="1800" dirty="0" smtClean="0"/>
                  <a:t>  </a:t>
                </a:r>
                <a:r>
                  <a:rPr lang="en-US" sz="1800" dirty="0"/>
                  <a:t>0&lt;k</a:t>
                </a:r>
                <a:r>
                  <a:rPr lang="en-US" sz="1800" dirty="0" smtClean="0"/>
                  <a:t>≤1           </a:t>
                </a:r>
                <a:endParaRPr lang="en-US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:r>
                  <a:rPr lang="en-US" dirty="0"/>
                  <a:t>min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= 30</a:t>
                </a:r>
                <a:r>
                  <a:rPr lang="en-US" dirty="0"/>
                  <a:t> </a:t>
                </a:r>
                <a:r>
                  <a:rPr lang="ru-RU" b="1" dirty="0" smtClean="0"/>
                  <a:t>    </a:t>
                </a:r>
                <a:r>
                  <a:rPr lang="en-US" b="1" dirty="0"/>
                  <a:t>k*</a:t>
                </a:r>
                <a:r>
                  <a:rPr lang="ru-RU" b="1" dirty="0"/>
                  <a:t>=2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</a:t>
                </a:r>
                <a:r>
                  <a:rPr lang="en-US" sz="1800" dirty="0" smtClean="0"/>
                  <a:t>      </a:t>
                </a:r>
                <a:r>
                  <a:rPr lang="ru-RU" sz="1800" dirty="0" smtClean="0"/>
                  <a:t> 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1&lt;k</a:t>
                </a:r>
                <a:r>
                  <a:rPr lang="en-US" sz="1800" dirty="0" smtClean="0"/>
                  <a:t>≤2              </a:t>
                </a:r>
                <a:endParaRPr lang="en-US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  <m:r>
                          <a:rPr lang="en-US" b="1" i="1" dirty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:r>
                  <a:rPr lang="en-US" dirty="0"/>
                  <a:t>min</a:t>
                </a:r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)</m:t>
                    </m:r>
                    <m:r>
                      <a:rPr lang="ru-RU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10    </a:t>
                </a:r>
                <a:r>
                  <a:rPr lang="en-US" b="1" dirty="0" smtClean="0"/>
                  <a:t> </a:t>
                </a:r>
                <a:r>
                  <a:rPr lang="en-US" b="1" dirty="0"/>
                  <a:t>k*</a:t>
                </a:r>
                <a:r>
                  <a:rPr lang="ru-RU" b="1" dirty="0"/>
                  <a:t>=3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</a:t>
                </a:r>
                <a:r>
                  <a:rPr lang="ru-RU" sz="1800" dirty="0"/>
                  <a:t>  </a:t>
                </a:r>
                <a:r>
                  <a:rPr lang="en-US" sz="1800" dirty="0" smtClean="0"/>
                  <a:t> 2&lt;k</a:t>
                </a:r>
                <a:r>
                  <a:rPr lang="en-US" sz="1800" dirty="0"/>
                  <a:t>≤3  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6632"/>
                <a:ext cx="8712968" cy="6741368"/>
              </a:xfrm>
              <a:blipFill rotWithShape="1">
                <a:blip r:embed="rId2"/>
                <a:stretch>
                  <a:fillRect l="-1399" t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492269"/>
                  </p:ext>
                </p:extLst>
              </p:nvPr>
            </p:nvGraphicFramePr>
            <p:xfrm>
              <a:off x="2339750" y="467444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73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492269"/>
                  </p:ext>
                </p:extLst>
              </p:nvPr>
            </p:nvGraphicFramePr>
            <p:xfrm>
              <a:off x="2339750" y="467444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33" t="-7813" r="-4025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00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712968" cy="65527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𝟎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</m:t>
                        </m:r>
                        <m:r>
                          <a:rPr lang="ru-RU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  <m:r>
                      <a:rPr lang="ru-RU" sz="2800" b="0" i="0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+</m:t>
                    </m:r>
                    <m:r>
                      <m:rPr>
                        <m:nor/>
                      </m:rPr>
                      <a:rPr lang="ru-RU" sz="2800" dirty="0"/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</a:t>
                </a:r>
                <a:r>
                  <a:rPr lang="ru-RU" sz="1600" dirty="0" smtClean="0"/>
                  <a:t>  </a:t>
                </a:r>
                <a:r>
                  <a:rPr lang="en-US" sz="1600" dirty="0" smtClean="0"/>
                  <a:t>0&lt;k≤2              k=1               </a:t>
                </a:r>
                <a:r>
                  <a:rPr lang="ru-RU" sz="1600" dirty="0" smtClean="0"/>
                  <a:t>  </a:t>
                </a:r>
                <a:r>
                  <a:rPr lang="en-US" sz="1600" dirty="0" smtClean="0"/>
                  <a:t>         k=2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90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(0+30,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60+0)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120</a:t>
                </a:r>
                <a:r>
                  <a:rPr lang="ru-RU" sz="2800" dirty="0" smtClean="0"/>
                  <a:t>      </a:t>
                </a:r>
                <a:r>
                  <a:rPr lang="en-US" sz="2800" b="1" dirty="0" smtClean="0"/>
                  <a:t>k</a:t>
                </a:r>
                <a:r>
                  <a:rPr lang="en-US" sz="2800" b="1" dirty="0"/>
                  <a:t>*</a:t>
                </a:r>
                <a:r>
                  <a:rPr lang="ru-RU" sz="2800" b="1" dirty="0"/>
                  <a:t>=1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𝟏𝟑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ru-RU" sz="2800" b="0" i="1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+</m:t>
                    </m:r>
                    <m:r>
                      <m:rPr>
                        <m:nor/>
                      </m:rPr>
                      <a:rPr lang="ru-RU" sz="2800" dirty="0"/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/>
                  <a:t>=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      </a:t>
                </a:r>
                <a:r>
                  <a:rPr lang="ru-RU" sz="1600" dirty="0" smtClean="0"/>
                  <a:t>  </a:t>
                </a:r>
                <a:r>
                  <a:rPr lang="en-US" sz="1600" dirty="0" smtClean="0"/>
                  <a:t> 1&lt;k≤3              k=2                          k=3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40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 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(0+10,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30+0)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50</a:t>
                </a:r>
                <a:r>
                  <a:rPr lang="en-US" sz="2800" b="1" dirty="0"/>
                  <a:t> </a:t>
                </a:r>
                <a:r>
                  <a:rPr lang="ru-RU" sz="2800" b="1" dirty="0" smtClean="0"/>
                  <a:t>    </a:t>
                </a:r>
                <a:r>
                  <a:rPr lang="en-US" sz="2800" b="1" dirty="0" smtClean="0"/>
                  <a:t>k</a:t>
                </a:r>
                <a:r>
                  <a:rPr lang="en-US" sz="2800" b="1" dirty="0"/>
                  <a:t>*</a:t>
                </a:r>
                <a:r>
                  <a:rPr lang="ru-RU" sz="2800" b="1" dirty="0" smtClean="0"/>
                  <a:t>=2</a:t>
                </a:r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800" b="1" i="1" dirty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0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/>
                          <m:t>+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dirty="0">
                            <a:latin typeface="Cambria Math"/>
                          </a:rPr>
                          <m:t>,</m:t>
                        </m:r>
                        <m:r>
                          <a:rPr lang="ru-RU" sz="2800" b="0" i="0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2800" b="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+</m:t>
                    </m:r>
                    <m:r>
                      <m:rPr>
                        <m:nor/>
                      </m:rPr>
                      <a:rPr lang="ru-RU" sz="2800" dirty="0"/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/>
                  <a:t>=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          </a:t>
                </a:r>
                <a:r>
                  <a:rPr lang="ru-RU" sz="1600" dirty="0" smtClean="0"/>
                  <a:t>  </a:t>
                </a:r>
                <a:r>
                  <a:rPr lang="en-US" sz="1600" dirty="0" smtClean="0"/>
                  <a:t>0&lt;k</a:t>
                </a:r>
                <a:r>
                  <a:rPr lang="en-US" sz="1600" dirty="0"/>
                  <a:t>≤3              </a:t>
                </a:r>
                <a:r>
                  <a:rPr lang="en-US" sz="1600" dirty="0" smtClean="0"/>
                  <a:t>k=1                          k=2                         k=3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100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 min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(0+50,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60+10,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120+0)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150</a:t>
                </a:r>
                <a:r>
                  <a:rPr lang="ru-RU" sz="2800" dirty="0" smtClean="0"/>
                  <a:t>     </a:t>
                </a:r>
                <a:r>
                  <a:rPr lang="en-US" sz="2800" b="1" dirty="0" smtClean="0"/>
                  <a:t>k</a:t>
                </a:r>
                <a:r>
                  <a:rPr lang="en-US" sz="2800" b="1" dirty="0"/>
                  <a:t>*</a:t>
                </a:r>
                <a:r>
                  <a:rPr lang="ru-RU" sz="2800" b="1" dirty="0" smtClean="0"/>
                  <a:t>=1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712968" cy="6552728"/>
              </a:xfrm>
              <a:blipFill rotWithShape="1">
                <a:blip r:embed="rId2"/>
                <a:stretch>
                  <a:fillRect l="-1399" t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594831"/>
                  </p:ext>
                </p:extLst>
              </p:nvPr>
            </p:nvGraphicFramePr>
            <p:xfrm>
              <a:off x="4932040" y="465313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73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594831"/>
                  </p:ext>
                </p:extLst>
              </p:nvPr>
            </p:nvGraphicFramePr>
            <p:xfrm>
              <a:off x="4932040" y="465313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813" r="-402500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093331"/>
                  </p:ext>
                </p:extLst>
              </p:nvPr>
            </p:nvGraphicFramePr>
            <p:xfrm>
              <a:off x="755576" y="465313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73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r>
                            <a:rPr lang="ru-RU" dirty="0" smtClean="0"/>
                            <a:t>5</a:t>
                          </a: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093331"/>
                  </p:ext>
                </p:extLst>
              </p:nvPr>
            </p:nvGraphicFramePr>
            <p:xfrm>
              <a:off x="755576" y="4653136"/>
              <a:ext cx="3672410" cy="18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482"/>
                    <a:gridCol w="734482"/>
                    <a:gridCol w="734482"/>
                    <a:gridCol w="734482"/>
                    <a:gridCol w="734482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33" t="-7813" r="-402500" b="-4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r>
                            <a:rPr lang="ru-RU" dirty="0" smtClean="0"/>
                            <a:t>5</a:t>
                          </a: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84976" cy="604867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3200" u="sng" dirty="0" smtClean="0"/>
                  <a:t>Идея алгоритма построения ДОП по матрице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u="sng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u="sng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200" b="0" i="1" u="sng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3200" b="1" dirty="0" smtClean="0"/>
                  <a:t>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dirty="0" smtClean="0"/>
                  <a:t>И</a:t>
                </a:r>
                <a:r>
                  <a:rPr lang="ru-RU" sz="3200" dirty="0" smtClean="0"/>
                  <a:t>сходные вершины должны быть </a:t>
                </a:r>
                <a:r>
                  <a:rPr lang="ru-RU" sz="3200" b="1" dirty="0" smtClean="0"/>
                  <a:t>упорядочены по ключам</a:t>
                </a:r>
                <a:r>
                  <a:rPr lang="ru-RU" sz="3200" dirty="0" smtClean="0"/>
                  <a:t>, в матрице берем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ru-RU" sz="32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ru-RU" sz="3200" b="0" i="0" dirty="0" smtClean="0">
                        <a:latin typeface="Cambria Math"/>
                      </a:rPr>
                      <m:t>− </m:t>
                    </m:r>
                  </m:oMath>
                </a14:m>
                <a:r>
                  <a:rPr lang="ru-RU" sz="3200" dirty="0" smtClean="0"/>
                  <a:t>это номер корня всего дерева в упорядоченном массиве вершин.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 Добавляем эту вершину в дерево через обычное добавление в СДП.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 Затем в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матрице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dirty="0" smtClean="0"/>
                  <a:t> берем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ru-RU" sz="32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dirty="0" smtClean="0"/>
                  <a:t>(</a:t>
                </a:r>
                <a:r>
                  <a:rPr lang="en-US" b="1" i="1" dirty="0" smtClean="0"/>
                  <a:t>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ru-RU" b="1" i="1" dirty="0">
                            <a:latin typeface="Cambria Math"/>
                          </a:rPr>
                          <m:t>𝟎</m:t>
                        </m:r>
                        <m:r>
                          <a:rPr lang="ru-RU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) </a:t>
                </a:r>
                <a:r>
                  <a:rPr lang="ru-RU" sz="3200" dirty="0" smtClean="0"/>
                  <a:t>и добавляем эту вершину в левое поддерево, берем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3200" dirty="0" smtClean="0"/>
                  <a:t> и добавляем вершину в правое поддерево и т.д.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84976" cy="6048672"/>
              </a:xfrm>
              <a:blipFill rotWithShape="1">
                <a:blip r:embed="rId2"/>
                <a:stretch>
                  <a:fillRect l="-1735" t="-1210" r="-139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640960" cy="60486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Возьмем произвольную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3200" dirty="0" smtClean="0"/>
                  <a:t> для 9 вершин и построим по ней ДОП.</a:t>
                </a:r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:endParaRPr lang="ru-RU" sz="3200" dirty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Номер вершины совпадает с ключом.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640960" cy="6048672"/>
              </a:xfrm>
              <a:blipFill rotWithShape="1">
                <a:blip r:embed="rId2"/>
                <a:stretch>
                  <a:fillRect l="-1763" t="-1210" b="-8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38152"/>
                  </p:ext>
                </p:extLst>
              </p:nvPr>
            </p:nvGraphicFramePr>
            <p:xfrm>
              <a:off x="1356318" y="1556792"/>
              <a:ext cx="6096002" cy="41001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5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0" dirty="0" smtClean="0"/>
                            <a:t>5</a:t>
                          </a:r>
                          <a:endParaRPr lang="ru-RU" b="1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5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38152"/>
                  </p:ext>
                </p:extLst>
              </p:nvPr>
            </p:nvGraphicFramePr>
            <p:xfrm>
              <a:off x="1356318" y="1556792"/>
              <a:ext cx="6096002" cy="410019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  <a:gridCol w="554182"/>
                  </a:tblGrid>
                  <a:tr h="3917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813" r="-1000000" b="-9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5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0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0" dirty="0" smtClean="0"/>
                            <a:t>5</a:t>
                          </a:r>
                          <a:endParaRPr lang="ru-RU" b="1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1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2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3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4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5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6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7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8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9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366584"/>
                <a:ext cx="93610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6584"/>
                <a:ext cx="936104" cy="5421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44311" y="990736"/>
                <a:ext cx="93610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11" y="990736"/>
                <a:ext cx="936104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6199" y="990736"/>
                <a:ext cx="93610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9" y="990736"/>
                <a:ext cx="936104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H="1">
            <a:off x="660235" y="821274"/>
            <a:ext cx="360040" cy="338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488327" y="821274"/>
            <a:ext cx="324036" cy="338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73" y="2604510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38" y="4320526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13" y="5179560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50" y="3557041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41" y="187454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76" y="444660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48" y="3585648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68" y="4311072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58" y="2562269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2993093" y="2172462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010629" y="2994828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168517" y="2986116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147640" y="3897691"/>
            <a:ext cx="489968" cy="5489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5236597" y="3939413"/>
            <a:ext cx="498787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065125" y="3855794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328476" y="3855794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034455" y="215152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5936973" y="3042277"/>
            <a:ext cx="415083" cy="627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813874" y="3033565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3530704" y="4719761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794055" y="4719761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4212644" y="4320526"/>
            <a:ext cx="328917" cy="135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843754" y="3500717"/>
            <a:ext cx="333749" cy="169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659344" y="5156797"/>
            <a:ext cx="333749" cy="169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251822" y="3557041"/>
            <a:ext cx="416522" cy="180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485478" y="4761230"/>
            <a:ext cx="140494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4912279" y="4761230"/>
            <a:ext cx="163450" cy="487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884098" y="4698064"/>
            <a:ext cx="163885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6310899" y="4698064"/>
            <a:ext cx="163450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6867529" y="5126574"/>
            <a:ext cx="412572" cy="120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6177262" y="5204953"/>
            <a:ext cx="333749" cy="42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>
            <a:off x="5456918" y="5238152"/>
            <a:ext cx="361270" cy="80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4766651" y="5276010"/>
            <a:ext cx="333749" cy="42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130349" y="5535947"/>
            <a:ext cx="140494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557150" y="5535947"/>
            <a:ext cx="163450" cy="487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4101789" y="6012869"/>
            <a:ext cx="361270" cy="80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411522" y="6050727"/>
            <a:ext cx="333749" cy="42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0032" y="1527175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(0,9)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687755" y="2396423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(5,9)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097394" y="2535287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(0,4)</a:t>
            </a:r>
            <a:endParaRPr lang="ru-RU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33967" y="3300289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(1,4)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555776" y="4047455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(1,3)</a:t>
            </a:r>
            <a:endParaRPr lang="ru-RU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1920" y="4839543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(2,3)</a:t>
            </a:r>
            <a:endParaRPr lang="ru-R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248632" y="2973465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</a:t>
            </a:r>
            <a:endParaRPr lang="ru-RU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015533" y="4664909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(1,1)</a:t>
            </a:r>
            <a:endParaRPr lang="ru-R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15347" y="6063679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(2,2)</a:t>
            </a:r>
            <a:endParaRPr lang="ru-RU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4091677" y="6093296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(3,3)</a:t>
            </a:r>
            <a:endParaRPr lang="ru-R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167475" y="4335487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(4,4)</a:t>
            </a:r>
            <a:endParaRPr lang="ru-RU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504335" y="3557041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(9,9)</a:t>
            </a:r>
            <a:endParaRPr lang="ru-RU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861814" y="5179560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(8,8)</a:t>
            </a:r>
            <a:endParaRPr lang="ru-RU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6039683" y="5229200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(7,7)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344718" y="5271591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(6,6)</a:t>
            </a:r>
            <a:endParaRPr lang="ru-RU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572000" y="5271591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(5,5)</a:t>
            </a:r>
            <a:endParaRPr lang="ru-RU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048541" y="3471391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(5,8)</a:t>
            </a:r>
            <a:endParaRPr lang="ru-RU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5340689" y="4215773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(5,</a:t>
            </a:r>
            <a:r>
              <a:rPr lang="ru-RU" sz="2400" dirty="0" smtClean="0"/>
              <a:t>6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33535" y="4191471"/>
            <a:ext cx="8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(7,8)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8640"/>
                <a:ext cx="8568952" cy="6480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Трудоемкость метода</a:t>
                </a:r>
                <a:r>
                  <a:rPr lang="ru-RU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Существует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r>
                  <a:rPr lang="ru-RU" sz="3200" dirty="0" smtClean="0"/>
                  <a:t>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, формула (2) требует</a:t>
                </a:r>
                <a:r>
                  <a:rPr lang="ru-RU" sz="3200" dirty="0" smtClean="0"/>
                  <a:t> выбора одного из </a:t>
                </a:r>
                <a:r>
                  <a:rPr lang="ru-RU" sz="3200" b="1" dirty="0" smtClean="0"/>
                  <a:t>0 ≤ </a:t>
                </a:r>
                <a:r>
                  <a:rPr lang="en-US" sz="3200" b="1" dirty="0" err="1" smtClean="0"/>
                  <a:t>i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&lt;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j</a:t>
                </a:r>
                <a:r>
                  <a:rPr lang="ru-RU" sz="3200" b="1" dirty="0" smtClean="0"/>
                  <a:t> ≤ </a:t>
                </a:r>
                <a:r>
                  <a:rPr lang="en-US" sz="3200" b="1" dirty="0" smtClean="0"/>
                  <a:t>n</a:t>
                </a:r>
                <a:r>
                  <a:rPr lang="ru-RU" sz="3200" b="1" dirty="0" smtClean="0"/>
                  <a:t> </a:t>
                </a:r>
                <a:r>
                  <a:rPr lang="ru-RU" sz="3200" dirty="0" smtClean="0"/>
                  <a:t>значений, трудоемкость сводится 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3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ru-RU" sz="3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ru-RU" sz="3200" b="1" i="1" smtClean="0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3200" b="1" dirty="0"/>
                  <a:t> </a:t>
                </a:r>
                <a:r>
                  <a:rPr lang="ru-RU" sz="3200" dirty="0" smtClean="0"/>
                  <a:t>операций, т.е. </a:t>
                </a:r>
                <a:r>
                  <a:rPr lang="ru-RU" sz="3200" b="1" dirty="0" smtClean="0"/>
                  <a:t>трудоемкость кубическая.</a:t>
                </a:r>
              </a:p>
              <a:p>
                <a:pPr marL="0" indent="0">
                  <a:buNone/>
                </a:pPr>
                <a:r>
                  <a:rPr lang="ru-RU" sz="3200" u="sng" dirty="0" smtClean="0"/>
                  <a:t>В матрице существует закономерность</a:t>
                </a:r>
              </a:p>
              <a:p>
                <a:pPr marL="0" indent="0" algn="ctr">
                  <a:buNone/>
                </a:pPr>
                <a:r>
                  <a:rPr lang="ru-RU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,   </m:t>
                        </m:r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−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≤</a:t>
                </a:r>
                <a:r>
                  <a:rPr lang="ru-RU" sz="32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,   </m:t>
                        </m:r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3200" b="1" i="1" dirty="0">
                        <a:latin typeface="Cambria Math"/>
                      </a:rPr>
                      <m:t> </m:t>
                    </m:r>
                    <m:r>
                      <a:rPr lang="ru-RU" sz="32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/>
                  <a:t>≤</a:t>
                </a:r>
                <a:r>
                  <a:rPr lang="ru-RU" sz="32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+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ru-RU" sz="3200" b="1" i="1" dirty="0" smtClean="0">
                            <a:latin typeface="Cambria Math"/>
                          </a:rPr>
                          <m:t>,   </m:t>
                        </m:r>
                        <m:r>
                          <a:rPr lang="en-US" sz="3200" b="1" i="1" dirty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sz="3200" dirty="0" smtClean="0"/>
                  <a:t>Это позволяет сократить поиск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3200" dirty="0" smtClean="0"/>
                  <a:t> до этого диапазона, что дает возможность уменьшить трудоемкость до </a:t>
                </a:r>
                <a:r>
                  <a:rPr lang="ru-RU" sz="3200" b="1" dirty="0" smtClean="0"/>
                  <a:t>квадратичной</a:t>
                </a:r>
                <a:r>
                  <a:rPr lang="ru-RU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8640"/>
                <a:ext cx="8568952" cy="6480720"/>
              </a:xfrm>
              <a:blipFill rotWithShape="1">
                <a:blip r:embed="rId2"/>
                <a:stretch>
                  <a:fillRect l="-1778" t="-1223" r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днс\Desktop\картинки_лекции\0018-018-Programmist-dolzhen-pomn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0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/>
              <a:t>Типичный </a:t>
            </a:r>
            <a:r>
              <a:rPr lang="ru-RU" b="1" u="sng" dirty="0" smtClean="0"/>
              <a:t>пример </a:t>
            </a:r>
            <a:r>
              <a:rPr lang="ru-RU" dirty="0" smtClean="0"/>
              <a:t>- </a:t>
            </a:r>
            <a:r>
              <a:rPr lang="ru-RU" b="1" i="1" dirty="0"/>
              <a:t>сканер компилятора</a:t>
            </a:r>
            <a:r>
              <a:rPr lang="ru-RU" dirty="0"/>
              <a:t>, </a:t>
            </a:r>
            <a:r>
              <a:rPr lang="ru-RU" dirty="0" smtClean="0"/>
              <a:t>который определяет, </a:t>
            </a:r>
            <a:r>
              <a:rPr lang="ru-RU" dirty="0"/>
              <a:t>относится ли </a:t>
            </a:r>
            <a:r>
              <a:rPr lang="ru-RU" u="sng" dirty="0" smtClean="0"/>
              <a:t>каждое слово</a:t>
            </a:r>
            <a:r>
              <a:rPr lang="ru-RU" dirty="0" smtClean="0"/>
              <a:t> программы (идентификатор) </a:t>
            </a:r>
            <a:r>
              <a:rPr lang="ru-RU" b="1" dirty="0" smtClean="0"/>
              <a:t>к классу ключевых слов</a:t>
            </a:r>
            <a:r>
              <a:rPr lang="ru-RU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u="sng" dirty="0" smtClean="0"/>
              <a:t>Статистические измерения </a:t>
            </a:r>
            <a:r>
              <a:rPr lang="ru-RU" dirty="0" smtClean="0"/>
              <a:t>на сотнях компилируемых программ могут дать информацию об </a:t>
            </a:r>
            <a:r>
              <a:rPr lang="ru-RU" b="1" dirty="0" smtClean="0"/>
              <a:t>относительных частотах </a:t>
            </a:r>
            <a:r>
              <a:rPr lang="ru-RU" u="sng" dirty="0" smtClean="0"/>
              <a:t>появления в тексте программы конкретных ключевых слов.</a:t>
            </a:r>
            <a:endParaRPr lang="ru-RU" u="sng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27384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Алгоритм построения ДОП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20688"/>
                <a:ext cx="8352928" cy="6120680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i="1" dirty="0" smtClean="0"/>
                  <a:t>Вычисление </a:t>
                </a:r>
                <a:r>
                  <a:rPr lang="en-US" sz="2800" b="1" i="1" dirty="0" smtClean="0"/>
                  <a:t>AW</a:t>
                </a:r>
                <a:r>
                  <a:rPr lang="ru-RU" sz="2800" b="1" i="1" dirty="0" smtClean="0"/>
                  <a:t> - матрицы весов: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DO (</a:t>
                </a:r>
                <a:r>
                  <a:rPr lang="en-US" sz="2800" dirty="0" err="1" smtClean="0"/>
                  <a:t>i</a:t>
                </a:r>
                <a:r>
                  <a:rPr lang="ru-RU" sz="2800" dirty="0" smtClean="0"/>
                  <a:t>=</a:t>
                </a:r>
                <a:r>
                  <a:rPr lang="en-US" sz="2800" dirty="0" smtClean="0"/>
                  <a:t>0, n)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DO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(j=i+1, n)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2800" dirty="0"/>
                  <a:t>+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     OD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OD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i="1" dirty="0" smtClean="0"/>
                  <a:t>Вычисление матриц </a:t>
                </a:r>
                <a:r>
                  <a:rPr lang="en-US" sz="2800" b="1" i="1" dirty="0" smtClean="0"/>
                  <a:t>AP </a:t>
                </a:r>
                <a:r>
                  <a:rPr lang="ru-RU" sz="2800" b="1" i="1" dirty="0" smtClean="0"/>
                  <a:t>и</a:t>
                </a:r>
                <a:r>
                  <a:rPr lang="en-US" sz="2800" b="1" i="1" dirty="0" smtClean="0"/>
                  <a:t> AR</a:t>
                </a:r>
                <a:r>
                  <a:rPr lang="ru-RU" sz="2800" b="1" i="1" dirty="0" smtClean="0"/>
                  <a:t>:</a:t>
                </a:r>
                <a:r>
                  <a:rPr lang="en-US" sz="2800" b="1" i="1" dirty="0" smtClean="0"/>
                  <a:t>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i="1" dirty="0" smtClean="0"/>
                  <a:t>Обозначим</a:t>
                </a:r>
                <a:r>
                  <a:rPr lang="en-US" sz="2800" b="1" i="1" dirty="0" smtClean="0"/>
                  <a:t>  </a:t>
                </a:r>
                <a:r>
                  <a:rPr lang="en-US" sz="2800" b="1" dirty="0" smtClean="0"/>
                  <a:t>h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j – </a:t>
                </a:r>
                <a:r>
                  <a:rPr lang="en-US" sz="2800" b="1" dirty="0" err="1" smtClean="0"/>
                  <a:t>i</a:t>
                </a:r>
                <a:r>
                  <a:rPr lang="ru-RU" sz="2800" b="1" dirty="0" smtClean="0"/>
                  <a:t> </a:t>
                </a:r>
                <a:r>
                  <a:rPr lang="ru-RU" sz="2800" dirty="0" smtClean="0"/>
                  <a:t>– размер поддерева</a:t>
                </a:r>
                <a:r>
                  <a:rPr lang="ru-RU" sz="2800" b="1" dirty="0" smtClean="0"/>
                  <a:t> </a:t>
                </a:r>
                <a:endParaRPr lang="en-US" sz="2800" b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u="sng" dirty="0" smtClean="0"/>
                  <a:t>При </a:t>
                </a:r>
                <a:r>
                  <a:rPr lang="en-US" sz="2800" b="1" u="sng" dirty="0" smtClean="0"/>
                  <a:t>h =1</a:t>
                </a:r>
                <a:r>
                  <a:rPr lang="ru-RU" sz="2800" b="1" u="sng" dirty="0" smtClean="0"/>
                  <a:t>:</a:t>
                </a:r>
                <a:endParaRPr lang="en-US" sz="2800" b="1" u="sng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DO (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=0, n-1)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j=i+1;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</a:rPr>
                          <m:t>AP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  <m:r>
                          <a:rPr lang="ru-RU" sz="28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W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ru-RU" sz="2800" dirty="0" smtClean="0"/>
                  <a:t> 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</a:rPr>
                          <m:t>AR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j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OD</a:t>
                </a:r>
                <a:endParaRPr lang="ru-RU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u="sng" dirty="0" smtClean="0"/>
                  <a:t>При </a:t>
                </a:r>
                <a:r>
                  <a:rPr lang="en-US" sz="2800" b="1" u="sng" dirty="0" smtClean="0"/>
                  <a:t>h&gt;1</a:t>
                </a:r>
                <a:r>
                  <a:rPr lang="ru-RU" sz="2800" b="1" u="sng" dirty="0" smtClean="0"/>
                  <a:t>:</a:t>
                </a:r>
                <a:endParaRPr lang="en-US" sz="2800" b="1" u="sng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DO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(h=2,3,…,n)  …</a:t>
                </a:r>
                <a:endParaRPr lang="ru-RU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20688"/>
                <a:ext cx="8352928" cy="6120680"/>
              </a:xfrm>
              <a:blipFill rotWithShape="1">
                <a:blip r:embed="rId2"/>
                <a:stretch>
                  <a:fillRect l="-1533" t="-896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27384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Алгоритм построения ДОП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352928" cy="61206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b="1" u="sng" dirty="0" smtClean="0"/>
              <a:t>При </a:t>
            </a:r>
            <a:r>
              <a:rPr lang="en-US" sz="2800" b="1" u="sng" dirty="0" smtClean="0"/>
              <a:t>h&gt;1</a:t>
            </a:r>
            <a:r>
              <a:rPr lang="ru-RU" sz="2800" b="1" u="sng" dirty="0" smtClean="0"/>
              <a:t>:</a:t>
            </a:r>
            <a:r>
              <a:rPr lang="en-US" sz="2800" b="1" dirty="0"/>
              <a:t> </a:t>
            </a:r>
            <a:r>
              <a:rPr lang="en-US" sz="2800" b="1" dirty="0" smtClean="0"/>
              <a:t>                 </a:t>
            </a:r>
            <a:r>
              <a:rPr lang="en-US" sz="2800" dirty="0" smtClean="0"/>
              <a:t>h</a:t>
            </a:r>
            <a:r>
              <a:rPr lang="ru-RU" sz="2800" dirty="0" smtClean="0"/>
              <a:t> 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 smtClean="0"/>
              <a:t>j–</a:t>
            </a:r>
            <a:r>
              <a:rPr lang="en-US" sz="2800" dirty="0" err="1" smtClean="0"/>
              <a:t>i</a:t>
            </a:r>
            <a:r>
              <a:rPr lang="ru-RU" sz="2800" dirty="0" smtClean="0"/>
              <a:t> </a:t>
            </a:r>
            <a:r>
              <a:rPr lang="ru-RU" sz="2800" dirty="0"/>
              <a:t>– размер поддерева</a:t>
            </a:r>
            <a:endParaRPr lang="en-US" sz="2800" u="sng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DO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smtClean="0"/>
              <a:t>h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2,</a:t>
            </a:r>
            <a:r>
              <a:rPr lang="ru-RU" sz="2800" dirty="0" smtClean="0"/>
              <a:t> </a:t>
            </a:r>
            <a:r>
              <a:rPr lang="en-US" sz="2800" dirty="0" smtClean="0"/>
              <a:t>3,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) 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</a:t>
            </a:r>
            <a:r>
              <a:rPr lang="en-US" sz="2800" dirty="0" smtClean="0"/>
              <a:t>DO (</a:t>
            </a:r>
            <a:r>
              <a:rPr lang="ru-RU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...,</a:t>
            </a:r>
            <a:r>
              <a:rPr lang="ru-RU" sz="2800" dirty="0" smtClean="0"/>
              <a:t> </a:t>
            </a:r>
            <a:r>
              <a:rPr lang="en-US" sz="2800" dirty="0" smtClean="0"/>
              <a:t>n – h</a:t>
            </a:r>
            <a:r>
              <a:rPr lang="ru-RU" sz="2800" dirty="0" smtClean="0"/>
              <a:t> </a:t>
            </a:r>
            <a:r>
              <a:rPr lang="en-US" sz="2800" dirty="0" smtClean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</a:t>
            </a:r>
            <a:r>
              <a:rPr lang="en-US" sz="2800" dirty="0" smtClean="0"/>
              <a:t>j </a:t>
            </a:r>
            <a:r>
              <a:rPr lang="en-US" sz="2800" dirty="0"/>
              <a:t>:= </a:t>
            </a:r>
            <a:r>
              <a:rPr lang="en-US" sz="2800" dirty="0" err="1"/>
              <a:t>i</a:t>
            </a:r>
            <a:r>
              <a:rPr lang="en-US" sz="2800" dirty="0"/>
              <a:t> + h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</a:t>
            </a:r>
            <a:r>
              <a:rPr lang="en-US" sz="2800" dirty="0" smtClean="0"/>
              <a:t>m </a:t>
            </a:r>
            <a:r>
              <a:rPr lang="en-US" sz="2800" dirty="0"/>
              <a:t>:= </a:t>
            </a:r>
            <a:r>
              <a:rPr lang="en-US" sz="2800" dirty="0" smtClean="0"/>
              <a:t>AR </a:t>
            </a:r>
            <a:r>
              <a:rPr lang="en-US" sz="2800" b="1" baseline="-25000" dirty="0" err="1"/>
              <a:t>i</a:t>
            </a:r>
            <a:r>
              <a:rPr lang="en-US" sz="2800" b="1" baseline="-25000" dirty="0" smtClean="0"/>
              <a:t>,</a:t>
            </a:r>
            <a:r>
              <a:rPr lang="ru-RU" sz="2800" b="1" baseline="-25000" dirty="0" smtClean="0"/>
              <a:t> </a:t>
            </a:r>
            <a:r>
              <a:rPr lang="en-US" sz="2800" b="1" baseline="-25000" dirty="0" smtClean="0"/>
              <a:t>j-1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</a:t>
            </a:r>
            <a:r>
              <a:rPr lang="en-US" sz="2800" dirty="0" smtClean="0"/>
              <a:t>min </a:t>
            </a:r>
            <a:r>
              <a:rPr lang="en-US" sz="2800" dirty="0"/>
              <a:t>: = </a:t>
            </a:r>
            <a:r>
              <a:rPr lang="en-US" sz="2800" dirty="0" smtClean="0"/>
              <a:t>AP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,</a:t>
            </a:r>
            <a:r>
              <a:rPr lang="ru-RU" sz="2800" b="1" baseline="-25000" dirty="0" smtClean="0"/>
              <a:t> </a:t>
            </a:r>
            <a:r>
              <a:rPr lang="en-US" sz="2800" b="1" baseline="-25000" dirty="0" smtClean="0"/>
              <a:t>m-1</a:t>
            </a:r>
            <a:r>
              <a:rPr lang="en-US" sz="2800" baseline="-250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AP</a:t>
            </a:r>
            <a:r>
              <a:rPr lang="ru-RU" sz="2800" dirty="0" smtClean="0"/>
              <a:t> </a:t>
            </a:r>
            <a:r>
              <a:rPr lang="en-US" sz="2800" b="1" baseline="-25000" dirty="0" smtClean="0"/>
              <a:t>m</a:t>
            </a:r>
            <a:r>
              <a:rPr lang="en-US" sz="2800" b="1" baseline="-25000" dirty="0"/>
              <a:t>, j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</a:t>
            </a:r>
            <a:r>
              <a:rPr lang="en-US" sz="2800" dirty="0" smtClean="0"/>
              <a:t>DO (</a:t>
            </a:r>
            <a:r>
              <a:rPr lang="ru-RU" sz="2800" dirty="0" smtClean="0"/>
              <a:t> </a:t>
            </a:r>
            <a:r>
              <a:rPr lang="en-US" sz="2800" dirty="0" smtClean="0"/>
              <a:t>k </a:t>
            </a:r>
            <a:r>
              <a:rPr lang="en-US" sz="2800" dirty="0"/>
              <a:t>= m+1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...,</a:t>
            </a:r>
            <a:r>
              <a:rPr lang="ru-RU" sz="2800" dirty="0" smtClean="0"/>
              <a:t> </a:t>
            </a:r>
            <a:r>
              <a:rPr lang="en-US" sz="2800" dirty="0" smtClean="0"/>
              <a:t>AR</a:t>
            </a:r>
            <a:r>
              <a:rPr lang="ru-RU" sz="2800" dirty="0" smtClean="0"/>
              <a:t> </a:t>
            </a:r>
            <a:r>
              <a:rPr lang="en-US" sz="2800" b="1" baseline="-25000" dirty="0" smtClean="0"/>
              <a:t>i+1</a:t>
            </a:r>
            <a:r>
              <a:rPr lang="en-US" sz="2800" b="1" baseline="-25000" dirty="0"/>
              <a:t>, </a:t>
            </a:r>
            <a:r>
              <a:rPr lang="en-US" sz="2800" b="1" baseline="-25000" dirty="0" smtClean="0"/>
              <a:t>j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   </a:t>
            </a:r>
            <a:r>
              <a:rPr lang="en-US" sz="2800" dirty="0" smtClean="0"/>
              <a:t>x </a:t>
            </a:r>
            <a:r>
              <a:rPr lang="en-US" sz="2800" dirty="0"/>
              <a:t>: = </a:t>
            </a:r>
            <a:r>
              <a:rPr lang="en-US" sz="2800" dirty="0" smtClean="0"/>
              <a:t>AP</a:t>
            </a:r>
            <a:r>
              <a:rPr lang="ru-RU" sz="2800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,</a:t>
            </a:r>
            <a:r>
              <a:rPr lang="ru-RU" sz="2800" b="1" baseline="-25000" dirty="0" smtClean="0"/>
              <a:t> </a:t>
            </a:r>
            <a:r>
              <a:rPr lang="en-US" sz="2800" b="1" baseline="-25000" dirty="0" smtClean="0"/>
              <a:t>k-1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AP</a:t>
            </a:r>
            <a:r>
              <a:rPr lang="ru-RU" sz="2800" dirty="0" smtClean="0"/>
              <a:t> </a:t>
            </a:r>
            <a:r>
              <a:rPr lang="en-US" sz="2800" b="1" baseline="-25000" dirty="0" smtClean="0"/>
              <a:t>k</a:t>
            </a:r>
            <a:r>
              <a:rPr lang="en-US" sz="2800" b="1" baseline="-25000" dirty="0"/>
              <a:t>, j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   </a:t>
            </a:r>
            <a:r>
              <a:rPr lang="en-US" sz="2800" dirty="0" smtClean="0"/>
              <a:t>IF ( x </a:t>
            </a:r>
            <a:r>
              <a:rPr lang="en-US" sz="2800" dirty="0"/>
              <a:t>&lt; </a:t>
            </a:r>
            <a:r>
              <a:rPr lang="en-US" sz="2800" dirty="0" smtClean="0"/>
              <a:t>min ) m</a:t>
            </a:r>
            <a:r>
              <a:rPr lang="ru-RU" sz="2800" dirty="0" smtClean="0"/>
              <a:t> </a:t>
            </a:r>
            <a:r>
              <a:rPr lang="en-US" sz="2800" dirty="0" smtClean="0"/>
              <a:t>:=</a:t>
            </a:r>
            <a:r>
              <a:rPr lang="ru-RU" sz="2800" dirty="0" smtClean="0"/>
              <a:t> </a:t>
            </a:r>
            <a:r>
              <a:rPr lang="en-US" sz="2800" dirty="0" smtClean="0"/>
              <a:t>k </a:t>
            </a:r>
            <a:r>
              <a:rPr lang="en-US" sz="2800" dirty="0"/>
              <a:t>, </a:t>
            </a:r>
            <a:r>
              <a:rPr lang="en-US" sz="2800" dirty="0" smtClean="0"/>
              <a:t>min</a:t>
            </a:r>
            <a:r>
              <a:rPr lang="ru-RU" sz="2800" dirty="0" smtClean="0"/>
              <a:t> </a:t>
            </a:r>
            <a:r>
              <a:rPr lang="en-US" sz="2800" dirty="0" smtClean="0"/>
              <a:t>:= x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FI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   </a:t>
            </a:r>
            <a:r>
              <a:rPr lang="en-US" sz="2800" dirty="0" smtClean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</a:t>
            </a:r>
            <a:r>
              <a:rPr lang="en-US" sz="2800" dirty="0" smtClean="0"/>
              <a:t>AP</a:t>
            </a:r>
            <a:r>
              <a:rPr lang="en-US" sz="2800" baseline="-25000" dirty="0" smtClean="0"/>
              <a:t> </a:t>
            </a:r>
            <a:r>
              <a:rPr lang="en-US" sz="2800" b="1" baseline="-25000" dirty="0" err="1"/>
              <a:t>i</a:t>
            </a:r>
            <a:r>
              <a:rPr lang="en-US" sz="2800" b="1" baseline="-25000" dirty="0"/>
              <a:t>, j</a:t>
            </a:r>
            <a:r>
              <a:rPr lang="en-US" sz="2800" dirty="0"/>
              <a:t> := min + </a:t>
            </a:r>
            <a:r>
              <a:rPr lang="en-US" sz="2800" dirty="0" smtClean="0"/>
              <a:t>AW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/>
              <a:t>, j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</a:t>
            </a:r>
            <a:r>
              <a:rPr lang="en-US" sz="2800" dirty="0" smtClean="0"/>
              <a:t>AR</a:t>
            </a:r>
            <a:r>
              <a:rPr lang="ru-RU" sz="2800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ru-RU" sz="2800" b="1" baseline="-25000" dirty="0"/>
              <a:t>, </a:t>
            </a:r>
            <a:r>
              <a:rPr lang="en-US" sz="2800" b="1" baseline="-25000" dirty="0"/>
              <a:t>j</a:t>
            </a:r>
            <a:r>
              <a:rPr lang="ru-RU" sz="2800" dirty="0"/>
              <a:t> </a:t>
            </a:r>
            <a:r>
              <a:rPr lang="ru-RU" sz="2800" dirty="0" smtClean="0"/>
              <a:t>:= </a:t>
            </a:r>
            <a:r>
              <a:rPr lang="en-US" sz="2800" dirty="0" smtClean="0"/>
              <a:t>m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</a:t>
            </a:r>
            <a:r>
              <a:rPr lang="en-US" sz="2800" dirty="0" smtClean="0"/>
              <a:t>OD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042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8640"/>
                <a:ext cx="8352928" cy="6480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dirty="0" smtClean="0"/>
                  <a:t>Создание дерева:  </a:t>
                </a:r>
                <a:r>
                  <a:rPr lang="en-US" sz="2800" b="1" dirty="0" smtClean="0"/>
                  <a:t>Create Tree(0,n)</a:t>
                </a:r>
              </a:p>
              <a:p>
                <a:pPr marL="0" indent="0">
                  <a:buNone/>
                </a:pPr>
                <a:r>
                  <a:rPr lang="en-US" sz="2800" u="sng" dirty="0" smtClean="0"/>
                  <a:t>Create Tree(L,R)</a:t>
                </a:r>
                <a:r>
                  <a:rPr lang="en-US" sz="2800" dirty="0" smtClean="0"/>
                  <a:t>      // L,R </a:t>
                </a:r>
                <a:r>
                  <a:rPr lang="ru-RU" sz="2800" dirty="0" smtClean="0"/>
                  <a:t>-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границы массива вершин</a:t>
                </a:r>
                <a:r>
                  <a:rPr lang="en-US" sz="2800" dirty="0" smtClean="0"/>
                  <a:t> V</a:t>
                </a:r>
                <a:endParaRPr lang="ru-RU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IF(L&lt;R)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/>
                          </a:rPr>
                          <m:t>AR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𝐿𝑅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;</m:t>
                    </m:r>
                  </m:oMath>
                </a14:m>
                <a:endParaRPr lang="en-US" sz="2800" b="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     </a:t>
                </a:r>
                <a:r>
                  <a:rPr lang="ru-RU" sz="2800" dirty="0" smtClean="0"/>
                  <a:t>Добавить </a:t>
                </a:r>
                <a:r>
                  <a:rPr lang="en-US" sz="2800" dirty="0" smtClean="0"/>
                  <a:t>(Root,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Create Tree(L,k-1)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     Create Tree(</a:t>
                </a:r>
                <a:r>
                  <a:rPr lang="en-US" sz="2800" dirty="0" err="1" smtClean="0"/>
                  <a:t>k,R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 smtClean="0"/>
                  <a:t>FI</a:t>
                </a:r>
                <a:endParaRPr lang="en-US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u="sng" dirty="0" smtClean="0"/>
                  <a:t>Трудоемкость  точного алгоритма </a:t>
                </a:r>
                <a:r>
                  <a:rPr lang="ru-RU" sz="2800" b="1" dirty="0" smtClean="0"/>
                  <a:t>построения ДОП</a:t>
                </a:r>
                <a:r>
                  <a:rPr lang="ru-RU" sz="2800" dirty="0" smtClean="0"/>
                  <a:t>: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ru-RU" sz="2800" dirty="0"/>
                  <a:t>п</a:t>
                </a:r>
                <a:r>
                  <a:rPr lang="ru-RU" sz="2800" dirty="0" smtClean="0"/>
                  <a:t>о времени  </a:t>
                </a:r>
                <a:r>
                  <a:rPr lang="ru-RU" sz="2800" b="1" dirty="0" smtClean="0"/>
                  <a:t>О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 smtClean="0"/>
                  <a:t>по занимаемой памяти  </a:t>
                </a:r>
                <a:r>
                  <a:rPr lang="ru-RU" sz="2800" b="1" dirty="0"/>
                  <a:t>О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</a:t>
                </a:r>
                <a:endParaRPr lang="ru-RU" sz="2800" b="1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При больших объемах деревьев такие алгоритмы становятся неэффективными.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8640"/>
                <a:ext cx="8352928" cy="6480720"/>
              </a:xfrm>
              <a:blipFill rotWithShape="1">
                <a:blip r:embed="rId2"/>
                <a:stretch>
                  <a:fillRect l="-1533" t="-847" r="-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днс\Desktop\картинки_лекции\312f121cf5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0648"/>
            <a:ext cx="66675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8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24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Приближенные алгоритмы </a:t>
            </a:r>
            <a:r>
              <a:rPr lang="ru-RU" b="1" dirty="0" smtClean="0"/>
              <a:t>построения </a:t>
            </a:r>
            <a:r>
              <a:rPr lang="ru-RU" b="1" dirty="0" smtClean="0">
                <a:solidFill>
                  <a:schemeClr val="tx1"/>
                </a:solidFill>
              </a:rPr>
              <a:t>ДОП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Известны </a:t>
            </a:r>
            <a:r>
              <a:rPr lang="ru-RU" sz="3200" b="1" dirty="0" smtClean="0"/>
              <a:t>быстрые алгоритмы</a:t>
            </a:r>
            <a:r>
              <a:rPr lang="ru-RU" sz="3200" dirty="0" smtClean="0"/>
              <a:t>, строящие </a:t>
            </a:r>
            <a:r>
              <a:rPr lang="ru-RU" sz="3200" b="1" dirty="0" smtClean="0"/>
              <a:t>почти оптимальные деревья поиска</a:t>
            </a:r>
            <a:r>
              <a:rPr lang="ru-RU" sz="3200" dirty="0" smtClean="0"/>
              <a:t>. Назовем эти алгоритмы  А1 и А2.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i="1" u="sng" dirty="0" smtClean="0"/>
              <a:t>Алгоритм </a:t>
            </a:r>
            <a:r>
              <a:rPr lang="ru-RU" sz="3200" i="1" u="sng" dirty="0" smtClean="0"/>
              <a:t>А1:</a:t>
            </a:r>
          </a:p>
          <a:p>
            <a:pPr marL="0" indent="0">
              <a:buNone/>
            </a:pPr>
            <a:r>
              <a:rPr lang="ru-RU" sz="3200" dirty="0" smtClean="0"/>
              <a:t>В качестве корня </a:t>
            </a:r>
            <a:r>
              <a:rPr lang="ru-RU" sz="3200" b="1" i="1" dirty="0" smtClean="0"/>
              <a:t>берем вершину с наибольшим весом</a:t>
            </a:r>
            <a:r>
              <a:rPr lang="ru-RU" sz="3200" dirty="0" smtClean="0"/>
              <a:t>, будем поступать так же для каждого поддерева.</a:t>
            </a:r>
          </a:p>
        </p:txBody>
      </p:sp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1146063" y="3382746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1757019" y="2560979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2121945" y="3847632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2783049" y="3081429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3170321" y="4510046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3827623" y="366466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4826033" y="415035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5753943" y="4656221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6783388" y="5093023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>
            <a:endCxn id="4" idx="0"/>
          </p:cNvCxnSpPr>
          <p:nvPr/>
        </p:nvCxnSpPr>
        <p:spPr>
          <a:xfrm rot="425429" flipH="1">
            <a:off x="1483116" y="2905102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425429" flipH="1">
            <a:off x="3514000" y="4008210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425429" flipH="1">
            <a:off x="2123741" y="2019405"/>
            <a:ext cx="450272" cy="619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429">
            <a:off x="2456139" y="1731842"/>
            <a:ext cx="495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rot="425429">
            <a:off x="2251914" y="2943571"/>
            <a:ext cx="603639" cy="261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425429">
            <a:off x="3251690" y="3538214"/>
            <a:ext cx="603639" cy="261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425429" flipH="1">
            <a:off x="2521295" y="3436195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425429">
            <a:off x="4256171" y="4012017"/>
            <a:ext cx="603639" cy="261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425429">
            <a:off x="5207161" y="4564070"/>
            <a:ext cx="603639" cy="261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425429">
            <a:off x="6229727" y="5074682"/>
            <a:ext cx="603639" cy="261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425429">
            <a:off x="2829646" y="1712445"/>
            <a:ext cx="6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425429">
            <a:off x="2250961" y="2538770"/>
            <a:ext cx="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 rot="425429">
            <a:off x="1629148" y="3271649"/>
            <a:ext cx="3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 rot="425429">
            <a:off x="3161938" y="2941298"/>
            <a:ext cx="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425429">
            <a:off x="4126981" y="3458176"/>
            <a:ext cx="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425429">
            <a:off x="5147530" y="4029785"/>
            <a:ext cx="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425429">
            <a:off x="2602814" y="3855290"/>
            <a:ext cx="3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425429">
            <a:off x="3695096" y="4478416"/>
            <a:ext cx="3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 rot="425429">
            <a:off x="6205154" y="4584266"/>
            <a:ext cx="3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 rot="425429">
            <a:off x="7186229" y="4996551"/>
            <a:ext cx="3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3778" y="5805264"/>
                <a:ext cx="8630710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25∗1+20∗2+5∗3+10∗3+5∗4+10∗4+5∗5+10∗5+5∗6+5∗7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ru-RU" sz="2800" dirty="0" smtClean="0"/>
                  <a:t> = 3,1 </a:t>
                </a:r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8" y="5805264"/>
                <a:ext cx="8630710" cy="710451"/>
              </a:xfrm>
              <a:prstGeom prst="rect">
                <a:avLst/>
              </a:prstGeom>
              <a:blipFill rotWithShape="1">
                <a:blip r:embed="rId12"/>
                <a:stretch>
                  <a:fillRect l="-148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Таблица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191748"/>
                  </p:ext>
                </p:extLst>
              </p:nvPr>
            </p:nvGraphicFramePr>
            <p:xfrm>
              <a:off x="777181" y="510062"/>
              <a:ext cx="7416816" cy="7586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Таблица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191748"/>
                  </p:ext>
                </p:extLst>
              </p:nvPr>
            </p:nvGraphicFramePr>
            <p:xfrm>
              <a:off x="777181" y="510062"/>
              <a:ext cx="7416816" cy="7586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8197" r="-9972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104762" r="-997297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b="1" i="1" u="sng" dirty="0" smtClean="0"/>
                  <a:t>Алгоритм </a:t>
                </a:r>
                <a:r>
                  <a:rPr lang="en-US" b="1" i="1" u="sng" dirty="0" smtClean="0"/>
                  <a:t>A1</a:t>
                </a:r>
                <a:r>
                  <a:rPr lang="ru-RU" b="1" i="1" u="sng" dirty="0" smtClean="0"/>
                  <a:t> на псевдокоде</a:t>
                </a:r>
                <a:r>
                  <a:rPr lang="en-US" b="1" i="1" dirty="0" smtClean="0"/>
                  <a:t>  </a:t>
                </a:r>
                <a:endParaRPr lang="ru-RU" b="1" i="1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 smtClean="0"/>
                  <a:t>&lt;</a:t>
                </a:r>
                <a:r>
                  <a:rPr lang="ru-RU" dirty="0" smtClean="0"/>
                  <a:t>сортировка по </a:t>
                </a:r>
                <a:r>
                  <a:rPr lang="ru-RU" dirty="0"/>
                  <a:t>убыванию весов</a:t>
                </a:r>
                <a:r>
                  <a:rPr lang="en-US" dirty="0"/>
                  <a:t>&gt;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=1, n)</a:t>
                </a:r>
              </a:p>
              <a:p>
                <a:pPr marL="0" indent="0">
                  <a:buNone/>
                </a:pPr>
                <a:r>
                  <a:rPr lang="ru-RU" dirty="0"/>
                  <a:t>Добавить</a:t>
                </a:r>
                <a:r>
                  <a:rPr lang="en-US" dirty="0"/>
                  <a:t> (Root,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OD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1852" t="-1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332656"/>
                <a:ext cx="8568952" cy="63367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3200" i="1" u="sng" dirty="0" smtClean="0"/>
                  <a:t>Алгоритм А2: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Алгоритм отличается тем, что </a:t>
                </a:r>
                <a:r>
                  <a:rPr lang="ru-RU" sz="2800" b="1" dirty="0" smtClean="0"/>
                  <a:t>вершины должны быть упорядочены по возрастанию ключей.</a:t>
                </a:r>
                <a:r>
                  <a:rPr lang="ru-RU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2800" b="1" dirty="0" smtClean="0"/>
                  <a:t>Находим «центр тяжести», </a:t>
                </a:r>
                <a:r>
                  <a:rPr lang="ru-RU" sz="2800" dirty="0" smtClean="0"/>
                  <a:t>т.е. путем последовательного суммирования весов определим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u-RU" sz="2800" dirty="0" smtClean="0"/>
                  <a:t>, для которой справедливы неравенства: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b="1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/>
                          </a:rPr>
                          <m:t>𝑾</m:t>
                        </m:r>
                      </m:num>
                      <m:den>
                        <m:r>
                          <a:rPr lang="en-US" sz="2800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 smtClean="0"/>
                  <a:t>   </a:t>
                </a:r>
                <a:r>
                  <a:rPr lang="en-US" sz="2800" dirty="0" smtClean="0"/>
                  <a:t>   </a:t>
                </a:r>
                <a:r>
                  <a:rPr lang="ru-RU" sz="2800" dirty="0" smtClean="0"/>
                  <a:t>и </a:t>
                </a:r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dirty="0">
                            <a:latin typeface="Cambria Math"/>
                          </a:rPr>
                          <m:t>𝒊</m:t>
                        </m:r>
                        <m:r>
                          <a:rPr lang="en-US" sz="2800" b="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dirty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800" b="1" dirty="0" smtClean="0"/>
                  <a:t>≥</a:t>
                </a:r>
                <a:r>
                  <a:rPr lang="en-US" sz="2800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/>
                          </a:rPr>
                          <m:t>𝑾</m:t>
                        </m:r>
                      </m:num>
                      <m:den>
                        <m:r>
                          <a:rPr lang="ru-RU" sz="2800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В качестве </a:t>
                </a:r>
                <a:r>
                  <a:rPr lang="ru-RU" sz="2800" b="1" dirty="0" smtClean="0"/>
                  <a:t>«центра тяжести» </a:t>
                </a:r>
                <a:r>
                  <a:rPr lang="ru-RU" sz="2800" dirty="0" smtClean="0"/>
                  <a:t>берется вершина, для которой </a:t>
                </a:r>
                <a:r>
                  <a:rPr lang="ru-RU" sz="2800" u="sng" dirty="0" smtClean="0"/>
                  <a:t>сумма весов левой и правой части массива как можно </a:t>
                </a:r>
                <a:r>
                  <a:rPr lang="ru-RU" sz="2800" u="sng" dirty="0"/>
                  <a:t>м</a:t>
                </a:r>
                <a:r>
                  <a:rPr lang="ru-RU" sz="2800" u="sng" dirty="0" smtClean="0"/>
                  <a:t>еньше отличаются</a:t>
                </a:r>
                <a:r>
                  <a:rPr lang="ru-RU" sz="2800" dirty="0" smtClean="0"/>
                  <a:t> друг от друга.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Иногда для большей точности также рассматриваются две ближайшие к выбранной вершины: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a:rPr lang="ru-RU" sz="2800" b="1" i="1" smtClean="0">
                            <a:latin typeface="Cambria Math"/>
                          </a:rPr>
                          <m:t>−</m:t>
                        </m:r>
                        <m:r>
                          <a:rPr lang="ru-RU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ru-RU" sz="2800" b="1" dirty="0" smtClean="0"/>
                  <a:t>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a:rPr lang="ru-RU" sz="2800" b="1" i="1" smtClean="0">
                            <a:latin typeface="Cambria Math"/>
                          </a:rPr>
                          <m:t>+</m:t>
                        </m:r>
                        <m:r>
                          <a:rPr lang="ru-RU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332656"/>
                <a:ext cx="8568952" cy="6336704"/>
              </a:xfrm>
              <a:blipFill rotWithShape="1">
                <a:blip r:embed="rId2"/>
                <a:stretch>
                  <a:fillRect l="-1778" t="-1251" r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153917"/>
                  </p:ext>
                </p:extLst>
              </p:nvPr>
            </p:nvGraphicFramePr>
            <p:xfrm>
              <a:off x="827584" y="260648"/>
              <a:ext cx="7416816" cy="7586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3153917"/>
                  </p:ext>
                </p:extLst>
              </p:nvPr>
            </p:nvGraphicFramePr>
            <p:xfrm>
              <a:off x="827584" y="260648"/>
              <a:ext cx="7416816" cy="7586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  <a:gridCol w="67425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1" t="-6557" r="-996396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1" t="-103175" r="-99639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1763688" y="1484784"/>
            <a:ext cx="2952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63688" y="11247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16016" y="11247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68144" y="1484784"/>
            <a:ext cx="2160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868144" y="11247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028384" y="11247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763688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93504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763688" y="1628800"/>
            <a:ext cx="729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779912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509728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779912" y="1628800"/>
            <a:ext cx="729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858408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588224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858408" y="1628800"/>
            <a:ext cx="729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768132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8105260" y="12687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740352" y="1628800"/>
            <a:ext cx="364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47" y="5011658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75" y="4104080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51" y="3188965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20" y="4104079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96" y="5051463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40" y="248365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98" y="4117233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20" y="4987407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98" y="3153762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71" y="3991721"/>
            <a:ext cx="6762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Прямая со стрелкой 53"/>
          <p:cNvCxnSpPr/>
          <p:nvPr/>
        </p:nvCxnSpPr>
        <p:spPr>
          <a:xfrm flipH="1">
            <a:off x="2832729" y="2826843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45" idx="0"/>
          </p:cNvCxnSpPr>
          <p:nvPr/>
        </p:nvCxnSpPr>
        <p:spPr>
          <a:xfrm flipH="1">
            <a:off x="1843313" y="3567786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938031" y="3552001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5577420" y="4622058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4" idx="0"/>
          </p:cNvCxnSpPr>
          <p:nvPr/>
        </p:nvCxnSpPr>
        <p:spPr>
          <a:xfrm flipH="1">
            <a:off x="1310110" y="4509697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3859177" y="4539114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788024" y="2826843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5549056" y="3637541"/>
            <a:ext cx="696069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6643774" y="3621756"/>
            <a:ext cx="603639" cy="599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9576" y="6021287"/>
                <a:ext cx="9366959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/>
                  <a:t>h</a:t>
                </a:r>
                <a:r>
                  <a:rPr lang="ru-RU" sz="2600" baseline="-25000" dirty="0" err="1" smtClean="0"/>
                  <a:t>срв</a:t>
                </a:r>
                <a:r>
                  <a:rPr lang="en-US" sz="2600" dirty="0" smtClean="0"/>
                  <a:t> =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/>
                          </a:rPr>
                          <m:t>10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∗1+</m:t>
                        </m:r>
                        <m:r>
                          <a:rPr lang="ru-RU" sz="2600" b="0" i="1" smtClean="0">
                            <a:latin typeface="Cambria Math"/>
                          </a:rPr>
                          <m:t>5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∗2</m:t>
                        </m:r>
                        <m:r>
                          <a:rPr lang="ru-RU" sz="2600" b="0" i="1" smtClean="0">
                            <a:latin typeface="Cambria Math"/>
                          </a:rPr>
                          <m:t>+5∗2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ru-RU" sz="2600" b="0" i="1" smtClean="0">
                            <a:latin typeface="Cambria Math"/>
                          </a:rPr>
                          <m:t>20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∗3+10∗3+</m:t>
                        </m:r>
                        <m:r>
                          <a:rPr lang="ru-RU" sz="2600" b="0" i="1" smtClean="0">
                            <a:latin typeface="Cambria Math"/>
                          </a:rPr>
                          <m:t>10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+10∗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ru-RU" sz="2600" b="0" i="1" smtClean="0">
                            <a:latin typeface="Cambria Math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/>
                          </a:rPr>
                          <m:t>5∗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r>
                          <a:rPr lang="ru-RU" sz="2600" b="0" i="1" smtClean="0">
                            <a:latin typeface="Cambria Math"/>
                          </a:rPr>
                          <m:t>5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+5∗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4</m:t>
                        </m:r>
                        <m:r>
                          <a:rPr lang="en-US" sz="2600" b="0" i="1" smtClean="0">
                            <a:latin typeface="Cambria Math"/>
                          </a:rPr>
                          <m:t>+5∗</m:t>
                        </m:r>
                        <m:r>
                          <a:rPr lang="ru-RU" sz="2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0" smtClean="0">
                        <a:latin typeface="Cambria Math"/>
                      </a:rPr>
                      <m:t>2</m:t>
                    </m:r>
                    <m:r>
                      <a:rPr lang="ru-RU" sz="2600" b="0" i="0" smtClean="0">
                        <a:latin typeface="Cambria Math"/>
                      </a:rPr>
                      <m:t>,85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" y="6021287"/>
                <a:ext cx="9366959" cy="666336"/>
              </a:xfrm>
              <a:prstGeom prst="rect">
                <a:avLst/>
              </a:prstGeom>
              <a:blipFill rotWithShape="1">
                <a:blip r:embed="rId13"/>
                <a:stretch>
                  <a:fillRect l="-1172" b="-11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476672"/>
                <a:ext cx="8352928" cy="576064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sz="2800" b="1" i="1" u="sng" dirty="0" smtClean="0"/>
                  <a:t>Алгоритм А2</a:t>
                </a:r>
                <a:r>
                  <a:rPr lang="ru-RU" sz="2800" i="1" u="sng" dirty="0" smtClean="0"/>
                  <a:t> на псевдокоде</a:t>
                </a:r>
              </a:p>
              <a:p>
                <a:pPr marL="0" indent="0">
                  <a:buNone/>
                </a:pPr>
                <a:r>
                  <a:rPr lang="ru-RU" sz="2400" b="1" dirty="0" smtClean="0"/>
                  <a:t>А2 </a:t>
                </a:r>
                <a:r>
                  <a:rPr lang="en-US" sz="2400" b="1" dirty="0" smtClean="0"/>
                  <a:t>(L,</a:t>
                </a:r>
                <a:r>
                  <a:rPr lang="ru-RU" sz="2400" b="1" dirty="0" smtClean="0"/>
                  <a:t> </a:t>
                </a:r>
                <a:r>
                  <a:rPr lang="en-US" sz="2400" b="1" dirty="0" smtClean="0"/>
                  <a:t>R)</a:t>
                </a:r>
              </a:p>
              <a:p>
                <a:pPr marL="0" indent="0">
                  <a:buNone/>
                </a:pPr>
                <a:r>
                  <a:rPr lang="en-US" sz="2400" dirty="0" err="1" smtClean="0"/>
                  <a:t>wes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0, sum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(L</a:t>
                </a:r>
                <a:r>
                  <a:rPr lang="ru-RU" sz="2400" dirty="0" smtClean="0"/>
                  <a:t> ≤ </a:t>
                </a:r>
                <a:r>
                  <a:rPr lang="en-US" sz="2400" dirty="0" smtClean="0"/>
                  <a:t>R)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DO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 </a:t>
                </a:r>
                <a:r>
                  <a:rPr lang="en-US" sz="2400" dirty="0" err="1" smtClean="0"/>
                  <a:t>i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L,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L+1</a:t>
                </a:r>
                <a:r>
                  <a:rPr lang="ru-RU" sz="2400" dirty="0" smtClean="0"/>
                  <a:t>, </a:t>
                </a:r>
                <a:r>
                  <a:rPr lang="en-US" sz="2400" dirty="0" smtClean="0"/>
                  <a:t>…</a:t>
                </a:r>
                <a:r>
                  <a:rPr lang="ru-RU" sz="2400" dirty="0" smtClean="0"/>
                  <a:t>, 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wes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err="1" smtClean="0"/>
                  <a:t>wes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+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 OD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DO(</a:t>
                </a:r>
                <a:r>
                  <a:rPr lang="ru-RU" sz="2400" dirty="0" smtClean="0"/>
                  <a:t> </a:t>
                </a:r>
                <a:r>
                  <a:rPr lang="en-US" sz="2400" dirty="0" err="1" smtClean="0"/>
                  <a:t>i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L,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L+1</a:t>
                </a:r>
                <a:r>
                  <a:rPr lang="ru-RU" sz="2400" dirty="0" smtClean="0"/>
                  <a:t>, </a:t>
                </a:r>
                <a:r>
                  <a:rPr lang="en-US" sz="2400" dirty="0" smtClean="0"/>
                  <a:t>…</a:t>
                </a:r>
                <a:r>
                  <a:rPr lang="ru-RU" sz="2400" dirty="0" smtClean="0"/>
                  <a:t>, </a:t>
                </a:r>
                <a:r>
                  <a:rPr lang="en-US" sz="2400" dirty="0" smtClean="0"/>
                  <a:t>R)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IF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(sum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&lt;</a:t>
                </a:r>
                <a:r>
                  <a:rPr lang="ru-RU" sz="2400" dirty="0" smtClean="0"/>
                  <a:t> </a:t>
                </a:r>
                <a:r>
                  <a:rPr lang="en-US" sz="2400" dirty="0" err="1" smtClean="0"/>
                  <a:t>wes</a:t>
                </a:r>
                <a:r>
                  <a:rPr lang="en-US" sz="2400" dirty="0" smtClean="0"/>
                  <a:t>/2 </a:t>
                </a:r>
                <a:r>
                  <a:rPr lang="ru-RU" sz="2400" dirty="0" smtClean="0"/>
                  <a:t> и</a:t>
                </a:r>
                <a:r>
                  <a:rPr lang="en-US" sz="2400" dirty="0" smtClean="0"/>
                  <a:t> sum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&gt;</a:t>
                </a:r>
                <a:r>
                  <a:rPr lang="ru-RU" sz="2400" dirty="0" smtClean="0"/>
                  <a:t> </a:t>
                </a:r>
                <a:r>
                  <a:rPr lang="en-US" sz="2400" dirty="0" err="1" smtClean="0"/>
                  <a:t>wes</a:t>
                </a:r>
                <a:r>
                  <a:rPr lang="en-US" sz="2400" dirty="0" smtClean="0"/>
                  <a:t>/2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)  OD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 FI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sum = sum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OD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ru-RU" sz="2400" dirty="0" smtClean="0"/>
                  <a:t>Добавить </a:t>
                </a:r>
                <a:r>
                  <a:rPr lang="en-US" sz="2400" dirty="0" smtClean="0"/>
                  <a:t>( root,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A2 ( L, i-1 )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A2 ( i+1, R)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FI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476672"/>
                <a:ext cx="8352928" cy="5760640"/>
              </a:xfrm>
              <a:blipFill rotWithShape="1">
                <a:blip r:embed="rId2"/>
                <a:stretch>
                  <a:fillRect l="-1168" t="-952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60648"/>
                <a:ext cx="8496944" cy="64087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/>
                      </a:rPr>
                      <m:t>Припишем </m:t>
                    </m:r>
                    <m:r>
                      <a:rPr lang="ru-RU" sz="2800" b="1" i="1" smtClean="0">
                        <a:latin typeface="Cambria Math"/>
                      </a:rPr>
                      <m:t>каждой вершине дерева </m:t>
                    </m:r>
                    <m:sSub>
                      <m:sSubPr>
                        <m:ctrlPr>
                          <a:rPr lang="ru-RU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b="1" dirty="0"/>
                  <a:t> </a:t>
                </a:r>
                <a14:m>
                  <m:oMath xmlns:m="http://schemas.openxmlformats.org/officeDocument/2006/math">
                    <m:r>
                      <a:rPr lang="ru-RU" sz="2800" b="1" i="0" smtClean="0">
                        <a:latin typeface="Cambria Math"/>
                      </a:rPr>
                      <m:t>вес </m:t>
                    </m:r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800" dirty="0" smtClean="0"/>
                  <a:t>, </a:t>
                </a:r>
                <a:r>
                  <a:rPr lang="ru-RU" sz="2800" u="sng" dirty="0" smtClean="0"/>
                  <a:t>пропорциональный частоте поиска этой вершины</a:t>
                </a:r>
                <a:r>
                  <a:rPr lang="ru-RU" sz="2800" dirty="0" smtClean="0"/>
                  <a:t>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b="1" u="sng" dirty="0" smtClean="0"/>
                  <a:t>Пример</a:t>
                </a:r>
                <a:r>
                  <a:rPr lang="ru-RU" sz="2800" dirty="0" smtClean="0"/>
                  <a:t>. Если из каждых </a:t>
                </a:r>
                <a:r>
                  <a:rPr lang="ru-RU" sz="2800" b="1" dirty="0" smtClean="0"/>
                  <a:t>100 операций </a:t>
                </a:r>
                <a:r>
                  <a:rPr lang="ru-RU" sz="2800" dirty="0" smtClean="0"/>
                  <a:t>поиска </a:t>
                </a:r>
                <a:r>
                  <a:rPr lang="ru-RU" sz="2800" b="1" dirty="0" smtClean="0"/>
                  <a:t>15 операций </a:t>
                </a:r>
                <a:r>
                  <a:rPr lang="ru-RU" sz="2800" dirty="0" smtClean="0"/>
                  <a:t>приходятся на вершину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, то</m:t>
                    </m:r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2800" b="1" i="1" smtClean="0">
                        <a:latin typeface="Cambria Math"/>
                      </a:rPr>
                      <m:t>=</m:t>
                    </m:r>
                    <m:r>
                      <a:rPr lang="ru-RU" sz="2800" b="1" i="1" smtClean="0">
                        <a:latin typeface="Cambria Math"/>
                      </a:rPr>
                      <m:t>𝟏𝟓</m:t>
                    </m:r>
                    <m:r>
                      <a:rPr lang="ru-RU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800" b="0" dirty="0" smtClean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ru-RU" sz="2800" b="1" dirty="0" smtClean="0">
                    <a:latin typeface="Aharoni"/>
                    <a:cs typeface="Aharoni"/>
                  </a:rPr>
                  <a:t>Сумма весов всех вершин </a:t>
                </a:r>
                <a:r>
                  <a:rPr lang="ru-RU" sz="2800" dirty="0" smtClean="0">
                    <a:latin typeface="Aharoni"/>
                    <a:cs typeface="Aharoni"/>
                  </a:rPr>
                  <a:t>дает </a:t>
                </a:r>
                <a:r>
                  <a:rPr lang="ru-RU" sz="2800" b="1" dirty="0" smtClean="0">
                    <a:latin typeface="Aharoni"/>
                    <a:cs typeface="Aharoni"/>
                  </a:rPr>
                  <a:t>вес дерева </a:t>
                </a:r>
                <a:r>
                  <a:rPr lang="en-US" sz="2800" dirty="0" smtClean="0">
                    <a:latin typeface="Aharoni"/>
                    <a:cs typeface="Aharoni"/>
                  </a:rPr>
                  <a:t>W</a:t>
                </a:r>
                <a:r>
                  <a:rPr lang="ru-RU" sz="2800" dirty="0" smtClean="0">
                    <a:latin typeface="Aharoni"/>
                    <a:cs typeface="Aharoni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2800" dirty="0" smtClean="0">
                    <a:latin typeface="Aharoni"/>
                    <a:cs typeface="Aharoni"/>
                  </a:rPr>
                  <a:t>W=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Каждая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 расположена на </m:t>
                    </m:r>
                    <m:r>
                      <a:rPr lang="ru-RU" sz="2800" b="0" i="1" smtClean="0">
                        <a:latin typeface="Cambria Math"/>
                      </a:rPr>
                      <m:t>уровне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, корень дерева – на уровне 1.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u="sng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u="sng" dirty="0" smtClean="0">
                            <a:latin typeface="Cambria Math"/>
                          </a:rPr>
                          <m:t>Уровень вершины </m:t>
                        </m:r>
                        <m:r>
                          <a:rPr lang="en-US" sz="2800" i="1" u="sng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i="1" u="sng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- </a:t>
                </a:r>
                <a:r>
                  <a:rPr lang="ru-RU" sz="2800" b="1" dirty="0" smtClean="0"/>
                  <a:t>количество операций сравнения</a:t>
                </a:r>
                <a:r>
                  <a:rPr lang="ru-RU" sz="2800" dirty="0" smtClean="0"/>
                  <a:t>, необходимых для поиска данной вершины.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60648"/>
                <a:ext cx="8496944" cy="6408712"/>
              </a:xfrm>
              <a:blipFill rotWithShape="1">
                <a:blip r:embed="rId2"/>
                <a:stretch>
                  <a:fillRect l="-1435" t="-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557748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b="1" dirty="0"/>
                  <a:t>Трудоемкость приближенных алгоритмов:</a:t>
                </a:r>
              </a:p>
              <a:p>
                <a:pPr marL="0" indent="0">
                  <a:buNone/>
                </a:pPr>
                <a:r>
                  <a:rPr lang="ru-RU" dirty="0"/>
                  <a:t>по времени  </a:t>
                </a:r>
                <a:r>
                  <a:rPr lang="ru-RU" b="1" dirty="0" smtClean="0"/>
                  <a:t>О</a:t>
                </a:r>
                <a:r>
                  <a:rPr lang="en-US" b="1" dirty="0" smtClean="0"/>
                  <a:t>(n</a:t>
                </a:r>
                <a:r>
                  <a:rPr lang="en-US" b="1" dirty="0"/>
                  <a:t>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ru-RU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ru-RU" b="1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b="1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по занимаемой памяти </a:t>
                </a:r>
                <a:r>
                  <a:rPr lang="en-US" dirty="0"/>
                  <a:t> </a:t>
                </a:r>
                <a:r>
                  <a:rPr lang="ru-RU" b="1" i="1" dirty="0"/>
                  <a:t>О</a:t>
                </a:r>
                <a:r>
                  <a:rPr lang="en-US" b="1" i="1" dirty="0"/>
                  <a:t>(n)</a:t>
                </a:r>
                <a:r>
                  <a:rPr lang="ru-RU" b="1" i="1" dirty="0"/>
                  <a:t>   </a:t>
                </a:r>
              </a:p>
              <a:p>
                <a:pPr>
                  <a:spcBef>
                    <a:spcPts val="1800"/>
                  </a:spcBef>
                </a:pPr>
                <a:r>
                  <a:rPr lang="ru-RU" dirty="0"/>
                  <a:t>Алгоритм </a:t>
                </a:r>
                <a:r>
                  <a:rPr lang="ru-RU" b="1" dirty="0"/>
                  <a:t>А1</a:t>
                </a:r>
                <a:r>
                  <a:rPr lang="ru-RU" dirty="0"/>
                  <a:t> «плохой» : </a:t>
                </a:r>
                <a:r>
                  <a:rPr lang="ru-RU" b="1" dirty="0"/>
                  <a:t>при </a:t>
                </a:r>
                <a:r>
                  <a:rPr lang="en-US" b="1" dirty="0" smtClean="0"/>
                  <a:t>n-</a:t>
                </a:r>
                <a:r>
                  <a:rPr lang="ru-RU" b="1" dirty="0" smtClean="0"/>
                  <a:t>-</a:t>
                </a:r>
                <a:r>
                  <a:rPr lang="en-US" b="1" dirty="0" smtClean="0"/>
                  <a:t>&gt;</a:t>
                </a:r>
                <a:r>
                  <a:rPr lang="en-US" b="1" dirty="0"/>
                  <a:t>∞ </a:t>
                </a:r>
                <a:r>
                  <a:rPr lang="ru-RU" b="1" dirty="0"/>
                  <a:t>дерево равносильно случайному</a:t>
                </a:r>
                <a:r>
                  <a:rPr lang="ru-RU" dirty="0"/>
                  <a:t> (с точки зрения средневзвешенной высоты);</a:t>
                </a:r>
              </a:p>
              <a:p>
                <a:r>
                  <a:rPr lang="ru-RU" dirty="0"/>
                  <a:t>Алгоритм </a:t>
                </a:r>
                <a:r>
                  <a:rPr lang="ru-RU" b="1" dirty="0"/>
                  <a:t>А2</a:t>
                </a:r>
                <a:r>
                  <a:rPr lang="ru-RU" dirty="0"/>
                  <a:t> хороший: </a:t>
                </a:r>
                <a:r>
                  <a:rPr lang="ru-RU" b="1" dirty="0"/>
                  <a:t>дерево асимптотически приближается к оптимальному.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5577483"/>
              </a:xfrm>
              <a:blipFill rotWithShape="1">
                <a:blip r:embed="rId2"/>
                <a:stretch>
                  <a:fillRect l="-1926" t="-1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724942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К  У  Р  А  П  О  В  А  Е  Л  Е  Н  А  В  И  К  Т  О  Р  О  В  Н  А</a:t>
            </a:r>
            <a:endParaRPr lang="ru-RU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582863"/>
                  </p:ext>
                </p:extLst>
              </p:nvPr>
            </p:nvGraphicFramePr>
            <p:xfrm>
              <a:off x="395041" y="764704"/>
              <a:ext cx="8353423" cy="830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</a:tblGrid>
                  <a:tr h="4057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24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78582863"/>
                  </p:ext>
                </p:extLst>
              </p:nvPr>
            </p:nvGraphicFramePr>
            <p:xfrm>
              <a:off x="395041" y="764704"/>
              <a:ext cx="8353423" cy="830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</a:tblGrid>
                  <a:tr h="4057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52" t="-8955" r="-1205714" b="-1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243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52" t="-104286" r="-120571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3560005"/>
                  </p:ext>
                </p:extLst>
              </p:nvPr>
            </p:nvGraphicFramePr>
            <p:xfrm>
              <a:off x="395041" y="1772816"/>
              <a:ext cx="8353423" cy="830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</a:tblGrid>
                  <a:tr h="4057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243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3560005"/>
                  </p:ext>
                </p:extLst>
              </p:nvPr>
            </p:nvGraphicFramePr>
            <p:xfrm>
              <a:off x="395041" y="1772816"/>
              <a:ext cx="8353423" cy="830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  <a:gridCol w="642571"/>
                  </a:tblGrid>
                  <a:tr h="4057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52" t="-9091" r="-1205714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Л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Н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Т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243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52" t="-102857" r="-120571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623" y="2924944"/>
                <a:ext cx="9036496" cy="360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 smtClean="0"/>
                  <a:t>ДЗ</a:t>
                </a:r>
                <a:r>
                  <a:rPr lang="ru-RU" sz="2800" dirty="0" smtClean="0"/>
                  <a:t>: Построить почти оптимальные деревья с помощью алгоритмов А1 и А2. Вычислить и сравнить средневзвешенные высоты полученных деревьев.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sz="2800" b="1" dirty="0" smtClean="0"/>
                  <a:t>В </a:t>
                </a:r>
                <a:r>
                  <a:rPr lang="ru-RU" sz="2800" b="1" dirty="0" err="1" smtClean="0"/>
                  <a:t>лаб.работе</a:t>
                </a:r>
                <a:r>
                  <a:rPr lang="ru-RU" sz="2800" dirty="0" smtClean="0"/>
                  <a:t>  для проверки правильности точного алгоритма сравнить: </a:t>
                </a: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𝐴𝑃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𝐴𝑊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из матриц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срв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(по дереву)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" y="2924944"/>
                <a:ext cx="9036496" cy="3607270"/>
              </a:xfrm>
              <a:prstGeom prst="rect">
                <a:avLst/>
              </a:prstGeom>
              <a:blipFill rotWithShape="1">
                <a:blip r:embed="rId4"/>
                <a:stretch>
                  <a:fillRect l="-1350" t="-1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Relax</a:t>
            </a:r>
            <a:endParaRPr lang="ru-RU" dirty="0"/>
          </a:p>
        </p:txBody>
      </p:sp>
      <p:pic>
        <p:nvPicPr>
          <p:cNvPr id="3074" name="Picture 2" descr="C:\Users\днс\Desktop\картинки_лекции\Re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785167" cy="55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0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u="sng" dirty="0" smtClean="0"/>
                  <a:t>Определение</a:t>
                </a:r>
                <a:r>
                  <a:rPr lang="ru-RU" dirty="0"/>
                  <a:t>. В дереве с </a:t>
                </a:r>
                <a:r>
                  <a:rPr lang="en-US" b="1" dirty="0"/>
                  <a:t>n</a:t>
                </a:r>
                <a:r>
                  <a:rPr lang="ru-RU" dirty="0"/>
                  <a:t> вершинами </a:t>
                </a:r>
                <a:r>
                  <a:rPr lang="ru-RU" b="1" dirty="0"/>
                  <a:t>средневзвешенная высота</a:t>
                </a:r>
                <a:r>
                  <a:rPr lang="ru-RU" dirty="0"/>
                  <a:t> равна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ср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срв</m:t>
                        </m:r>
                        <m:r>
                          <a:rPr lang="ru-RU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…+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Aharoni"/>
                            <a:cs typeface="Aharoni"/>
                          </a:rPr>
                          <m:t>W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ru-RU" b="1" u="sng" dirty="0" smtClean="0"/>
                  <a:t>Определение</a:t>
                </a:r>
                <a:r>
                  <a:rPr lang="ru-RU" dirty="0"/>
                  <a:t>.  Дерево, имеющее </a:t>
                </a:r>
                <a:r>
                  <a:rPr lang="ru-RU" b="1" i="1" dirty="0"/>
                  <a:t>минимальную средневзвешенную высоту</a:t>
                </a:r>
                <a:r>
                  <a:rPr lang="ru-RU" dirty="0"/>
                  <a:t>, называется деревом </a:t>
                </a:r>
                <a:r>
                  <a:rPr lang="ru-RU" dirty="0" smtClean="0"/>
                  <a:t>оптимального поиска </a:t>
                </a:r>
                <a:r>
                  <a:rPr lang="ru-RU" b="1" dirty="0"/>
                  <a:t>ДОП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852" t="-1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44624"/>
                <a:ext cx="8352928" cy="252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b="1" u="sng" dirty="0" smtClean="0"/>
                  <a:t>Пример</a:t>
                </a:r>
                <a:r>
                  <a:rPr lang="ru-RU" sz="2800" dirty="0" smtClean="0"/>
                  <a:t>: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Рассмотрим множество из трех ключей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=1,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=2, 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b="0" i="1" smtClean="0">
                          <a:latin typeface="Cambria Math"/>
                        </a:rPr>
                        <m:t>=3;</m:t>
                      </m:r>
                    </m:oMath>
                  </m:oMathPara>
                </a14:m>
                <a:endParaRPr lang="ru-RU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60, </a:t>
                </a:r>
                <a14:m>
                  <m:oMath xmlns:m="http://schemas.openxmlformats.org/officeDocument/2006/math">
                    <m:r>
                      <a:rPr lang="ru-RU" sz="28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30, </a:t>
                </a:r>
                <a14:m>
                  <m:oMath xmlns:m="http://schemas.openxmlformats.org/officeDocument/2006/math">
                    <m:r>
                      <a:rPr lang="ru-RU" sz="28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10; </a:t>
                </a:r>
                <a:r>
                  <a:rPr lang="ru-RU" sz="2800" dirty="0" smtClean="0"/>
                  <a:t> </a:t>
                </a:r>
                <a:r>
                  <a:rPr lang="en-US" sz="2800" dirty="0" smtClean="0">
                    <a:latin typeface="Aharoni"/>
                    <a:cs typeface="Aharoni"/>
                  </a:rPr>
                  <a:t>W</a:t>
                </a:r>
                <a:r>
                  <a:rPr lang="en-US" sz="2800" dirty="0" smtClean="0"/>
                  <a:t>=100.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Эти три ключа можно расположить в дереве поиска пятью различными способами: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44624"/>
                <a:ext cx="8352928" cy="2520280"/>
              </a:xfrm>
              <a:blipFill rotWithShape="1">
                <a:blip r:embed="rId2"/>
                <a:stretch>
                  <a:fillRect l="-1533" t="-2174" b="-1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4099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89" y="3180046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38" y="3986217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380155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9876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962844" y="2826073"/>
            <a:ext cx="329183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533747" y="3584619"/>
            <a:ext cx="329183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59" y="2558630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759" y="4025986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50" y="3238267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60032" y="305360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1713" y="39055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06799" y="23934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342059" y="2870604"/>
            <a:ext cx="329183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206799" y="3603195"/>
            <a:ext cx="376980" cy="422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65" y="3489863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45" y="2684262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71" y="3422933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426153" y="323826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940699" y="25638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261905" y="33246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908180" y="3055270"/>
            <a:ext cx="329183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6208675" y="3050022"/>
            <a:ext cx="376980" cy="422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07" y="6148315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87" y="5342714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91" y="4613468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89373" y="44288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561741" y="52223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882947" y="598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29717" y="5708474"/>
            <a:ext cx="376980" cy="422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504019" y="4930204"/>
            <a:ext cx="376980" cy="422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9" y="5274235"/>
            <a:ext cx="495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7" y="6086912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73" y="4539238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305155" y="43545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432811" y="59665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84739" y="51090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6801792" y="5708923"/>
            <a:ext cx="329183" cy="40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6657663" y="4872422"/>
            <a:ext cx="376980" cy="422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8" grpId="0"/>
      <p:bldP spid="19" grpId="0"/>
      <p:bldP spid="20" grpId="0"/>
      <p:bldP spid="28" grpId="0"/>
      <p:bldP spid="29" grpId="0"/>
      <p:bldP spid="30" grpId="0"/>
      <p:bldP spid="36" grpId="0"/>
      <p:bldP spid="37" grpId="0"/>
      <p:bldP spid="38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260648"/>
                <a:ext cx="8352928" cy="6264696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h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срв</m:t>
                        </m:r>
                      </m:sub>
                    </m:sSub>
                    <m:r>
                      <a:rPr lang="ru-RU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sz="3200" b="0" i="1" smtClean="0">
                            <a:latin typeface="Cambria Math"/>
                          </a:rPr>
                          <m:t>60∗1+30∗2+10∗3</m:t>
                        </m:r>
                      </m:num>
                      <m:den>
                        <m:r>
                          <a:rPr lang="ru-RU" sz="3200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ru-RU" sz="3200" b="0" i="1" smtClean="0">
                        <a:latin typeface="Cambria Math"/>
                      </a:rPr>
                      <m:t>=1,5</m:t>
                    </m:r>
                  </m:oMath>
                </a14:m>
                <a:endParaRPr lang="ru-RU" sz="3200" b="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h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срв</m:t>
                        </m:r>
                      </m:sub>
                    </m:sSub>
                  </m:oMath>
                </a14:m>
                <a:r>
                  <a:rPr lang="ru-RU" sz="32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60∗1+</m:t>
                        </m:r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  <m:r>
                          <a:rPr lang="ru-RU" i="1">
                            <a:latin typeface="Cambria Math"/>
                          </a:rPr>
                          <m:t>0∗2+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0∗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ru-RU" sz="3200" dirty="0" smtClean="0"/>
                  <a:t> 1,7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h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срв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3200" dirty="0" smtClean="0"/>
                  <a:t>=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0∗1+</m:t>
                        </m:r>
                        <m:r>
                          <a:rPr lang="ru-RU" b="0" i="1" smtClean="0">
                            <a:latin typeface="Cambria Math"/>
                          </a:rPr>
                          <m:t>6</m:t>
                        </m:r>
                        <m:r>
                          <a:rPr lang="ru-RU" i="1">
                            <a:latin typeface="Cambria Math"/>
                          </a:rPr>
                          <m:t>0∗2+10∗</m:t>
                        </m:r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ru-RU" sz="3200" dirty="0" smtClean="0"/>
                  <a:t> 1,7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h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срв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32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  <m:r>
                          <a:rPr lang="ru-RU" i="1">
                            <a:latin typeface="Cambria Math"/>
                          </a:rPr>
                          <m:t>0∗1+30∗2+</m:t>
                        </m:r>
                        <m:r>
                          <a:rPr lang="ru-RU" b="0" i="1" smtClean="0">
                            <a:latin typeface="Cambria Math"/>
                          </a:rPr>
                          <m:t>6</m:t>
                        </m:r>
                        <m:r>
                          <a:rPr lang="ru-RU" i="1">
                            <a:latin typeface="Cambria Math"/>
                          </a:rPr>
                          <m:t>0∗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ru-RU" sz="3200" dirty="0" smtClean="0"/>
                  <a:t>2,5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h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срв</m:t>
                        </m:r>
                        <m:r>
                          <a:rPr lang="ru-RU" sz="32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3200" dirty="0" smtClean="0"/>
                  <a:t>=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  <m:r>
                          <a:rPr lang="ru-RU" i="1">
                            <a:latin typeface="Cambria Math"/>
                          </a:rPr>
                          <m:t>0∗1+</m:t>
                        </m:r>
                        <m:r>
                          <a:rPr lang="ru-RU" b="0" i="1" smtClean="0">
                            <a:latin typeface="Cambria Math"/>
                          </a:rPr>
                          <m:t>6</m:t>
                        </m:r>
                        <m:r>
                          <a:rPr lang="ru-RU" i="1">
                            <a:latin typeface="Cambria Math"/>
                          </a:rPr>
                          <m:t>0∗2+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  <m:r>
                          <a:rPr lang="ru-RU" i="1">
                            <a:latin typeface="Cambria Math"/>
                          </a:rPr>
                          <m:t>0∗</m:t>
                        </m:r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</m:t>
                    </m:r>
                  </m:oMath>
                </a14:m>
                <a:r>
                  <a:rPr lang="ru-RU" sz="3200" dirty="0" smtClean="0"/>
                  <a:t>2,2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3200" dirty="0" smtClean="0"/>
                  <a:t>Очевидно, </a:t>
                </a:r>
                <a:r>
                  <a:rPr lang="ru-RU" sz="3200" u="sng" dirty="0" smtClean="0"/>
                  <a:t>для </a:t>
                </a:r>
                <a:r>
                  <a:rPr lang="ru-RU" sz="3200" b="1" u="sng" dirty="0" smtClean="0"/>
                  <a:t>минимизации</a:t>
                </a:r>
                <a:r>
                  <a:rPr lang="ru-RU" sz="3200" u="sng" dirty="0" smtClean="0"/>
                  <a:t> средней длины пути поиска </a:t>
                </a:r>
                <a:r>
                  <a:rPr lang="ru-RU" sz="3200" dirty="0" smtClean="0"/>
                  <a:t>нужно стремиться </a:t>
                </a:r>
                <a:r>
                  <a:rPr lang="ru-RU" sz="3200" b="1" dirty="0" smtClean="0"/>
                  <a:t>вершины с наибольшим весом располагать ближе к корню дерева.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60648"/>
                <a:ext cx="8352928" cy="6264696"/>
              </a:xfrm>
              <a:blipFill rotWithShape="1">
                <a:blip r:embed="rId2"/>
                <a:stretch>
                  <a:fillRect l="-1898" r="-438" b="-3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60486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u="sng" dirty="0" smtClean="0"/>
              <a:t>Задача построения ДОП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 smtClean="0"/>
              <a:t>может ставиться </a:t>
            </a:r>
            <a:r>
              <a:rPr lang="ru-RU" sz="2800" b="1" dirty="0" smtClean="0"/>
              <a:t>в двух вариантах: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ru-RU" sz="2800" dirty="0" smtClean="0"/>
              <a:t>Известны </a:t>
            </a:r>
            <a:r>
              <a:rPr lang="ru-RU" sz="2800" dirty="0"/>
              <a:t>в</a:t>
            </a:r>
            <a:r>
              <a:rPr lang="ru-RU" sz="2800" dirty="0" smtClean="0"/>
              <a:t>ершины и их веса (дерево не меняется в процессе поиска).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ru-RU" sz="2800" dirty="0" smtClean="0"/>
              <a:t>Вес вершины определяется в процессе работы (после каждого поиска вершины её вес увеличивается на единицу).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В этом случае нужно перестраивать структуру дерева.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b="1" dirty="0"/>
                  <a:t>Точный алгоритм построения ДОП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dirty="0"/>
                  <a:t>3 вершины = 5 конфигураций дерева</a:t>
                </a:r>
              </a:p>
              <a:p>
                <a:pPr marL="0" indent="0">
                  <a:buNone/>
                </a:pPr>
                <a:r>
                  <a:rPr lang="ru-RU" dirty="0"/>
                  <a:t>4 вершины = 14 конфигураций дерева</a:t>
                </a:r>
              </a:p>
              <a:p>
                <a:pPr marL="0" indent="0">
                  <a:buNone/>
                </a:pPr>
                <a:r>
                  <a:rPr lang="ru-RU" dirty="0"/>
                  <a:t>5 вершин    = 62 конфигурации дерева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b="1" dirty="0"/>
                  <a:t>Количество </a:t>
                </a:r>
                <a:r>
                  <a:rPr lang="ru-RU" b="1" dirty="0" smtClean="0"/>
                  <a:t>возможных конфигураций</a:t>
                </a:r>
                <a:r>
                  <a:rPr lang="ru-RU" dirty="0" smtClean="0"/>
                  <a:t> дерева из </a:t>
                </a:r>
                <a:r>
                  <a:rPr lang="en-US" b="1" dirty="0" smtClean="0"/>
                  <a:t>n</a:t>
                </a:r>
                <a:r>
                  <a:rPr lang="ru-RU" dirty="0" smtClean="0"/>
                  <a:t> вершин </a:t>
                </a:r>
                <a:r>
                  <a:rPr lang="ru-RU" b="1" i="1" dirty="0" smtClean="0"/>
                  <a:t>с </a:t>
                </a:r>
                <a:r>
                  <a:rPr lang="ru-RU" b="1" i="1" dirty="0"/>
                  <a:t>ростом </a:t>
                </a:r>
                <a:r>
                  <a:rPr lang="en-US" b="1" i="1" dirty="0"/>
                  <a:t>n</a:t>
                </a:r>
                <a:r>
                  <a:rPr lang="ru-RU" b="1" i="1" dirty="0"/>
                  <a:t> </a:t>
                </a:r>
                <a:r>
                  <a:rPr lang="ru-RU" b="1" i="1" dirty="0" smtClean="0"/>
                  <a:t>растет экспоненциально</a:t>
                </a:r>
                <a:r>
                  <a:rPr lang="ru-RU" dirty="0" smtClean="0"/>
                  <a:t>, т.е. </a:t>
                </a:r>
                <a:r>
                  <a:rPr lang="ru-RU" b="1" dirty="0"/>
                  <a:t>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dirty="0" smtClean="0"/>
                  <a:t>Таким образом, </a:t>
                </a:r>
                <a:r>
                  <a:rPr lang="ru-RU" b="1" dirty="0"/>
                  <a:t>при больших </a:t>
                </a:r>
                <a:r>
                  <a:rPr lang="en-US" b="1" dirty="0"/>
                  <a:t>n</a:t>
                </a:r>
                <a:r>
                  <a:rPr lang="ru-RU" b="1" dirty="0"/>
                  <a:t> </a:t>
                </a:r>
                <a:r>
                  <a:rPr lang="ru-RU" b="1" dirty="0" smtClean="0"/>
                  <a:t>задача построения </a:t>
                </a:r>
                <a:r>
                  <a:rPr lang="ru-RU" b="1" dirty="0"/>
                  <a:t>ДОП кажется </a:t>
                </a:r>
                <a:r>
                  <a:rPr lang="ru-RU" b="1" dirty="0" smtClean="0"/>
                  <a:t>безнадежной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1852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640960" cy="64087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Однако оптимальные деревья обладают </a:t>
                </a:r>
                <a:r>
                  <a:rPr lang="ru-RU" b="1" u="sng" dirty="0" smtClean="0"/>
                  <a:t>важным свойством</a:t>
                </a:r>
                <a:r>
                  <a:rPr lang="ru-RU" dirty="0" smtClean="0"/>
                  <a:t>, которое помогает их обнаруживать: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/>
                  <a:t> </a:t>
                </a:r>
                <a:r>
                  <a:rPr lang="ru-RU" b="1" i="1" dirty="0" smtClean="0"/>
                  <a:t>все их поддеревья также оптимальны</a:t>
                </a:r>
                <a:r>
                  <a:rPr lang="ru-RU" dirty="0" smtClean="0"/>
                  <a:t>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u="sng" dirty="0" smtClean="0"/>
                  <a:t>На этом свойстве основан алгоритм</a:t>
                </a:r>
                <a:r>
                  <a:rPr lang="ru-RU" dirty="0" smtClean="0"/>
                  <a:t>, который находит все большие и большие оптимальные поддеревья, начиная с отдельных вершин.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dirty="0" smtClean="0"/>
                  <a:t>Т.к. </a:t>
                </a:r>
                <a:r>
                  <a:rPr lang="ru-RU" u="sng" dirty="0" smtClean="0"/>
                  <a:t>вес дерева постоянный</a:t>
                </a:r>
                <a:r>
                  <a:rPr lang="ru-RU" dirty="0" smtClean="0"/>
                  <a:t>, то вместо средневзвешенной высоты будем рассматривать </a:t>
                </a:r>
                <a:r>
                  <a:rPr lang="ru-RU" b="1" dirty="0" smtClean="0"/>
                  <a:t>взвешенную высоту дерева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 </a:t>
                </a:r>
                <a:r>
                  <a:rPr lang="ru-RU" b="1" dirty="0" smtClean="0"/>
                  <a:t>Р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ru-RU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ru-RU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ru-RU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latin typeface="Cambria Math"/>
                          </a:rPr>
                          <m:t>…+</m:t>
                        </m:r>
                        <m:r>
                          <a:rPr lang="en-US" b="1" i="1" dirty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640960" cy="6408712"/>
              </a:xfrm>
              <a:blipFill rotWithShape="1">
                <a:blip r:embed="rId2"/>
                <a:stretch>
                  <a:fillRect l="-1763" t="-1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2729</Words>
  <Application>Microsoft Office PowerPoint</Application>
  <PresentationFormat>Экран (4:3)</PresentationFormat>
  <Paragraphs>490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Деревья оптимального поиска (ДОП)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построения ДОП</vt:lpstr>
      <vt:lpstr>Алгоритм построения ДОП</vt:lpstr>
      <vt:lpstr>Презентация PowerPoint</vt:lpstr>
      <vt:lpstr>Презентация PowerPoint</vt:lpstr>
      <vt:lpstr>Приближенные алгоритмы построения ДОП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 У  Р  А  П  О  В  А  Е  Л  Е  Н  А  В  И  К  Т  О  Р  О  В  Н  А</vt:lpstr>
      <vt:lpstr>Relax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 оптимального поиска</dc:title>
  <dc:creator>Дарья</dc:creator>
  <cp:lastModifiedBy>днс</cp:lastModifiedBy>
  <cp:revision>110</cp:revision>
  <dcterms:created xsi:type="dcterms:W3CDTF">2012-11-24T13:55:51Z</dcterms:created>
  <dcterms:modified xsi:type="dcterms:W3CDTF">2016-10-12T10:52:37Z</dcterms:modified>
</cp:coreProperties>
</file>