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10">
  <p:sldMasterIdLst>
    <p:sldMasterId id="2147483648" r:id="rId1"/>
  </p:sldMasterIdLst>
  <p:notesMasterIdLst>
    <p:notesMasterId r:id="rId29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9672122-D546-4F5B-8A09-53E2CB1E8F4A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16" autoAdjust="0"/>
    <p:restoredTop sz="99467" autoAdjust="0"/>
  </p:normalViewPr>
  <p:slideViewPr>
    <p:cSldViewPr>
      <p:cViewPr varScale="1">
        <p:scale>
          <a:sx n="73" d="100"/>
          <a:sy n="73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FC1DCF-DB95-4A78-A48C-DFF78A802BBC}" type="datetimeFigureOut">
              <a:rPr lang="ru-RU" smtClean="0"/>
              <a:t>16.11.2017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71BE5-4D53-4AF2-8FC7-C0305E8A26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917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71BE5-4D53-4AF2-8FC7-C0305E8A26A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712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71BE5-4D53-4AF2-8FC7-C0305E8A26A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234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71BE5-4D53-4AF2-8FC7-C0305E8A26A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219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71BE5-4D53-4AF2-8FC7-C0305E8A26A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1335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0A23-8ECC-4D23-8978-EC12B46B664F}" type="datetimeFigureOut">
              <a:rPr lang="ru-RU" smtClean="0"/>
              <a:t>16.11.2017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D89E-745A-407A-B8D7-94ED758894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062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0A23-8ECC-4D23-8978-EC12B46B664F}" type="datetimeFigureOut">
              <a:rPr lang="ru-RU" smtClean="0"/>
              <a:t>16.11.2017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D89E-745A-407A-B8D7-94ED758894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183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0A23-8ECC-4D23-8978-EC12B46B664F}" type="datetimeFigureOut">
              <a:rPr lang="ru-RU" smtClean="0"/>
              <a:t>16.11.2017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D89E-745A-407A-B8D7-94ED758894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805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0A23-8ECC-4D23-8978-EC12B46B664F}" type="datetimeFigureOut">
              <a:rPr lang="ru-RU" smtClean="0"/>
              <a:t>16.11.2017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D89E-745A-407A-B8D7-94ED758894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636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0A23-8ECC-4D23-8978-EC12B46B664F}" type="datetimeFigureOut">
              <a:rPr lang="ru-RU" smtClean="0"/>
              <a:t>16.11.2017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D89E-745A-407A-B8D7-94ED758894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928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0A23-8ECC-4D23-8978-EC12B46B664F}" type="datetimeFigureOut">
              <a:rPr lang="ru-RU" smtClean="0"/>
              <a:t>16.11.2017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D89E-745A-407A-B8D7-94ED758894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872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0A23-8ECC-4D23-8978-EC12B46B664F}" type="datetimeFigureOut">
              <a:rPr lang="ru-RU" smtClean="0"/>
              <a:t>16.11.2017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D89E-745A-407A-B8D7-94ED758894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725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0A23-8ECC-4D23-8978-EC12B46B664F}" type="datetimeFigureOut">
              <a:rPr lang="ru-RU" smtClean="0"/>
              <a:t>16.11.2017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D89E-745A-407A-B8D7-94ED758894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832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0A23-8ECC-4D23-8978-EC12B46B664F}" type="datetimeFigureOut">
              <a:rPr lang="ru-RU" smtClean="0"/>
              <a:t>16.11.2017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D89E-745A-407A-B8D7-94ED758894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0883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0A23-8ECC-4D23-8978-EC12B46B664F}" type="datetimeFigureOut">
              <a:rPr lang="ru-RU" smtClean="0"/>
              <a:t>16.11.2017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D89E-745A-407A-B8D7-94ED758894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947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0A23-8ECC-4D23-8978-EC12B46B664F}" type="datetimeFigureOut">
              <a:rPr lang="ru-RU" smtClean="0"/>
              <a:t>16.11.2017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D89E-745A-407A-B8D7-94ED758894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8023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50A23-8ECC-4D23-8978-EC12B46B664F}" type="datetimeFigureOut">
              <a:rPr lang="ru-RU" smtClean="0"/>
              <a:t>16.11.2017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0D89E-745A-407A-B8D7-94ED758894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46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50106"/>
          </a:xfrm>
        </p:spPr>
        <p:txBody>
          <a:bodyPr>
            <a:noAutofit/>
          </a:bodyPr>
          <a:lstStyle/>
          <a:p>
            <a:r>
              <a:rPr lang="ru-RU" sz="3600" b="1" dirty="0"/>
              <a:t>ОСНОВНЫЕ МЕТОДЫ </a:t>
            </a:r>
            <a:br>
              <a:rPr lang="ru-RU" sz="3600" b="1" dirty="0"/>
            </a:br>
            <a:r>
              <a:rPr lang="ru-RU" sz="3600" b="1" dirty="0"/>
              <a:t>КОДИРОВАНИЯ </a:t>
            </a:r>
            <a:r>
              <a:rPr lang="ru-RU" sz="3600" b="1" dirty="0" smtClean="0"/>
              <a:t>ДАННЫХ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484784"/>
            <a:ext cx="8928992" cy="5373216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2800" b="1" cap="all" dirty="0" err="1"/>
              <a:t>Необходимые</a:t>
            </a:r>
            <a:r>
              <a:rPr lang="en-US" sz="2800" b="1" cap="all" dirty="0"/>
              <a:t> </a:t>
            </a:r>
            <a:r>
              <a:rPr lang="en-US" sz="2800" b="1" cap="all" dirty="0" err="1"/>
              <a:t>понятия</a:t>
            </a:r>
            <a:r>
              <a:rPr lang="en-US" sz="2800" b="1" cap="all" dirty="0"/>
              <a:t> и </a:t>
            </a:r>
            <a:r>
              <a:rPr lang="en-US" sz="2800" b="1" cap="all" dirty="0" err="1"/>
              <a:t>определения</a:t>
            </a:r>
            <a:endParaRPr lang="ru-RU" sz="2800" b="1" cap="all" dirty="0"/>
          </a:p>
          <a:p>
            <a:pPr marL="0" indent="0">
              <a:spcBef>
                <a:spcPts val="1800"/>
              </a:spcBef>
              <a:buNone/>
            </a:pPr>
            <a:r>
              <a:rPr lang="ru-RU" sz="3000" b="1" i="1" dirty="0"/>
              <a:t>Теория кодирования и теория информации</a:t>
            </a:r>
            <a:r>
              <a:rPr lang="ru-RU" sz="3000" dirty="0"/>
              <a:t> </a:t>
            </a:r>
            <a:endParaRPr lang="ru-RU" sz="3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3000" dirty="0" smtClean="0"/>
              <a:t>возникли </a:t>
            </a:r>
            <a:r>
              <a:rPr lang="ru-RU" sz="3000" dirty="0"/>
              <a:t>в начале XX века. </a:t>
            </a:r>
            <a:endParaRPr lang="ru-RU" sz="3000" dirty="0" smtClean="0"/>
          </a:p>
          <a:p>
            <a:pPr marL="0" indent="0">
              <a:spcBef>
                <a:spcPts val="1800"/>
              </a:spcBef>
              <a:buNone/>
            </a:pPr>
            <a:r>
              <a:rPr lang="ru-RU" sz="3000" dirty="0" smtClean="0"/>
              <a:t>Начало </a:t>
            </a:r>
            <a:r>
              <a:rPr lang="ru-RU" sz="3000" dirty="0"/>
              <a:t>развитию этих теорий как научных дисциплин положило </a:t>
            </a:r>
            <a:r>
              <a:rPr lang="ru-RU" sz="3000" dirty="0" smtClean="0"/>
              <a:t>появление </a:t>
            </a:r>
            <a:r>
              <a:rPr lang="ru-RU" sz="3000" dirty="0"/>
              <a:t>в </a:t>
            </a:r>
            <a:r>
              <a:rPr lang="ru-RU" sz="3000" b="1" dirty="0"/>
              <a:t>1948</a:t>
            </a:r>
            <a:r>
              <a:rPr lang="ru-RU" sz="3000" dirty="0"/>
              <a:t> г. статей </a:t>
            </a:r>
            <a:r>
              <a:rPr lang="ru-RU" sz="3000" b="1" i="1" dirty="0" smtClean="0"/>
              <a:t>Клода </a:t>
            </a:r>
            <a:r>
              <a:rPr lang="ru-RU" sz="3000" b="1" i="1" dirty="0"/>
              <a:t>Шеннона</a:t>
            </a:r>
            <a:r>
              <a:rPr lang="ru-RU" sz="3000" dirty="0"/>
              <a:t>, которые заложили фундамент для дальнейших исследований в этой области.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sz="3000" b="1" i="1" dirty="0"/>
              <a:t>Кодирование</a:t>
            </a:r>
            <a:r>
              <a:rPr lang="ru-RU" sz="3000" dirty="0"/>
              <a:t> – способ представления информации в </a:t>
            </a:r>
            <a:r>
              <a:rPr lang="ru-RU" sz="3000" dirty="0" smtClean="0"/>
              <a:t>виде, удобном </a:t>
            </a:r>
            <a:r>
              <a:rPr lang="ru-RU" sz="3000" dirty="0"/>
              <a:t>для хранения и </a:t>
            </a:r>
            <a:r>
              <a:rPr lang="ru-RU" sz="3000" dirty="0" smtClean="0"/>
              <a:t>передачи. </a:t>
            </a:r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2561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332656"/>
                <a:ext cx="8496944" cy="612068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sz="2800" b="1" u="sng" dirty="0"/>
                  <a:t>Пример</a:t>
                </a:r>
                <a:r>
                  <a:rPr lang="ru-RU" sz="2800" dirty="0"/>
                  <a:t>. Для кодирования источника, порождающего </a:t>
                </a:r>
                <a:r>
                  <a:rPr lang="ru-RU" sz="2800" b="1" i="1" dirty="0"/>
                  <a:t>26 букв латинского алфавита</a:t>
                </a:r>
                <a:r>
                  <a:rPr lang="ru-RU" sz="2800" dirty="0"/>
                  <a:t>, равномерным двоичным кодом требуется построить </a:t>
                </a:r>
                <a:r>
                  <a:rPr lang="ru-RU" sz="2800" b="1" dirty="0"/>
                  <a:t>кодовые слова</a:t>
                </a:r>
                <a:r>
                  <a:rPr lang="ru-RU" sz="2800" dirty="0"/>
                  <a:t> длиной не меньше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ru-RU" sz="2800" b="1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800" b="1" i="1" dirty="0"/>
                          <m:t>log</m:t>
                        </m:r>
                        <m:r>
                          <m:rPr>
                            <m:nor/>
                          </m:rPr>
                          <a:rPr lang="en-US" sz="2800" b="1" i="1" baseline="-25000" dirty="0" smtClean="0"/>
                          <m:t>m</m:t>
                        </m:r>
                        <m:r>
                          <m:rPr>
                            <m:nor/>
                          </m:rPr>
                          <a:rPr lang="en-US" sz="2800" b="1" i="1" dirty="0" smtClean="0"/>
                          <m:t>n</m:t>
                        </m:r>
                      </m:e>
                    </m:d>
                  </m:oMath>
                </a14:m>
                <a:r>
                  <a:rPr lang="ru-RU" sz="2800" b="1" i="1" dirty="0"/>
                  <a:t> </a:t>
                </a:r>
                <a:r>
                  <a:rPr lang="ru-RU" sz="2800" b="1" i="1" dirty="0" smtClean="0"/>
                  <a:t>= 5</a:t>
                </a:r>
                <a:r>
                  <a:rPr lang="ru-RU" sz="2800" dirty="0" smtClean="0"/>
                  <a:t> </a:t>
                </a:r>
                <a:r>
                  <a:rPr lang="ru-RU" sz="2800" dirty="0"/>
                  <a:t>бит.</a:t>
                </a:r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ru-RU" sz="2800" dirty="0"/>
                  <a:t>При</a:t>
                </a:r>
                <a:r>
                  <a:rPr lang="ru-RU" sz="2800" i="1" dirty="0"/>
                  <a:t> </a:t>
                </a:r>
                <a:r>
                  <a:rPr lang="ru-RU" sz="2800" b="1" i="1" dirty="0"/>
                  <a:t>неравномерном кодировании</a:t>
                </a:r>
                <a:r>
                  <a:rPr lang="ru-RU" sz="2800" i="1" dirty="0"/>
                  <a:t> источника</a:t>
                </a:r>
                <a:r>
                  <a:rPr lang="ru-RU" sz="2800" dirty="0"/>
                  <a:t> используются </a:t>
                </a:r>
                <a:r>
                  <a:rPr lang="ru-RU" sz="2800" u="sng" dirty="0"/>
                  <a:t>кодовые слова разной длины</a:t>
                </a:r>
                <a:r>
                  <a:rPr lang="ru-RU" sz="2800" dirty="0"/>
                  <a:t>. </a:t>
                </a:r>
                <a:endParaRPr lang="ru-RU" sz="2800" dirty="0" smtClean="0"/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ru-RU" sz="2800" dirty="0" smtClean="0"/>
                  <a:t>Причем </a:t>
                </a:r>
                <a:r>
                  <a:rPr lang="ru-RU" sz="2800" dirty="0"/>
                  <a:t>кодовые слова обычно строятся так, что </a:t>
                </a:r>
                <a:endParaRPr lang="ru-RU" sz="2800" dirty="0" smtClean="0"/>
              </a:p>
              <a:p>
                <a:pPr marL="0" indent="0">
                  <a:buNone/>
                </a:pPr>
                <a:r>
                  <a:rPr lang="ru-RU" sz="2800" b="1" dirty="0" smtClean="0"/>
                  <a:t>часто </a:t>
                </a:r>
                <a:r>
                  <a:rPr lang="ru-RU" sz="2800" b="1" dirty="0"/>
                  <a:t>встречающиеся символы</a:t>
                </a:r>
                <a:r>
                  <a:rPr lang="ru-RU" sz="2800" dirty="0"/>
                  <a:t> кодируются более </a:t>
                </a:r>
                <a:r>
                  <a:rPr lang="ru-RU" sz="2800" u="sng" dirty="0"/>
                  <a:t>короткими кодовыми словами</a:t>
                </a:r>
                <a:r>
                  <a:rPr lang="ru-RU" sz="2800" dirty="0"/>
                  <a:t>, </a:t>
                </a:r>
                <a:endParaRPr lang="ru-RU" sz="2800" dirty="0" smtClean="0"/>
              </a:p>
              <a:p>
                <a:pPr marL="0" indent="0">
                  <a:buNone/>
                </a:pPr>
                <a:r>
                  <a:rPr lang="ru-RU" sz="2800" dirty="0" smtClean="0"/>
                  <a:t>а </a:t>
                </a:r>
                <a:r>
                  <a:rPr lang="ru-RU" sz="2800" b="1" dirty="0" smtClean="0"/>
                  <a:t>редко встречающиеся </a:t>
                </a:r>
                <a:r>
                  <a:rPr lang="ru-RU" sz="2800" b="1" dirty="0"/>
                  <a:t>символы</a:t>
                </a:r>
                <a:r>
                  <a:rPr lang="ru-RU" sz="2800" dirty="0"/>
                  <a:t> – более </a:t>
                </a:r>
                <a:r>
                  <a:rPr lang="ru-RU" sz="2800" u="sng" dirty="0"/>
                  <a:t>длинными </a:t>
                </a:r>
                <a:r>
                  <a:rPr lang="ru-RU" sz="2800" u="sng" dirty="0" smtClean="0"/>
                  <a:t>кодовыми словами.</a:t>
                </a:r>
              </a:p>
              <a:p>
                <a:pPr marL="0" indent="0">
                  <a:buNone/>
                </a:pPr>
                <a:r>
                  <a:rPr lang="ru-RU" sz="2800" dirty="0" smtClean="0"/>
                  <a:t>За </a:t>
                </a:r>
                <a:r>
                  <a:rPr lang="ru-RU" sz="2800" dirty="0"/>
                  <a:t>счет этого и </a:t>
                </a:r>
                <a:r>
                  <a:rPr lang="ru-RU" sz="2800" dirty="0" smtClean="0"/>
                  <a:t> достигается  </a:t>
                </a:r>
                <a:r>
                  <a:rPr lang="ru-RU" sz="2800" b="1" i="1" dirty="0" smtClean="0"/>
                  <a:t>«</a:t>
                </a:r>
                <a:r>
                  <a:rPr lang="ru-RU" sz="2800" b="1" i="1" dirty="0"/>
                  <a:t>сжатие</a:t>
                </a:r>
                <a:r>
                  <a:rPr lang="ru-RU" sz="2800" b="1" i="1" dirty="0" smtClean="0"/>
                  <a:t>»  данных</a:t>
                </a:r>
                <a:r>
                  <a:rPr lang="ru-RU" sz="2800" dirty="0" smtClean="0"/>
                  <a:t>.</a:t>
                </a:r>
                <a:endParaRPr lang="ru-RU" sz="2800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332656"/>
                <a:ext cx="8496944" cy="6120680"/>
              </a:xfrm>
              <a:blipFill rotWithShape="1">
                <a:blip r:embed="rId3"/>
                <a:stretch>
                  <a:fillRect l="-1506" t="-896" r="-12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544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404664"/>
            <a:ext cx="8784976" cy="6264696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ru-RU" dirty="0"/>
              <a:t>Под</a:t>
            </a:r>
            <a:r>
              <a:rPr lang="ru-RU" i="1" dirty="0"/>
              <a:t> </a:t>
            </a:r>
            <a:r>
              <a:rPr lang="ru-RU" b="1" i="1" dirty="0"/>
              <a:t>сжатием данных</a:t>
            </a:r>
            <a:r>
              <a:rPr lang="ru-RU" dirty="0"/>
              <a:t> понимается </a:t>
            </a:r>
            <a:r>
              <a:rPr lang="ru-RU" i="1" u="sng" dirty="0" smtClean="0"/>
              <a:t>компактное </a:t>
            </a:r>
            <a:r>
              <a:rPr lang="ru-RU" i="1" u="sng" dirty="0"/>
              <a:t>представление данных</a:t>
            </a:r>
            <a:r>
              <a:rPr lang="ru-RU" dirty="0"/>
              <a:t>, достигаемое за счет </a:t>
            </a:r>
            <a:r>
              <a:rPr lang="ru-RU" b="1" dirty="0"/>
              <a:t>избыточности информации</a:t>
            </a:r>
            <a:r>
              <a:rPr lang="ru-RU" dirty="0"/>
              <a:t>, содержащейся в сообщениях. </a:t>
            </a:r>
            <a:endParaRPr lang="ru-RU" dirty="0" smtClean="0"/>
          </a:p>
          <a:p>
            <a:pPr marL="0" indent="0">
              <a:spcBef>
                <a:spcPts val="1800"/>
              </a:spcBef>
              <a:buNone/>
            </a:pPr>
            <a:r>
              <a:rPr lang="ru-RU" dirty="0" smtClean="0"/>
              <a:t>Большое </a:t>
            </a:r>
            <a:r>
              <a:rPr lang="ru-RU" dirty="0"/>
              <a:t>значение для практического использования имеет </a:t>
            </a:r>
            <a:r>
              <a:rPr lang="ru-RU" b="1" i="1" dirty="0"/>
              <a:t>неискажающее сжатие</a:t>
            </a:r>
            <a:r>
              <a:rPr lang="ru-RU" dirty="0"/>
              <a:t>, </a:t>
            </a:r>
            <a:r>
              <a:rPr lang="ru-RU" u="sng" dirty="0"/>
              <a:t>позволяющее полностью восстановить исходное сообщение</a:t>
            </a:r>
            <a:r>
              <a:rPr lang="ru-RU" dirty="0"/>
              <a:t>. </a:t>
            </a:r>
            <a:endParaRPr lang="ru-RU" dirty="0" smtClean="0"/>
          </a:p>
          <a:p>
            <a:pPr marL="0" indent="0">
              <a:spcBef>
                <a:spcPts val="1800"/>
              </a:spcBef>
              <a:buNone/>
            </a:pPr>
            <a:r>
              <a:rPr lang="ru-RU" dirty="0" smtClean="0"/>
              <a:t>При</a:t>
            </a:r>
            <a:r>
              <a:rPr lang="ru-RU" i="1" dirty="0" smtClean="0"/>
              <a:t> </a:t>
            </a:r>
            <a:r>
              <a:rPr lang="ru-RU" b="1" i="1" dirty="0"/>
              <a:t>неискажающем сжатии</a:t>
            </a:r>
            <a:r>
              <a:rPr lang="ru-RU" dirty="0"/>
              <a:t> происходит </a:t>
            </a:r>
            <a:r>
              <a:rPr lang="ru-RU" u="sng" dirty="0"/>
              <a:t>кодирование сообщения перед началом</a:t>
            </a:r>
            <a:r>
              <a:rPr lang="ru-RU" dirty="0"/>
              <a:t> передачи или хранения, а после окончания процесса </a:t>
            </a:r>
            <a:r>
              <a:rPr lang="ru-RU" u="sng" dirty="0"/>
              <a:t>сообщение однозначно </a:t>
            </a:r>
            <a:r>
              <a:rPr lang="ru-RU" u="sng" dirty="0" smtClean="0"/>
              <a:t>декодируется</a:t>
            </a:r>
            <a:r>
              <a:rPr lang="ru-RU" dirty="0" smtClean="0"/>
              <a:t>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dirty="0" smtClean="0"/>
              <a:t>Это </a:t>
            </a:r>
            <a:r>
              <a:rPr lang="ru-RU" dirty="0"/>
              <a:t>соответствует </a:t>
            </a:r>
            <a:r>
              <a:rPr lang="ru-RU" b="1" i="1" dirty="0"/>
              <a:t>модели канала без шума</a:t>
            </a:r>
            <a:r>
              <a:rPr lang="ru-RU" dirty="0"/>
              <a:t> (помех</a:t>
            </a:r>
            <a:r>
              <a:rPr lang="ru-RU" dirty="0" smtClean="0"/>
              <a:t>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769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260648"/>
            <a:ext cx="8712968" cy="6480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i="1" dirty="0"/>
              <a:t>Методы сжатия данных</a:t>
            </a:r>
            <a:r>
              <a:rPr lang="ru-RU" sz="2800" dirty="0"/>
              <a:t> можно разделить на две группы: </a:t>
            </a:r>
            <a:r>
              <a:rPr lang="ru-RU" sz="2800" b="1" dirty="0"/>
              <a:t>статические методы</a:t>
            </a:r>
            <a:r>
              <a:rPr lang="ru-RU" sz="2800" dirty="0"/>
              <a:t> и </a:t>
            </a:r>
            <a:r>
              <a:rPr lang="ru-RU" sz="2800" b="1" dirty="0"/>
              <a:t>адаптивные методы</a:t>
            </a:r>
            <a:r>
              <a:rPr lang="ru-RU" sz="2800" dirty="0"/>
              <a:t>.</a:t>
            </a:r>
          </a:p>
          <a:p>
            <a:pPr marL="0" indent="0">
              <a:buNone/>
            </a:pPr>
            <a:r>
              <a:rPr lang="ru-RU" sz="2800" b="1" i="1" dirty="0" smtClean="0"/>
              <a:t>Статические</a:t>
            </a:r>
            <a:r>
              <a:rPr lang="ru-RU" sz="2800" b="1" dirty="0" smtClean="0"/>
              <a:t> </a:t>
            </a:r>
            <a:r>
              <a:rPr lang="ru-RU" sz="2800" b="1" dirty="0"/>
              <a:t>методы</a:t>
            </a:r>
            <a:r>
              <a:rPr lang="ru-RU" sz="2800" dirty="0"/>
              <a:t> сжатия данных предназначены для кодирования </a:t>
            </a:r>
            <a:r>
              <a:rPr lang="ru-RU" sz="2800" u="sng" dirty="0"/>
              <a:t>конкретных источников информации с известной статистической структурой</a:t>
            </a:r>
            <a:r>
              <a:rPr lang="ru-RU" sz="2800" dirty="0"/>
              <a:t>, порождающих определенное множество сообщений. </a:t>
            </a: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Эти </a:t>
            </a:r>
            <a:r>
              <a:rPr lang="ru-RU" sz="2800" dirty="0"/>
              <a:t>методы </a:t>
            </a:r>
            <a:r>
              <a:rPr lang="ru-RU" sz="2800" u="sng" dirty="0"/>
              <a:t>базируются на знании статистической структуры</a:t>
            </a:r>
            <a:r>
              <a:rPr lang="ru-RU" sz="2800" dirty="0"/>
              <a:t> исходных данных. </a:t>
            </a: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К </a:t>
            </a:r>
            <a:r>
              <a:rPr lang="ru-RU" sz="2800" dirty="0"/>
              <a:t>наиболее известным статическим методам сжатия относятся </a:t>
            </a:r>
            <a:r>
              <a:rPr lang="ru-RU" sz="2800" b="1" i="1" dirty="0"/>
              <a:t>коды Хаффмана, Шеннона, </a:t>
            </a:r>
            <a:r>
              <a:rPr lang="ru-RU" sz="2800" b="1" i="1" dirty="0" err="1"/>
              <a:t>Фано</a:t>
            </a:r>
            <a:r>
              <a:rPr lang="ru-RU" sz="2800" b="1" i="1" dirty="0"/>
              <a:t>, Гилберта-Мура, арифметический код</a:t>
            </a:r>
            <a:r>
              <a:rPr lang="ru-RU" sz="2800" dirty="0"/>
              <a:t> и другие методы, которые используют </a:t>
            </a:r>
            <a:r>
              <a:rPr lang="ru-RU" sz="2800" u="sng" dirty="0"/>
              <a:t>известные сведения о вероятностях</a:t>
            </a:r>
            <a:r>
              <a:rPr lang="ru-RU" sz="2800" dirty="0"/>
              <a:t> порождения источником различных символов или их сочетаний.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16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260648"/>
            <a:ext cx="8568952" cy="64087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3000" dirty="0"/>
              <a:t>Если статистика источника информации </a:t>
            </a:r>
            <a:r>
              <a:rPr lang="ru-RU" sz="3000" u="sng" dirty="0"/>
              <a:t>неизвестна или изменяется с течением времени</a:t>
            </a:r>
            <a:r>
              <a:rPr lang="ru-RU" sz="3000" dirty="0"/>
              <a:t>, то для кодирования сообщений такого источника применяются </a:t>
            </a:r>
            <a:r>
              <a:rPr lang="ru-RU" sz="3000" b="1" i="1" dirty="0"/>
              <a:t>адаптивные методы сжатия</a:t>
            </a:r>
            <a:r>
              <a:rPr lang="ru-RU" sz="3000" dirty="0"/>
              <a:t>. </a:t>
            </a:r>
            <a:endParaRPr lang="ru-RU" sz="3000" dirty="0" smtClean="0"/>
          </a:p>
          <a:p>
            <a:pPr marL="0" indent="0">
              <a:spcBef>
                <a:spcPts val="1200"/>
              </a:spcBef>
              <a:buNone/>
            </a:pPr>
            <a:r>
              <a:rPr lang="ru-RU" sz="3000" dirty="0" smtClean="0"/>
              <a:t>В </a:t>
            </a:r>
            <a:r>
              <a:rPr lang="ru-RU" sz="3000" b="1" i="1" dirty="0"/>
              <a:t>адаптивных</a:t>
            </a:r>
            <a:r>
              <a:rPr lang="ru-RU" sz="3000" b="1" dirty="0"/>
              <a:t> методах</a:t>
            </a:r>
            <a:r>
              <a:rPr lang="ru-RU" sz="3000" dirty="0"/>
              <a:t> при кодировании очередного символа текста </a:t>
            </a:r>
            <a:r>
              <a:rPr lang="ru-RU" sz="3000" u="sng" dirty="0"/>
              <a:t>используются сведения о ранее закодированной части сообщения</a:t>
            </a:r>
            <a:r>
              <a:rPr lang="ru-RU" sz="3000" dirty="0"/>
              <a:t> для оценки вероятности появления очередного символа. </a:t>
            </a:r>
            <a:endParaRPr lang="ru-RU" sz="3000" dirty="0" smtClean="0"/>
          </a:p>
          <a:p>
            <a:pPr marL="0" indent="0">
              <a:spcBef>
                <a:spcPts val="1200"/>
              </a:spcBef>
              <a:buNone/>
            </a:pPr>
            <a:r>
              <a:rPr lang="ru-RU" sz="3000" dirty="0" smtClean="0"/>
              <a:t>В </a:t>
            </a:r>
            <a:r>
              <a:rPr lang="ru-RU" sz="3000" dirty="0"/>
              <a:t>процессе кодирования адаптивные методы «</a:t>
            </a:r>
            <a:r>
              <a:rPr lang="ru-RU" sz="3000" b="1" dirty="0"/>
              <a:t>настраиваются</a:t>
            </a:r>
            <a:r>
              <a:rPr lang="ru-RU" sz="3000" dirty="0"/>
              <a:t>» </a:t>
            </a:r>
            <a:r>
              <a:rPr lang="ru-RU" sz="3000" b="1" dirty="0"/>
              <a:t>на статистическую структуру кодируемых сообщений</a:t>
            </a:r>
            <a:r>
              <a:rPr lang="ru-RU" sz="3000" dirty="0"/>
              <a:t>, т.е. коды символов меняются в зависимости от накопленной статистики данных. </a:t>
            </a:r>
            <a:endParaRPr lang="ru-RU" sz="3000" dirty="0" smtClean="0"/>
          </a:p>
          <a:p>
            <a:pPr marL="0" indent="0">
              <a:buNone/>
            </a:pPr>
            <a:r>
              <a:rPr lang="ru-RU" sz="3000" dirty="0" smtClean="0"/>
              <a:t>Это </a:t>
            </a:r>
            <a:r>
              <a:rPr lang="ru-RU" sz="3000" dirty="0"/>
              <a:t>позволяет адаптивным методам эффективно и быстро кодировать сообщение за один просмотр.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57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332656"/>
            <a:ext cx="8568952" cy="622555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2800" b="1" cap="all" dirty="0" err="1"/>
              <a:t>Кодирование</a:t>
            </a:r>
            <a:r>
              <a:rPr lang="en-US" sz="2800" b="1" cap="all" dirty="0"/>
              <a:t> </a:t>
            </a:r>
            <a:r>
              <a:rPr lang="en-US" sz="2800" b="1" cap="all" dirty="0" err="1"/>
              <a:t>целых</a:t>
            </a:r>
            <a:r>
              <a:rPr lang="en-US" sz="2800" b="1" cap="all" dirty="0"/>
              <a:t> </a:t>
            </a:r>
            <a:r>
              <a:rPr lang="en-US" sz="2800" b="1" cap="all" dirty="0" err="1" smtClean="0"/>
              <a:t>чисел</a:t>
            </a:r>
            <a:r>
              <a:rPr lang="ru-RU" sz="2800" b="1" cap="all" dirty="0" smtClean="0"/>
              <a:t> </a:t>
            </a:r>
          </a:p>
          <a:p>
            <a:pPr marL="0" lvl="0" indent="0" algn="ctr">
              <a:buNone/>
            </a:pPr>
            <a:r>
              <a:rPr lang="ru-RU" sz="2800" b="1" cap="all" dirty="0" smtClean="0"/>
              <a:t>(</a:t>
            </a:r>
            <a:r>
              <a:rPr lang="en-US" sz="2800" b="1" cap="all" dirty="0" smtClean="0"/>
              <a:t>coding of integers)</a:t>
            </a:r>
            <a:endParaRPr lang="ru-RU" sz="2800" b="1" cap="all" dirty="0"/>
          </a:p>
          <a:p>
            <a:pPr marL="0" indent="0">
              <a:spcBef>
                <a:spcPts val="1800"/>
              </a:spcBef>
              <a:buNone/>
            </a:pPr>
            <a:r>
              <a:rPr lang="ru-RU" sz="2800" dirty="0"/>
              <a:t>Рассмотрим </a:t>
            </a:r>
            <a:r>
              <a:rPr lang="ru-RU" sz="2800" i="1" dirty="0"/>
              <a:t>семейство методов кодирования</a:t>
            </a:r>
            <a:r>
              <a:rPr lang="ru-RU" sz="2800" dirty="0"/>
              <a:t>, </a:t>
            </a:r>
            <a:endParaRPr lang="ru-RU" sz="2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2800" u="sng" dirty="0" smtClean="0"/>
              <a:t>не </a:t>
            </a:r>
            <a:r>
              <a:rPr lang="ru-RU" sz="2800" u="sng" dirty="0"/>
              <a:t>учитывающих вероятности</a:t>
            </a:r>
            <a:r>
              <a:rPr lang="ru-RU" sz="2800" dirty="0"/>
              <a:t> появления символов источника. </a:t>
            </a:r>
            <a:endParaRPr lang="en-US" sz="2800" dirty="0" smtClean="0"/>
          </a:p>
          <a:p>
            <a:pPr marL="0" indent="0">
              <a:buNone/>
            </a:pPr>
            <a:r>
              <a:rPr lang="ru-RU" sz="2800" dirty="0" smtClean="0"/>
              <a:t>Поскольку </a:t>
            </a:r>
            <a:r>
              <a:rPr lang="ru-RU" sz="2800" dirty="0"/>
              <a:t>все символы алфавита источника можно пронумеровать, то в будем считать, что </a:t>
            </a:r>
            <a:r>
              <a:rPr lang="ru-RU" sz="2800" u="sng" dirty="0"/>
              <a:t>алфавит источника состоит из целых чисел</a:t>
            </a:r>
            <a:r>
              <a:rPr lang="ru-RU" sz="2800" dirty="0"/>
              <a:t>. </a:t>
            </a:r>
            <a:endParaRPr lang="en-US" sz="2800" dirty="0" smtClean="0"/>
          </a:p>
          <a:p>
            <a:pPr marL="0" indent="0">
              <a:spcBef>
                <a:spcPts val="1800"/>
              </a:spcBef>
              <a:buNone/>
            </a:pPr>
            <a:r>
              <a:rPr lang="ru-RU" sz="2800" b="1" dirty="0" smtClean="0"/>
              <a:t>Каждому </a:t>
            </a:r>
            <a:r>
              <a:rPr lang="ru-RU" sz="2800" b="1" dirty="0"/>
              <a:t>целому числу</a:t>
            </a:r>
            <a:r>
              <a:rPr lang="ru-RU" sz="2800" dirty="0"/>
              <a:t> из определенного диапазона ставится в соответствие </a:t>
            </a:r>
            <a:r>
              <a:rPr lang="ru-RU" sz="2800" b="1" dirty="0"/>
              <a:t>свое кодовое </a:t>
            </a:r>
            <a:r>
              <a:rPr lang="ru-RU" sz="2800" b="1" dirty="0" smtClean="0"/>
              <a:t>слово</a:t>
            </a:r>
            <a:r>
              <a:rPr lang="ru-RU" sz="2800" dirty="0" smtClean="0"/>
              <a:t>.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sz="2400" dirty="0" smtClean="0"/>
              <a:t>Поэтому </a:t>
            </a:r>
            <a:r>
              <a:rPr lang="ru-RU" sz="2400" dirty="0"/>
              <a:t>эту группу методов также называют </a:t>
            </a:r>
            <a:r>
              <a:rPr lang="ru-RU" sz="2400" b="1" dirty="0"/>
              <a:t>представлением целых чисел</a:t>
            </a:r>
            <a:r>
              <a:rPr lang="ru-RU" sz="2400" dirty="0"/>
              <a:t> </a:t>
            </a:r>
            <a:r>
              <a:rPr lang="ru-RU" sz="2400" dirty="0"/>
              <a:t> </a:t>
            </a:r>
            <a:r>
              <a:rPr lang="ru-RU" sz="2400" dirty="0" smtClean="0"/>
              <a:t>(</a:t>
            </a:r>
            <a:r>
              <a:rPr lang="en-US" sz="2400" b="1" i="1" dirty="0"/>
              <a:t>r</a:t>
            </a:r>
            <a:r>
              <a:rPr lang="ru-RU" sz="2400" b="1" i="1" dirty="0" err="1"/>
              <a:t>epresentation</a:t>
            </a:r>
            <a:r>
              <a:rPr lang="ru-RU" sz="2400" b="1" i="1" dirty="0"/>
              <a:t> </a:t>
            </a:r>
            <a:r>
              <a:rPr lang="ru-RU" sz="2400" b="1" i="1" dirty="0" err="1"/>
              <a:t>of</a:t>
            </a:r>
            <a:r>
              <a:rPr lang="ru-RU" sz="2400" b="1" i="1" dirty="0"/>
              <a:t> </a:t>
            </a:r>
            <a:r>
              <a:rPr lang="en-US" sz="2400" b="1" i="1" dirty="0" err="1"/>
              <a:t>i</a:t>
            </a:r>
            <a:r>
              <a:rPr lang="ru-RU" sz="2400" b="1" i="1" dirty="0" err="1"/>
              <a:t>ntegers</a:t>
            </a:r>
            <a:r>
              <a:rPr lang="ru-RU" sz="2400" dirty="0" smtClean="0"/>
              <a:t>).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3022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008" y="332656"/>
            <a:ext cx="9108504" cy="619268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800" b="1" dirty="0"/>
              <a:t>Основная идея </a:t>
            </a:r>
            <a:r>
              <a:rPr lang="ru-RU" sz="2800" b="1" dirty="0" smtClean="0"/>
              <a:t>кодирования целых чисел</a:t>
            </a:r>
            <a:r>
              <a:rPr lang="ru-RU" sz="2800" dirty="0" smtClean="0"/>
              <a:t>:</a:t>
            </a:r>
          </a:p>
          <a:p>
            <a:pPr marL="0" indent="0">
              <a:buNone/>
            </a:pPr>
            <a:r>
              <a:rPr lang="ru-RU" sz="2800" dirty="0" smtClean="0"/>
              <a:t>отдельно </a:t>
            </a:r>
            <a:r>
              <a:rPr lang="ru-RU" sz="2800" dirty="0"/>
              <a:t>кодировать </a:t>
            </a:r>
            <a:r>
              <a:rPr lang="ru-RU" sz="2800" b="1" i="1" dirty="0"/>
              <a:t>порядок значения</a:t>
            </a:r>
            <a:r>
              <a:rPr lang="ru-RU" sz="2800" dirty="0"/>
              <a:t> </a:t>
            </a:r>
            <a:r>
              <a:rPr lang="ru-RU" sz="2800" dirty="0" smtClean="0"/>
              <a:t>числа («</a:t>
            </a:r>
            <a:r>
              <a:rPr lang="ru-RU" sz="2800" dirty="0"/>
              <a:t>экспоненту</a:t>
            </a:r>
            <a:r>
              <a:rPr lang="ru-RU" sz="2800" dirty="0" smtClean="0"/>
              <a:t>») </a:t>
            </a:r>
          </a:p>
          <a:p>
            <a:pPr marL="0" indent="0">
              <a:buNone/>
            </a:pPr>
            <a:r>
              <a:rPr lang="ru-RU" sz="2800" dirty="0" smtClean="0"/>
              <a:t>и </a:t>
            </a:r>
            <a:r>
              <a:rPr lang="ru-RU" sz="2800" dirty="0"/>
              <a:t>отдельно </a:t>
            </a:r>
            <a:r>
              <a:rPr lang="ru-RU" sz="2800" dirty="0" smtClean="0"/>
              <a:t>– </a:t>
            </a:r>
            <a:r>
              <a:rPr lang="ru-RU" sz="2800" b="1" i="1" dirty="0" smtClean="0"/>
              <a:t>значащие </a:t>
            </a:r>
            <a:r>
              <a:rPr lang="ru-RU" sz="2800" b="1" i="1" dirty="0" smtClean="0"/>
              <a:t>цифры</a:t>
            </a:r>
            <a:r>
              <a:rPr lang="ru-RU" sz="2800" dirty="0" smtClean="0"/>
              <a:t> значения  </a:t>
            </a:r>
            <a:r>
              <a:rPr lang="ru-RU" sz="2800" dirty="0"/>
              <a:t>(«мантиссу</a:t>
            </a:r>
            <a:r>
              <a:rPr lang="ru-RU" sz="2800" dirty="0" smtClean="0"/>
              <a:t>»). </a:t>
            </a:r>
            <a:endParaRPr lang="ru-RU" sz="2800" dirty="0" smtClean="0"/>
          </a:p>
          <a:p>
            <a:pPr marL="0" indent="0">
              <a:spcBef>
                <a:spcPts val="1800"/>
              </a:spcBef>
              <a:buNone/>
            </a:pPr>
            <a:r>
              <a:rPr lang="ru-RU" sz="2800" b="1" dirty="0" smtClean="0"/>
              <a:t>Значащие </a:t>
            </a:r>
            <a:r>
              <a:rPr lang="ru-RU" sz="2800" b="1" dirty="0"/>
              <a:t>цифры мантиссы</a:t>
            </a:r>
            <a:r>
              <a:rPr lang="ru-RU" sz="2800" dirty="0"/>
              <a:t> начинаются со </a:t>
            </a:r>
            <a:r>
              <a:rPr lang="ru-RU" sz="2800" u="sng" dirty="0"/>
              <a:t>старшей ненулевой цифры</a:t>
            </a:r>
            <a:r>
              <a:rPr lang="ru-RU" sz="2800" dirty="0"/>
              <a:t>, </a:t>
            </a:r>
            <a:r>
              <a:rPr lang="ru-RU" sz="2800" dirty="0" smtClean="0"/>
              <a:t> </a:t>
            </a:r>
          </a:p>
          <a:p>
            <a:pPr marL="0" indent="0">
              <a:buNone/>
            </a:pPr>
            <a:r>
              <a:rPr lang="ru-RU" sz="2800" b="1" dirty="0" smtClean="0"/>
              <a:t>порядок </a:t>
            </a:r>
            <a:r>
              <a:rPr lang="ru-RU" sz="2800" b="1" dirty="0"/>
              <a:t>числа</a:t>
            </a:r>
            <a:r>
              <a:rPr lang="ru-RU" sz="2800" dirty="0"/>
              <a:t> определяется </a:t>
            </a:r>
            <a:r>
              <a:rPr lang="ru-RU" sz="2800" u="sng" dirty="0"/>
              <a:t>позицией старшей ненулевой цифры</a:t>
            </a:r>
            <a:r>
              <a:rPr lang="ru-RU" sz="2800" dirty="0"/>
              <a:t> в двоичной записи числа. </a:t>
            </a:r>
            <a:endParaRPr lang="ru-RU" sz="2800" dirty="0" smtClean="0"/>
          </a:p>
          <a:p>
            <a:pPr marL="0" indent="0">
              <a:spcBef>
                <a:spcPts val="1800"/>
              </a:spcBef>
              <a:buNone/>
            </a:pPr>
            <a:r>
              <a:rPr lang="ru-RU" sz="2800" dirty="0" smtClean="0"/>
              <a:t>Как </a:t>
            </a:r>
            <a:r>
              <a:rPr lang="ru-RU" sz="2800" dirty="0"/>
              <a:t>и при десятичной записи, </a:t>
            </a: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порядок </a:t>
            </a:r>
            <a:r>
              <a:rPr lang="ru-RU" sz="2800" dirty="0"/>
              <a:t>равен числу цифр в записи числа без предшествующих незначащих нулей.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sz="2800" b="1" u="sng" dirty="0" smtClean="0"/>
              <a:t>Пример</a:t>
            </a:r>
            <a:r>
              <a:rPr lang="ru-RU" sz="2800" dirty="0" smtClean="0"/>
              <a:t>.  Двоичное число  </a:t>
            </a:r>
            <a:r>
              <a:rPr lang="ru-RU" sz="2800" b="1" dirty="0"/>
              <a:t>000001101</a:t>
            </a:r>
            <a:r>
              <a:rPr lang="ru-RU" sz="2800" dirty="0"/>
              <a:t> </a:t>
            </a: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	Порядок равен </a:t>
            </a:r>
            <a:r>
              <a:rPr lang="ru-RU" sz="2800" b="1" dirty="0"/>
              <a:t>4</a:t>
            </a:r>
            <a:r>
              <a:rPr lang="ru-RU" sz="2800" dirty="0"/>
              <a:t>, </a:t>
            </a:r>
            <a:r>
              <a:rPr lang="ru-RU" sz="2800" dirty="0" smtClean="0"/>
              <a:t> </a:t>
            </a:r>
            <a:r>
              <a:rPr lang="ru-RU" sz="2800" dirty="0"/>
              <a:t>мантисса – </a:t>
            </a:r>
            <a:r>
              <a:rPr lang="ru-RU" sz="2800" b="1" dirty="0" smtClean="0"/>
              <a:t>1101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928239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88640"/>
            <a:ext cx="8784976" cy="648072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Рассмотрим </a:t>
            </a:r>
            <a:r>
              <a:rPr lang="ru-RU" b="1" dirty="0"/>
              <a:t>две группы методов кодирования целых чисел</a:t>
            </a:r>
            <a:r>
              <a:rPr lang="ru-RU" dirty="0"/>
              <a:t>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Условно </a:t>
            </a:r>
            <a:r>
              <a:rPr lang="ru-RU" dirty="0"/>
              <a:t>их можно обозначить так:</a:t>
            </a:r>
          </a:p>
          <a:p>
            <a:pPr lvl="0">
              <a:spcBef>
                <a:spcPts val="1800"/>
              </a:spcBef>
            </a:pPr>
            <a:r>
              <a:rPr lang="ru-RU" b="1" i="1" dirty="0" err="1"/>
              <a:t>Fixed</a:t>
            </a:r>
            <a:r>
              <a:rPr lang="ru-RU" b="1" i="1" dirty="0"/>
              <a:t> + </a:t>
            </a:r>
            <a:r>
              <a:rPr lang="ru-RU" b="1" i="1" dirty="0" err="1"/>
              <a:t>Variable</a:t>
            </a:r>
            <a:r>
              <a:rPr lang="ru-RU" dirty="0"/>
              <a:t> </a:t>
            </a:r>
            <a:endParaRPr lang="ru-RU" dirty="0" smtClean="0"/>
          </a:p>
          <a:p>
            <a:pPr marL="0" lvl="0" indent="0">
              <a:buNone/>
            </a:pPr>
            <a:r>
              <a:rPr lang="ru-RU" dirty="0" smtClean="0"/>
              <a:t>	(</a:t>
            </a:r>
            <a:r>
              <a:rPr lang="ru-RU" i="1" dirty="0"/>
              <a:t>фиксированная</a:t>
            </a:r>
            <a:r>
              <a:rPr lang="ru-RU" dirty="0"/>
              <a:t> длина </a:t>
            </a:r>
            <a:r>
              <a:rPr lang="ru-RU" dirty="0" smtClean="0"/>
              <a:t>порядка </a:t>
            </a:r>
            <a:r>
              <a:rPr lang="ru-RU" dirty="0"/>
              <a:t>+ </a:t>
            </a:r>
            <a:r>
              <a:rPr lang="ru-RU" dirty="0" smtClean="0"/>
              <a:t>			</a:t>
            </a:r>
            <a:r>
              <a:rPr lang="ru-RU" i="1" dirty="0" smtClean="0"/>
              <a:t>переменная</a:t>
            </a:r>
            <a:r>
              <a:rPr lang="ru-RU" dirty="0" smtClean="0"/>
              <a:t> </a:t>
            </a:r>
            <a:r>
              <a:rPr lang="ru-RU" dirty="0"/>
              <a:t>длина мантиссы)</a:t>
            </a:r>
          </a:p>
          <a:p>
            <a:pPr lvl="0">
              <a:spcBef>
                <a:spcPts val="1800"/>
              </a:spcBef>
            </a:pPr>
            <a:r>
              <a:rPr lang="ru-RU" b="1" i="1" dirty="0" err="1"/>
              <a:t>Variable</a:t>
            </a:r>
            <a:r>
              <a:rPr lang="ru-RU" b="1" i="1" dirty="0"/>
              <a:t> + </a:t>
            </a:r>
            <a:r>
              <a:rPr lang="ru-RU" b="1" i="1" dirty="0" err="1"/>
              <a:t>Variable</a:t>
            </a:r>
            <a:r>
              <a:rPr lang="ru-RU" dirty="0"/>
              <a:t> </a:t>
            </a:r>
            <a:endParaRPr lang="ru-RU" dirty="0" smtClean="0"/>
          </a:p>
          <a:p>
            <a:pPr marL="0" lvl="0" indent="0">
              <a:buNone/>
            </a:pPr>
            <a:r>
              <a:rPr lang="ru-RU" dirty="0"/>
              <a:t>	</a:t>
            </a:r>
            <a:r>
              <a:rPr lang="ru-RU" dirty="0" smtClean="0"/>
              <a:t>(</a:t>
            </a:r>
            <a:r>
              <a:rPr lang="ru-RU" i="1" dirty="0"/>
              <a:t>переменная</a:t>
            </a:r>
            <a:r>
              <a:rPr lang="ru-RU" dirty="0"/>
              <a:t> длина </a:t>
            </a:r>
            <a:r>
              <a:rPr lang="ru-RU" dirty="0" smtClean="0"/>
              <a:t>порядка </a:t>
            </a:r>
            <a:r>
              <a:rPr lang="ru-RU" dirty="0"/>
              <a:t>+ </a:t>
            </a:r>
            <a:r>
              <a:rPr lang="ru-RU" dirty="0" smtClean="0"/>
              <a:t>				</a:t>
            </a:r>
            <a:r>
              <a:rPr lang="ru-RU" i="1" dirty="0" smtClean="0"/>
              <a:t>переменная</a:t>
            </a:r>
            <a:r>
              <a:rPr lang="ru-RU" dirty="0" smtClean="0"/>
              <a:t> </a:t>
            </a:r>
            <a:r>
              <a:rPr lang="ru-RU" dirty="0"/>
              <a:t>длина мантиссы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834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408712"/>
          </a:xfrm>
        </p:spPr>
        <p:txBody>
          <a:bodyPr/>
          <a:lstStyle/>
          <a:p>
            <a:pPr marL="457200" lvl="1" indent="0" algn="ctr">
              <a:buNone/>
            </a:pPr>
            <a:r>
              <a:rPr lang="ru-RU" b="1" i="1" dirty="0"/>
              <a:t>Коды класса </a:t>
            </a:r>
            <a:r>
              <a:rPr lang="en-US" b="1" i="1" dirty="0"/>
              <a:t>Fixed</a:t>
            </a:r>
            <a:r>
              <a:rPr lang="ru-RU" b="1" i="1" dirty="0"/>
              <a:t> + </a:t>
            </a:r>
            <a:r>
              <a:rPr lang="en-US" b="1" i="1" dirty="0" smtClean="0"/>
              <a:t>Variable</a:t>
            </a:r>
            <a:r>
              <a:rPr lang="ru-RU" b="1" i="1" dirty="0" smtClean="0"/>
              <a:t>    </a:t>
            </a:r>
            <a:endParaRPr lang="ru-RU" b="1" i="1" dirty="0"/>
          </a:p>
          <a:p>
            <a:pPr marL="0" indent="0">
              <a:spcBef>
                <a:spcPts val="1800"/>
              </a:spcBef>
              <a:buNone/>
            </a:pPr>
            <a:r>
              <a:rPr lang="ru-RU" sz="2800" u="sng" dirty="0"/>
              <a:t>В кодах класса </a:t>
            </a:r>
            <a:r>
              <a:rPr lang="en-US" sz="2800" u="sng" dirty="0"/>
              <a:t>Fixed</a:t>
            </a:r>
            <a:r>
              <a:rPr lang="ru-RU" sz="2800" u="sng" dirty="0"/>
              <a:t> + </a:t>
            </a:r>
            <a:r>
              <a:rPr lang="en-US" sz="2800" u="sng" dirty="0"/>
              <a:t>Variable</a:t>
            </a:r>
            <a:r>
              <a:rPr lang="ru-RU" sz="2800" dirty="0"/>
              <a:t> </a:t>
            </a: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под </a:t>
            </a:r>
            <a:r>
              <a:rPr lang="ru-RU" sz="2800" dirty="0"/>
              <a:t>запись значения </a:t>
            </a:r>
            <a:r>
              <a:rPr lang="ru-RU" sz="2800" b="1" dirty="0"/>
              <a:t>порядка числа</a:t>
            </a:r>
            <a:r>
              <a:rPr lang="ru-RU" sz="2800" dirty="0"/>
              <a:t> отводится </a:t>
            </a:r>
            <a:r>
              <a:rPr lang="ru-RU" sz="2800" i="1" dirty="0"/>
              <a:t>фиксированное количество бит</a:t>
            </a:r>
            <a:r>
              <a:rPr lang="ru-RU" sz="2800" dirty="0"/>
              <a:t>, </a:t>
            </a: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а </a:t>
            </a:r>
            <a:r>
              <a:rPr lang="ru-RU" sz="2800" dirty="0" smtClean="0"/>
              <a:t>само </a:t>
            </a:r>
            <a:r>
              <a:rPr lang="ru-RU" sz="2800" b="1" dirty="0" smtClean="0"/>
              <a:t>значение </a:t>
            </a:r>
            <a:r>
              <a:rPr lang="ru-RU" sz="2800" b="1" dirty="0"/>
              <a:t>порядка числа</a:t>
            </a:r>
            <a:r>
              <a:rPr lang="ru-RU" sz="2800" dirty="0"/>
              <a:t> определяет, </a:t>
            </a:r>
            <a:endParaRPr lang="ru-RU" sz="2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 smtClean="0"/>
              <a:t>сколько </a:t>
            </a:r>
            <a:r>
              <a:rPr lang="ru-RU" sz="2800" dirty="0"/>
              <a:t>бит потребуется </a:t>
            </a:r>
            <a:r>
              <a:rPr lang="ru-RU" sz="2800" i="1" dirty="0"/>
              <a:t>под запись мантиссы</a:t>
            </a:r>
            <a:r>
              <a:rPr lang="ru-RU" sz="2800" dirty="0"/>
              <a:t>. </a:t>
            </a:r>
            <a:endParaRPr lang="ru-RU" sz="2800" dirty="0" smtClean="0"/>
          </a:p>
          <a:p>
            <a:pPr marL="0" indent="0">
              <a:spcBef>
                <a:spcPts val="1800"/>
              </a:spcBef>
              <a:buNone/>
            </a:pPr>
            <a:r>
              <a:rPr lang="ru-RU" sz="2800" u="sng" dirty="0" smtClean="0"/>
              <a:t>Для </a:t>
            </a:r>
            <a:r>
              <a:rPr lang="ru-RU" sz="2800" u="sng" dirty="0"/>
              <a:t>кодирования целого числа</a:t>
            </a:r>
            <a:r>
              <a:rPr lang="ru-RU" sz="2800" dirty="0"/>
              <a:t> необходимо произвести с числом </a:t>
            </a:r>
            <a:r>
              <a:rPr lang="ru-RU" sz="2800" b="1" dirty="0"/>
              <a:t>две операции</a:t>
            </a:r>
            <a:r>
              <a:rPr lang="ru-RU" sz="2800" dirty="0"/>
              <a:t>: </a:t>
            </a:r>
            <a:endParaRPr lang="ru-RU" sz="2800" dirty="0" smtClean="0"/>
          </a:p>
          <a:p>
            <a:r>
              <a:rPr lang="ru-RU" sz="2800" dirty="0" smtClean="0"/>
              <a:t>определение </a:t>
            </a:r>
            <a:r>
              <a:rPr lang="ru-RU" sz="2800" dirty="0"/>
              <a:t>порядка числа </a:t>
            </a:r>
            <a:r>
              <a:rPr lang="ru-RU" sz="2800" dirty="0" smtClean="0"/>
              <a:t> </a:t>
            </a:r>
          </a:p>
          <a:p>
            <a:r>
              <a:rPr lang="ru-RU" sz="2800" dirty="0" smtClean="0"/>
              <a:t>выделение </a:t>
            </a:r>
            <a:r>
              <a:rPr lang="ru-RU" sz="2800" dirty="0"/>
              <a:t>бит мантиссы </a:t>
            </a:r>
            <a:endParaRPr lang="ru-RU" sz="2800" dirty="0" smtClean="0"/>
          </a:p>
          <a:p>
            <a:pPr marL="0" indent="0">
              <a:spcBef>
                <a:spcPts val="1800"/>
              </a:spcBef>
              <a:buNone/>
            </a:pPr>
            <a:r>
              <a:rPr lang="ru-RU" sz="2800" dirty="0" smtClean="0"/>
              <a:t>Можно также хранить </a:t>
            </a:r>
            <a:r>
              <a:rPr lang="ru-RU" sz="2800" dirty="0"/>
              <a:t>в памяти </a:t>
            </a:r>
            <a:r>
              <a:rPr lang="ru-RU" sz="2800" b="1" dirty="0" smtClean="0"/>
              <a:t>заранее построенную таблицу </a:t>
            </a:r>
            <a:r>
              <a:rPr lang="ru-RU" sz="2800" b="1" dirty="0"/>
              <a:t>кодовых </a:t>
            </a:r>
            <a:r>
              <a:rPr lang="ru-RU" sz="2800" b="1" dirty="0" smtClean="0"/>
              <a:t>слов</a:t>
            </a:r>
            <a:r>
              <a:rPr lang="ru-RU" sz="2800" dirty="0" smtClean="0"/>
              <a:t> и по ней получать код числа.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845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260648"/>
            <a:ext cx="8784976" cy="6408712"/>
          </a:xfrm>
        </p:spPr>
        <p:txBody>
          <a:bodyPr/>
          <a:lstStyle/>
          <a:p>
            <a:pPr marL="0" indent="0">
              <a:buNone/>
            </a:pPr>
            <a:r>
              <a:rPr lang="ru-RU" sz="2800" b="1" u="sng" dirty="0"/>
              <a:t>Пример</a:t>
            </a:r>
            <a:r>
              <a:rPr lang="ru-RU" sz="2800" b="1" dirty="0"/>
              <a:t>.</a:t>
            </a:r>
            <a:r>
              <a:rPr lang="ru-RU" sz="2800" dirty="0"/>
              <a:t> </a:t>
            </a:r>
            <a:r>
              <a:rPr lang="ru-RU" sz="2800" dirty="0" smtClean="0"/>
              <a:t> Код </a:t>
            </a:r>
            <a:r>
              <a:rPr lang="ru-RU" sz="2800" dirty="0"/>
              <a:t>класса </a:t>
            </a:r>
            <a:r>
              <a:rPr lang="en-US" sz="2800" b="1" i="1" dirty="0"/>
              <a:t>Fixed</a:t>
            </a:r>
            <a:r>
              <a:rPr lang="ru-RU" sz="2800" b="1" i="1" dirty="0"/>
              <a:t> + </a:t>
            </a:r>
            <a:r>
              <a:rPr lang="en-US" sz="2800" b="1" i="1" dirty="0" smtClean="0"/>
              <a:t>Variable</a:t>
            </a:r>
            <a:r>
              <a:rPr lang="ru-RU" sz="2800" i="1" dirty="0" smtClean="0"/>
              <a:t>.</a:t>
            </a:r>
            <a:endParaRPr lang="ru-RU" sz="2800" dirty="0" smtClean="0"/>
          </a:p>
          <a:p>
            <a:pPr marL="0" indent="0">
              <a:spcBef>
                <a:spcPts val="2400"/>
              </a:spcBef>
              <a:buNone/>
            </a:pPr>
            <a:r>
              <a:rPr lang="ru-RU" sz="2800" dirty="0" smtClean="0"/>
              <a:t>Пусть </a:t>
            </a:r>
            <a:r>
              <a:rPr lang="ru-RU" sz="2800" b="1" i="1" dirty="0"/>
              <a:t>R = 15</a:t>
            </a:r>
            <a:r>
              <a:rPr lang="ru-RU" sz="2800" dirty="0"/>
              <a:t> – количество бит исходного числа</a:t>
            </a:r>
            <a:r>
              <a:rPr lang="ru-RU" sz="2800" dirty="0" smtClean="0"/>
              <a:t>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sz="2800" dirty="0" smtClean="0"/>
              <a:t>Отведем </a:t>
            </a:r>
            <a:r>
              <a:rPr lang="ru-RU" sz="2800" b="1" i="1" dirty="0"/>
              <a:t>E </a:t>
            </a:r>
            <a:r>
              <a:rPr lang="ru-RU" sz="2800" b="1" dirty="0"/>
              <a:t>= 4</a:t>
            </a:r>
            <a:r>
              <a:rPr lang="ru-RU" sz="2800" dirty="0"/>
              <a:t> бита под </a:t>
            </a:r>
            <a:r>
              <a:rPr lang="ru-RU" sz="2800" b="1" dirty="0" smtClean="0"/>
              <a:t>порядок</a:t>
            </a:r>
            <a:r>
              <a:rPr lang="ru-RU" sz="2800" dirty="0" smtClean="0"/>
              <a:t>, </a:t>
            </a:r>
            <a:r>
              <a:rPr lang="ru-RU" sz="2800" dirty="0"/>
              <a:t>т.к. </a:t>
            </a:r>
            <a:r>
              <a:rPr lang="ru-RU" sz="2800" b="1" i="1" dirty="0" smtClean="0"/>
              <a:t>R </a:t>
            </a:r>
            <a:r>
              <a:rPr lang="ru-RU" sz="2800" b="1" dirty="0" smtClean="0"/>
              <a:t>≤ 2</a:t>
            </a:r>
            <a:r>
              <a:rPr lang="ru-RU" sz="2800" b="1" baseline="30000" dirty="0" smtClean="0"/>
              <a:t>4</a:t>
            </a:r>
            <a:r>
              <a:rPr lang="ru-RU" sz="2800" dirty="0"/>
              <a:t>. </a:t>
            </a:r>
            <a:endParaRPr lang="ru-RU" sz="2800" dirty="0" smtClean="0"/>
          </a:p>
          <a:p>
            <a:pPr marL="0" indent="0">
              <a:spcBef>
                <a:spcPts val="1800"/>
              </a:spcBef>
              <a:buNone/>
            </a:pPr>
            <a:r>
              <a:rPr lang="ru-RU" sz="2800" u="sng" dirty="0" smtClean="0"/>
              <a:t>При </a:t>
            </a:r>
            <a:r>
              <a:rPr lang="ru-RU" sz="2800" u="sng" dirty="0"/>
              <a:t>записи мантиссы</a:t>
            </a:r>
            <a:r>
              <a:rPr lang="ru-RU" sz="2800" dirty="0"/>
              <a:t> можно </a:t>
            </a:r>
            <a:r>
              <a:rPr lang="ru-RU" sz="2800" b="1" dirty="0"/>
              <a:t>сэкономить 1 бит</a:t>
            </a:r>
            <a:r>
              <a:rPr lang="ru-RU" sz="2800" dirty="0"/>
              <a:t>: </a:t>
            </a:r>
            <a:endParaRPr lang="ru-RU" sz="2800" dirty="0" smtClean="0"/>
          </a:p>
          <a:p>
            <a:pPr marL="0" indent="0">
              <a:buNone/>
            </a:pPr>
            <a:r>
              <a:rPr lang="ru-RU" sz="2800" b="1" i="1" dirty="0" smtClean="0"/>
              <a:t>не </a:t>
            </a:r>
            <a:r>
              <a:rPr lang="ru-RU" sz="2800" b="1" i="1" dirty="0"/>
              <a:t>писать первую </a:t>
            </a:r>
            <a:r>
              <a:rPr lang="ru-RU" sz="2800" b="1" i="1" dirty="0" smtClean="0"/>
              <a:t>единицу </a:t>
            </a:r>
            <a:r>
              <a:rPr lang="ru-RU" sz="2800" dirty="0" smtClean="0"/>
              <a:t> (т.к</a:t>
            </a:r>
            <a:r>
              <a:rPr lang="ru-RU" sz="2800" dirty="0"/>
              <a:t>. это всегда будет </a:t>
            </a: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только </a:t>
            </a:r>
            <a:r>
              <a:rPr lang="ru-RU" sz="2800" dirty="0" smtClean="0"/>
              <a:t>единица). </a:t>
            </a:r>
            <a:endParaRPr lang="ru-RU" sz="2800" dirty="0" smtClean="0"/>
          </a:p>
          <a:p>
            <a:pPr marL="0" indent="0">
              <a:spcBef>
                <a:spcPts val="1800"/>
              </a:spcBef>
              <a:buNone/>
            </a:pPr>
            <a:r>
              <a:rPr lang="ru-RU" sz="2800" dirty="0" smtClean="0"/>
              <a:t>Таким </a:t>
            </a:r>
            <a:r>
              <a:rPr lang="ru-RU" sz="2800" dirty="0"/>
              <a:t>образом, </a:t>
            </a:r>
            <a:r>
              <a:rPr lang="ru-RU" sz="2800" u="sng" dirty="0"/>
              <a:t>количество бит мантиссы</a:t>
            </a:r>
            <a:r>
              <a:rPr lang="ru-RU" sz="2800" dirty="0"/>
              <a:t> </a:t>
            </a:r>
            <a:r>
              <a:rPr lang="ru-RU" sz="2800" b="1" dirty="0"/>
              <a:t>меньше на один бит</a:t>
            </a:r>
            <a:r>
              <a:rPr lang="ru-RU" sz="2800" dirty="0"/>
              <a:t>, чем </a:t>
            </a:r>
            <a:r>
              <a:rPr lang="ru-RU" sz="2800" b="1" dirty="0" smtClean="0"/>
              <a:t>значение порядка числа.</a:t>
            </a:r>
            <a:endParaRPr lang="ru-RU" sz="2800" b="1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1492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0435330"/>
              </p:ext>
            </p:extLst>
          </p:nvPr>
        </p:nvGraphicFramePr>
        <p:xfrm>
          <a:off x="13257" y="92680"/>
          <a:ext cx="9095247" cy="6750365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{5C22544A-7EE6-4342-B048-85BDC9FD1C3A}</a:tableStyleId>
              </a:tblPr>
              <a:tblGrid>
                <a:gridCol w="1030351"/>
                <a:gridCol w="3271923"/>
                <a:gridCol w="2250454"/>
                <a:gridCol w="2542519"/>
              </a:tblGrid>
              <a:tr h="898205">
                <a:tc>
                  <a:txBody>
                    <a:bodyPr/>
                    <a:lstStyle/>
                    <a:p>
                      <a:pPr indent="19685" algn="just"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solidFill>
                            <a:schemeClr val="tx1"/>
                          </a:solidFill>
                          <a:effectLst/>
                        </a:rPr>
                        <a:t>Число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</a:rPr>
                        <a:t>двоичное представление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solidFill>
                            <a:schemeClr val="tx1"/>
                          </a:solidFill>
                          <a:effectLst/>
                        </a:rPr>
                        <a:t>кодовое слово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</a:rPr>
                        <a:t>длина кодового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</a:rPr>
                        <a:t>слова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8803">
                <a:tc>
                  <a:txBody>
                    <a:bodyPr/>
                    <a:lstStyle/>
                    <a:p>
                      <a:pPr marL="1968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968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</a:rPr>
                        <a:t>000000000000000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</a:rPr>
                        <a:t>000000000000001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  <a:effectLst/>
                        </a:rPr>
                        <a:t>0000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  <a:effectLst/>
                        </a:rPr>
                        <a:t>0001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8803">
                <a:tc>
                  <a:txBody>
                    <a:bodyPr/>
                    <a:lstStyle/>
                    <a:p>
                      <a:pPr marL="1968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968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</a:rPr>
                        <a:t>000000000000010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</a:rPr>
                        <a:t>000000000000011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  <a:effectLst/>
                        </a:rPr>
                        <a:t>0010 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  <a:effectLst/>
                        </a:rPr>
                        <a:t>0010 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97606">
                <a:tc>
                  <a:txBody>
                    <a:bodyPr/>
                    <a:lstStyle/>
                    <a:p>
                      <a:pPr marL="1968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968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968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968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</a:rPr>
                        <a:t>000000000000100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</a:rPr>
                        <a:t>000000000000101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</a:rPr>
                        <a:t>000000000000110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</a:rPr>
                        <a:t>000000000000111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  <a:effectLst/>
                        </a:rPr>
                        <a:t>0011 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  <a:effectLst/>
                        </a:rPr>
                        <a:t>0011 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01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  <a:effectLst/>
                        </a:rPr>
                        <a:t>0011 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  <a:effectLst/>
                        </a:rPr>
                        <a:t>0011 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97009">
                <a:tc>
                  <a:txBody>
                    <a:bodyPr/>
                    <a:lstStyle/>
                    <a:p>
                      <a:pPr marL="1968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968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968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968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968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</a:rPr>
                        <a:t>000000000001000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</a:rPr>
                        <a:t>000000000001001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</a:rPr>
                        <a:t>000000000001010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</a:rPr>
                        <a:t>000000000001111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  <a:effectLst/>
                        </a:rPr>
                        <a:t>0100 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000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  <a:effectLst/>
                        </a:rPr>
                        <a:t>0100 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001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  <a:effectLst/>
                        </a:rPr>
                        <a:t>0100 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010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  <a:effectLst/>
                        </a:rPr>
                        <a:t>0100 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111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..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98205">
                <a:tc>
                  <a:txBody>
                    <a:bodyPr/>
                    <a:lstStyle/>
                    <a:p>
                      <a:pPr marL="1968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968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968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</a:rPr>
                        <a:t>000000000010000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</a:rPr>
                        <a:t>000000000010001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  <a:effectLst/>
                        </a:rPr>
                        <a:t>0101 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0000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  <a:effectLst/>
                        </a:rPr>
                        <a:t>0101 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0001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..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4956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976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В связи с развитием информационных технологий </a:t>
            </a:r>
            <a:r>
              <a:rPr lang="ru-RU" sz="2800" u="sng" dirty="0" smtClean="0"/>
              <a:t>кодирование является центральным вопросом</a:t>
            </a:r>
            <a:r>
              <a:rPr lang="ru-RU" sz="2800" dirty="0" smtClean="0"/>
              <a:t> при решении самых разных </a:t>
            </a:r>
            <a:r>
              <a:rPr lang="ru-RU" sz="2800" b="1" i="1" dirty="0" smtClean="0"/>
              <a:t>задач программирования</a:t>
            </a:r>
            <a:r>
              <a:rPr lang="ru-RU" sz="2800" dirty="0" smtClean="0"/>
              <a:t>, таких как:</a:t>
            </a:r>
          </a:p>
          <a:p>
            <a:pPr lvl="1">
              <a:spcBef>
                <a:spcPts val="1800"/>
              </a:spcBef>
            </a:pPr>
            <a:r>
              <a:rPr lang="ru-RU" sz="3200" b="1" dirty="0" smtClean="0"/>
              <a:t>представление данных</a:t>
            </a:r>
            <a:r>
              <a:rPr lang="ru-RU" sz="3200" dirty="0" smtClean="0"/>
              <a:t> произвольной структуры (числа, текст, графика) в памяти компьютера;</a:t>
            </a:r>
          </a:p>
          <a:p>
            <a:pPr lvl="1">
              <a:spcBef>
                <a:spcPts val="1800"/>
              </a:spcBef>
            </a:pPr>
            <a:r>
              <a:rPr lang="ru-RU" sz="3200" b="1" dirty="0" smtClean="0"/>
              <a:t>обеспечение помехоустойчивости</a:t>
            </a:r>
            <a:r>
              <a:rPr lang="ru-RU" sz="3200" dirty="0" smtClean="0"/>
              <a:t> при передаче данных по каналам связи;</a:t>
            </a:r>
          </a:p>
          <a:p>
            <a:pPr lvl="1">
              <a:spcBef>
                <a:spcPts val="1800"/>
              </a:spcBef>
            </a:pPr>
            <a:r>
              <a:rPr lang="ru-RU" sz="3200" b="1" dirty="0" smtClean="0"/>
              <a:t>сжатие информации</a:t>
            </a:r>
            <a:r>
              <a:rPr lang="ru-RU" sz="3200" dirty="0" smtClean="0"/>
              <a:t> в базах данных.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870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5195456"/>
              </p:ext>
            </p:extLst>
          </p:nvPr>
        </p:nvGraphicFramePr>
        <p:xfrm>
          <a:off x="107504" y="2132856"/>
          <a:ext cx="8928992" cy="467394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{2D5ABB26-0587-4C30-8999-92F81FD0307C}</a:tableStyleId>
              </a:tblPr>
              <a:tblGrid>
                <a:gridCol w="1368152"/>
                <a:gridCol w="2808312"/>
                <a:gridCol w="2232248"/>
                <a:gridCol w="2520280"/>
              </a:tblGrid>
              <a:tr h="544166">
                <a:tc>
                  <a:txBody>
                    <a:bodyPr/>
                    <a:lstStyle/>
                    <a:p>
                      <a:pPr indent="19685"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число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двоичное представление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кодовое слово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длина кодового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effectLst/>
                        </a:rPr>
                        <a:t>слова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148590"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0</a:t>
                      </a:r>
                    </a:p>
                    <a:p>
                      <a:pPr indent="148590"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1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00000000000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00000000001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0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1</a:t>
                      </a:r>
                    </a:p>
                    <a:p>
                      <a:pPr marL="114300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0 1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1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2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148590"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2</a:t>
                      </a:r>
                    </a:p>
                    <a:p>
                      <a:pPr indent="148590"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3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</a:rPr>
                        <a:t>00000000010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</a:rPr>
                        <a:t>00000000011</a:t>
                      </a:r>
                      <a:endParaRPr lang="ru-RU" sz="2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0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00 </a:t>
                      </a:r>
                      <a:r>
                        <a:rPr lang="ru-RU" sz="2400" b="1" dirty="0" smtClean="0">
                          <a:effectLst/>
                        </a:rPr>
                        <a:t>10</a:t>
                      </a:r>
                      <a:endParaRPr lang="ru-RU" sz="2400" b="1" dirty="0">
                        <a:effectLst/>
                      </a:endParaRPr>
                    </a:p>
                    <a:p>
                      <a:pPr marL="114300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00 </a:t>
                      </a:r>
                      <a:r>
                        <a:rPr lang="ru-RU" sz="2400" b="1" dirty="0" smtClean="0">
                          <a:effectLst/>
                        </a:rPr>
                        <a:t>11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4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4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148590"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4</a:t>
                      </a:r>
                    </a:p>
                    <a:p>
                      <a:pPr indent="148590"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5</a:t>
                      </a:r>
                    </a:p>
                    <a:p>
                      <a:pPr indent="148590"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6</a:t>
                      </a:r>
                    </a:p>
                    <a:p>
                      <a:pPr indent="148590"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7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00000000100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00000000101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00000000110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00000000111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0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000 </a:t>
                      </a:r>
                      <a:r>
                        <a:rPr lang="ru-RU" sz="2400" b="1" dirty="0" smtClean="0">
                          <a:effectLst/>
                        </a:rPr>
                        <a:t>100</a:t>
                      </a:r>
                      <a:endParaRPr lang="ru-RU" sz="2400" b="1" dirty="0">
                        <a:effectLst/>
                      </a:endParaRPr>
                    </a:p>
                    <a:p>
                      <a:pPr marL="114300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000 </a:t>
                      </a:r>
                      <a:r>
                        <a:rPr lang="ru-RU" sz="2400" b="1" dirty="0" smtClean="0">
                          <a:effectLst/>
                        </a:rPr>
                        <a:t>101</a:t>
                      </a:r>
                      <a:endParaRPr lang="ru-RU" sz="2400" b="1" dirty="0">
                        <a:effectLst/>
                      </a:endParaRPr>
                    </a:p>
                    <a:p>
                      <a:pPr marL="114300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000 </a:t>
                      </a:r>
                      <a:r>
                        <a:rPr lang="ru-RU" sz="2400" b="1" dirty="0" smtClean="0">
                          <a:effectLst/>
                        </a:rPr>
                        <a:t>110</a:t>
                      </a:r>
                      <a:endParaRPr lang="ru-RU" sz="2400" b="1" dirty="0">
                        <a:effectLst/>
                      </a:endParaRPr>
                    </a:p>
                    <a:p>
                      <a:pPr marL="114300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000 </a:t>
                      </a:r>
                      <a:r>
                        <a:rPr lang="ru-RU" sz="2400" b="1" dirty="0" smtClean="0">
                          <a:effectLst/>
                        </a:rPr>
                        <a:t>111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6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6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6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6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8266">
                <a:tc>
                  <a:txBody>
                    <a:bodyPr/>
                    <a:lstStyle/>
                    <a:p>
                      <a:pPr indent="148590"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8</a:t>
                      </a:r>
                    </a:p>
                    <a:p>
                      <a:pPr indent="148590"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9</a:t>
                      </a:r>
                    </a:p>
                    <a:p>
                      <a:pPr indent="148590" algn="ctr"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effectLst/>
                        </a:rPr>
                        <a:t>10</a:t>
                      </a:r>
                      <a:endParaRPr lang="ru-RU" sz="2400" b="1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00000001000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00000001001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effectLst/>
                        </a:rPr>
                        <a:t>00000001010</a:t>
                      </a:r>
                      <a:endParaRPr lang="ru-RU" sz="2400" b="1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0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0000 </a:t>
                      </a:r>
                      <a:r>
                        <a:rPr lang="ru-RU" sz="2400" b="1" dirty="0" smtClean="0">
                          <a:effectLst/>
                        </a:rPr>
                        <a:t>1000</a:t>
                      </a:r>
                      <a:endParaRPr lang="ru-RU" sz="2400" b="1" dirty="0">
                        <a:effectLst/>
                      </a:endParaRPr>
                    </a:p>
                    <a:p>
                      <a:pPr marL="114300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0000 </a:t>
                      </a:r>
                      <a:r>
                        <a:rPr lang="ru-RU" sz="2400" b="1" dirty="0" smtClean="0">
                          <a:effectLst/>
                        </a:rPr>
                        <a:t>1001</a:t>
                      </a:r>
                      <a:endParaRPr lang="ru-RU" sz="2400" b="1" dirty="0">
                        <a:effectLst/>
                      </a:endParaRPr>
                    </a:p>
                    <a:p>
                      <a:pPr marL="114300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0000 </a:t>
                      </a:r>
                      <a:r>
                        <a:rPr lang="ru-RU" sz="2400" b="1" dirty="0" smtClean="0">
                          <a:effectLst/>
                        </a:rPr>
                        <a:t>1010</a:t>
                      </a:r>
                      <a:endParaRPr lang="ru-RU" sz="2400" b="1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8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8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8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5816"/>
            <a:ext cx="91440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  <a:tab pos="449263" algn="l"/>
              </a:tabLst>
            </a:pPr>
            <a:r>
              <a:rPr kumimoji="0" lang="ru-RU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К</a:t>
            </a:r>
            <a:r>
              <a:rPr kumimoji="0" lang="ru-RU" sz="2400" b="1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оды</a:t>
            </a:r>
            <a:r>
              <a:rPr kumimoji="0" lang="en-US" sz="2400" b="1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2400" b="1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класса</a:t>
            </a:r>
            <a:r>
              <a:rPr kumimoji="0" lang="en-US" sz="2400" b="1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Variable + Variable</a:t>
            </a:r>
            <a:endParaRPr kumimoji="0" lang="ru-RU" sz="2400" b="0" i="0" u="none" strike="noStrike" cap="none" normalizeH="0" baseline="0" dirty="0" smtClean="0" bmk="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1492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449263" algn="l"/>
              </a:tabLst>
            </a:pPr>
            <a:r>
              <a:rPr kumimoji="0" lang="ru-RU" sz="24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Код </a:t>
            </a:r>
            <a:r>
              <a:rPr kumimoji="0" lang="ru-RU" sz="24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числа </a:t>
            </a:r>
            <a:r>
              <a:rPr lang="ru-RU" sz="2400" dirty="0" smtClean="0" bmk="">
                <a:latin typeface="Arial" pitchFamily="34" charset="0"/>
                <a:ea typeface="Times New Roman" pitchFamily="18" charset="0"/>
                <a:cs typeface="Arial" pitchFamily="34" charset="0"/>
              </a:rPr>
              <a:t>- </a:t>
            </a:r>
            <a:r>
              <a:rPr kumimoji="0" lang="ru-RU" sz="24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2400" b="0" i="0" u="sng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двоичная последовательность, построенная следующим образом</a:t>
            </a:r>
            <a:r>
              <a:rPr kumimoji="0" lang="ru-RU" sz="24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: </a:t>
            </a:r>
          </a:p>
          <a:p>
            <a:pPr marL="0" marR="0" lvl="0" indent="1492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449263" algn="l"/>
              </a:tabLst>
            </a:pPr>
            <a:r>
              <a:rPr kumimoji="0" lang="ru-RU" sz="2400" b="1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несколько нулей</a:t>
            </a:r>
            <a:r>
              <a:rPr kumimoji="0" lang="ru-RU" sz="24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(количество нулей равно значению порядка числа), затем </a:t>
            </a:r>
            <a:r>
              <a:rPr kumimoji="0" lang="ru-RU" sz="2400" b="1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мантисса переменной длины</a:t>
            </a:r>
            <a:r>
              <a:rPr kumimoji="0" lang="ru-RU" sz="24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ru-RU" sz="2400" b="0" i="0" u="none" strike="noStrike" cap="none" normalizeH="0" baseline="0" dirty="0" smtClean="0" bmk="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83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9314797"/>
              </p:ext>
            </p:extLst>
          </p:nvPr>
        </p:nvGraphicFramePr>
        <p:xfrm>
          <a:off x="88792" y="2019087"/>
          <a:ext cx="8928991" cy="471656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1728191"/>
                <a:gridCol w="3600400"/>
                <a:gridCol w="3600400"/>
              </a:tblGrid>
              <a:tr h="545817">
                <a:tc>
                  <a:txBody>
                    <a:bodyPr/>
                    <a:lstStyle/>
                    <a:p>
                      <a:pPr indent="19685"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число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кодовое слово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длина кодового слова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685800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1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685800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1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685800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1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685800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2</a:t>
                      </a:r>
                    </a:p>
                    <a:p>
                      <a:pPr indent="685800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3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685800" algn="just"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effectLst/>
                        </a:rPr>
                        <a:t>0 10</a:t>
                      </a:r>
                      <a:endParaRPr lang="ru-RU" sz="2400" b="1" dirty="0">
                        <a:effectLst/>
                      </a:endParaRPr>
                    </a:p>
                    <a:p>
                      <a:pPr indent="685800" algn="just"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effectLst/>
                        </a:rPr>
                        <a:t>0 11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685800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3</a:t>
                      </a:r>
                    </a:p>
                    <a:p>
                      <a:pPr indent="685800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3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685800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4</a:t>
                      </a:r>
                    </a:p>
                    <a:p>
                      <a:pPr indent="685800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5</a:t>
                      </a:r>
                    </a:p>
                    <a:p>
                      <a:pPr indent="685800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6</a:t>
                      </a:r>
                    </a:p>
                    <a:p>
                      <a:pPr indent="685800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7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685800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00 </a:t>
                      </a:r>
                      <a:r>
                        <a:rPr lang="ru-RU" sz="2400" b="1" dirty="0" smtClean="0">
                          <a:effectLst/>
                        </a:rPr>
                        <a:t>100</a:t>
                      </a:r>
                      <a:endParaRPr lang="ru-RU" sz="2400" b="1" dirty="0">
                        <a:effectLst/>
                      </a:endParaRPr>
                    </a:p>
                    <a:p>
                      <a:pPr indent="685800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00 </a:t>
                      </a:r>
                      <a:r>
                        <a:rPr lang="ru-RU" sz="2400" b="1" dirty="0" smtClean="0">
                          <a:effectLst/>
                        </a:rPr>
                        <a:t>101</a:t>
                      </a:r>
                      <a:endParaRPr lang="ru-RU" sz="2400" b="1" dirty="0">
                        <a:effectLst/>
                      </a:endParaRPr>
                    </a:p>
                    <a:p>
                      <a:pPr indent="685800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00 </a:t>
                      </a:r>
                      <a:r>
                        <a:rPr lang="ru-RU" sz="2400" b="1" dirty="0" smtClean="0">
                          <a:effectLst/>
                        </a:rPr>
                        <a:t>110</a:t>
                      </a:r>
                      <a:endParaRPr lang="ru-RU" sz="2400" b="1" dirty="0">
                        <a:effectLst/>
                      </a:endParaRPr>
                    </a:p>
                    <a:p>
                      <a:pPr indent="685800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00 </a:t>
                      </a:r>
                      <a:r>
                        <a:rPr lang="ru-RU" sz="2400" b="1" dirty="0" smtClean="0">
                          <a:effectLst/>
                        </a:rPr>
                        <a:t>111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685800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5</a:t>
                      </a:r>
                    </a:p>
                    <a:p>
                      <a:pPr indent="685800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5</a:t>
                      </a:r>
                    </a:p>
                    <a:p>
                      <a:pPr indent="685800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5</a:t>
                      </a:r>
                    </a:p>
                    <a:p>
                      <a:pPr indent="685800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5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610424">
                <a:tc>
                  <a:txBody>
                    <a:bodyPr/>
                    <a:lstStyle/>
                    <a:p>
                      <a:pPr indent="685800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8</a:t>
                      </a:r>
                    </a:p>
                    <a:p>
                      <a:pPr indent="685800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9</a:t>
                      </a:r>
                    </a:p>
                    <a:p>
                      <a:pPr indent="685800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10</a:t>
                      </a:r>
                    </a:p>
                    <a:p>
                      <a:pPr indent="685800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…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685800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000 </a:t>
                      </a:r>
                      <a:r>
                        <a:rPr lang="ru-RU" sz="2400" b="1" dirty="0" smtClean="0">
                          <a:effectLst/>
                        </a:rPr>
                        <a:t>1000</a:t>
                      </a:r>
                      <a:endParaRPr lang="ru-RU" sz="2400" b="1" dirty="0">
                        <a:effectLst/>
                      </a:endParaRPr>
                    </a:p>
                    <a:p>
                      <a:pPr indent="685800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000 </a:t>
                      </a:r>
                      <a:r>
                        <a:rPr lang="ru-RU" sz="2400" b="1" dirty="0" smtClean="0">
                          <a:effectLst/>
                        </a:rPr>
                        <a:t>1001</a:t>
                      </a:r>
                      <a:endParaRPr lang="ru-RU" sz="2400" b="1" dirty="0">
                        <a:effectLst/>
                      </a:endParaRPr>
                    </a:p>
                    <a:p>
                      <a:pPr indent="685800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000 </a:t>
                      </a:r>
                      <a:r>
                        <a:rPr lang="ru-RU" sz="2400" b="1" dirty="0" smtClean="0">
                          <a:effectLst/>
                        </a:rPr>
                        <a:t>1010</a:t>
                      </a:r>
                      <a:endParaRPr lang="ru-RU" sz="2400" b="1" dirty="0">
                        <a:effectLst/>
                      </a:endParaRPr>
                    </a:p>
                    <a:p>
                      <a:pPr indent="685800"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…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685800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7</a:t>
                      </a:r>
                    </a:p>
                    <a:p>
                      <a:pPr indent="685800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7</a:t>
                      </a:r>
                    </a:p>
                    <a:p>
                      <a:pPr indent="685800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7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7505" y="116632"/>
            <a:ext cx="8928992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Если в рассмотренном выше коде 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исключить кодовое слово для нуля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то можно 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уменьшить длины кодовых слов на 1 бит, убрав первый нуль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во всех кодовых словах. </a:t>
            </a:r>
          </a:p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Таким образом строится </a:t>
            </a:r>
            <a:r>
              <a:rPr kumimoji="0" lang="ru-RU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гамма-код </a:t>
            </a:r>
            <a:r>
              <a:rPr kumimoji="0" lang="ru-RU" sz="24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Элиаса</a:t>
            </a:r>
            <a:r>
              <a:rPr kumimoji="0" lang="ru-RU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(γ-код </a:t>
            </a:r>
            <a:r>
              <a:rPr kumimoji="0" lang="ru-RU" sz="24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Элиаса</a:t>
            </a:r>
            <a:r>
              <a:rPr kumimoji="0" lang="ru-RU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468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2454"/>
            <a:ext cx="8784976" cy="68455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u="sng" dirty="0"/>
              <a:t>Другим примером</a:t>
            </a:r>
            <a:r>
              <a:rPr lang="ru-RU" sz="2800" dirty="0"/>
              <a:t> кода класса </a:t>
            </a:r>
            <a:r>
              <a:rPr lang="ru-RU" sz="2800" b="1" dirty="0" err="1"/>
              <a:t>Variable</a:t>
            </a:r>
            <a:r>
              <a:rPr lang="ru-RU" sz="2800" b="1" dirty="0"/>
              <a:t> + </a:t>
            </a:r>
            <a:r>
              <a:rPr lang="ru-RU" sz="2800" b="1" dirty="0" err="1" smtClean="0"/>
              <a:t>Variable</a:t>
            </a:r>
            <a:endParaRPr lang="ru-RU" sz="28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 smtClean="0"/>
              <a:t>является </a:t>
            </a:r>
            <a:r>
              <a:rPr lang="ru-RU" sz="2800" b="1" i="1" dirty="0"/>
              <a:t>омега-код </a:t>
            </a:r>
            <a:r>
              <a:rPr lang="ru-RU" sz="2800" b="1" i="1" dirty="0" err="1"/>
              <a:t>Элиаса</a:t>
            </a:r>
            <a:r>
              <a:rPr lang="ru-RU" sz="2800" b="1" i="1" dirty="0"/>
              <a:t> </a:t>
            </a:r>
            <a:r>
              <a:rPr lang="ru-RU" sz="2800" b="1" i="1" dirty="0" smtClean="0"/>
              <a:t> (</a:t>
            </a:r>
            <a:r>
              <a:rPr lang="ru-RU" sz="2800" b="1" i="1" dirty="0"/>
              <a:t>ω-код </a:t>
            </a:r>
            <a:r>
              <a:rPr lang="ru-RU" sz="2800" b="1" i="1" dirty="0" err="1"/>
              <a:t>Элиаса</a:t>
            </a:r>
            <a:r>
              <a:rPr lang="ru-RU" sz="2800" b="1" i="1" dirty="0"/>
              <a:t>)</a:t>
            </a:r>
            <a:r>
              <a:rPr lang="ru-RU" sz="2800" i="1" dirty="0"/>
              <a:t>.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2800" dirty="0" smtClean="0"/>
              <a:t>В </a:t>
            </a:r>
            <a:r>
              <a:rPr lang="ru-RU" sz="2800" dirty="0"/>
              <a:t>нем первое значение (</a:t>
            </a:r>
            <a:r>
              <a:rPr lang="ru-RU" sz="2800" b="1" dirty="0"/>
              <a:t>кодовое слово для единицы</a:t>
            </a:r>
            <a:r>
              <a:rPr lang="ru-RU" sz="2800" dirty="0"/>
              <a:t>) задается отдельно</a:t>
            </a:r>
            <a:r>
              <a:rPr lang="ru-RU" sz="2800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 smtClean="0"/>
              <a:t>Другие </a:t>
            </a:r>
            <a:r>
              <a:rPr lang="ru-RU" sz="2800" dirty="0"/>
              <a:t>кодовые слова состоят из </a:t>
            </a:r>
            <a:r>
              <a:rPr lang="ru-RU" sz="2800" b="1" dirty="0"/>
              <a:t>последовательности групп </a:t>
            </a:r>
            <a:r>
              <a:rPr lang="ru-RU" sz="2800" dirty="0"/>
              <a:t>длиной </a:t>
            </a:r>
            <a:r>
              <a:rPr lang="en-US" sz="2800" b="1" i="1" dirty="0" smtClean="0"/>
              <a:t>L</a:t>
            </a:r>
            <a:r>
              <a:rPr lang="ru-RU" sz="2800" b="1" i="1" baseline="-25000" dirty="0" smtClean="0"/>
              <a:t>1</a:t>
            </a:r>
            <a:r>
              <a:rPr lang="en-US" sz="2800" b="1" i="1" dirty="0" smtClean="0"/>
              <a:t> L</a:t>
            </a:r>
            <a:r>
              <a:rPr lang="ru-RU" sz="2800" b="1" i="1" baseline="-25000" dirty="0" smtClean="0"/>
              <a:t>2</a:t>
            </a:r>
            <a:r>
              <a:rPr lang="en-US" sz="2800" b="1" i="1" dirty="0" smtClean="0"/>
              <a:t> </a:t>
            </a:r>
            <a:r>
              <a:rPr lang="ru-RU" sz="2800" b="1" i="1" dirty="0" smtClean="0"/>
              <a:t>…</a:t>
            </a:r>
            <a:r>
              <a:rPr lang="en-US" sz="2800" b="1" i="1" dirty="0" smtClean="0"/>
              <a:t>L</a:t>
            </a:r>
            <a:r>
              <a:rPr lang="en-US" sz="2800" b="1" i="1" baseline="-25000" dirty="0" smtClean="0"/>
              <a:t>m</a:t>
            </a:r>
            <a:r>
              <a:rPr lang="en-US" sz="2800" baseline="-25000" dirty="0" smtClean="0"/>
              <a:t> </a:t>
            </a:r>
            <a:r>
              <a:rPr lang="ru-RU" sz="2800" i="1" dirty="0" smtClean="0"/>
              <a:t>,</a:t>
            </a:r>
            <a:r>
              <a:rPr lang="ru-RU" sz="2800" dirty="0" smtClean="0"/>
              <a:t> </a:t>
            </a:r>
            <a:r>
              <a:rPr lang="ru-RU" sz="2800" dirty="0"/>
              <a:t>начинающихся с </a:t>
            </a:r>
            <a:r>
              <a:rPr lang="ru-RU" sz="2800" b="1" dirty="0"/>
              <a:t>единицы</a:t>
            </a:r>
            <a:r>
              <a:rPr lang="ru-RU" sz="2800" dirty="0"/>
              <a:t>. </a:t>
            </a:r>
            <a:endParaRPr lang="ru-RU" sz="2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2800" b="1" dirty="0" smtClean="0"/>
              <a:t>Конец</a:t>
            </a:r>
            <a:r>
              <a:rPr lang="ru-RU" sz="2800" dirty="0" smtClean="0"/>
              <a:t> </a:t>
            </a:r>
            <a:r>
              <a:rPr lang="ru-RU" sz="2800" b="1" dirty="0"/>
              <a:t>всей последовательности</a:t>
            </a:r>
            <a:r>
              <a:rPr lang="ru-RU" sz="2800" dirty="0"/>
              <a:t> задается </a:t>
            </a:r>
            <a:r>
              <a:rPr lang="ru-RU" sz="2800" b="1" dirty="0"/>
              <a:t>нулевым битом</a:t>
            </a:r>
            <a:r>
              <a:rPr lang="ru-RU" sz="2800" dirty="0"/>
              <a:t>. </a:t>
            </a:r>
            <a:endParaRPr lang="ru-RU" sz="2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2800" b="1" dirty="0" smtClean="0"/>
              <a:t>Длина </a:t>
            </a:r>
            <a:r>
              <a:rPr lang="ru-RU" sz="2800" b="1" dirty="0"/>
              <a:t>первой группы</a:t>
            </a:r>
            <a:r>
              <a:rPr lang="ru-RU" sz="2800" dirty="0"/>
              <a:t> составляет </a:t>
            </a:r>
            <a:r>
              <a:rPr lang="ru-RU" sz="2800" b="1" dirty="0"/>
              <a:t>2 бита</a:t>
            </a:r>
            <a:r>
              <a:rPr lang="ru-RU" sz="2800" dirty="0"/>
              <a:t>, длина каждой следующей группы равна </a:t>
            </a:r>
            <a:r>
              <a:rPr lang="ru-RU" sz="2800" b="1" dirty="0"/>
              <a:t>двоичному значению битов предыдущей группы плюс 1</a:t>
            </a:r>
            <a:r>
              <a:rPr lang="ru-RU" sz="2800" dirty="0"/>
              <a:t>. </a:t>
            </a:r>
            <a:endParaRPr lang="ru-RU" sz="28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ru-RU" sz="2800" dirty="0" smtClean="0"/>
              <a:t>Значение </a:t>
            </a:r>
            <a:r>
              <a:rPr lang="ru-RU" sz="2800" dirty="0"/>
              <a:t>битов </a:t>
            </a:r>
            <a:r>
              <a:rPr lang="ru-RU" sz="2800" b="1" dirty="0"/>
              <a:t>последней группы</a:t>
            </a:r>
            <a:r>
              <a:rPr lang="ru-RU" sz="2800" dirty="0"/>
              <a:t> является </a:t>
            </a:r>
            <a:r>
              <a:rPr lang="ru-RU" sz="2800" b="1" dirty="0"/>
              <a:t>итоговым значением</a:t>
            </a:r>
            <a:r>
              <a:rPr lang="ru-RU" sz="2800" dirty="0"/>
              <a:t> всей последовательности групп, т.е. первые </a:t>
            </a:r>
            <a:r>
              <a:rPr lang="en-US" sz="2800" b="1" i="1" dirty="0" smtClean="0"/>
              <a:t>m-1</a:t>
            </a:r>
            <a:r>
              <a:rPr lang="ru-RU" sz="2800" dirty="0" smtClean="0"/>
              <a:t> </a:t>
            </a:r>
            <a:r>
              <a:rPr lang="ru-RU" sz="2800" b="1" dirty="0" smtClean="0"/>
              <a:t>групп</a:t>
            </a:r>
            <a:r>
              <a:rPr lang="ru-RU" sz="2800" dirty="0" smtClean="0"/>
              <a:t> </a:t>
            </a:r>
            <a:r>
              <a:rPr lang="ru-RU" sz="2800" dirty="0"/>
              <a:t>служат лишь </a:t>
            </a:r>
            <a:r>
              <a:rPr lang="ru-RU" sz="2800" b="1" dirty="0"/>
              <a:t>для указания длины последней </a:t>
            </a:r>
            <a:r>
              <a:rPr lang="ru-RU" sz="2800" b="1" dirty="0" smtClean="0"/>
              <a:t>группы</a:t>
            </a:r>
            <a:r>
              <a:rPr lang="ru-RU" sz="2800" dirty="0" smtClean="0"/>
              <a:t>, которая содержит собственно </a:t>
            </a:r>
            <a:r>
              <a:rPr lang="ru-RU" sz="2800" b="1" dirty="0" smtClean="0"/>
              <a:t>мантиссу числа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9468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3239192"/>
              </p:ext>
            </p:extLst>
          </p:nvPr>
        </p:nvGraphicFramePr>
        <p:xfrm>
          <a:off x="179512" y="116632"/>
          <a:ext cx="8784975" cy="664996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2088231"/>
                <a:gridCol w="3312368"/>
                <a:gridCol w="3384376"/>
              </a:tblGrid>
              <a:tr h="504056">
                <a:tc>
                  <a:txBody>
                    <a:bodyPr/>
                    <a:lstStyle/>
                    <a:p>
                      <a:pPr indent="19685"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число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effectLst/>
                        </a:rPr>
                        <a:t>     кодовое</a:t>
                      </a:r>
                      <a:r>
                        <a:rPr lang="ru-RU" sz="2400" b="1" baseline="0" dirty="0" smtClean="0">
                          <a:effectLst/>
                        </a:rPr>
                        <a:t> </a:t>
                      </a:r>
                      <a:r>
                        <a:rPr lang="ru-RU" sz="2400" b="1" dirty="0" smtClean="0">
                          <a:effectLst/>
                        </a:rPr>
                        <a:t>слово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длина кодового </a:t>
                      </a:r>
                      <a:r>
                        <a:rPr lang="ru-RU" sz="2400" b="1" dirty="0" smtClean="0">
                          <a:effectLst/>
                        </a:rPr>
                        <a:t>слова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342900"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1</a:t>
                      </a:r>
                    </a:p>
                    <a:p>
                      <a:pPr indent="342900"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2</a:t>
                      </a:r>
                    </a:p>
                    <a:p>
                      <a:pPr indent="342900"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3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900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0</a:t>
                      </a:r>
                    </a:p>
                    <a:p>
                      <a:pPr indent="342900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10 0</a:t>
                      </a:r>
                    </a:p>
                    <a:p>
                      <a:pPr indent="342900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11 0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900"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1</a:t>
                      </a:r>
                    </a:p>
                    <a:p>
                      <a:pPr indent="342900"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3</a:t>
                      </a:r>
                    </a:p>
                    <a:p>
                      <a:pPr indent="342900"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3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342900"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4</a:t>
                      </a:r>
                    </a:p>
                    <a:p>
                      <a:pPr indent="342900"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5</a:t>
                      </a:r>
                    </a:p>
                    <a:p>
                      <a:pPr indent="342900"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6</a:t>
                      </a:r>
                    </a:p>
                    <a:p>
                      <a:pPr indent="342900"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7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900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10 100 0</a:t>
                      </a:r>
                    </a:p>
                    <a:p>
                      <a:pPr indent="342900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10 101 0</a:t>
                      </a:r>
                    </a:p>
                    <a:p>
                      <a:pPr indent="342900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10 110 0</a:t>
                      </a:r>
                    </a:p>
                    <a:p>
                      <a:pPr indent="342900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10 111 0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900"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6</a:t>
                      </a:r>
                    </a:p>
                    <a:p>
                      <a:pPr indent="342900"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6</a:t>
                      </a:r>
                    </a:p>
                    <a:p>
                      <a:pPr indent="342900"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6</a:t>
                      </a:r>
                    </a:p>
                    <a:p>
                      <a:pPr indent="342900"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6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342900"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8</a:t>
                      </a:r>
                    </a:p>
                    <a:p>
                      <a:pPr indent="342900"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9</a:t>
                      </a:r>
                    </a:p>
                    <a:p>
                      <a:pPr indent="342900"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..</a:t>
                      </a:r>
                    </a:p>
                    <a:p>
                      <a:pPr indent="342900"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15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900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11 1000 0</a:t>
                      </a:r>
                    </a:p>
                    <a:p>
                      <a:pPr indent="342900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11 1001 0</a:t>
                      </a:r>
                    </a:p>
                    <a:p>
                      <a:pPr indent="342900"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…</a:t>
                      </a:r>
                    </a:p>
                    <a:p>
                      <a:pPr indent="342900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11 1111 0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900"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7</a:t>
                      </a:r>
                    </a:p>
                    <a:p>
                      <a:pPr indent="342900"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7</a:t>
                      </a:r>
                    </a:p>
                    <a:p>
                      <a:pPr indent="342900"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..</a:t>
                      </a:r>
                    </a:p>
                    <a:p>
                      <a:pPr indent="342900"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7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618495">
                <a:tc>
                  <a:txBody>
                    <a:bodyPr/>
                    <a:lstStyle/>
                    <a:p>
                      <a:pPr indent="342900"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16</a:t>
                      </a:r>
                    </a:p>
                    <a:p>
                      <a:pPr indent="342900"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17</a:t>
                      </a:r>
                    </a:p>
                    <a:p>
                      <a:pPr indent="342900"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..</a:t>
                      </a:r>
                    </a:p>
                    <a:p>
                      <a:pPr indent="342900" algn="ctr"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effectLst/>
                        </a:rPr>
                        <a:t>31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10 100 10000 0</a:t>
                      </a:r>
                    </a:p>
                    <a:p>
                      <a:pPr indent="342900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10 100 10001 0</a:t>
                      </a:r>
                    </a:p>
                    <a:p>
                      <a:pPr indent="342900"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…</a:t>
                      </a:r>
                    </a:p>
                    <a:p>
                      <a:pPr indent="342900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10 100 11111 </a:t>
                      </a:r>
                      <a:r>
                        <a:rPr lang="ru-RU" sz="2400" b="1" dirty="0" smtClean="0">
                          <a:effectLst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11</a:t>
                      </a:r>
                    </a:p>
                    <a:p>
                      <a:pPr indent="342900"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11</a:t>
                      </a:r>
                    </a:p>
                    <a:p>
                      <a:pPr indent="342900"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..</a:t>
                      </a:r>
                    </a:p>
                    <a:p>
                      <a:pPr indent="342900" algn="ctr"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effectLst/>
                        </a:rPr>
                        <a:t>11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indent="342900" algn="ctr"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effectLst/>
                        </a:rPr>
                        <a:t>32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342900" algn="just">
                        <a:spcAft>
                          <a:spcPts val="0"/>
                        </a:spcAft>
                      </a:pPr>
                      <a:r>
                        <a:rPr lang="ru-RU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10 101 100000 0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effectLst/>
                          <a:latin typeface="Times New Roman"/>
                          <a:ea typeface="Times New Roman"/>
                        </a:rPr>
                        <a:t>12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468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260648"/>
            <a:ext cx="8784976" cy="6408712"/>
          </a:xfrm>
        </p:spPr>
        <p:txBody>
          <a:bodyPr/>
          <a:lstStyle/>
          <a:p>
            <a:pPr marL="0" indent="0">
              <a:buNone/>
            </a:pPr>
            <a:r>
              <a:rPr lang="ru-RU" sz="2800" u="sng" dirty="0" smtClean="0"/>
              <a:t>В омега-коде </a:t>
            </a:r>
            <a:r>
              <a:rPr lang="ru-RU" sz="2800" u="sng" dirty="0" err="1" smtClean="0"/>
              <a:t>Элиаса</a:t>
            </a:r>
            <a:r>
              <a:rPr lang="ru-RU" sz="2800" dirty="0" smtClean="0"/>
              <a:t> (</a:t>
            </a:r>
            <a:r>
              <a:rPr lang="en-US" sz="2800" dirty="0" smtClean="0"/>
              <a:t> </a:t>
            </a:r>
            <a:r>
              <a:rPr lang="en-US" sz="2800" i="1" dirty="0" smtClean="0"/>
              <a:t>P. Elias</a:t>
            </a:r>
            <a:r>
              <a:rPr lang="en-US" sz="2800" dirty="0" smtClean="0"/>
              <a:t> )</a:t>
            </a:r>
            <a:r>
              <a:rPr lang="ru-RU" sz="2800" dirty="0"/>
              <a:t>:</a:t>
            </a:r>
            <a:endParaRPr lang="ru-RU" sz="2800" dirty="0" smtClean="0"/>
          </a:p>
          <a:p>
            <a:pPr marL="0" indent="0">
              <a:buNone/>
            </a:pPr>
            <a:r>
              <a:rPr lang="ru-RU" sz="2800" b="1" dirty="0" smtClean="0"/>
              <a:t>При </a:t>
            </a:r>
            <a:r>
              <a:rPr lang="ru-RU" sz="2800" b="1" dirty="0"/>
              <a:t>кодировании</a:t>
            </a:r>
            <a:r>
              <a:rPr lang="ru-RU" sz="2800" dirty="0"/>
              <a:t> формируется сначала последняя группа, затем предпоследняя и т.д., пока процесс не будет завершен. </a:t>
            </a:r>
            <a:endParaRPr lang="ru-RU" sz="2800" dirty="0" smtClean="0"/>
          </a:p>
          <a:p>
            <a:pPr marL="0" indent="0">
              <a:buNone/>
            </a:pPr>
            <a:r>
              <a:rPr lang="ru-RU" sz="2800" b="1" dirty="0" smtClean="0"/>
              <a:t>При </a:t>
            </a:r>
            <a:r>
              <a:rPr lang="ru-RU" sz="2800" b="1" dirty="0"/>
              <a:t>декодировании</a:t>
            </a:r>
            <a:r>
              <a:rPr lang="ru-RU" sz="2800" dirty="0"/>
              <a:t>, наоборот, сначала считывается первая группа, по значению ее битов определяется длина следующей группы, или итоговое значение </a:t>
            </a:r>
            <a:r>
              <a:rPr lang="ru-RU" sz="2800" dirty="0" smtClean="0"/>
              <a:t>числа, </a:t>
            </a:r>
            <a:r>
              <a:rPr lang="ru-RU" sz="2800" dirty="0"/>
              <a:t>если следующая группа – 0.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468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16632"/>
            <a:ext cx="9036496" cy="6624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Рассмотренные  </a:t>
            </a:r>
            <a:r>
              <a:rPr lang="ru-RU" sz="2800" dirty="0"/>
              <a:t>типы кодов могут быть </a:t>
            </a:r>
            <a:r>
              <a:rPr lang="ru-RU" sz="2800" b="1" dirty="0"/>
              <a:t>эффективны в следующих </a:t>
            </a:r>
            <a:r>
              <a:rPr lang="ru-RU" sz="2800" b="1" dirty="0" smtClean="0"/>
              <a:t>случаях</a:t>
            </a:r>
            <a:r>
              <a:rPr lang="ru-RU" sz="2800" dirty="0" smtClean="0"/>
              <a:t>:</a:t>
            </a:r>
            <a:endParaRPr lang="ru-RU" sz="2800" dirty="0"/>
          </a:p>
          <a:p>
            <a:pPr lvl="0">
              <a:spcBef>
                <a:spcPts val="1800"/>
              </a:spcBef>
            </a:pPr>
            <a:r>
              <a:rPr lang="ru-RU" sz="2800" b="1" dirty="0"/>
              <a:t>Вероятности чисел убывают</a:t>
            </a:r>
            <a:r>
              <a:rPr lang="ru-RU" sz="2800" dirty="0"/>
              <a:t> с ростом значений элементов и их распределение близко к такому</a:t>
            </a:r>
            <a:r>
              <a:rPr lang="ru-RU" sz="2800" dirty="0" smtClean="0"/>
              <a:t>:</a:t>
            </a:r>
          </a:p>
          <a:p>
            <a:pPr marL="0" lvl="0" indent="0" algn="ctr">
              <a:buNone/>
            </a:pPr>
            <a:r>
              <a:rPr lang="ru-RU" sz="2800" dirty="0" smtClean="0"/>
              <a:t> </a:t>
            </a:r>
            <a:r>
              <a:rPr lang="en-US" sz="2800" b="1" i="1" dirty="0" smtClean="0"/>
              <a:t>P(x) ≥ P(x+1)</a:t>
            </a:r>
            <a:r>
              <a:rPr lang="ru-RU" sz="2800" dirty="0" smtClean="0"/>
              <a:t>, </a:t>
            </a:r>
            <a:r>
              <a:rPr lang="ru-RU" sz="2800" dirty="0"/>
              <a:t>при любом </a:t>
            </a:r>
            <a:r>
              <a:rPr lang="en-US" sz="2800" i="1" dirty="0"/>
              <a:t>x</a:t>
            </a:r>
            <a:r>
              <a:rPr lang="ru-RU" sz="2800" dirty="0"/>
              <a:t>, </a:t>
            </a:r>
            <a:endParaRPr lang="en-US" sz="2800" dirty="0" smtClean="0"/>
          </a:p>
          <a:p>
            <a:pPr marL="0" lvl="0" indent="0">
              <a:buNone/>
            </a:pPr>
            <a:r>
              <a:rPr lang="en-US" sz="2800" dirty="0" smtClean="0"/>
              <a:t>     </a:t>
            </a:r>
            <a:r>
              <a:rPr lang="ru-RU" sz="2800" dirty="0" smtClean="0"/>
              <a:t>т.е</a:t>
            </a:r>
            <a:r>
              <a:rPr lang="ru-RU" sz="2800" dirty="0"/>
              <a:t>. маленькие числа встречаются чаще, чем большие.</a:t>
            </a:r>
          </a:p>
          <a:p>
            <a:pPr lvl="0">
              <a:spcBef>
                <a:spcPts val="1800"/>
              </a:spcBef>
            </a:pPr>
            <a:r>
              <a:rPr lang="ru-RU" sz="2800" b="1" dirty="0"/>
              <a:t>Диапазон значений</a:t>
            </a:r>
            <a:r>
              <a:rPr lang="ru-RU" sz="2800" dirty="0"/>
              <a:t> входных элементов </a:t>
            </a:r>
            <a:r>
              <a:rPr lang="ru-RU" sz="2800" b="1" dirty="0"/>
              <a:t>не ограничен</a:t>
            </a:r>
            <a:r>
              <a:rPr lang="ru-RU" sz="2800" dirty="0"/>
              <a:t> </a:t>
            </a:r>
            <a:r>
              <a:rPr lang="ru-RU" sz="2800" b="1" dirty="0"/>
              <a:t>или неизвестен</a:t>
            </a:r>
            <a:r>
              <a:rPr lang="ru-RU" sz="2800" dirty="0"/>
              <a:t>. </a:t>
            </a:r>
            <a:r>
              <a:rPr lang="en-US" sz="2800" dirty="0" smtClean="0"/>
              <a:t>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u-RU" sz="2800" dirty="0" smtClean="0"/>
              <a:t>Например</a:t>
            </a:r>
            <a:r>
              <a:rPr lang="ru-RU" sz="2800" dirty="0"/>
              <a:t>, при кодировании 32-битовых </a:t>
            </a:r>
            <a:r>
              <a:rPr lang="ru-RU" sz="2800" dirty="0" smtClean="0"/>
              <a:t>чисел </a:t>
            </a:r>
            <a:r>
              <a:rPr lang="ru-RU" sz="2800" dirty="0"/>
              <a:t>реально большинство чисел маленькие, но могут быть и большие.</a:t>
            </a:r>
          </a:p>
          <a:p>
            <a:pPr lvl="0">
              <a:spcBef>
                <a:spcPts val="1800"/>
              </a:spcBef>
            </a:pPr>
            <a:r>
              <a:rPr lang="ru-RU" sz="2800" dirty="0"/>
              <a:t>При использовании </a:t>
            </a:r>
            <a:r>
              <a:rPr lang="ru-RU" sz="2800" b="1" dirty="0"/>
              <a:t>в составе других схем кодирования</a:t>
            </a:r>
            <a:r>
              <a:rPr lang="ru-RU" sz="2800" dirty="0"/>
              <a:t>, например,  </a:t>
            </a:r>
            <a:r>
              <a:rPr lang="ru-RU" sz="2800" b="1" i="1" dirty="0"/>
              <a:t>кодировании длин серий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9468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260648"/>
            <a:ext cx="8784976" cy="6408712"/>
          </a:xfrm>
        </p:spPr>
        <p:txBody>
          <a:bodyPr>
            <a:normAutofit lnSpcReduction="10000"/>
          </a:bodyPr>
          <a:lstStyle/>
          <a:p>
            <a:pPr marL="457200" lvl="1" indent="0" algn="ctr">
              <a:buNone/>
            </a:pPr>
            <a:r>
              <a:rPr lang="ru-RU" b="1" i="1" dirty="0"/>
              <a:t>Кодирование длин </a:t>
            </a:r>
            <a:r>
              <a:rPr lang="ru-RU" b="1" i="1" dirty="0" smtClean="0"/>
              <a:t>серий </a:t>
            </a:r>
            <a:endParaRPr lang="en-US" b="1" i="1" dirty="0" smtClean="0"/>
          </a:p>
          <a:p>
            <a:pPr marL="457200" lvl="1" indent="0" algn="ctr">
              <a:buNone/>
            </a:pPr>
            <a:r>
              <a:rPr lang="en-US" b="1" i="1" dirty="0" smtClean="0"/>
              <a:t>Run Length Encoding (RLE)</a:t>
            </a:r>
            <a:endParaRPr lang="ru-RU" b="1" i="1" dirty="0"/>
          </a:p>
          <a:p>
            <a:pPr marL="0" indent="0">
              <a:spcBef>
                <a:spcPts val="1200"/>
              </a:spcBef>
              <a:buNone/>
            </a:pPr>
            <a:r>
              <a:rPr lang="ru-RU" sz="2800" dirty="0"/>
              <a:t>Метод кодирования </a:t>
            </a:r>
            <a:r>
              <a:rPr lang="ru-RU" sz="2800" dirty="0" smtClean="0"/>
              <a:t>длин серий</a:t>
            </a:r>
            <a:r>
              <a:rPr lang="en-US" sz="2800" dirty="0" smtClean="0"/>
              <a:t> (</a:t>
            </a:r>
            <a:r>
              <a:rPr lang="en-US" sz="2800" b="1" dirty="0" smtClean="0"/>
              <a:t>RLE</a:t>
            </a:r>
            <a:r>
              <a:rPr lang="en-US" sz="2800" dirty="0" smtClean="0"/>
              <a:t>)</a:t>
            </a:r>
            <a:r>
              <a:rPr lang="ru-RU" sz="2800" dirty="0" smtClean="0"/>
              <a:t>, </a:t>
            </a:r>
            <a:r>
              <a:rPr lang="ru-RU" sz="2800" dirty="0"/>
              <a:t>предложенный </a:t>
            </a:r>
            <a:r>
              <a:rPr lang="ru-RU" sz="2800" b="1" i="1" dirty="0"/>
              <a:t>П. </a:t>
            </a:r>
            <a:r>
              <a:rPr lang="ru-RU" sz="2800" b="1" i="1" dirty="0" err="1" smtClean="0"/>
              <a:t>Элиасом</a:t>
            </a:r>
            <a:r>
              <a:rPr lang="ru-RU" sz="2800" dirty="0" smtClean="0"/>
              <a:t> (</a:t>
            </a:r>
            <a:r>
              <a:rPr lang="en-US" sz="2800" b="1" i="1" dirty="0" err="1" smtClean="0"/>
              <a:t>P.Elias</a:t>
            </a:r>
            <a:r>
              <a:rPr lang="en-US" sz="2800" dirty="0" smtClean="0"/>
              <a:t>)</a:t>
            </a:r>
            <a:r>
              <a:rPr lang="ru-RU" sz="2800" dirty="0" smtClean="0"/>
              <a:t>, </a:t>
            </a:r>
            <a:r>
              <a:rPr lang="ru-RU" sz="2800" dirty="0"/>
              <a:t>при построении использует </a:t>
            </a:r>
            <a:r>
              <a:rPr lang="ru-RU" sz="2800" b="1" dirty="0"/>
              <a:t>коды целых чисел</a:t>
            </a:r>
            <a:r>
              <a:rPr lang="ru-RU" sz="2800" dirty="0"/>
              <a:t>. </a:t>
            </a:r>
            <a:endParaRPr lang="ru-RU" sz="2800" dirty="0" smtClean="0"/>
          </a:p>
          <a:p>
            <a:pPr marL="0" indent="0">
              <a:spcBef>
                <a:spcPts val="1200"/>
              </a:spcBef>
              <a:buNone/>
            </a:pPr>
            <a:r>
              <a:rPr lang="ru-RU" sz="2800" b="1" dirty="0" smtClean="0"/>
              <a:t>Входной поток </a:t>
            </a:r>
            <a:r>
              <a:rPr lang="ru-RU" sz="2800" b="1" dirty="0"/>
              <a:t>для кодирования</a:t>
            </a:r>
            <a:r>
              <a:rPr lang="ru-RU" sz="2800" dirty="0"/>
              <a:t> рассматривается как </a:t>
            </a:r>
            <a:r>
              <a:rPr lang="ru-RU" sz="2800" u="sng" dirty="0"/>
              <a:t>последовательность из нулей и единиц</a:t>
            </a:r>
            <a:r>
              <a:rPr lang="ru-RU" sz="2800" dirty="0"/>
              <a:t>. </a:t>
            </a:r>
            <a:endParaRPr lang="ru-RU" sz="2800" dirty="0" smtClean="0"/>
          </a:p>
          <a:p>
            <a:pPr marL="0" indent="0">
              <a:spcBef>
                <a:spcPts val="1800"/>
              </a:spcBef>
              <a:buNone/>
            </a:pPr>
            <a:r>
              <a:rPr lang="ru-RU" sz="2800" b="1" dirty="0" smtClean="0"/>
              <a:t>Идея </a:t>
            </a:r>
            <a:r>
              <a:rPr lang="ru-RU" sz="2800" b="1" dirty="0"/>
              <a:t>кодирования</a:t>
            </a:r>
            <a:r>
              <a:rPr lang="ru-RU" sz="2800" dirty="0"/>
              <a:t> заключается в том, чтобы кодировать </a:t>
            </a:r>
            <a:r>
              <a:rPr lang="ru-RU" sz="2800" b="1" i="1" dirty="0"/>
              <a:t>последовательности одинаковых элементов</a:t>
            </a:r>
            <a:r>
              <a:rPr lang="ru-RU" sz="2800" dirty="0"/>
              <a:t> (например, нулей) как </a:t>
            </a:r>
            <a:r>
              <a:rPr lang="ru-RU" sz="2800" b="1" dirty="0"/>
              <a:t>целые числа, </a:t>
            </a:r>
            <a:r>
              <a:rPr lang="ru-RU" sz="2800" dirty="0"/>
              <a:t>указывающие </a:t>
            </a:r>
            <a:r>
              <a:rPr lang="ru-RU" sz="2800" b="1" dirty="0"/>
              <a:t>количество элементов</a:t>
            </a:r>
            <a:r>
              <a:rPr lang="ru-RU" sz="2800" dirty="0"/>
              <a:t> в этой последовательности. </a:t>
            </a:r>
            <a:endParaRPr lang="ru-RU" sz="2800" dirty="0" smtClean="0"/>
          </a:p>
          <a:p>
            <a:pPr marL="0" indent="0">
              <a:spcBef>
                <a:spcPts val="1200"/>
              </a:spcBef>
              <a:buNone/>
            </a:pPr>
            <a:r>
              <a:rPr lang="ru-RU" sz="2800" dirty="0" smtClean="0"/>
              <a:t>Последовательность </a:t>
            </a:r>
            <a:r>
              <a:rPr lang="ru-RU" sz="2800" dirty="0"/>
              <a:t>одинаковых элементов называется </a:t>
            </a:r>
            <a:r>
              <a:rPr lang="ru-RU" sz="2800" b="1" i="1" dirty="0"/>
              <a:t>серией</a:t>
            </a:r>
            <a:r>
              <a:rPr lang="ru-RU" sz="2800" dirty="0"/>
              <a:t>, количество элементов в ней – </a:t>
            </a:r>
            <a:r>
              <a:rPr lang="ru-RU" sz="2800" b="1" i="1" dirty="0"/>
              <a:t>длиной серии</a:t>
            </a:r>
            <a:r>
              <a:rPr lang="ru-RU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468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2818" y="116632"/>
            <a:ext cx="8964488" cy="640871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3000" b="1" u="sng" dirty="0"/>
              <a:t>Пример</a:t>
            </a:r>
            <a:r>
              <a:rPr lang="ru-RU" sz="3000" dirty="0"/>
              <a:t>. Входную последовательность </a:t>
            </a:r>
            <a:r>
              <a:rPr lang="ru-RU" sz="3000" dirty="0" smtClean="0"/>
              <a:t>(</a:t>
            </a:r>
            <a:r>
              <a:rPr lang="ru-RU" sz="3000" b="1" dirty="0" smtClean="0"/>
              <a:t>31</a:t>
            </a:r>
            <a:r>
              <a:rPr lang="en-US" sz="3000" b="1" dirty="0" smtClean="0"/>
              <a:t> </a:t>
            </a:r>
            <a:r>
              <a:rPr lang="ru-RU" sz="3000" b="1" dirty="0" smtClean="0"/>
              <a:t>бит</a:t>
            </a:r>
            <a:r>
              <a:rPr lang="ru-RU" sz="3000" dirty="0"/>
              <a:t>) можно разбить на серии, а затем закодировать их длины.</a:t>
            </a:r>
          </a:p>
          <a:p>
            <a:pPr marL="0" indent="0" algn="ctr">
              <a:buNone/>
            </a:pPr>
            <a:r>
              <a:rPr lang="ru-RU" sz="3000" b="1" dirty="0"/>
              <a:t>000000 1 00000 1 0000000 1 1 00000000 1</a:t>
            </a:r>
            <a:r>
              <a:rPr lang="ru-RU" sz="3000" dirty="0"/>
              <a:t> </a:t>
            </a:r>
          </a:p>
          <a:p>
            <a:pPr marL="0" indent="0">
              <a:buNone/>
            </a:pPr>
            <a:r>
              <a:rPr lang="ru-RU" sz="3000" u="sng" dirty="0"/>
              <a:t>Длины серий нулей</a:t>
            </a:r>
            <a:r>
              <a:rPr lang="ru-RU" sz="3000" dirty="0"/>
              <a:t>: </a:t>
            </a:r>
            <a:r>
              <a:rPr lang="ru-RU" sz="3000" b="1" dirty="0"/>
              <a:t>6 5 7 0 </a:t>
            </a:r>
            <a:r>
              <a:rPr lang="ru-RU" sz="3000" b="1" dirty="0" smtClean="0"/>
              <a:t>8</a:t>
            </a:r>
            <a:r>
              <a:rPr lang="ru-RU" sz="3000" dirty="0" smtClean="0"/>
              <a:t> </a:t>
            </a:r>
            <a:endParaRPr lang="ru-RU" sz="3000" dirty="0"/>
          </a:p>
          <a:p>
            <a:pPr marL="0" indent="0">
              <a:buNone/>
            </a:pPr>
            <a:r>
              <a:rPr lang="ru-RU" sz="3000" dirty="0" smtClean="0"/>
              <a:t>Используем</a:t>
            </a:r>
            <a:r>
              <a:rPr lang="ru-RU" sz="3000" dirty="0"/>
              <a:t>, например, </a:t>
            </a:r>
            <a:r>
              <a:rPr lang="ru-RU" sz="3000" b="1" i="1" dirty="0"/>
              <a:t>γ-код </a:t>
            </a:r>
            <a:r>
              <a:rPr lang="ru-RU" sz="3000" b="1" i="1" dirty="0" err="1"/>
              <a:t>Элиаса</a:t>
            </a:r>
            <a:r>
              <a:rPr lang="ru-RU" sz="3000" dirty="0"/>
              <a:t>. </a:t>
            </a:r>
            <a:endParaRPr lang="ru-RU" sz="3000" dirty="0" smtClean="0"/>
          </a:p>
          <a:p>
            <a:pPr marL="0" indent="0">
              <a:buNone/>
            </a:pPr>
            <a:r>
              <a:rPr lang="ru-RU" sz="3000" dirty="0" smtClean="0"/>
              <a:t>Поскольку </a:t>
            </a:r>
            <a:r>
              <a:rPr lang="ru-RU" sz="3000" dirty="0"/>
              <a:t>в </a:t>
            </a:r>
            <a:r>
              <a:rPr lang="ru-RU" sz="3000" i="1" dirty="0" smtClean="0"/>
              <a:t>γ-коде </a:t>
            </a:r>
            <a:r>
              <a:rPr lang="ru-RU" sz="3000" i="1" dirty="0" err="1" smtClean="0"/>
              <a:t>Элиаса</a:t>
            </a:r>
            <a:r>
              <a:rPr lang="ru-RU" sz="3000" b="1" i="1" dirty="0" smtClean="0"/>
              <a:t> </a:t>
            </a:r>
            <a:r>
              <a:rPr lang="ru-RU" sz="3000" b="1" dirty="0" smtClean="0"/>
              <a:t>нет </a:t>
            </a:r>
            <a:r>
              <a:rPr lang="ru-RU" sz="3000" b="1" dirty="0"/>
              <a:t>кодового слова для нуля</a:t>
            </a:r>
            <a:r>
              <a:rPr lang="ru-RU" sz="3000" dirty="0"/>
              <a:t>, то будем кодировать </a:t>
            </a:r>
            <a:r>
              <a:rPr lang="ru-RU" sz="3000" b="1" dirty="0"/>
              <a:t>длину серии +</a:t>
            </a:r>
            <a:r>
              <a:rPr lang="ru-RU" sz="3000" b="1" dirty="0" smtClean="0"/>
              <a:t>1:</a:t>
            </a:r>
            <a:r>
              <a:rPr lang="ru-RU" sz="3000" dirty="0" smtClean="0"/>
              <a:t> </a:t>
            </a:r>
          </a:p>
          <a:p>
            <a:pPr marL="0" indent="0" algn="ctr">
              <a:buNone/>
            </a:pPr>
            <a:r>
              <a:rPr lang="ru-RU" sz="3000" b="1" dirty="0"/>
              <a:t>6 5 7 0 8</a:t>
            </a:r>
            <a:r>
              <a:rPr lang="ru-RU" sz="3000" b="1" dirty="0" smtClean="0"/>
              <a:t>  </a:t>
            </a:r>
            <a:r>
              <a:rPr lang="ru-RU" sz="3000" dirty="0">
                <a:sym typeface="Symbol"/>
              </a:rPr>
              <a:t> </a:t>
            </a:r>
            <a:r>
              <a:rPr lang="ru-RU" sz="3000" dirty="0" smtClean="0">
                <a:sym typeface="Symbol"/>
              </a:rPr>
              <a:t> </a:t>
            </a:r>
            <a:r>
              <a:rPr lang="ru-RU" sz="3000" b="1" dirty="0" smtClean="0"/>
              <a:t>7 </a:t>
            </a:r>
            <a:r>
              <a:rPr lang="ru-RU" sz="3000" b="1" dirty="0"/>
              <a:t>6 8 1 </a:t>
            </a:r>
            <a:r>
              <a:rPr lang="ru-RU" sz="3000" b="1" dirty="0" smtClean="0"/>
              <a:t>9</a:t>
            </a:r>
            <a:endParaRPr lang="ru-RU" sz="3000" dirty="0"/>
          </a:p>
          <a:p>
            <a:pPr marL="0" indent="0" algn="ctr">
              <a:buNone/>
            </a:pPr>
            <a:r>
              <a:rPr lang="ru-RU" sz="3000" b="1" dirty="0"/>
              <a:t>7 6 8 1 9 </a:t>
            </a:r>
            <a:r>
              <a:rPr lang="ru-RU" sz="3000" b="1" dirty="0" smtClean="0"/>
              <a:t> </a:t>
            </a:r>
            <a:r>
              <a:rPr lang="ru-RU" sz="3000" b="1" dirty="0" smtClean="0">
                <a:sym typeface="Symbol"/>
              </a:rPr>
              <a:t> </a:t>
            </a:r>
            <a:r>
              <a:rPr lang="ru-RU" sz="3000" b="1" dirty="0" smtClean="0"/>
              <a:t> </a:t>
            </a:r>
            <a:r>
              <a:rPr lang="ru-RU" sz="3000" b="1" dirty="0"/>
              <a:t>00111 00110 0001000 1 0001001</a:t>
            </a:r>
          </a:p>
          <a:p>
            <a:pPr marL="0" indent="0">
              <a:buNone/>
            </a:pPr>
            <a:r>
              <a:rPr lang="ru-RU" sz="3000" u="sng" dirty="0"/>
              <a:t>Длина полученной кодовой последовательности</a:t>
            </a:r>
            <a:r>
              <a:rPr lang="ru-RU" sz="3000" dirty="0"/>
              <a:t> </a:t>
            </a:r>
            <a:r>
              <a:rPr lang="ru-RU" sz="3000" b="1" dirty="0" smtClean="0"/>
              <a:t>25 </a:t>
            </a:r>
            <a:r>
              <a:rPr lang="ru-RU" sz="3000" b="1" dirty="0"/>
              <a:t>бит</a:t>
            </a:r>
            <a:r>
              <a:rPr lang="ru-RU" sz="3000" dirty="0"/>
              <a:t>. </a:t>
            </a:r>
          </a:p>
          <a:p>
            <a:pPr marL="0" indent="0">
              <a:buNone/>
            </a:pPr>
            <a:r>
              <a:rPr lang="ru-RU" sz="3000" b="1" dirty="0"/>
              <a:t>Метод длин серий актуален</a:t>
            </a:r>
            <a:r>
              <a:rPr lang="ru-RU" sz="3000" dirty="0"/>
              <a:t> для кодирования данных, в которых </a:t>
            </a:r>
            <a:r>
              <a:rPr lang="ru-RU" sz="3000" u="sng" dirty="0"/>
              <a:t>есть длинные последовательности одинаковых бит</a:t>
            </a:r>
            <a:r>
              <a:rPr lang="ru-RU" sz="3000" dirty="0"/>
              <a:t>. В нашем  примере, если </a:t>
            </a:r>
            <a:r>
              <a:rPr lang="en-US" sz="3000" b="1" i="1" dirty="0" smtClean="0"/>
              <a:t>P(0)&gt;&gt;P(1)</a:t>
            </a:r>
            <a:r>
              <a:rPr lang="ru-RU" sz="3000" dirty="0" smtClean="0"/>
              <a:t>.</a:t>
            </a:r>
            <a:endParaRPr lang="ru-RU" sz="30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468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964487" cy="1143000"/>
          </a:xfrm>
        </p:spPr>
        <p:txBody>
          <a:bodyPr>
            <a:noAutofit/>
          </a:bodyPr>
          <a:lstStyle/>
          <a:p>
            <a:r>
              <a:rPr lang="ru-RU" sz="2800" dirty="0"/>
              <a:t>Основной моделью, которую изучает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теория </a:t>
            </a:r>
            <a:r>
              <a:rPr lang="ru-RU" sz="2800" dirty="0"/>
              <a:t>информации, является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b="1" i="1" dirty="0" smtClean="0"/>
              <a:t>модель </a:t>
            </a:r>
            <a:r>
              <a:rPr lang="ru-RU" sz="2800" b="1" i="1" dirty="0"/>
              <a:t>системы передачи сигналов</a:t>
            </a:r>
            <a:r>
              <a:rPr lang="ru-RU" sz="2800" b="1" i="1" dirty="0" smtClean="0"/>
              <a:t>:</a:t>
            </a:r>
            <a:endParaRPr lang="ru-RU" sz="2800" b="1" dirty="0"/>
          </a:p>
        </p:txBody>
      </p:sp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392867" y="1659067"/>
            <a:ext cx="8490263" cy="2452998"/>
            <a:chOff x="1881" y="12834"/>
            <a:chExt cx="8186" cy="2700"/>
          </a:xfrm>
        </p:grpSpPr>
        <p:sp>
          <p:nvSpPr>
            <p:cNvPr id="9" name="Rectangle 17"/>
            <p:cNvSpPr>
              <a:spLocks noChangeArrowheads="1"/>
            </p:cNvSpPr>
            <p:nvPr/>
          </p:nvSpPr>
          <p:spPr bwMode="auto">
            <a:xfrm>
              <a:off x="5481" y="12834"/>
              <a:ext cx="842" cy="4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55778" tIns="27889" rIns="55778" bIns="2788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Шум</a:t>
              </a:r>
              <a:endPara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Rectangle 16"/>
            <p:cNvSpPr>
              <a:spLocks noChangeArrowheads="1"/>
            </p:cNvSpPr>
            <p:nvPr/>
          </p:nvSpPr>
          <p:spPr bwMode="auto">
            <a:xfrm>
              <a:off x="1941" y="15174"/>
              <a:ext cx="1271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55778" tIns="27889" rIns="55778" bIns="2788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Источник</a:t>
              </a:r>
              <a:endPara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1881" y="13734"/>
              <a:ext cx="1260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55778" tIns="27889" rIns="55778" bIns="2788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Кодер</a:t>
              </a:r>
              <a:endPara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источника</a:t>
              </a:r>
              <a:endPara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5376" y="13719"/>
              <a:ext cx="1114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5778" tIns="27889" rIns="55778" bIns="2788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Канал</a:t>
              </a:r>
              <a:endPara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8781" y="15174"/>
              <a:ext cx="1286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55778" tIns="27889" rIns="55778" bIns="2788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Приемник</a:t>
              </a:r>
              <a:endPara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3276" y="14094"/>
              <a:ext cx="37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5121" y="14094"/>
              <a:ext cx="16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>
              <a:off x="8286" y="14064"/>
              <a:ext cx="37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Line 9"/>
            <p:cNvSpPr>
              <a:spLocks noChangeShapeType="1"/>
            </p:cNvSpPr>
            <p:nvPr/>
          </p:nvSpPr>
          <p:spPr bwMode="auto">
            <a:xfrm>
              <a:off x="5961" y="13374"/>
              <a:ext cx="0" cy="3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Rectangle 8"/>
            <p:cNvSpPr>
              <a:spLocks noChangeArrowheads="1"/>
            </p:cNvSpPr>
            <p:nvPr/>
          </p:nvSpPr>
          <p:spPr bwMode="auto">
            <a:xfrm>
              <a:off x="3756" y="13734"/>
              <a:ext cx="1260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55778" tIns="27889" rIns="55778" bIns="2788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Кодер</a:t>
              </a:r>
              <a:endPara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канала</a:t>
              </a:r>
              <a:endPara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>
              <a:off x="6921" y="13734"/>
              <a:ext cx="1260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55778" tIns="27889" rIns="55778" bIns="2788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Декодер</a:t>
              </a:r>
              <a:endPara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канала</a:t>
              </a:r>
              <a:endPara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Rectangle 6"/>
            <p:cNvSpPr>
              <a:spLocks noChangeArrowheads="1"/>
            </p:cNvSpPr>
            <p:nvPr/>
          </p:nvSpPr>
          <p:spPr bwMode="auto">
            <a:xfrm>
              <a:off x="8766" y="13704"/>
              <a:ext cx="1260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55778" tIns="27889" rIns="55778" bIns="2788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Декодер</a:t>
              </a:r>
              <a:endPara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источника</a:t>
              </a:r>
              <a:endPara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Line 5"/>
            <p:cNvSpPr>
              <a:spLocks noChangeShapeType="1"/>
            </p:cNvSpPr>
            <p:nvPr/>
          </p:nvSpPr>
          <p:spPr bwMode="auto">
            <a:xfrm flipV="1">
              <a:off x="2601" y="14499"/>
              <a:ext cx="0" cy="5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Line 4"/>
            <p:cNvSpPr>
              <a:spLocks noChangeShapeType="1"/>
            </p:cNvSpPr>
            <p:nvPr/>
          </p:nvSpPr>
          <p:spPr bwMode="auto">
            <a:xfrm flipH="1">
              <a:off x="9441" y="14484"/>
              <a:ext cx="0" cy="5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23" name="Rectangle 27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5096" y="4293096"/>
            <a:ext cx="85367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Начальным звеном</a:t>
            </a:r>
            <a:r>
              <a:rPr lang="ru-RU" sz="2800" i="1" dirty="0"/>
              <a:t> </a:t>
            </a:r>
            <a:r>
              <a:rPr lang="ru-RU" sz="2800" dirty="0"/>
              <a:t>в приведенной выше модели является</a:t>
            </a:r>
            <a:r>
              <a:rPr lang="ru-RU" sz="2800" i="1" dirty="0"/>
              <a:t> </a:t>
            </a:r>
            <a:r>
              <a:rPr lang="ru-RU" sz="2800" b="1" i="1" dirty="0"/>
              <a:t>источник информации</a:t>
            </a:r>
            <a:r>
              <a:rPr lang="ru-RU" sz="2800" i="1" dirty="0"/>
              <a:t>.</a:t>
            </a:r>
            <a:r>
              <a:rPr lang="ru-RU" sz="2800" dirty="0"/>
              <a:t> </a:t>
            </a:r>
            <a:r>
              <a:rPr lang="ru-RU" sz="2800" dirty="0" smtClean="0"/>
              <a:t> </a:t>
            </a:r>
          </a:p>
          <a:p>
            <a:r>
              <a:rPr lang="ru-RU" sz="2800" dirty="0" smtClean="0"/>
              <a:t>Рассмотрим </a:t>
            </a:r>
            <a:r>
              <a:rPr lang="ru-RU" sz="2800" b="1" i="1" dirty="0"/>
              <a:t>дискретные источники без </a:t>
            </a:r>
            <a:r>
              <a:rPr lang="ru-RU" sz="2800" b="1" i="1" dirty="0" smtClean="0"/>
              <a:t>памяти</a:t>
            </a:r>
            <a:r>
              <a:rPr lang="ru-RU" sz="2800" dirty="0" smtClean="0"/>
              <a:t>,      в </a:t>
            </a:r>
            <a:r>
              <a:rPr lang="ru-RU" sz="2800" dirty="0"/>
              <a:t>которых </a:t>
            </a:r>
            <a:r>
              <a:rPr lang="ru-RU" sz="2800" i="1" dirty="0"/>
              <a:t>выходом</a:t>
            </a:r>
            <a:r>
              <a:rPr lang="ru-RU" sz="2800" dirty="0"/>
              <a:t> является </a:t>
            </a:r>
            <a:r>
              <a:rPr lang="ru-RU" sz="2800" u="sng" dirty="0"/>
              <a:t>последовательность символов некоторого фиксированного алфавита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4693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332656"/>
            <a:ext cx="8640960" cy="6525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u="sng" dirty="0" smtClean="0"/>
              <a:t>Определение</a:t>
            </a:r>
            <a:r>
              <a:rPr lang="ru-RU" sz="2800" dirty="0" smtClean="0"/>
              <a:t>.  Множество </a:t>
            </a:r>
            <a:r>
              <a:rPr lang="ru-RU" sz="2800" dirty="0"/>
              <a:t>всех различных символов, порождаемых некоторым источником, называется </a:t>
            </a:r>
            <a:r>
              <a:rPr lang="ru-RU" sz="2800" b="1" i="1" dirty="0"/>
              <a:t>алфавитом </a:t>
            </a:r>
            <a:r>
              <a:rPr lang="ru-RU" sz="2800" b="1" i="1" dirty="0" smtClean="0"/>
              <a:t>источника</a:t>
            </a:r>
            <a:r>
              <a:rPr lang="ru-RU" sz="2800" i="1" dirty="0"/>
              <a:t>,</a:t>
            </a:r>
            <a:endParaRPr lang="ru-RU" sz="2800" i="1" dirty="0" smtClean="0"/>
          </a:p>
          <a:p>
            <a:pPr marL="0" indent="0">
              <a:buNone/>
            </a:pPr>
            <a:r>
              <a:rPr lang="ru-RU" sz="2800" dirty="0" smtClean="0"/>
              <a:t>количество </a:t>
            </a:r>
            <a:r>
              <a:rPr lang="ru-RU" sz="2800" dirty="0"/>
              <a:t>символов в этом множестве – </a:t>
            </a:r>
            <a:r>
              <a:rPr lang="ru-RU" sz="2800" b="1" i="1" dirty="0" smtClean="0"/>
              <a:t>размер </a:t>
            </a:r>
            <a:r>
              <a:rPr lang="ru-RU" sz="2800" b="1" i="1" dirty="0"/>
              <a:t>алфавита источника</a:t>
            </a:r>
            <a:r>
              <a:rPr lang="ru-RU" sz="2800" dirty="0"/>
              <a:t>. </a:t>
            </a:r>
            <a:endParaRPr lang="ru-RU" sz="2800" dirty="0" smtClean="0"/>
          </a:p>
          <a:p>
            <a:pPr marL="0" indent="0">
              <a:spcBef>
                <a:spcPts val="1800"/>
              </a:spcBef>
              <a:buNone/>
            </a:pPr>
            <a:r>
              <a:rPr lang="ru-RU" sz="2800" b="1" u="sng" dirty="0" smtClean="0"/>
              <a:t>Например</a:t>
            </a:r>
            <a:r>
              <a:rPr lang="ru-RU" sz="2800" dirty="0"/>
              <a:t>, </a:t>
            </a:r>
            <a:r>
              <a:rPr lang="ru-RU" sz="2800" dirty="0" smtClean="0"/>
              <a:t> </a:t>
            </a:r>
            <a:r>
              <a:rPr lang="ru-RU" sz="2800" b="1" i="1" dirty="0"/>
              <a:t>текст на русском языке</a:t>
            </a:r>
            <a:r>
              <a:rPr lang="ru-RU" sz="2800" dirty="0"/>
              <a:t> порождается источником с </a:t>
            </a:r>
            <a:r>
              <a:rPr lang="ru-RU" sz="2800" dirty="0" smtClean="0"/>
              <a:t>алфавитом </a:t>
            </a:r>
            <a:r>
              <a:rPr lang="ru-RU" sz="2800" dirty="0"/>
              <a:t>из </a:t>
            </a:r>
            <a:r>
              <a:rPr lang="ru-RU" sz="2800" b="1" dirty="0"/>
              <a:t>33 </a:t>
            </a:r>
            <a:r>
              <a:rPr lang="ru-RU" sz="2800" b="1" dirty="0" smtClean="0"/>
              <a:t>русских </a:t>
            </a:r>
            <a:r>
              <a:rPr lang="ru-RU" sz="2800" b="1" dirty="0"/>
              <a:t>букв, пробела и знаков препинания</a:t>
            </a:r>
            <a:r>
              <a:rPr lang="ru-RU" sz="2800" dirty="0" smtClean="0"/>
              <a:t>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sz="2800" b="1" u="sng" dirty="0" smtClean="0"/>
              <a:t>Определение</a:t>
            </a:r>
            <a:r>
              <a:rPr lang="ru-RU" sz="2800" b="1" i="1" dirty="0" smtClean="0"/>
              <a:t>. </a:t>
            </a:r>
          </a:p>
          <a:p>
            <a:pPr marL="0" indent="0">
              <a:buNone/>
            </a:pPr>
            <a:r>
              <a:rPr lang="ru-RU" sz="2800" b="1" i="1" dirty="0" smtClean="0"/>
              <a:t>Кодирование дискретного источника</a:t>
            </a:r>
            <a:r>
              <a:rPr lang="ru-RU" sz="2800" dirty="0" smtClean="0"/>
              <a:t> заключается </a:t>
            </a:r>
            <a:r>
              <a:rPr lang="ru-RU" sz="2800" b="1" dirty="0"/>
              <a:t>в сопоставлении</a:t>
            </a:r>
            <a:r>
              <a:rPr lang="ru-RU" sz="2800" dirty="0"/>
              <a:t> символов </a:t>
            </a:r>
            <a:r>
              <a:rPr lang="ru-RU" sz="2800" b="1" dirty="0" smtClean="0"/>
              <a:t>алфавита </a:t>
            </a:r>
            <a:r>
              <a:rPr lang="ru-RU" sz="2800" b="1" i="1" dirty="0" smtClean="0"/>
              <a:t>А</a:t>
            </a:r>
            <a:r>
              <a:rPr lang="ru-RU" sz="2800" dirty="0" smtClean="0"/>
              <a:t> источника </a:t>
            </a:r>
            <a:r>
              <a:rPr lang="ru-RU" sz="2800" dirty="0"/>
              <a:t>символам некоторого другого </a:t>
            </a:r>
            <a:r>
              <a:rPr lang="ru-RU" sz="2800" b="1" dirty="0"/>
              <a:t>алфавита </a:t>
            </a:r>
            <a:r>
              <a:rPr lang="ru-RU" sz="2800" b="1" i="1" dirty="0"/>
              <a:t>В</a:t>
            </a:r>
            <a:r>
              <a:rPr lang="ru-RU" sz="2800" dirty="0"/>
              <a:t>. 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149904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260648"/>
            <a:ext cx="8712968" cy="6264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u="sng" dirty="0" smtClean="0"/>
              <a:t>Определение</a:t>
            </a:r>
            <a:r>
              <a:rPr lang="ru-RU" sz="2800" dirty="0" smtClean="0"/>
              <a:t>. Обычно символу исходного алфавита </a:t>
            </a:r>
            <a:r>
              <a:rPr lang="ru-RU" sz="2800" i="1" dirty="0" smtClean="0"/>
              <a:t>А</a:t>
            </a:r>
            <a:r>
              <a:rPr lang="ru-RU" sz="2800" dirty="0" smtClean="0"/>
              <a:t> ставится в соответствие не один, а </a:t>
            </a:r>
            <a:r>
              <a:rPr lang="ru-RU" sz="2800" b="1" dirty="0" smtClean="0"/>
              <a:t>группа символов алфавита </a:t>
            </a:r>
            <a:r>
              <a:rPr lang="ru-RU" sz="2800" b="1" i="1" dirty="0" smtClean="0"/>
              <a:t>В</a:t>
            </a:r>
            <a:r>
              <a:rPr lang="ru-RU" sz="2800" dirty="0" smtClean="0"/>
              <a:t>, которая называется </a:t>
            </a:r>
            <a:r>
              <a:rPr lang="ru-RU" sz="2800" b="1" i="1" dirty="0" smtClean="0"/>
              <a:t>кодовым словом</a:t>
            </a:r>
            <a:r>
              <a:rPr lang="ru-RU" sz="2800" dirty="0" smtClean="0"/>
              <a:t>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sz="2800" b="1" u="sng" dirty="0" smtClean="0"/>
              <a:t>Определение</a:t>
            </a:r>
            <a:r>
              <a:rPr lang="ru-RU" sz="2800" i="1" dirty="0" smtClean="0"/>
              <a:t>.  </a:t>
            </a:r>
            <a:r>
              <a:rPr lang="ru-RU" sz="2800" b="1" i="1" dirty="0" smtClean="0"/>
              <a:t>Кодовый </a:t>
            </a:r>
            <a:r>
              <a:rPr lang="ru-RU" sz="2800" b="1" i="1" dirty="0"/>
              <a:t>алфавит</a:t>
            </a:r>
            <a:r>
              <a:rPr lang="ru-RU" sz="2800" dirty="0"/>
              <a:t> – множество различных символов, используемых для записи кодовых слов.</a:t>
            </a:r>
            <a:r>
              <a:rPr lang="ru-RU" sz="2800" i="1" dirty="0"/>
              <a:t> </a:t>
            </a:r>
            <a:endParaRPr lang="ru-RU" sz="2800" i="1" dirty="0" smtClean="0"/>
          </a:p>
          <a:p>
            <a:pPr marL="0" indent="0">
              <a:spcBef>
                <a:spcPts val="1200"/>
              </a:spcBef>
              <a:buNone/>
            </a:pPr>
            <a:r>
              <a:rPr lang="ru-RU" sz="2800" b="1" u="sng" dirty="0" smtClean="0"/>
              <a:t>Определение</a:t>
            </a:r>
            <a:r>
              <a:rPr lang="ru-RU" sz="2800" i="1" dirty="0" smtClean="0"/>
              <a:t>.  </a:t>
            </a:r>
            <a:r>
              <a:rPr lang="ru-RU" sz="2800" b="1" i="1" dirty="0" smtClean="0"/>
              <a:t>Кодом</a:t>
            </a:r>
            <a:r>
              <a:rPr lang="ru-RU" sz="2800" dirty="0" smtClean="0"/>
              <a:t> </a:t>
            </a:r>
            <a:r>
              <a:rPr lang="ru-RU" sz="2800" dirty="0"/>
              <a:t>называется </a:t>
            </a:r>
            <a:r>
              <a:rPr lang="ru-RU" sz="2800" u="sng" dirty="0"/>
              <a:t>совокупность всех кодовых слов</a:t>
            </a:r>
            <a:r>
              <a:rPr lang="ru-RU" sz="2800" dirty="0"/>
              <a:t>, применяемых для представления порождаемых источником символов.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sz="2800" b="1" u="sng" dirty="0" smtClean="0"/>
              <a:t>Пример</a:t>
            </a:r>
            <a:r>
              <a:rPr lang="ru-RU" sz="2800" dirty="0" smtClean="0"/>
              <a:t>. </a:t>
            </a:r>
            <a:r>
              <a:rPr lang="ru-RU" sz="2800" b="1" i="1" dirty="0"/>
              <a:t>Азбука Морзе</a:t>
            </a:r>
            <a:r>
              <a:rPr lang="ru-RU" sz="2800" dirty="0"/>
              <a:t> является </a:t>
            </a:r>
            <a:r>
              <a:rPr lang="ru-RU" sz="2800" i="1" dirty="0" smtClean="0"/>
              <a:t>известным </a:t>
            </a:r>
            <a:r>
              <a:rPr lang="ru-RU" sz="2800" i="1" dirty="0"/>
              <a:t>кодом из символов телеграфного алфавита</a:t>
            </a:r>
            <a:r>
              <a:rPr lang="ru-RU" sz="2800" dirty="0"/>
              <a:t>, в котором буквам русского языка соответствуют кодовые слова (последовательности) из «точек» и «тире».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128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620688"/>
            <a:ext cx="8435280" cy="5505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Далее будем рассматривать </a:t>
            </a:r>
            <a:r>
              <a:rPr lang="ru-RU" sz="2800" b="1" i="1" dirty="0"/>
              <a:t>двоичное кодирование</a:t>
            </a:r>
            <a:r>
              <a:rPr lang="ru-RU" sz="2800" dirty="0"/>
              <a:t>, т.е. </a:t>
            </a:r>
            <a:r>
              <a:rPr lang="ru-RU" sz="2800" b="1" dirty="0"/>
              <a:t>размер кодового алфавита равен 2</a:t>
            </a:r>
            <a:r>
              <a:rPr lang="ru-RU" sz="2800" dirty="0"/>
              <a:t>. </a:t>
            </a:r>
            <a:endParaRPr lang="ru-RU" sz="2800" dirty="0" smtClean="0"/>
          </a:p>
          <a:p>
            <a:pPr marL="0" indent="0">
              <a:spcBef>
                <a:spcPts val="1800"/>
              </a:spcBef>
              <a:buNone/>
            </a:pPr>
            <a:r>
              <a:rPr lang="ru-RU" sz="2800" b="1" u="sng" dirty="0" smtClean="0"/>
              <a:t>Определение</a:t>
            </a:r>
            <a:r>
              <a:rPr lang="ru-RU" sz="2800" dirty="0" smtClean="0"/>
              <a:t>. Конечную </a:t>
            </a:r>
            <a:r>
              <a:rPr lang="ru-RU" sz="2800" dirty="0"/>
              <a:t>последовательность битов </a:t>
            </a:r>
            <a:r>
              <a:rPr lang="ru-RU" sz="2800" dirty="0" smtClean="0"/>
              <a:t>(нулей </a:t>
            </a:r>
            <a:r>
              <a:rPr lang="ru-RU" sz="2800" dirty="0"/>
              <a:t>или </a:t>
            </a:r>
            <a:r>
              <a:rPr lang="ru-RU" sz="2800" dirty="0" smtClean="0"/>
              <a:t>единиц) </a:t>
            </a:r>
            <a:r>
              <a:rPr lang="ru-RU" sz="2800" dirty="0"/>
              <a:t>назовем </a:t>
            </a:r>
            <a:r>
              <a:rPr lang="ru-RU" sz="2800" b="1" i="1" dirty="0"/>
              <a:t>кодовым словом</a:t>
            </a:r>
            <a:r>
              <a:rPr lang="ru-RU" sz="2800" dirty="0"/>
              <a:t>, а </a:t>
            </a:r>
            <a:endParaRPr lang="ru-RU" sz="28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ru-RU" sz="2800" dirty="0" smtClean="0"/>
              <a:t>количество </a:t>
            </a:r>
            <a:r>
              <a:rPr lang="ru-RU" sz="2800" dirty="0"/>
              <a:t>битов в этой последовательности – </a:t>
            </a:r>
            <a:r>
              <a:rPr lang="ru-RU" sz="2800" b="1" i="1" dirty="0"/>
              <a:t>длиной кодового слова</a:t>
            </a:r>
            <a:r>
              <a:rPr lang="ru-RU" sz="2800" dirty="0"/>
              <a:t>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sz="2800" b="1" u="sng" dirty="0"/>
              <a:t>Пример</a:t>
            </a:r>
            <a:r>
              <a:rPr lang="ru-RU" sz="2800" dirty="0"/>
              <a:t>. </a:t>
            </a:r>
            <a:r>
              <a:rPr lang="ru-RU" sz="2800" b="1" dirty="0"/>
              <a:t>Код ASCII</a:t>
            </a:r>
            <a:r>
              <a:rPr lang="ru-RU" sz="2800" dirty="0"/>
              <a:t> (</a:t>
            </a:r>
            <a:r>
              <a:rPr lang="ru-RU" sz="2800" b="1" i="1" dirty="0"/>
              <a:t>американский стандартный код для обмена информацией</a:t>
            </a:r>
            <a:r>
              <a:rPr lang="ru-RU" sz="2800" dirty="0"/>
              <a:t>) каждому символу ставит в однозначное соответствие </a:t>
            </a:r>
            <a:r>
              <a:rPr lang="ru-RU" sz="2800" b="1" i="1" dirty="0"/>
              <a:t>кодовое слово длиной 8 бит</a:t>
            </a:r>
            <a:r>
              <a:rPr lang="ru-RU" sz="2800" dirty="0"/>
              <a:t>.</a:t>
            </a:r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4078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336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Дадим </a:t>
            </a:r>
            <a:r>
              <a:rPr lang="ru-RU" sz="2800" b="1" dirty="0"/>
              <a:t>строгое определение кодирования</a:t>
            </a:r>
            <a:r>
              <a:rPr lang="ru-RU" sz="2800" dirty="0" smtClean="0"/>
              <a:t>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sz="2800" dirty="0" smtClean="0"/>
              <a:t>Пусть </a:t>
            </a:r>
            <a:r>
              <a:rPr lang="ru-RU" sz="2800" dirty="0"/>
              <a:t>даны алфавит источника </a:t>
            </a:r>
            <a:r>
              <a:rPr lang="en-US" sz="2800" b="1" i="1" dirty="0" smtClean="0"/>
              <a:t>A</a:t>
            </a:r>
            <a:r>
              <a:rPr lang="ru-RU" sz="2800" b="1" i="1" dirty="0" smtClean="0"/>
              <a:t> </a:t>
            </a:r>
            <a:r>
              <a:rPr lang="en-US" sz="2800" b="1" i="1" dirty="0" smtClean="0"/>
              <a:t>=</a:t>
            </a:r>
            <a:r>
              <a:rPr lang="ru-RU" sz="2800" b="1" i="1" dirty="0" smtClean="0"/>
              <a:t> </a:t>
            </a:r>
            <a:r>
              <a:rPr lang="en-US" sz="2800" b="1" i="1" dirty="0" smtClean="0"/>
              <a:t>{a</a:t>
            </a:r>
            <a:r>
              <a:rPr lang="en-US" sz="2800" b="1" i="1" baseline="-25000" dirty="0" smtClean="0"/>
              <a:t>1</a:t>
            </a:r>
            <a:r>
              <a:rPr lang="ru-RU" sz="2800" i="1" dirty="0" smtClean="0"/>
              <a:t>,</a:t>
            </a:r>
            <a:r>
              <a:rPr lang="en-US" sz="2800" b="1" i="1" dirty="0" smtClean="0"/>
              <a:t>a</a:t>
            </a:r>
            <a:r>
              <a:rPr lang="en-US" sz="2800" b="1" i="1" baseline="-25000" dirty="0" smtClean="0"/>
              <a:t>2</a:t>
            </a:r>
            <a:r>
              <a:rPr lang="en-US" sz="2800" i="1" dirty="0" smtClean="0"/>
              <a:t>,…</a:t>
            </a:r>
            <a:r>
              <a:rPr lang="en-US" sz="2800" b="1" i="1" dirty="0" smtClean="0"/>
              <a:t>a</a:t>
            </a:r>
            <a:r>
              <a:rPr lang="en-US" sz="2800" b="1" i="1" baseline="-25000" dirty="0" smtClean="0"/>
              <a:t>n</a:t>
            </a:r>
            <a:r>
              <a:rPr lang="en-US" sz="2800" b="1" i="1" dirty="0" smtClean="0"/>
              <a:t>}</a:t>
            </a:r>
            <a:r>
              <a:rPr lang="en-US" sz="2800" dirty="0" smtClean="0"/>
              <a:t>,</a:t>
            </a:r>
            <a:r>
              <a:rPr lang="ru-RU" sz="2800" dirty="0" smtClean="0"/>
              <a:t> </a:t>
            </a:r>
            <a:r>
              <a:rPr lang="ru-RU" sz="2800" dirty="0"/>
              <a:t>кодовый алфавит </a:t>
            </a:r>
            <a:r>
              <a:rPr lang="en-US" sz="2800" b="1" i="1" dirty="0" smtClean="0"/>
              <a:t>B</a:t>
            </a:r>
            <a:r>
              <a:rPr lang="ru-RU" sz="2800" b="1" i="1" dirty="0" smtClean="0"/>
              <a:t> </a:t>
            </a:r>
            <a:r>
              <a:rPr lang="en-US" sz="2800" b="1" i="1" dirty="0" smtClean="0"/>
              <a:t>=</a:t>
            </a:r>
            <a:r>
              <a:rPr lang="ru-RU" sz="2800" b="1" i="1" dirty="0" smtClean="0"/>
              <a:t> </a:t>
            </a:r>
            <a:r>
              <a:rPr lang="en-US" sz="2800" b="1" i="1" dirty="0" smtClean="0"/>
              <a:t>{b</a:t>
            </a:r>
            <a:r>
              <a:rPr lang="en-US" sz="2800" b="1" i="1" baseline="-25000" dirty="0" smtClean="0"/>
              <a:t>1</a:t>
            </a:r>
            <a:r>
              <a:rPr lang="ru-RU" sz="2800" i="1" dirty="0" smtClean="0"/>
              <a:t>,</a:t>
            </a:r>
            <a:r>
              <a:rPr lang="en-US" sz="2800" b="1" i="1" dirty="0" smtClean="0"/>
              <a:t>b</a:t>
            </a:r>
            <a:r>
              <a:rPr lang="en-US" sz="2800" b="1" i="1" baseline="-25000" dirty="0" smtClean="0"/>
              <a:t>2</a:t>
            </a:r>
            <a:r>
              <a:rPr lang="en-US" sz="2800" i="1" dirty="0" smtClean="0"/>
              <a:t>,…,</a:t>
            </a:r>
            <a:r>
              <a:rPr lang="en-US" sz="2800" b="1" i="1" dirty="0" err="1" smtClean="0"/>
              <a:t>b</a:t>
            </a:r>
            <a:r>
              <a:rPr lang="en-US" sz="2800" b="1" i="1" baseline="-25000" dirty="0" err="1" smtClean="0"/>
              <a:t>n</a:t>
            </a:r>
            <a:r>
              <a:rPr lang="en-US" sz="2800" b="1" i="1" dirty="0" smtClean="0"/>
              <a:t>}</a:t>
            </a:r>
            <a:r>
              <a:rPr lang="ru-RU" sz="2800" i="1" dirty="0" smtClean="0"/>
              <a:t>.</a:t>
            </a:r>
            <a:r>
              <a:rPr lang="ru-RU" sz="2800" dirty="0" smtClean="0"/>
              <a:t> </a:t>
            </a:r>
            <a:endParaRPr lang="en-US" sz="2800" dirty="0" smtClean="0"/>
          </a:p>
          <a:p>
            <a:pPr marL="0" indent="0">
              <a:spcBef>
                <a:spcPts val="1800"/>
              </a:spcBef>
              <a:buNone/>
            </a:pPr>
            <a:r>
              <a:rPr lang="ru-RU" sz="2800" dirty="0" smtClean="0"/>
              <a:t>Обозначим через  </a:t>
            </a:r>
            <a:r>
              <a:rPr lang="en-US" sz="2800" b="1" i="1" dirty="0" smtClean="0"/>
              <a:t>A</a:t>
            </a:r>
            <a:r>
              <a:rPr lang="en-US" sz="2800" b="1" i="1" baseline="30000" dirty="0" smtClean="0"/>
              <a:t>*</a:t>
            </a:r>
            <a:r>
              <a:rPr lang="ru-RU" sz="2800" dirty="0" smtClean="0"/>
              <a:t>  множество всевозможных последовательностей в алфавите </a:t>
            </a:r>
            <a:r>
              <a:rPr lang="ru-RU" sz="2800" i="1" dirty="0" smtClean="0"/>
              <a:t>А.</a:t>
            </a:r>
            <a:r>
              <a:rPr lang="ru-RU" sz="2800" dirty="0" smtClean="0"/>
              <a:t> </a:t>
            </a:r>
            <a:endParaRPr lang="en-US" sz="2800" dirty="0" smtClean="0"/>
          </a:p>
          <a:p>
            <a:pPr marL="0" indent="0">
              <a:buNone/>
            </a:pPr>
            <a:r>
              <a:rPr lang="ru-RU" sz="2800" dirty="0" smtClean="0"/>
              <a:t>Множество </a:t>
            </a:r>
            <a:r>
              <a:rPr lang="ru-RU" sz="2800" dirty="0"/>
              <a:t>всех сообщений в алфавите </a:t>
            </a:r>
            <a:r>
              <a:rPr lang="ru-RU" sz="2800" i="1" dirty="0"/>
              <a:t>А</a:t>
            </a:r>
            <a:r>
              <a:rPr lang="ru-RU" sz="2800" dirty="0"/>
              <a:t> обозначим </a:t>
            </a:r>
            <a:r>
              <a:rPr lang="ru-RU" sz="2800" b="1" i="1" dirty="0"/>
              <a:t>S</a:t>
            </a:r>
            <a:r>
              <a:rPr lang="ru-RU" sz="2800" dirty="0"/>
              <a:t>. </a:t>
            </a:r>
            <a:endParaRPr lang="en-US" sz="2800" dirty="0" smtClean="0"/>
          </a:p>
          <a:p>
            <a:pPr marL="0" indent="0">
              <a:spcBef>
                <a:spcPts val="1800"/>
              </a:spcBef>
              <a:buNone/>
            </a:pPr>
            <a:r>
              <a:rPr lang="ru-RU" sz="2800" dirty="0" smtClean="0"/>
              <a:t>Тогда отображение</a:t>
            </a:r>
            <a:r>
              <a:rPr lang="en-US" sz="2800" dirty="0" smtClean="0"/>
              <a:t> </a:t>
            </a:r>
            <a:r>
              <a:rPr lang="ru-RU" sz="2800" dirty="0" smtClean="0"/>
              <a:t> </a:t>
            </a:r>
            <a:r>
              <a:rPr lang="en-US" sz="2800" b="1" i="1" dirty="0" smtClean="0"/>
              <a:t>F</a:t>
            </a:r>
            <a:r>
              <a:rPr lang="ru-RU" sz="2800" b="1" i="1" dirty="0" smtClean="0"/>
              <a:t>:</a:t>
            </a:r>
            <a:r>
              <a:rPr lang="en-US" sz="2800" b="1" i="1" dirty="0" smtClean="0"/>
              <a:t> </a:t>
            </a:r>
            <a:r>
              <a:rPr lang="ru-RU" sz="2800" b="1" i="1" dirty="0" smtClean="0"/>
              <a:t> </a:t>
            </a:r>
            <a:r>
              <a:rPr lang="en-US" sz="2800" b="1" i="1" dirty="0" smtClean="0"/>
              <a:t>S→B</a:t>
            </a:r>
            <a:r>
              <a:rPr lang="en-US" sz="2800" b="1" i="1" baseline="30000" dirty="0" smtClean="0"/>
              <a:t>*</a:t>
            </a:r>
            <a:r>
              <a:rPr lang="ru-RU" sz="2800" dirty="0" smtClean="0"/>
              <a:t>, </a:t>
            </a:r>
            <a:r>
              <a:rPr lang="ru-RU" sz="2800" dirty="0"/>
              <a:t>которое преобразует множество сообщений </a:t>
            </a:r>
            <a:r>
              <a:rPr lang="ru-RU" sz="2800" i="1" dirty="0" smtClean="0"/>
              <a:t>S</a:t>
            </a: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ru-RU" sz="2800" dirty="0" smtClean="0"/>
              <a:t>в </a:t>
            </a:r>
            <a:r>
              <a:rPr lang="ru-RU" sz="2800" dirty="0"/>
              <a:t>кодовые слова в алфавите </a:t>
            </a:r>
            <a:r>
              <a:rPr lang="ru-RU" sz="2800" i="1" dirty="0"/>
              <a:t>В,</a:t>
            </a:r>
            <a:r>
              <a:rPr lang="ru-RU" sz="2800" dirty="0"/>
              <a:t> называется </a:t>
            </a:r>
            <a:r>
              <a:rPr lang="ru-RU" sz="2800" b="1" i="1" dirty="0"/>
              <a:t>кодированием</a:t>
            </a:r>
            <a:r>
              <a:rPr lang="ru-RU" sz="2800" dirty="0" smtClean="0"/>
              <a:t>. </a:t>
            </a:r>
            <a:endParaRPr lang="en-US" sz="2800" dirty="0" smtClean="0"/>
          </a:p>
          <a:p>
            <a:pPr marL="0" indent="0">
              <a:spcBef>
                <a:spcPts val="1800"/>
              </a:spcBef>
              <a:buNone/>
            </a:pPr>
            <a:r>
              <a:rPr lang="ru-RU" sz="2800" dirty="0" smtClean="0"/>
              <a:t>Обратное </a:t>
            </a:r>
            <a:r>
              <a:rPr lang="ru-RU" sz="2800" dirty="0"/>
              <a:t>отображение  </a:t>
            </a:r>
            <a:r>
              <a:rPr lang="en-US" sz="2800" b="1" i="1" dirty="0" smtClean="0"/>
              <a:t>F</a:t>
            </a:r>
            <a:r>
              <a:rPr lang="en-US" sz="2800" b="1" i="1" baseline="30000" dirty="0" smtClean="0"/>
              <a:t>-1</a:t>
            </a:r>
            <a:r>
              <a:rPr lang="en-US" sz="2800" baseline="30000" dirty="0" smtClean="0"/>
              <a:t> </a:t>
            </a:r>
            <a:r>
              <a:rPr lang="ru-RU" sz="2800" dirty="0" smtClean="0"/>
              <a:t>(если </a:t>
            </a:r>
            <a:r>
              <a:rPr lang="ru-RU" sz="2800" dirty="0"/>
              <a:t>оно существует) называется </a:t>
            </a:r>
            <a:r>
              <a:rPr lang="ru-RU" sz="2800" b="1" i="1" dirty="0"/>
              <a:t>декодированием</a:t>
            </a:r>
            <a:r>
              <a:rPr lang="ru-RU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9034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60648"/>
            <a:ext cx="8676456" cy="648072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800" b="1" i="1" dirty="0" smtClean="0"/>
              <a:t>Задача кодирования</a:t>
            </a:r>
            <a:r>
              <a:rPr lang="ru-RU" sz="2800" dirty="0" smtClean="0"/>
              <a:t> </a:t>
            </a:r>
            <a:r>
              <a:rPr lang="ru-RU" sz="2800" dirty="0"/>
              <a:t>сообщения </a:t>
            </a:r>
            <a:r>
              <a:rPr lang="ru-RU" sz="2800" dirty="0" smtClean="0"/>
              <a:t>ставится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 smtClean="0"/>
              <a:t>следующим образом</a:t>
            </a:r>
            <a:r>
              <a:rPr lang="ru-RU" sz="2800" dirty="0"/>
              <a:t>:</a:t>
            </a:r>
            <a:r>
              <a:rPr lang="ru-RU" sz="2800" dirty="0" smtClean="0"/>
              <a:t> </a:t>
            </a:r>
          </a:p>
          <a:p>
            <a:pPr marL="0" indent="0">
              <a:buNone/>
            </a:pPr>
            <a:r>
              <a:rPr lang="ru-RU" sz="2800" dirty="0" smtClean="0"/>
              <a:t>требуется </a:t>
            </a:r>
            <a:r>
              <a:rPr lang="ru-RU" sz="2800" dirty="0"/>
              <a:t>при заданных алфавитах </a:t>
            </a:r>
            <a:r>
              <a:rPr lang="ru-RU" sz="2800" i="1" dirty="0"/>
              <a:t>А</a:t>
            </a:r>
            <a:r>
              <a:rPr lang="ru-RU" sz="2800" dirty="0"/>
              <a:t> и </a:t>
            </a:r>
            <a:r>
              <a:rPr lang="ru-RU" sz="2800" i="1" dirty="0"/>
              <a:t>В</a:t>
            </a:r>
            <a:r>
              <a:rPr lang="ru-RU" sz="2800" dirty="0"/>
              <a:t> </a:t>
            </a:r>
            <a:endParaRPr lang="ru-RU" sz="2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 smtClean="0"/>
              <a:t>и </a:t>
            </a:r>
            <a:r>
              <a:rPr lang="ru-RU" sz="2800" dirty="0"/>
              <a:t>множестве сообщений </a:t>
            </a:r>
            <a:r>
              <a:rPr lang="ru-RU" sz="2800" i="1" dirty="0"/>
              <a:t>S</a:t>
            </a:r>
            <a:r>
              <a:rPr lang="ru-RU" sz="2800" dirty="0"/>
              <a:t> </a:t>
            </a:r>
            <a:r>
              <a:rPr lang="ru-RU" sz="2800" u="sng" dirty="0"/>
              <a:t>найти такое кодирование </a:t>
            </a:r>
            <a:r>
              <a:rPr lang="ru-RU" sz="2800" i="1" u="sng" dirty="0"/>
              <a:t>F</a:t>
            </a:r>
            <a:r>
              <a:rPr lang="ru-RU" sz="2800" i="1" dirty="0"/>
              <a:t>,</a:t>
            </a:r>
            <a:r>
              <a:rPr lang="ru-RU" sz="2800" dirty="0"/>
              <a:t> которое обладает определенными свойствами и оптимально в некотором смысле. </a:t>
            </a:r>
            <a:endParaRPr lang="en-US" sz="2800" dirty="0" smtClean="0"/>
          </a:p>
          <a:p>
            <a:pPr marL="0" indent="0">
              <a:spcBef>
                <a:spcPts val="1800"/>
              </a:spcBef>
              <a:buNone/>
            </a:pPr>
            <a:r>
              <a:rPr lang="ru-RU" sz="2800" b="1" dirty="0" smtClean="0"/>
              <a:t>Свойства</a:t>
            </a:r>
            <a:r>
              <a:rPr lang="ru-RU" sz="2800" b="1" dirty="0"/>
              <a:t>, которые требуются от кодирования</a:t>
            </a:r>
            <a:r>
              <a:rPr lang="ru-RU" sz="2800" dirty="0"/>
              <a:t>, </a:t>
            </a:r>
            <a:endParaRPr lang="ru-RU" sz="2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 smtClean="0"/>
              <a:t>могут </a:t>
            </a:r>
            <a:r>
              <a:rPr lang="ru-RU" sz="2800" dirty="0"/>
              <a:t>быть различными. Приведем некоторые из них: </a:t>
            </a:r>
          </a:p>
          <a:p>
            <a:pPr lvl="0"/>
            <a:r>
              <a:rPr lang="ru-RU" sz="2800" dirty="0"/>
              <a:t>существование декодирования;</a:t>
            </a:r>
          </a:p>
          <a:p>
            <a:pPr lvl="0"/>
            <a:r>
              <a:rPr lang="ru-RU" sz="2800" dirty="0"/>
              <a:t>помехоустойчивость или исправление ошибок при </a:t>
            </a:r>
            <a:r>
              <a:rPr lang="ru-RU" sz="2800" dirty="0" smtClean="0"/>
              <a:t>кодировании;</a:t>
            </a:r>
            <a:endParaRPr lang="ru-RU" sz="2800" dirty="0"/>
          </a:p>
          <a:p>
            <a:pPr lvl="0"/>
            <a:r>
              <a:rPr lang="ru-RU" sz="2800" dirty="0"/>
              <a:t>обладает заданной трудоемкостью (время, объем памяти).</a:t>
            </a:r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5282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404664"/>
                <a:ext cx="8496944" cy="612068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sz="2800" dirty="0"/>
                  <a:t>Известны </a:t>
                </a:r>
                <a:r>
                  <a:rPr lang="ru-RU" sz="2800" b="1" i="1" dirty="0"/>
                  <a:t>два класса методов кодирования</a:t>
                </a:r>
                <a:r>
                  <a:rPr lang="ru-RU" sz="2800" dirty="0"/>
                  <a:t> дискретного источника информации: </a:t>
                </a:r>
                <a:r>
                  <a:rPr lang="ru-RU" sz="2800" b="1" i="1" dirty="0"/>
                  <a:t>равномерное и </a:t>
                </a:r>
                <a:r>
                  <a:rPr lang="ru-RU" sz="2800" b="1" i="1" dirty="0" smtClean="0"/>
                  <a:t>неравномерное </a:t>
                </a:r>
                <a:r>
                  <a:rPr lang="ru-RU" sz="2800" b="1" i="1" dirty="0"/>
                  <a:t>кодирование</a:t>
                </a:r>
                <a:r>
                  <a:rPr lang="ru-RU" sz="2800" dirty="0"/>
                  <a:t>. </a:t>
                </a:r>
                <a:endParaRPr lang="ru-RU" sz="2800" dirty="0" smtClean="0"/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ru-RU" sz="2800" dirty="0" smtClean="0"/>
                  <a:t>Под</a:t>
                </a:r>
                <a:r>
                  <a:rPr lang="ru-RU" sz="2800" i="1" dirty="0" smtClean="0"/>
                  <a:t> </a:t>
                </a:r>
                <a:r>
                  <a:rPr lang="ru-RU" sz="2800" b="1" i="1" dirty="0"/>
                  <a:t>равномерным кодированием</a:t>
                </a:r>
                <a:r>
                  <a:rPr lang="ru-RU" sz="2800" dirty="0"/>
                  <a:t> понимается использование </a:t>
                </a:r>
                <a:r>
                  <a:rPr lang="ru-RU" sz="2800" u="sng" dirty="0"/>
                  <a:t>кодов со словами постоянной длины</a:t>
                </a:r>
                <a:r>
                  <a:rPr lang="ru-RU" sz="2800" dirty="0"/>
                  <a:t>. </a:t>
                </a:r>
                <a:endParaRPr lang="ru-RU" sz="2800" dirty="0" smtClean="0"/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ru-RU" sz="2800" dirty="0" smtClean="0"/>
                  <a:t>Для </a:t>
                </a:r>
                <a:r>
                  <a:rPr lang="ru-RU" sz="2800" dirty="0"/>
                  <a:t>того чтобы декодирование равномерного кода было возможным, разным символам алфавита источника должны соответствовать разные кодовые слова. </a:t>
                </a:r>
                <a:endParaRPr lang="ru-RU" sz="2800" b="1" dirty="0" smtClean="0"/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ru-RU" sz="2800" dirty="0" smtClean="0"/>
                  <a:t>При </a:t>
                </a:r>
                <a:r>
                  <a:rPr lang="ru-RU" sz="2800" dirty="0"/>
                  <a:t>этом </a:t>
                </a:r>
                <a:r>
                  <a:rPr lang="ru-RU" sz="2800" b="1" i="1" dirty="0"/>
                  <a:t>длина кодового слова</a:t>
                </a:r>
                <a:r>
                  <a:rPr lang="ru-RU" sz="2800" dirty="0"/>
                  <a:t> должна быть не меньше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ru-RU" sz="2800" b="1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800" b="1" i="1" dirty="0"/>
                          <m:t>log</m:t>
                        </m:r>
                        <m:r>
                          <m:rPr>
                            <m:nor/>
                          </m:rPr>
                          <a:rPr lang="en-US" sz="2800" b="1" i="1" baseline="-25000" dirty="0" smtClean="0"/>
                          <m:t>m</m:t>
                        </m:r>
                        <m:r>
                          <m:rPr>
                            <m:nor/>
                          </m:rPr>
                          <a:rPr lang="ru-RU" sz="2800" b="1" i="1" dirty="0"/>
                          <m:t>n</m:t>
                        </m:r>
                      </m:e>
                    </m:d>
                    <m:r>
                      <a:rPr lang="en-US" sz="28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ru-RU" sz="2800" dirty="0" smtClean="0"/>
                  <a:t>символов</a:t>
                </a:r>
                <a:r>
                  <a:rPr lang="ru-RU" sz="2800" dirty="0"/>
                  <a:t>, где </a:t>
                </a:r>
                <a:r>
                  <a:rPr lang="ru-RU" sz="2800" b="1" i="1" dirty="0" smtClean="0"/>
                  <a:t>n</a:t>
                </a:r>
                <a:r>
                  <a:rPr lang="ru-RU" sz="2800" dirty="0" smtClean="0"/>
                  <a:t> </a:t>
                </a:r>
                <a:r>
                  <a:rPr lang="ru-RU" sz="2800" dirty="0"/>
                  <a:t>– размер исходного алфавита, </a:t>
                </a:r>
                <a:r>
                  <a:rPr lang="ru-RU" sz="2800" b="1" i="1" dirty="0"/>
                  <a:t>m </a:t>
                </a:r>
                <a:r>
                  <a:rPr lang="ru-RU" sz="2800" dirty="0" smtClean="0"/>
                  <a:t>– </a:t>
                </a:r>
                <a:r>
                  <a:rPr lang="ru-RU" sz="2800" dirty="0"/>
                  <a:t>размер кодового алфавита</a:t>
                </a:r>
                <a:r>
                  <a:rPr lang="ru-RU" sz="2800" dirty="0" smtClean="0"/>
                  <a:t>.</a:t>
                </a:r>
                <a:r>
                  <a:rPr lang="ru-RU" sz="2800" b="1" i="1" dirty="0"/>
                  <a:t> 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404664"/>
                <a:ext cx="8496944" cy="6120680"/>
              </a:xfrm>
              <a:blipFill rotWithShape="1">
                <a:blip r:embed="rId2"/>
                <a:stretch>
                  <a:fillRect l="-1435" t="-8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62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5369</TotalTime>
  <Words>1875</Words>
  <Application>Microsoft Office PowerPoint</Application>
  <PresentationFormat>Экран (4:3)</PresentationFormat>
  <Paragraphs>358</Paragraphs>
  <Slides>27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28" baseType="lpstr">
      <vt:lpstr>Тема Office</vt:lpstr>
      <vt:lpstr>ОСНОВНЫЕ МЕТОДЫ  КОДИРОВАНИЯ ДАННЫХ</vt:lpstr>
      <vt:lpstr>Презентация PowerPoint</vt:lpstr>
      <vt:lpstr>Основной моделью, которую изучает  теория информации, является  модель системы передачи сигналов: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ОСНОВНЫЕ МЕТОДЫ  КОДИРОВАНИЯ ДАННЫХ</dc:title>
  <dc:creator>днс</dc:creator>
  <cp:lastModifiedBy>днс</cp:lastModifiedBy>
  <cp:revision>138</cp:revision>
  <dcterms:created xsi:type="dcterms:W3CDTF">2013-11-05T10:44:45Z</dcterms:created>
  <dcterms:modified xsi:type="dcterms:W3CDTF">2017-11-16T12:43:48Z</dcterms:modified>
</cp:coreProperties>
</file>