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48" r:id="rId1"/>
  </p:sldMasterIdLst>
  <p:notesMasterIdLst>
    <p:notesMasterId r:id="rId58"/>
  </p:notesMasterIdLst>
  <p:sldIdLst>
    <p:sldId id="285" r:id="rId2"/>
    <p:sldId id="286" r:id="rId3"/>
    <p:sldId id="287" r:id="rId4"/>
    <p:sldId id="288" r:id="rId5"/>
    <p:sldId id="289" r:id="rId6"/>
    <p:sldId id="294" r:id="rId7"/>
    <p:sldId id="290" r:id="rId8"/>
    <p:sldId id="291" r:id="rId9"/>
    <p:sldId id="292" r:id="rId10"/>
    <p:sldId id="293" r:id="rId11"/>
    <p:sldId id="342" r:id="rId12"/>
    <p:sldId id="295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43" r:id="rId23"/>
    <p:sldId id="307" r:id="rId24"/>
    <p:sldId id="344" r:id="rId25"/>
    <p:sldId id="308" r:id="rId26"/>
    <p:sldId id="326" r:id="rId27"/>
    <p:sldId id="310" r:id="rId28"/>
    <p:sldId id="311" r:id="rId29"/>
    <p:sldId id="312" r:id="rId30"/>
    <p:sldId id="313" r:id="rId31"/>
    <p:sldId id="314" r:id="rId32"/>
    <p:sldId id="315" r:id="rId33"/>
    <p:sldId id="345" r:id="rId34"/>
    <p:sldId id="316" r:id="rId35"/>
    <p:sldId id="317" r:id="rId36"/>
    <p:sldId id="319" r:id="rId37"/>
    <p:sldId id="324" r:id="rId38"/>
    <p:sldId id="320" r:id="rId39"/>
    <p:sldId id="321" r:id="rId40"/>
    <p:sldId id="322" r:id="rId41"/>
    <p:sldId id="323" r:id="rId42"/>
    <p:sldId id="325" r:id="rId43"/>
    <p:sldId id="327" r:id="rId44"/>
    <p:sldId id="328" r:id="rId45"/>
    <p:sldId id="329" r:id="rId46"/>
    <p:sldId id="330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672122-D546-4F5B-8A09-53E2CB1E8F4A}">
          <p14:sldIdLst>
            <p14:sldId id="285"/>
            <p14:sldId id="286"/>
            <p14:sldId id="287"/>
            <p14:sldId id="288"/>
            <p14:sldId id="289"/>
            <p14:sldId id="294"/>
            <p14:sldId id="290"/>
            <p14:sldId id="291"/>
            <p14:sldId id="292"/>
            <p14:sldId id="293"/>
            <p14:sldId id="342"/>
            <p14:sldId id="295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43"/>
            <p14:sldId id="307"/>
            <p14:sldId id="344"/>
            <p14:sldId id="308"/>
            <p14:sldId id="326"/>
            <p14:sldId id="310"/>
            <p14:sldId id="311"/>
            <p14:sldId id="312"/>
            <p14:sldId id="313"/>
            <p14:sldId id="314"/>
            <p14:sldId id="315"/>
            <p14:sldId id="345"/>
            <p14:sldId id="316"/>
            <p14:sldId id="317"/>
            <p14:sldId id="319"/>
            <p14:sldId id="324"/>
            <p14:sldId id="320"/>
            <p14:sldId id="321"/>
            <p14:sldId id="322"/>
            <p14:sldId id="323"/>
            <p14:sldId id="325"/>
            <p14:sldId id="327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9467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C1DCF-DB95-4A78-A48C-DFF78A802BBC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1BE5-4D53-4AF2-8FC7-C0305E8A2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BE5-4D53-4AF2-8FC7-C0305E8A26A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0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1BE5-4D53-4AF2-8FC7-C0305E8A26A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0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3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2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2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32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94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0A23-8ECC-4D23-8978-EC12B46B664F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D89E-745A-407A-B8D7-94ED758894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964488" cy="655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Побуквенное кодирование</a:t>
            </a:r>
          </a:p>
          <a:p>
            <a:pPr marL="0" indent="0">
              <a:buNone/>
            </a:pPr>
            <a:r>
              <a:rPr lang="ru-RU" sz="2800" dirty="0"/>
              <a:t>Пусть даны алфавит источника  </a:t>
            </a:r>
            <a:r>
              <a:rPr lang="en-US" sz="2800" b="1" i="1" dirty="0"/>
              <a:t>A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{a</a:t>
            </a:r>
            <a:r>
              <a:rPr lang="en-US" sz="2800" b="1" i="1" baseline="-25000" dirty="0"/>
              <a:t>1</a:t>
            </a:r>
            <a:r>
              <a:rPr lang="ru-RU" sz="2800" i="1" dirty="0"/>
              <a:t>,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2</a:t>
            </a:r>
            <a:r>
              <a:rPr lang="en-US" sz="2800" i="1" dirty="0"/>
              <a:t>,…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en-US" sz="2800" b="1" i="1" dirty="0"/>
              <a:t>}</a:t>
            </a:r>
            <a:r>
              <a:rPr lang="en-US" sz="2800" dirty="0"/>
              <a:t>,</a:t>
            </a:r>
            <a:r>
              <a:rPr lang="ru-RU" sz="2800" dirty="0"/>
              <a:t> кодовый алфавит </a:t>
            </a:r>
            <a:r>
              <a:rPr lang="en-US" sz="2800" b="1" i="1" dirty="0"/>
              <a:t>B</a:t>
            </a:r>
            <a:r>
              <a:rPr lang="ru-RU" sz="2800" b="1" i="1" dirty="0"/>
              <a:t> </a:t>
            </a:r>
            <a:r>
              <a:rPr lang="en-US" sz="2800" b="1" i="1" dirty="0"/>
              <a:t>=</a:t>
            </a:r>
            <a:r>
              <a:rPr lang="ru-RU" sz="2800" b="1" i="1" dirty="0"/>
              <a:t> </a:t>
            </a:r>
            <a:r>
              <a:rPr lang="en-US" sz="2800" b="1" i="1" dirty="0"/>
              <a:t>{b</a:t>
            </a:r>
            <a:r>
              <a:rPr lang="en-US" sz="2800" b="1" i="1" baseline="-25000" dirty="0"/>
              <a:t>1</a:t>
            </a:r>
            <a:r>
              <a:rPr lang="ru-RU" sz="2800" i="1" dirty="0"/>
              <a:t>,</a:t>
            </a:r>
            <a:r>
              <a:rPr lang="en-US" sz="2800" b="1" i="1" dirty="0"/>
              <a:t>b</a:t>
            </a:r>
            <a:r>
              <a:rPr lang="en-US" sz="2800" b="1" i="1" baseline="-25000" dirty="0"/>
              <a:t>2</a:t>
            </a:r>
            <a:r>
              <a:rPr lang="en-US" sz="2800" i="1" dirty="0"/>
              <a:t>,…,</a:t>
            </a:r>
            <a:r>
              <a:rPr lang="en-US" sz="2800" b="1" i="1" dirty="0" err="1"/>
              <a:t>b</a:t>
            </a:r>
            <a:r>
              <a:rPr lang="en-US" sz="2800" i="1" baseline="-25000" dirty="0" err="1"/>
              <a:t>m</a:t>
            </a:r>
            <a:r>
              <a:rPr lang="en-US" sz="2800" b="1" i="1" dirty="0"/>
              <a:t>}</a:t>
            </a:r>
            <a:r>
              <a:rPr lang="ru-RU" sz="2800" i="1" dirty="0"/>
              <a:t>.</a:t>
            </a:r>
            <a:r>
              <a:rPr lang="ru-RU" sz="2800" dirty="0"/>
              <a:t> Обозначим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*</a:t>
            </a:r>
            <a:r>
              <a:rPr lang="ru-RU" sz="2800" dirty="0"/>
              <a:t> множество всевозможных последовательностей в алфавите </a:t>
            </a:r>
            <a:r>
              <a:rPr lang="ru-RU" sz="2800" i="1" dirty="0"/>
              <a:t>А.</a:t>
            </a:r>
            <a:r>
              <a:rPr lang="ru-RU" sz="2800" dirty="0"/>
              <a:t> Множество всех сообщений в алфавите </a:t>
            </a:r>
            <a:r>
              <a:rPr lang="ru-RU" sz="2800" i="1" dirty="0"/>
              <a:t>А</a:t>
            </a:r>
            <a:r>
              <a:rPr lang="ru-RU" sz="2800" dirty="0"/>
              <a:t> обозначим </a:t>
            </a:r>
            <a:r>
              <a:rPr lang="ru-RU" sz="2800" i="1" dirty="0"/>
              <a:t>S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b="1" i="1" dirty="0"/>
              <a:t>Кодирование </a:t>
            </a:r>
            <a:r>
              <a:rPr lang="en-US" sz="2800" b="1" i="1" dirty="0"/>
              <a:t>F</a:t>
            </a:r>
            <a:r>
              <a:rPr lang="en-US" sz="2800" dirty="0"/>
              <a:t> </a:t>
            </a:r>
            <a:r>
              <a:rPr lang="ru-RU" sz="2800" dirty="0"/>
              <a:t>может </a:t>
            </a:r>
            <a:r>
              <a:rPr lang="ru-RU" sz="2800" u="sng" dirty="0"/>
              <a:t>сопоставлять код всему сообщению</a:t>
            </a:r>
            <a:r>
              <a:rPr lang="ru-RU" sz="2800" dirty="0"/>
              <a:t> из множества </a:t>
            </a:r>
            <a:r>
              <a:rPr lang="en-US" sz="2800" b="1" i="1" dirty="0"/>
              <a:t>S</a:t>
            </a:r>
            <a:r>
              <a:rPr lang="ru-RU" sz="2800" dirty="0"/>
              <a:t> как единому целому или </a:t>
            </a:r>
            <a:r>
              <a:rPr lang="ru-RU" sz="2800" b="1" dirty="0"/>
              <a:t>строить код сообщения из кодов его частей</a:t>
            </a:r>
            <a:r>
              <a:rPr lang="ru-RU" sz="2800" dirty="0"/>
              <a:t> (побуквенное кодирование). </a:t>
            </a:r>
          </a:p>
          <a:p>
            <a:pPr marL="0" indent="0">
              <a:buNone/>
            </a:pPr>
            <a:r>
              <a:rPr lang="ru-RU" sz="2800" b="1" u="sng" dirty="0"/>
              <a:t>Пример</a:t>
            </a:r>
            <a:r>
              <a:rPr lang="ru-RU" sz="2800" b="1" dirty="0"/>
              <a:t>.  </a:t>
            </a:r>
            <a:r>
              <a:rPr lang="ru-RU" sz="2800" b="1" i="1" dirty="0"/>
              <a:t>А </a:t>
            </a:r>
            <a:r>
              <a:rPr lang="ru-RU" sz="2800" b="1" dirty="0"/>
              <a:t>= {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i="1" dirty="0"/>
              <a:t>,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b="1" i="1" dirty="0"/>
              <a:t>,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dirty="0"/>
              <a:t>}, </a:t>
            </a:r>
            <a:r>
              <a:rPr lang="en-US" sz="2800" b="1" i="1" dirty="0"/>
              <a:t>B</a:t>
            </a:r>
            <a:r>
              <a:rPr lang="ru-RU" sz="2800" b="1" i="1" dirty="0"/>
              <a:t> </a:t>
            </a:r>
            <a:r>
              <a:rPr lang="ru-RU" sz="2800" b="1" dirty="0"/>
              <a:t>= {0,1}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Побуквенное кодирование  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dirty="0"/>
              <a:t> 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/>
              <a:t>1001</a:t>
            </a:r>
            <a:r>
              <a:rPr lang="ru-RU" sz="2800" dirty="0"/>
              <a:t>   </a:t>
            </a:r>
            <a:r>
              <a:rPr lang="en-US" sz="2800" b="1" i="1" dirty="0"/>
              <a:t>a</a:t>
            </a:r>
            <a:r>
              <a:rPr lang="ru-RU" sz="2800" b="1" baseline="-25000" dirty="0"/>
              <a:t>2 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/>
              <a:t>0</a:t>
            </a:r>
            <a:r>
              <a:rPr lang="ru-RU" sz="2800" dirty="0"/>
              <a:t> 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/>
              <a:t>010</a:t>
            </a:r>
          </a:p>
          <a:p>
            <a:pPr marL="0" indent="0">
              <a:buNone/>
            </a:pPr>
            <a:r>
              <a:rPr lang="ru-RU" sz="2800" dirty="0"/>
              <a:t>позволяет следующим образом закодировать  сообщение </a:t>
            </a: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dirty="0"/>
              <a:t> 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 010010010</a:t>
            </a:r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b="1" dirty="0"/>
              <a:t>Пример.</a:t>
            </a:r>
            <a:r>
              <a:rPr lang="ru-RU" sz="2800" dirty="0"/>
              <a:t>  Азбука Морзе – известный побуквенный код: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01, B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1000, C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1010, D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100, E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0, F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0010, G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110, H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0000, I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00, J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0111, K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101, L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0100, M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11, N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10, O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111, P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0110, Q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1101, R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010, S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000, T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1, U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001, V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0001, W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011, X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1001, Y</a:t>
            </a:r>
            <a:r>
              <a:rPr lang="ru-RU" sz="2400" dirty="0">
                <a:sym typeface="Symbol"/>
              </a:rPr>
              <a:t></a:t>
            </a:r>
            <a:r>
              <a:rPr lang="en-US" sz="2400" dirty="0"/>
              <a:t>1011, Z</a:t>
            </a:r>
            <a:r>
              <a:rPr lang="ru-RU" sz="2400" dirty="0">
                <a:sym typeface="Symbol"/>
              </a:rPr>
              <a:t></a:t>
            </a:r>
            <a:r>
              <a:rPr lang="en-US" sz="2400" dirty="0"/>
              <a:t>1100.</a:t>
            </a:r>
            <a:endParaRPr lang="ru-RU" sz="2400" dirty="0"/>
          </a:p>
          <a:p>
            <a:pPr marL="0" indent="0">
              <a:buNone/>
            </a:pPr>
            <a:r>
              <a:rPr lang="ru-RU" sz="2800" b="1" dirty="0"/>
              <a:t>Неравенство </a:t>
            </a:r>
            <a:r>
              <a:rPr lang="ru-RU" sz="2800" b="1" dirty="0" err="1"/>
              <a:t>МакМиллана</a:t>
            </a:r>
            <a:r>
              <a:rPr lang="ru-RU" sz="2800" b="1" dirty="0"/>
              <a:t> для азбуки Морзе не выполнено: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Следовательно, </a:t>
            </a:r>
            <a:r>
              <a:rPr lang="ru-RU" sz="2800" b="1" dirty="0"/>
              <a:t>этот код не является разделимым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endParaRPr lang="ru-RU" sz="2800" dirty="0"/>
          </a:p>
          <a:p>
            <a:pPr marL="3086100" lvl="7" indent="0">
              <a:buNone/>
            </a:pPr>
            <a:r>
              <a:rPr lang="ru-RU" sz="2800" b="1" dirty="0"/>
              <a:t>???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43684"/>
            <a:ext cx="5616624" cy="81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0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/>
              <a:t>На самом деле </a:t>
            </a:r>
          </a:p>
          <a:p>
            <a:pPr marL="0" indent="0">
              <a:buNone/>
            </a:pPr>
            <a:r>
              <a:rPr lang="ru-RU" sz="2600" dirty="0"/>
              <a:t>в азбуке Морзе имеются </a:t>
            </a:r>
            <a:r>
              <a:rPr lang="ru-RU" sz="2600" b="1" dirty="0"/>
              <a:t>дополнительные элементы – </a:t>
            </a:r>
          </a:p>
          <a:p>
            <a:pPr marL="0" indent="0">
              <a:buNone/>
            </a:pPr>
            <a:r>
              <a:rPr lang="ru-RU" sz="2600" b="1" dirty="0"/>
              <a:t>паузы</a:t>
            </a:r>
            <a:r>
              <a:rPr lang="ru-RU" sz="2600" dirty="0"/>
              <a:t> между буквами (и словами), которые </a:t>
            </a:r>
            <a:r>
              <a:rPr lang="ru-RU" sz="2600" b="1" dirty="0"/>
              <a:t>позволяют декодировать сообщение</a:t>
            </a:r>
            <a:r>
              <a:rPr lang="ru-RU" sz="2600" dirty="0"/>
              <a:t>. 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/>
              <a:t>Эти дополнительные элементы </a:t>
            </a:r>
            <a:r>
              <a:rPr lang="ru-RU" sz="2600" b="1" dirty="0"/>
              <a:t>определены неформально</a:t>
            </a:r>
            <a:r>
              <a:rPr lang="ru-RU" sz="2600" dirty="0"/>
              <a:t>, поэтому прием и передача сообщений (особенно с высокой скоростью) является некоторым искусством, а не простой технической процедурой.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40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4016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Пусть имеется </a:t>
            </a:r>
            <a:r>
              <a:rPr lang="ru-RU" sz="2800" b="1" dirty="0"/>
              <a:t>дискретный вероятностный источник</a:t>
            </a:r>
            <a:r>
              <a:rPr lang="ru-RU" sz="2800" dirty="0"/>
              <a:t> , порождающий символы алфавита </a:t>
            </a:r>
            <a:r>
              <a:rPr lang="ru-RU" sz="2800" b="1" i="1" dirty="0"/>
              <a:t>А = { 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2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, … 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}</a:t>
            </a:r>
            <a:r>
              <a:rPr lang="ru-RU" sz="2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с вероятностями 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1</a:t>
            </a:r>
            <a:r>
              <a:rPr lang="en-US" sz="2800" b="1" i="1" baseline="-25000" dirty="0"/>
              <a:t> </a:t>
            </a:r>
            <a:r>
              <a:rPr lang="ru-RU" sz="2800" b="1" i="1" dirty="0"/>
              <a:t>, 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2</a:t>
            </a:r>
            <a:r>
              <a:rPr lang="en-US" sz="2800" b="1" i="1" baseline="-25000" dirty="0"/>
              <a:t> </a:t>
            </a:r>
            <a:r>
              <a:rPr lang="ru-RU" sz="2800" b="1" i="1" dirty="0"/>
              <a:t>,</a:t>
            </a:r>
            <a:r>
              <a:rPr lang="en-US" sz="2800" b="1" i="1" dirty="0"/>
              <a:t> </a:t>
            </a:r>
            <a:r>
              <a:rPr lang="ru-RU" sz="2800" b="1" i="1" dirty="0"/>
              <a:t>…,</a:t>
            </a:r>
            <a:r>
              <a:rPr lang="en-US" sz="2800" b="1" i="1" dirty="0"/>
              <a:t> </a:t>
            </a:r>
            <a:r>
              <a:rPr lang="en-US" sz="2800" b="1" i="1" dirty="0" err="1"/>
              <a:t>p</a:t>
            </a:r>
            <a:r>
              <a:rPr lang="en-US" sz="2800" b="1" i="1" baseline="-25000" dirty="0" err="1"/>
              <a:t>n</a:t>
            </a:r>
            <a:r>
              <a:rPr lang="ru-RU" sz="2800" b="1" i="1" baseline="-25000" dirty="0"/>
              <a:t> </a:t>
            </a:r>
            <a:r>
              <a:rPr lang="ru-RU" sz="2800" dirty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/>
              <a:t>Основной характеристикой источника</a:t>
            </a:r>
            <a:r>
              <a:rPr lang="ru-RU" sz="2800" i="1" dirty="0"/>
              <a:t> </a:t>
            </a:r>
          </a:p>
          <a:p>
            <a:pPr marL="0" indent="0">
              <a:buNone/>
            </a:pPr>
            <a:r>
              <a:rPr lang="ru-RU" sz="2800" dirty="0"/>
              <a:t>является </a:t>
            </a:r>
            <a:r>
              <a:rPr lang="ru-RU" sz="2800" b="1" i="1" dirty="0"/>
              <a:t>энтропия</a:t>
            </a:r>
            <a:r>
              <a:rPr lang="ru-RU" sz="2800" i="1" dirty="0"/>
              <a:t>, </a:t>
            </a:r>
            <a:r>
              <a:rPr lang="ru-RU" sz="2800" dirty="0"/>
              <a:t>которая представляет собой </a:t>
            </a:r>
          </a:p>
          <a:p>
            <a:pPr marL="0" indent="0">
              <a:buNone/>
            </a:pPr>
            <a:r>
              <a:rPr lang="ru-RU" sz="2800" b="1" dirty="0"/>
              <a:t>среднее значение количества информации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в сообщении источника и определяется выражением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(для двоичного случая):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u="sng" dirty="0"/>
              <a:t>Энтропия характеризует</a:t>
            </a:r>
            <a:r>
              <a:rPr lang="ru-RU" sz="2800" dirty="0"/>
              <a:t>  </a:t>
            </a:r>
            <a:r>
              <a:rPr lang="ru-RU" sz="2800" b="1" dirty="0"/>
              <a:t>меру неопределенности </a:t>
            </a:r>
          </a:p>
          <a:p>
            <a:pPr marL="0" indent="0">
              <a:buNone/>
            </a:pPr>
            <a:r>
              <a:rPr lang="ru-RU" sz="2800" b="1" dirty="0"/>
              <a:t>выбора</a:t>
            </a:r>
            <a:r>
              <a:rPr lang="ru-RU" sz="2800" dirty="0"/>
              <a:t> для данного источника.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8214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4149080"/>
            <a:ext cx="1137726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1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563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/>
              <a:t>Пример 1</a:t>
            </a:r>
            <a:r>
              <a:rPr lang="ru-RU" sz="2800" dirty="0"/>
              <a:t>.  Пусть  </a:t>
            </a:r>
            <a:r>
              <a:rPr lang="ru-RU" sz="2800" b="1" i="1" dirty="0"/>
              <a:t>А </a:t>
            </a:r>
            <a:r>
              <a:rPr lang="ru-RU" sz="2800" b="1" dirty="0"/>
              <a:t>= {</a:t>
            </a:r>
            <a:r>
              <a:rPr lang="en-US" sz="2800" b="1" i="1" dirty="0"/>
              <a:t>a</a:t>
            </a:r>
            <a:r>
              <a:rPr lang="ru-RU" sz="2800" b="1" baseline="-25000" dirty="0"/>
              <a:t>1 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b="1" dirty="0"/>
              <a:t>}</a:t>
            </a:r>
            <a:r>
              <a:rPr lang="ru-RU" sz="2800" dirty="0"/>
              <a:t>,  </a:t>
            </a:r>
            <a:r>
              <a:rPr lang="en-US" sz="2800" b="1" i="1" dirty="0"/>
              <a:t>p</a:t>
            </a:r>
            <a:r>
              <a:rPr lang="ru-RU" sz="2800" b="1" baseline="-25000" dirty="0"/>
              <a:t>1</a:t>
            </a:r>
            <a:r>
              <a:rPr lang="ru-RU" sz="2800" b="1" dirty="0"/>
              <a:t>= 0</a:t>
            </a:r>
            <a:r>
              <a:rPr lang="ru-RU" sz="2800" dirty="0"/>
              <a:t>,  </a:t>
            </a:r>
            <a:r>
              <a:rPr lang="en-US" sz="2800" b="1" i="1" dirty="0"/>
              <a:t>p</a:t>
            </a:r>
            <a:r>
              <a:rPr lang="ru-RU" sz="2800" b="1" baseline="-25000" dirty="0"/>
              <a:t>2 </a:t>
            </a:r>
            <a:r>
              <a:rPr lang="ru-RU" sz="2800" b="1" dirty="0"/>
              <a:t>= 1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Источник может породить </a:t>
            </a:r>
            <a:r>
              <a:rPr lang="ru-RU" sz="2800" b="1" dirty="0"/>
              <a:t>только символ</a:t>
            </a:r>
            <a:r>
              <a:rPr lang="ru-RU" sz="2800" dirty="0"/>
              <a:t> </a:t>
            </a:r>
            <a:r>
              <a:rPr lang="en-US" sz="2800" b="1" dirty="0"/>
              <a:t>a</a:t>
            </a:r>
            <a:r>
              <a:rPr lang="ru-RU" sz="2800" b="1" baseline="-25000" dirty="0"/>
              <a:t>2</a:t>
            </a:r>
            <a:r>
              <a:rPr lang="ru-RU" sz="2800" dirty="0"/>
              <a:t>, </a:t>
            </a:r>
            <a:r>
              <a:rPr lang="ru-RU" sz="2800" b="1" dirty="0"/>
              <a:t>неопределенности нет</a:t>
            </a:r>
            <a:r>
              <a:rPr lang="ru-RU" sz="2800" dirty="0"/>
              <a:t>, энтропия </a:t>
            </a:r>
            <a:r>
              <a:rPr lang="en-US" sz="2800" b="1" i="1" dirty="0"/>
              <a:t>H</a:t>
            </a:r>
            <a:r>
              <a:rPr lang="ru-RU" sz="2800" b="1" i="1" dirty="0"/>
              <a:t> (</a:t>
            </a:r>
            <a:r>
              <a:rPr lang="en-US" sz="2800" b="1" i="1" dirty="0"/>
              <a:t>p</a:t>
            </a:r>
            <a:r>
              <a:rPr lang="ru-RU" sz="2800" b="1" baseline="-25000" dirty="0"/>
              <a:t>1 </a:t>
            </a:r>
            <a:r>
              <a:rPr lang="ru-RU" sz="2800" b="1" i="1" dirty="0"/>
              <a:t>,</a:t>
            </a:r>
            <a:r>
              <a:rPr lang="en-US" sz="2800" b="1" i="1" dirty="0"/>
              <a:t>p</a:t>
            </a:r>
            <a:r>
              <a:rPr lang="ru-RU" sz="2800" b="1" baseline="-25000" dirty="0"/>
              <a:t>2</a:t>
            </a:r>
            <a:r>
              <a:rPr lang="ru-RU" sz="2800" b="1" i="1" dirty="0"/>
              <a:t>) </a:t>
            </a:r>
            <a:r>
              <a:rPr lang="ru-RU" sz="2800" b="1" dirty="0"/>
              <a:t>= 0</a:t>
            </a:r>
            <a:r>
              <a:rPr lang="ru-RU" sz="2800" dirty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/>
              <a:t>Пример 2</a:t>
            </a:r>
            <a:r>
              <a:rPr lang="ru-RU" sz="2800" dirty="0"/>
              <a:t>. Пусть  </a:t>
            </a:r>
            <a:r>
              <a:rPr lang="ru-RU" sz="2800" b="1" i="1" dirty="0"/>
              <a:t>А = {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2</a:t>
            </a:r>
            <a:r>
              <a:rPr lang="ru-RU" sz="2800" b="1" i="1" dirty="0"/>
              <a:t>},  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= 1/2,  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2 </a:t>
            </a:r>
            <a:r>
              <a:rPr lang="ru-RU" sz="2800" b="1" i="1" dirty="0"/>
              <a:t>= 1/2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Источник </a:t>
            </a:r>
            <a:r>
              <a:rPr lang="ru-RU" sz="2800" b="1" dirty="0"/>
              <a:t>с равновероятными символами</a:t>
            </a:r>
            <a:r>
              <a:rPr lang="ru-RU" sz="2800" dirty="0"/>
              <a:t>  имеет </a:t>
            </a:r>
            <a:r>
              <a:rPr lang="ru-RU" sz="2800" b="1" dirty="0"/>
              <a:t>максимальную</a:t>
            </a:r>
            <a:r>
              <a:rPr lang="ru-RU" sz="2800" dirty="0"/>
              <a:t> энтропию </a:t>
            </a:r>
            <a:r>
              <a:rPr lang="en-US" sz="2800" b="1" i="1" dirty="0"/>
              <a:t>H</a:t>
            </a:r>
            <a:r>
              <a:rPr lang="ru-RU" sz="2800" b="1" i="1" dirty="0"/>
              <a:t> </a:t>
            </a:r>
            <a:r>
              <a:rPr lang="ru-RU" sz="2800" b="1" dirty="0"/>
              <a:t>(</a:t>
            </a:r>
            <a:r>
              <a:rPr lang="en-US" sz="2800" b="1" i="1" dirty="0"/>
              <a:t>p</a:t>
            </a:r>
            <a:r>
              <a:rPr lang="ru-RU" sz="2800" b="1" baseline="-25000" dirty="0"/>
              <a:t>1 </a:t>
            </a:r>
            <a:r>
              <a:rPr lang="ru-RU" sz="2800" b="1" i="1" dirty="0"/>
              <a:t>, </a:t>
            </a:r>
            <a:r>
              <a:rPr lang="en-US" sz="2800" b="1" i="1" dirty="0"/>
              <a:t>p</a:t>
            </a:r>
            <a:r>
              <a:rPr lang="ru-RU" sz="2800" b="1" baseline="-25000" dirty="0"/>
              <a:t>2</a:t>
            </a:r>
            <a:r>
              <a:rPr lang="ru-RU" sz="2800" b="1" dirty="0"/>
              <a:t>) = 1</a:t>
            </a:r>
            <a:r>
              <a:rPr lang="ru-RU" sz="28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/>
              <a:t>Для практических применений</a:t>
            </a:r>
            <a:r>
              <a:rPr lang="ru-RU" sz="2800" dirty="0"/>
              <a:t> важно, чтобы </a:t>
            </a:r>
            <a:r>
              <a:rPr lang="ru-RU" sz="2800" b="1" dirty="0"/>
              <a:t>коды сообщений</a:t>
            </a:r>
            <a:r>
              <a:rPr lang="ru-RU" sz="2800" dirty="0"/>
              <a:t> имели по возможности </a:t>
            </a:r>
            <a:r>
              <a:rPr lang="ru-RU" sz="2800" b="1" dirty="0"/>
              <a:t>наименьшую длину</a:t>
            </a:r>
            <a:r>
              <a:rPr lang="ru-RU" sz="2800" dirty="0"/>
              <a:t>. </a:t>
            </a:r>
            <a:endParaRPr lang="ru-RU" sz="2800" i="1" u="sng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i="1" u="sng" dirty="0"/>
              <a:t>Основной характеристикой неравномерного кода</a:t>
            </a:r>
            <a:r>
              <a:rPr lang="ru-RU" sz="2800" dirty="0"/>
              <a:t> является </a:t>
            </a:r>
            <a:r>
              <a:rPr lang="ru-RU" sz="2800" b="1" dirty="0"/>
              <a:t>количество символов</a:t>
            </a:r>
            <a:r>
              <a:rPr lang="ru-RU" sz="2800" dirty="0"/>
              <a:t>, затрачиваемых</a:t>
            </a:r>
            <a:r>
              <a:rPr lang="ru-RU" sz="2800" b="1" dirty="0"/>
              <a:t> на кодирование одного сообщения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53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/>
              <a:t>Определение</a:t>
            </a:r>
            <a:r>
              <a:rPr lang="ru-RU" sz="2800" dirty="0"/>
              <a:t>.  Пусть имеется разделимый побуквенный код для источника, порождающего символы алфавита </a:t>
            </a:r>
          </a:p>
          <a:p>
            <a:pPr marL="0" indent="0">
              <a:buNone/>
            </a:pPr>
            <a:r>
              <a:rPr lang="ru-RU" sz="2800" b="1" dirty="0"/>
              <a:t>А = {</a:t>
            </a:r>
            <a:r>
              <a:rPr lang="en-US" sz="2800" b="1" i="1" dirty="0"/>
              <a:t>a</a:t>
            </a:r>
            <a:r>
              <a:rPr lang="ru-RU" sz="2800" b="1" baseline="-25000" dirty="0"/>
              <a:t>1 </a:t>
            </a:r>
            <a:r>
              <a:rPr lang="ru-RU" sz="2800" b="1" i="1" dirty="0"/>
              <a:t>, …,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i="1" baseline="-25000" dirty="0"/>
              <a:t> </a:t>
            </a:r>
            <a:r>
              <a:rPr lang="ru-RU" sz="2800" b="1" dirty="0"/>
              <a:t>}</a:t>
            </a:r>
            <a:r>
              <a:rPr lang="ru-RU" sz="2800" dirty="0"/>
              <a:t> с вероятностями </a:t>
            </a:r>
            <a:r>
              <a:rPr lang="en-US" sz="2800" b="1" i="1" dirty="0"/>
              <a:t>p</a:t>
            </a:r>
            <a:r>
              <a:rPr lang="en-US" sz="2800" b="1" i="1" baseline="-25000" dirty="0"/>
              <a:t>i</a:t>
            </a:r>
            <a:r>
              <a:rPr lang="en-US" sz="2800" b="1" baseline="-25000" dirty="0"/>
              <a:t> </a:t>
            </a:r>
            <a:r>
              <a:rPr lang="ru-RU" sz="2800" b="1" i="1" dirty="0"/>
              <a:t>= </a:t>
            </a:r>
            <a:r>
              <a:rPr lang="en-US" sz="2800" b="1" i="1" dirty="0"/>
              <a:t>P</a:t>
            </a:r>
            <a:r>
              <a:rPr lang="ru-RU" sz="2800" b="1" i="1" dirty="0"/>
              <a:t> </a:t>
            </a:r>
            <a:r>
              <a:rPr lang="ru-RU" sz="2800" b="1" dirty="0"/>
              <a:t>(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i</a:t>
            </a:r>
            <a:r>
              <a:rPr lang="ru-RU" sz="2800" b="1" dirty="0"/>
              <a:t>)</a:t>
            </a:r>
            <a:r>
              <a:rPr lang="ru-RU" sz="2800" dirty="0"/>
              <a:t>, состоящий из </a:t>
            </a:r>
          </a:p>
          <a:p>
            <a:pPr marL="0" indent="0">
              <a:buNone/>
            </a:pPr>
            <a:r>
              <a:rPr lang="en-US" sz="2800" b="1" i="1" dirty="0"/>
              <a:t>n</a:t>
            </a:r>
            <a:r>
              <a:rPr lang="ru-RU" sz="2800" dirty="0"/>
              <a:t> кодовых слов с длинами </a:t>
            </a:r>
            <a:r>
              <a:rPr lang="en-US" sz="2800" b="1" i="1" dirty="0"/>
              <a:t>L</a:t>
            </a:r>
            <a:r>
              <a:rPr lang="ru-RU" sz="2800" b="1" baseline="-25000" dirty="0"/>
              <a:t>1 </a:t>
            </a:r>
            <a:r>
              <a:rPr lang="ru-RU" sz="2800" b="1" i="1" dirty="0"/>
              <a:t>, …, </a:t>
            </a:r>
            <a:r>
              <a:rPr lang="en-US" sz="2800" b="1" i="1" dirty="0"/>
              <a:t>L</a:t>
            </a:r>
            <a:r>
              <a:rPr lang="en-US" sz="2800" b="1" i="1" baseline="-25000" dirty="0"/>
              <a:t>n</a:t>
            </a:r>
            <a:r>
              <a:rPr lang="en-US" sz="2800" baseline="-25000" dirty="0"/>
              <a:t> </a:t>
            </a:r>
            <a:r>
              <a:rPr lang="ru-RU" sz="2800" baseline="-25000" dirty="0"/>
              <a:t> </a:t>
            </a:r>
            <a:r>
              <a:rPr lang="ru-RU" sz="2800" dirty="0"/>
              <a:t>в алфавите </a:t>
            </a:r>
            <a:r>
              <a:rPr lang="ru-RU" sz="2800" b="1" dirty="0"/>
              <a:t>{0,1}</a:t>
            </a:r>
            <a:r>
              <a:rPr lang="ru-RU" sz="2800" dirty="0"/>
              <a:t>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ru-RU" sz="2800" b="1" i="1" dirty="0"/>
              <a:t>Средней длиной кодового слова</a:t>
            </a:r>
            <a:r>
              <a:rPr lang="ru-RU" sz="2800" i="1" dirty="0"/>
              <a:t> </a:t>
            </a:r>
            <a:r>
              <a:rPr lang="ru-RU" sz="2800" dirty="0"/>
              <a:t>называется величина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которая показывает </a:t>
            </a:r>
            <a:r>
              <a:rPr lang="ru-RU" sz="2800" b="1" dirty="0"/>
              <a:t>среднее число кодовых букв на одну букву источника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10" r="44186"/>
          <a:stretch/>
        </p:blipFill>
        <p:spPr bwMode="auto">
          <a:xfrm>
            <a:off x="1979712" y="2924945"/>
            <a:ext cx="691276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/>
              <a:t>Определение</a:t>
            </a:r>
            <a:r>
              <a:rPr lang="ru-RU" sz="2800" i="1" dirty="0"/>
              <a:t>.  </a:t>
            </a:r>
            <a:r>
              <a:rPr lang="ru-RU" sz="2800" b="1" i="1" dirty="0"/>
              <a:t>Избыточностью кода</a:t>
            </a:r>
            <a:r>
              <a:rPr lang="ru-RU" sz="2800" i="1" dirty="0"/>
              <a:t> </a:t>
            </a:r>
            <a:r>
              <a:rPr lang="ru-RU" sz="2800" dirty="0"/>
              <a:t>называется </a:t>
            </a:r>
            <a:r>
              <a:rPr lang="ru-RU" sz="2800" b="1" dirty="0"/>
              <a:t>разность</a:t>
            </a:r>
            <a:r>
              <a:rPr lang="ru-RU" sz="2800" dirty="0"/>
              <a:t> между средней длиной кодового слова и  энтропией источника сообщений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i="1" dirty="0"/>
              <a:t>Избыточность</a:t>
            </a:r>
            <a:r>
              <a:rPr lang="ru-RU" sz="2800" dirty="0"/>
              <a:t> является показателем </a:t>
            </a:r>
            <a:r>
              <a:rPr lang="ru-RU" sz="2800" b="1" dirty="0"/>
              <a:t>качества кода</a:t>
            </a:r>
            <a:r>
              <a:rPr lang="ru-RU" sz="2800" dirty="0"/>
              <a:t>, </a:t>
            </a:r>
            <a:r>
              <a:rPr lang="ru-RU" sz="2800" u="sng" dirty="0"/>
              <a:t>оптимальный код обладает минимальной избыточностью</a:t>
            </a:r>
            <a:r>
              <a:rPr lang="ru-RU" sz="2800" dirty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/>
              <a:t>Задача эффективного неискажающего сжатия</a:t>
            </a:r>
            <a:r>
              <a:rPr lang="ru-RU" sz="2800" dirty="0"/>
              <a:t> заключается в </a:t>
            </a:r>
            <a:r>
              <a:rPr lang="ru-RU" sz="2800" u="sng" dirty="0"/>
              <a:t>построении кодов с наименьшей избыточностью</a:t>
            </a:r>
            <a:r>
              <a:rPr lang="ru-RU" sz="2800" dirty="0"/>
              <a:t>, у которых средняя длина кодового слова </a:t>
            </a:r>
            <a:r>
              <a:rPr lang="ru-RU" sz="2800" b="1" dirty="0"/>
              <a:t>близка к энтропии</a:t>
            </a:r>
            <a:r>
              <a:rPr lang="ru-RU" sz="2800" dirty="0"/>
              <a:t> источника.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К таким кодам относятся </a:t>
            </a:r>
            <a:r>
              <a:rPr lang="ru-RU" sz="2800" b="1" dirty="0"/>
              <a:t>классические коды </a:t>
            </a:r>
            <a:r>
              <a:rPr lang="ru-RU" sz="2800" b="1" i="1" dirty="0"/>
              <a:t>Хаффмана</a:t>
            </a:r>
            <a:r>
              <a:rPr lang="ru-RU" sz="2800" b="1" dirty="0"/>
              <a:t>, </a:t>
            </a:r>
            <a:r>
              <a:rPr lang="ru-RU" sz="2800" b="1" i="1" dirty="0"/>
              <a:t>Шеннона</a:t>
            </a:r>
            <a:r>
              <a:rPr lang="ru-RU" sz="2800" b="1" dirty="0"/>
              <a:t>, </a:t>
            </a:r>
            <a:r>
              <a:rPr lang="ru-RU" sz="2800" b="1" dirty="0" err="1"/>
              <a:t>Фано</a:t>
            </a:r>
            <a:r>
              <a:rPr lang="ru-RU" sz="2800" b="1" dirty="0"/>
              <a:t>, Гилберта-Мура и арифметический код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1412776"/>
            <a:ext cx="1065718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Взаимосвязь </a:t>
            </a:r>
            <a:r>
              <a:rPr lang="ru-RU" sz="2800" dirty="0"/>
              <a:t>между</a:t>
            </a:r>
            <a:r>
              <a:rPr lang="ru-RU" sz="2800" b="1" dirty="0"/>
              <a:t> средней длиной </a:t>
            </a:r>
            <a:r>
              <a:rPr lang="ru-RU" sz="2800" dirty="0"/>
              <a:t>кодового слова и</a:t>
            </a:r>
            <a:r>
              <a:rPr lang="ru-RU" sz="2800" b="1" dirty="0"/>
              <a:t> энтропией </a:t>
            </a:r>
            <a:r>
              <a:rPr lang="ru-RU" sz="2800" dirty="0"/>
              <a:t>дискретного вероятностного источника при побуквенном кодировании выражает следующая теорема: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/>
              <a:t>Теорема </a:t>
            </a:r>
            <a:r>
              <a:rPr lang="ru-RU" sz="2800" u="sng" dirty="0"/>
              <a:t>(</a:t>
            </a:r>
            <a:r>
              <a:rPr lang="ru-RU" sz="2800" u="sng" dirty="0" err="1"/>
              <a:t>К.</a:t>
            </a:r>
            <a:r>
              <a:rPr lang="ru-RU" sz="2800" i="1" u="sng" dirty="0" err="1"/>
              <a:t>Шеннон</a:t>
            </a:r>
            <a:r>
              <a:rPr lang="ru-RU" sz="2800" u="sng" dirty="0"/>
              <a:t>)</a:t>
            </a:r>
            <a:r>
              <a:rPr lang="ru-RU" sz="2800" dirty="0"/>
              <a:t>.  </a:t>
            </a:r>
            <a:r>
              <a:rPr lang="ru-RU" sz="2800" i="1" dirty="0"/>
              <a:t>Для источника с алфавитом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/>
              <a:t>А = {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, …,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}</a:t>
            </a:r>
            <a:r>
              <a:rPr lang="ru-RU" sz="2800" i="1" dirty="0"/>
              <a:t> и вероятностями </a:t>
            </a:r>
            <a:r>
              <a:rPr lang="en-US" sz="2800" b="1" i="1" dirty="0"/>
              <a:t>p</a:t>
            </a:r>
            <a:r>
              <a:rPr lang="en-US" sz="2800" b="1" i="1" baseline="-25000" dirty="0"/>
              <a:t>i </a:t>
            </a:r>
            <a:r>
              <a:rPr lang="ru-RU" sz="2800" b="1" i="1" dirty="0"/>
              <a:t>= </a:t>
            </a:r>
            <a:r>
              <a:rPr lang="en-US" sz="2800" b="1" i="1" dirty="0"/>
              <a:t>P</a:t>
            </a:r>
            <a:r>
              <a:rPr lang="ru-RU" sz="2800" b="1" i="1" dirty="0"/>
              <a:t> </a:t>
            </a:r>
            <a:r>
              <a:rPr lang="ru-RU" sz="2800" b="1" dirty="0"/>
              <a:t>(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i</a:t>
            </a:r>
            <a:r>
              <a:rPr lang="ru-RU" sz="2800" b="1" dirty="0"/>
              <a:t>) </a:t>
            </a:r>
            <a:r>
              <a:rPr lang="ru-RU" sz="2800" i="1" dirty="0"/>
              <a:t>,  и любого разделимого побуквенного кода </a:t>
            </a:r>
            <a:r>
              <a:rPr lang="ru-RU" sz="2800" i="1" u="sng" dirty="0"/>
              <a:t>средняя длина кодового слова </a:t>
            </a:r>
            <a:r>
              <a:rPr lang="ru-RU" sz="2800" b="1" i="1" u="sng" dirty="0"/>
              <a:t>всегда</a:t>
            </a:r>
            <a:r>
              <a:rPr lang="ru-RU" sz="2800" i="1" u="sng" dirty="0"/>
              <a:t> не меньше энтропии</a:t>
            </a:r>
            <a:r>
              <a:rPr lang="ru-RU" sz="2800" i="1" dirty="0"/>
              <a:t>  </a:t>
            </a:r>
            <a:endParaRPr lang="ru-RU" sz="28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800" b="1" i="1" dirty="0" err="1"/>
              <a:t>L</a:t>
            </a:r>
            <a:r>
              <a:rPr lang="en-US" sz="2800" b="1" i="1" baseline="-25000" dirty="0" err="1"/>
              <a:t>cp</a:t>
            </a:r>
            <a:r>
              <a:rPr lang="en-US" sz="2800" b="1" i="1" baseline="-25000" dirty="0"/>
              <a:t> 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≥ </a:t>
            </a:r>
            <a:r>
              <a:rPr lang="en-US" sz="2800" b="1" i="1" dirty="0"/>
              <a:t>H</a:t>
            </a:r>
            <a:r>
              <a:rPr lang="ru-RU" sz="2800" b="1" i="1" dirty="0"/>
              <a:t> </a:t>
            </a:r>
            <a:r>
              <a:rPr lang="ru-RU" sz="2800" b="1" dirty="0"/>
              <a:t>(</a:t>
            </a:r>
            <a:r>
              <a:rPr lang="en-US" sz="2800" b="1" i="1" dirty="0"/>
              <a:t>p</a:t>
            </a:r>
            <a:r>
              <a:rPr lang="ru-RU" sz="2800" b="1" baseline="-25000" dirty="0"/>
              <a:t>1 </a:t>
            </a:r>
            <a:r>
              <a:rPr lang="ru-RU" sz="2800" b="1" i="1" dirty="0"/>
              <a:t>, …, </a:t>
            </a:r>
            <a:r>
              <a:rPr lang="en-US" sz="2800" b="1" i="1" dirty="0" err="1"/>
              <a:t>p</a:t>
            </a:r>
            <a:r>
              <a:rPr lang="en-US" sz="2800" b="1" i="1" baseline="-25000" dirty="0" err="1"/>
              <a:t>n</a:t>
            </a:r>
            <a:r>
              <a:rPr lang="ru-RU" sz="2800" b="1" i="1" baseline="-25000" dirty="0"/>
              <a:t> </a:t>
            </a:r>
            <a:r>
              <a:rPr lang="ru-RU" sz="2800" b="1" dirty="0"/>
              <a:t>)</a:t>
            </a:r>
          </a:p>
          <a:p>
            <a:pPr marL="0" indent="0">
              <a:buNone/>
            </a:pPr>
            <a:r>
              <a:rPr lang="ru-RU" sz="2800" i="1" dirty="0"/>
              <a:t>и </a:t>
            </a:r>
            <a:r>
              <a:rPr lang="ru-RU" sz="2800" b="1" i="1" dirty="0"/>
              <a:t>можно построить разделимый побуквенный код</a:t>
            </a:r>
            <a:r>
              <a:rPr lang="ru-RU" sz="2800" i="1" dirty="0"/>
              <a:t>, у которого </a:t>
            </a:r>
            <a:r>
              <a:rPr lang="ru-RU" sz="2800" i="1" u="sng" dirty="0"/>
              <a:t>средняя длина  кодового слова превосходит энтропию не больше, чем на единицу</a:t>
            </a:r>
            <a:r>
              <a:rPr lang="ru-RU" sz="2800" i="1" dirty="0"/>
              <a:t>:</a:t>
            </a:r>
            <a:endParaRPr lang="ru-RU" sz="28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800" b="1" i="1" dirty="0" err="1"/>
              <a:t>L</a:t>
            </a:r>
            <a:r>
              <a:rPr lang="en-US" sz="2800" b="1" i="1" baseline="-25000" dirty="0" err="1"/>
              <a:t>cp</a:t>
            </a:r>
            <a:r>
              <a:rPr lang="en-US" sz="2800" b="1" i="1" baseline="-25000" dirty="0"/>
              <a:t> 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&lt; </a:t>
            </a:r>
            <a:r>
              <a:rPr lang="en-US" sz="2800" b="1" i="1" dirty="0"/>
              <a:t>H</a:t>
            </a:r>
            <a:r>
              <a:rPr lang="ru-RU" sz="2800" b="1" i="1" dirty="0"/>
              <a:t> (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, …, </a:t>
            </a:r>
            <a:r>
              <a:rPr lang="en-US" sz="2800" b="1" i="1" dirty="0" err="1"/>
              <a:t>p</a:t>
            </a:r>
            <a:r>
              <a:rPr lang="en-US" sz="2800" b="1" i="1" baseline="-25000" dirty="0" err="1"/>
              <a:t>n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) + </a:t>
            </a:r>
            <a:r>
              <a:rPr lang="ru-RU" sz="2800" b="1" dirty="0"/>
              <a:t>1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60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757" y="117884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Для доказательства построим </a:t>
            </a:r>
            <a:r>
              <a:rPr lang="ru-RU" sz="2800" b="1" dirty="0"/>
              <a:t>код Шеннона</a:t>
            </a:r>
            <a:r>
              <a:rPr lang="ru-RU" sz="2800" i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с длинами кодовых слов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Построение кода Шеннона</a:t>
            </a:r>
            <a:r>
              <a:rPr lang="ru-RU" sz="2800" b="1" dirty="0"/>
              <a:t>:</a:t>
            </a:r>
          </a:p>
          <a:p>
            <a:pPr marL="514350" lvl="0" indent="-514350">
              <a:buAutoNum type="arabicParenR"/>
            </a:pPr>
            <a:r>
              <a:rPr lang="ru-RU" sz="2800" dirty="0"/>
              <a:t>Упорядочим символы исходного алфавита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      </a:t>
            </a:r>
            <a:r>
              <a:rPr lang="ru-RU" sz="2800" b="1" dirty="0"/>
              <a:t>А = {</a:t>
            </a:r>
            <a:r>
              <a:rPr lang="en-US" sz="2800" b="1" i="1" dirty="0"/>
              <a:t>a</a:t>
            </a:r>
            <a:r>
              <a:rPr lang="ru-RU" sz="2800" b="1" baseline="-25000" dirty="0"/>
              <a:t>1 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2 </a:t>
            </a:r>
            <a:r>
              <a:rPr lang="ru-RU" sz="2800" b="1" i="1" dirty="0"/>
              <a:t>, …,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i="1" baseline="-25000" dirty="0"/>
              <a:t> </a:t>
            </a:r>
            <a:r>
              <a:rPr lang="ru-RU" sz="2800" b="1" dirty="0"/>
              <a:t>}</a:t>
            </a:r>
            <a:r>
              <a:rPr lang="ru-RU" sz="2800" dirty="0"/>
              <a:t> по убыванию их вероятностей:</a:t>
            </a:r>
          </a:p>
          <a:p>
            <a:pPr marL="0" lvl="0" indent="0" algn="ctr">
              <a:buNone/>
            </a:pPr>
            <a:r>
              <a:rPr lang="ru-RU" sz="2800" dirty="0"/>
              <a:t> </a:t>
            </a:r>
            <a:r>
              <a:rPr lang="en-US" sz="2800" b="1" i="1" dirty="0"/>
              <a:t>p</a:t>
            </a:r>
            <a:r>
              <a:rPr lang="ru-RU" sz="2800" b="1" baseline="-25000" dirty="0"/>
              <a:t>1 </a:t>
            </a:r>
            <a:r>
              <a:rPr lang="ru-RU" sz="2800" b="1" i="1" dirty="0"/>
              <a:t>≥ </a:t>
            </a:r>
            <a:r>
              <a:rPr lang="en-US" sz="2800" b="1" i="1" dirty="0"/>
              <a:t>p</a:t>
            </a:r>
            <a:r>
              <a:rPr lang="ru-RU" sz="2800" b="1" baseline="-25000" dirty="0"/>
              <a:t>2 </a:t>
            </a:r>
            <a:r>
              <a:rPr lang="ru-RU" sz="2800" b="1" i="1" dirty="0"/>
              <a:t>≥ </a:t>
            </a:r>
            <a:r>
              <a:rPr lang="en-US" sz="2800" b="1" i="1" dirty="0"/>
              <a:t>p</a:t>
            </a:r>
            <a:r>
              <a:rPr lang="ru-RU" sz="2800" b="1" baseline="-25000" dirty="0"/>
              <a:t>3 </a:t>
            </a:r>
            <a:r>
              <a:rPr lang="ru-RU" sz="2800" b="1" i="1" dirty="0"/>
              <a:t>≥ … ≥ </a:t>
            </a:r>
            <a:r>
              <a:rPr lang="en-US" sz="2800" b="1" i="1" dirty="0" err="1"/>
              <a:t>p</a:t>
            </a:r>
            <a:r>
              <a:rPr lang="en-US" sz="2800" b="1" i="1" baseline="-25000" dirty="0" err="1"/>
              <a:t>n</a:t>
            </a:r>
            <a:r>
              <a:rPr lang="ru-RU" sz="2800" b="1" i="1" baseline="-25000" dirty="0"/>
              <a:t> </a:t>
            </a:r>
            <a:r>
              <a:rPr lang="ru-RU" sz="2800" dirty="0"/>
              <a:t>.</a:t>
            </a:r>
          </a:p>
          <a:p>
            <a:pPr marL="0" lvl="0" indent="0">
              <a:buNone/>
            </a:pPr>
            <a:r>
              <a:rPr lang="ru-RU" sz="2800" dirty="0"/>
              <a:t>2)  Вычислим величины </a:t>
            </a:r>
            <a:r>
              <a:rPr lang="en-US" sz="2800" b="1" i="1" dirty="0"/>
              <a:t>Q</a:t>
            </a:r>
            <a:r>
              <a:rPr lang="en-US" sz="2800" b="1" i="1" baseline="-25000" dirty="0"/>
              <a:t>i</a:t>
            </a:r>
            <a:r>
              <a:rPr lang="ru-RU" sz="2800" dirty="0"/>
              <a:t> , которые называются </a:t>
            </a:r>
            <a:r>
              <a:rPr lang="ru-RU" sz="2800" b="1" i="1" dirty="0"/>
              <a:t>кумулятивными вероятностями</a:t>
            </a:r>
            <a:r>
              <a:rPr lang="ru-RU" sz="2800" i="1" dirty="0"/>
              <a:t>: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i="1" dirty="0"/>
              <a:t>Q</a:t>
            </a:r>
            <a:r>
              <a:rPr lang="en-US" sz="2800" b="1" baseline="-25000" dirty="0"/>
              <a:t>0</a:t>
            </a:r>
            <a:r>
              <a:rPr lang="ru-RU" sz="2800" b="1" baseline="-25000" dirty="0"/>
              <a:t> </a:t>
            </a:r>
            <a:r>
              <a:rPr lang="en-US" sz="2800" i="1" dirty="0"/>
              <a:t>=</a:t>
            </a:r>
            <a:r>
              <a:rPr lang="ru-RU" sz="2800" i="1" dirty="0"/>
              <a:t> </a:t>
            </a:r>
            <a:r>
              <a:rPr lang="en-US" sz="2800" dirty="0"/>
              <a:t>0</a:t>
            </a:r>
            <a:r>
              <a:rPr lang="en-US" sz="2800" i="1" dirty="0"/>
              <a:t>,</a:t>
            </a:r>
            <a:r>
              <a:rPr lang="en-US" sz="2800" b="1" i="1" dirty="0"/>
              <a:t> </a:t>
            </a:r>
            <a:r>
              <a:rPr lang="ru-RU" sz="2800" b="1" i="1" dirty="0"/>
              <a:t> </a:t>
            </a:r>
            <a:r>
              <a:rPr lang="en-US" sz="2800" b="1" i="1" dirty="0"/>
              <a:t>Q</a:t>
            </a:r>
            <a:r>
              <a:rPr lang="en-US" sz="2800" b="1" baseline="-25000" dirty="0"/>
              <a:t>1</a:t>
            </a:r>
            <a:r>
              <a:rPr lang="ru-RU" sz="2800" b="1" baseline="-25000" dirty="0"/>
              <a:t> </a:t>
            </a:r>
            <a:r>
              <a:rPr lang="en-US" sz="2800" i="1" dirty="0"/>
              <a:t>=</a:t>
            </a:r>
            <a:r>
              <a:rPr lang="ru-RU" sz="2800" i="1" dirty="0"/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en-US" sz="2800" i="1" dirty="0"/>
              <a:t>,</a:t>
            </a:r>
            <a:r>
              <a:rPr lang="ru-RU" sz="2800" b="1" i="1" dirty="0"/>
              <a:t> </a:t>
            </a:r>
            <a:r>
              <a:rPr lang="en-US" sz="2800" b="1" i="1" dirty="0"/>
              <a:t> Q</a:t>
            </a:r>
            <a:r>
              <a:rPr lang="en-US" sz="2800" b="1" baseline="-25000" dirty="0"/>
              <a:t>2</a:t>
            </a:r>
            <a:r>
              <a:rPr lang="ru-RU" sz="2800" b="1" baseline="-25000" dirty="0"/>
              <a:t> </a:t>
            </a:r>
            <a:r>
              <a:rPr lang="en-US" sz="2800" i="1" dirty="0"/>
              <a:t>=</a:t>
            </a:r>
            <a:r>
              <a:rPr lang="ru-RU" sz="2800" i="1" dirty="0"/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dirty="0"/>
              <a:t>+p</a:t>
            </a:r>
            <a:r>
              <a:rPr lang="en-US" sz="2800" baseline="-25000" dirty="0"/>
              <a:t>2</a:t>
            </a:r>
            <a:r>
              <a:rPr lang="ru-RU" sz="2800" baseline="-25000" dirty="0"/>
              <a:t> </a:t>
            </a:r>
            <a:r>
              <a:rPr lang="en-US" sz="2800" i="1" dirty="0"/>
              <a:t>,</a:t>
            </a:r>
            <a:r>
              <a:rPr lang="en-US" sz="2800" b="1" i="1" dirty="0"/>
              <a:t> </a:t>
            </a:r>
            <a:r>
              <a:rPr lang="ru-RU" sz="2800" b="1" i="1" dirty="0"/>
              <a:t> </a:t>
            </a:r>
            <a:r>
              <a:rPr lang="en-US" sz="2800" b="1" i="1" dirty="0"/>
              <a:t>Q</a:t>
            </a:r>
            <a:r>
              <a:rPr lang="en-US" sz="2800" b="1" baseline="-25000" dirty="0"/>
              <a:t>3</a:t>
            </a:r>
            <a:r>
              <a:rPr lang="ru-RU" sz="2800" b="1" baseline="-25000" dirty="0"/>
              <a:t> </a:t>
            </a:r>
            <a:r>
              <a:rPr lang="en-US" sz="2800" i="1" dirty="0"/>
              <a:t>=</a:t>
            </a:r>
            <a:r>
              <a:rPr lang="ru-RU" sz="2800" i="1" dirty="0"/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dirty="0"/>
              <a:t>+p</a:t>
            </a:r>
            <a:r>
              <a:rPr lang="en-US" sz="2800" baseline="-25000" dirty="0"/>
              <a:t>2</a:t>
            </a:r>
            <a:r>
              <a:rPr lang="en-US" sz="2800" i="1" dirty="0"/>
              <a:t>+p</a:t>
            </a:r>
            <a:r>
              <a:rPr lang="en-US" sz="2800" baseline="-25000" dirty="0"/>
              <a:t>3</a:t>
            </a:r>
            <a:r>
              <a:rPr lang="ru-RU" sz="2800" baseline="-25000" dirty="0"/>
              <a:t> </a:t>
            </a:r>
            <a:r>
              <a:rPr lang="en-US" sz="2800" i="1" dirty="0"/>
              <a:t>, … ,</a:t>
            </a:r>
            <a:r>
              <a:rPr lang="en-US" sz="2800" b="1" i="1" dirty="0"/>
              <a:t> </a:t>
            </a:r>
            <a:r>
              <a:rPr lang="ru-RU" sz="2800" b="1" i="1" dirty="0"/>
              <a:t> </a:t>
            </a:r>
            <a:r>
              <a:rPr lang="en-US" sz="2800" b="1" i="1" dirty="0" err="1"/>
              <a:t>Q</a:t>
            </a:r>
            <a:r>
              <a:rPr lang="en-US" sz="2800" b="1" i="1" baseline="-25000" dirty="0" err="1"/>
              <a:t>n</a:t>
            </a:r>
            <a:r>
              <a:rPr lang="ru-RU" sz="2800" b="1" i="1" baseline="-25000" dirty="0"/>
              <a:t> </a:t>
            </a:r>
            <a:r>
              <a:rPr lang="en-US" sz="2800" i="1" dirty="0"/>
              <a:t>=</a:t>
            </a:r>
            <a:r>
              <a:rPr lang="ru-RU" sz="2800" i="1" dirty="0"/>
              <a:t> </a:t>
            </a:r>
            <a:r>
              <a:rPr lang="en-US" sz="2800" dirty="0"/>
              <a:t>1.</a:t>
            </a:r>
            <a:endParaRPr lang="ru-RU" sz="2800" dirty="0"/>
          </a:p>
          <a:p>
            <a:pPr marL="514350" lvl="0" indent="-514350">
              <a:spcBef>
                <a:spcPts val="1200"/>
              </a:spcBef>
              <a:buAutoNum type="arabicParenR" startAt="3"/>
            </a:pPr>
            <a:r>
              <a:rPr lang="ru-RU" sz="2800" dirty="0"/>
              <a:t>Представим </a:t>
            </a:r>
            <a:r>
              <a:rPr lang="en-US" sz="2800" b="1" i="1" dirty="0"/>
              <a:t>Q</a:t>
            </a:r>
            <a:r>
              <a:rPr lang="en-US" sz="2800" b="1" i="1" baseline="-25000" dirty="0"/>
              <a:t>i</a:t>
            </a:r>
            <a:r>
              <a:rPr lang="ru-RU" sz="2800" dirty="0"/>
              <a:t> </a:t>
            </a:r>
            <a:r>
              <a:rPr lang="ru-RU" sz="2800" b="1" dirty="0"/>
              <a:t>в двоичной системе счисления</a:t>
            </a:r>
            <a:r>
              <a:rPr lang="ru-RU" sz="2800" dirty="0"/>
              <a:t> и возьмем в качестве кодового слова первые     </a:t>
            </a:r>
          </a:p>
          <a:p>
            <a:pPr marL="0" lvl="0" indent="0">
              <a:buNone/>
            </a:pPr>
            <a:r>
              <a:rPr lang="ru-RU" sz="2800" dirty="0"/>
              <a:t>                       знаков после запятой 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31" r="72152"/>
          <a:stretch/>
        </p:blipFill>
        <p:spPr bwMode="auto">
          <a:xfrm>
            <a:off x="4283968" y="920958"/>
            <a:ext cx="316835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6"/>
          <a:stretch/>
        </p:blipFill>
        <p:spPr bwMode="auto">
          <a:xfrm>
            <a:off x="601688" y="6021288"/>
            <a:ext cx="8146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9036496" cy="6741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dirty="0"/>
                  <a:t>Для вероятностей, предс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тавленн</m:t>
                    </m:r>
                  </m:oMath>
                </a14:m>
                <a:r>
                  <a:rPr lang="ru-RU" sz="2800" dirty="0"/>
                  <a:t>ых </a:t>
                </a:r>
                <a:r>
                  <a:rPr lang="ru-RU" sz="2800" b="1" dirty="0"/>
                  <a:t>в виде десятичных дробей</a:t>
                </a:r>
                <a:r>
                  <a:rPr lang="ru-RU" sz="2800" dirty="0"/>
                  <a:t>, удобно определить </a:t>
                </a:r>
                <a:r>
                  <a:rPr lang="ru-RU" sz="2800" b="1" dirty="0"/>
                  <a:t>длину кодового слова</a:t>
                </a:r>
                <a:r>
                  <a:rPr lang="ru-RU" sz="2800" dirty="0"/>
                  <a:t> </a:t>
                </a:r>
                <a:r>
                  <a:rPr lang="en-US" sz="2800" b="1" i="1" dirty="0"/>
                  <a:t>L</a:t>
                </a:r>
                <a:r>
                  <a:rPr lang="en-US" sz="2800" b="1" i="1" baseline="-25000" dirty="0"/>
                  <a:t>i</a:t>
                </a:r>
                <a:r>
                  <a:rPr lang="ru-RU" sz="2800" dirty="0"/>
                  <a:t>  из соотношения:</a:t>
                </a:r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800" b="1" dirty="0"/>
              </a:p>
              <a:p>
                <a:pPr marL="0" indent="0">
                  <a:buNone/>
                </a:pPr>
                <a:r>
                  <a:rPr lang="ru-RU" sz="2800" b="1" dirty="0"/>
                  <a:t>Пример.  </a:t>
                </a:r>
                <a:r>
                  <a:rPr lang="ru-RU" sz="2800" dirty="0"/>
                  <a:t>Пусть дан алфавит </a:t>
                </a:r>
                <a:r>
                  <a:rPr lang="en-US" sz="2800" b="1" dirty="0"/>
                  <a:t>A</a:t>
                </a:r>
                <a:r>
                  <a:rPr lang="ru-RU" sz="2800" b="1" dirty="0"/>
                  <a:t> = {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1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2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3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4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5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6 </a:t>
                </a:r>
                <a:r>
                  <a:rPr lang="ru-RU" sz="2800" b="1" dirty="0"/>
                  <a:t>}</a:t>
                </a:r>
                <a:r>
                  <a:rPr lang="ru-RU" sz="2800" dirty="0"/>
                  <a:t> с вероятностями  </a:t>
                </a:r>
                <a:r>
                  <a:rPr lang="en-US" sz="2800" b="1" i="1" dirty="0"/>
                  <a:t>p</a:t>
                </a:r>
                <a:r>
                  <a:rPr lang="ru-RU" sz="2800" b="1" baseline="-25000" dirty="0"/>
                  <a:t>1</a:t>
                </a:r>
                <a:r>
                  <a:rPr lang="ru-RU" sz="2800" b="1" dirty="0"/>
                  <a:t>= 0.36,  </a:t>
                </a:r>
                <a:r>
                  <a:rPr lang="en-US" sz="2800" b="1" i="1" dirty="0"/>
                  <a:t>p</a:t>
                </a:r>
                <a:r>
                  <a:rPr lang="ru-RU" sz="2800" b="1" baseline="-25000" dirty="0"/>
                  <a:t>2</a:t>
                </a:r>
                <a:r>
                  <a:rPr lang="ru-RU" sz="2800" b="1" dirty="0"/>
                  <a:t>= 0.18,  </a:t>
                </a:r>
                <a:r>
                  <a:rPr lang="en-US" sz="2800" b="1" i="1" dirty="0"/>
                  <a:t>p</a:t>
                </a:r>
                <a:r>
                  <a:rPr lang="ru-RU" sz="2800" b="1" baseline="-25000" dirty="0"/>
                  <a:t>3</a:t>
                </a:r>
                <a:r>
                  <a:rPr lang="ru-RU" sz="2800" b="1" dirty="0"/>
                  <a:t>= 0.18,  </a:t>
                </a:r>
                <a:r>
                  <a:rPr lang="en-US" sz="2800" b="1" i="1" dirty="0"/>
                  <a:t>p</a:t>
                </a:r>
                <a:r>
                  <a:rPr lang="ru-RU" sz="2800" b="1" baseline="-25000" dirty="0"/>
                  <a:t>4</a:t>
                </a:r>
                <a:r>
                  <a:rPr lang="ru-RU" sz="2800" b="1" dirty="0"/>
                  <a:t>= 0.12,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b="1" dirty="0"/>
                  <a:t> </a:t>
                </a:r>
                <a:r>
                  <a:rPr lang="en-US" sz="2800" b="1" i="1" dirty="0"/>
                  <a:t>p</a:t>
                </a:r>
                <a:r>
                  <a:rPr lang="ru-RU" sz="2800" b="1" baseline="-25000" dirty="0"/>
                  <a:t>5</a:t>
                </a:r>
                <a:r>
                  <a:rPr lang="ru-RU" sz="2800" b="1" dirty="0"/>
                  <a:t>= 0.09,  </a:t>
                </a:r>
                <a:r>
                  <a:rPr lang="en-US" sz="2800" b="1" i="1" dirty="0"/>
                  <a:t>p</a:t>
                </a:r>
                <a:r>
                  <a:rPr lang="ru-RU" sz="2800" b="1" baseline="-25000" dirty="0"/>
                  <a:t>6</a:t>
                </a:r>
                <a:r>
                  <a:rPr lang="ru-RU" sz="2800" b="1" dirty="0"/>
                  <a:t>= 0.07</a:t>
                </a:r>
                <a:r>
                  <a:rPr lang="ru-RU" sz="2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2800" dirty="0"/>
                  <a:t>Проверим, удовлетворяют ли </a:t>
                </a:r>
                <a:r>
                  <a:rPr lang="en-US" sz="2800" b="1" i="1" dirty="0"/>
                  <a:t>L</a:t>
                </a:r>
                <a:r>
                  <a:rPr lang="en-US" sz="2800" b="1" i="1" baseline="-25000" dirty="0"/>
                  <a:t>i</a:t>
                </a:r>
                <a:r>
                  <a:rPr lang="en-US" sz="2800" baseline="-25000" dirty="0"/>
                  <a:t> </a:t>
                </a:r>
                <a:r>
                  <a:rPr lang="ru-RU" sz="2800" b="1" dirty="0"/>
                  <a:t>неравенству Крафта</a:t>
                </a:r>
                <a:r>
                  <a:rPr lang="en-US" sz="2800" dirty="0"/>
                  <a:t>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box>
                            <m:box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RU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+</m:t>
                          </m:r>
                          <m:box>
                            <m:box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RU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box>
                                    <m:box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u-RU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box>
                                        <m:boxPr>
                                          <m:ctrlP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ru-R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b="0" i="1" smtClean="0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b="0" i="1" smtClean="0">
                                                  <a:latin typeface="Cambria Math"/>
                                                </a:rPr>
                                                <m:t>16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&lt; 1</m:t>
                                          </m:r>
                                        </m:e>
                                      </m:box>
                                    </m:e>
                                  </m:box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ru-RU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u="sng" dirty="0"/>
                  <a:t>Неравенство выполняется</a:t>
                </a:r>
                <a:r>
                  <a:rPr lang="ru-RU" sz="2800" dirty="0"/>
                  <a:t> и, следовательно, </a:t>
                </a:r>
                <a:r>
                  <a:rPr lang="ru-RU" sz="2800" b="1" dirty="0"/>
                  <a:t>префиксный код</a:t>
                </a:r>
                <a:r>
                  <a:rPr lang="ru-RU" sz="2800" dirty="0"/>
                  <a:t> с таким набором длин кодовых слов </a:t>
                </a:r>
                <a:r>
                  <a:rPr lang="ru-RU" sz="2800" b="1" dirty="0"/>
                  <a:t>существует</a:t>
                </a:r>
                <a:r>
                  <a:rPr lang="ru-RU" sz="2800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9036496" cy="6741368"/>
              </a:xfrm>
              <a:blipFill rotWithShape="1">
                <a:blip r:embed="rId2"/>
                <a:stretch>
                  <a:fillRect l="-1417" t="-814" r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6"/>
          <a:stretch/>
        </p:blipFill>
        <p:spPr bwMode="auto">
          <a:xfrm>
            <a:off x="2483768" y="1340768"/>
            <a:ext cx="6192688" cy="81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648144"/>
              </p:ext>
            </p:extLst>
          </p:nvPr>
        </p:nvGraphicFramePr>
        <p:xfrm>
          <a:off x="395536" y="836712"/>
          <a:ext cx="8424936" cy="36666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6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1" i="1" dirty="0" err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400" b="1" i="1" baseline="-25000" dirty="0" err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1" i="1" dirty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2400" b="1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1" i="1" dirty="0">
                          <a:effectLst/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2400" b="1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1" i="1" dirty="0">
                          <a:effectLst/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en-US" sz="2400" b="1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кодовое слово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63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ru-RU" sz="2400" b="0" baseline="-250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ru-RU" sz="2400" b="0" baseline="-25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400" b="0" baseline="-25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400" b="0" baseline="-250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400" b="0" baseline="-25000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en-US" sz="2400" b="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400" b="0" baseline="-25000" dirty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2 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≤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 0.36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&lt; 1/2</a:t>
                      </a:r>
                    </a:p>
                    <a:p>
                      <a:pPr indent="-27305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3 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≤ 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0.18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&lt; 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-2730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3 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≤ 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0.18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&lt; 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-2730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4 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≤ 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0.12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&lt; 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-2730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4 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≤ 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0.09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&lt; 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indent="-27305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4 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≤ </a:t>
                      </a:r>
                      <a:r>
                        <a:rPr lang="ru-RU" sz="2400" b="1" dirty="0">
                          <a:effectLst/>
                          <a:latin typeface="Times New Roman"/>
                          <a:ea typeface="Times New Roman"/>
                        </a:rPr>
                        <a:t>0.07</a:t>
                      </a: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&lt; 1/2</a:t>
                      </a:r>
                      <a:r>
                        <a:rPr lang="ru-RU" sz="2400" b="0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0.36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0.54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0.72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0.84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27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indent="-127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indent="-127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indent="-127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indent="-127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indent="-127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00</a:t>
                      </a:r>
                    </a:p>
                    <a:p>
                      <a:pPr indent="-3048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657475" algn="l"/>
                        </a:tabLs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010</a:t>
                      </a:r>
                    </a:p>
                    <a:p>
                      <a:pPr indent="-3048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100</a:t>
                      </a:r>
                    </a:p>
                    <a:p>
                      <a:pPr indent="-3048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1011</a:t>
                      </a:r>
                    </a:p>
                    <a:p>
                      <a:pPr indent="-3048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1101</a:t>
                      </a:r>
                    </a:p>
                    <a:p>
                      <a:pPr indent="-3048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b="0" dirty="0">
                          <a:effectLst/>
                          <a:latin typeface="Times New Roman"/>
                          <a:ea typeface="Times New Roman"/>
                        </a:rPr>
                        <a:t>   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2777" y="184665"/>
            <a:ext cx="3433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57475" algn="l"/>
              </a:tabLst>
            </a:pPr>
            <a:r>
              <a:rPr lang="ru-RU" sz="2400" dirty="0" bmk="_Toc73966047">
                <a:latin typeface="Arial" pitchFamily="34" charset="0"/>
                <a:ea typeface="Times New Roman" pitchFamily="18" charset="0"/>
                <a:cs typeface="Arial" pitchFamily="34" charset="0"/>
              </a:rPr>
              <a:t>Пример к</a:t>
            </a:r>
            <a:r>
              <a:rPr kumimoji="0" lang="ru-RU" sz="2400" b="0" i="0" u="none" strike="noStrike" cap="none" normalizeH="0" baseline="0" dirty="0" bmk="_Toc73966047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ода Шеннона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4869160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Вычислим </a:t>
            </a:r>
            <a:r>
              <a:rPr lang="ru-RU" sz="2800" b="1" dirty="0"/>
              <a:t>среднюю длину кодового слова</a:t>
            </a:r>
            <a:r>
              <a:rPr lang="ru-RU" sz="28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800" i="1" dirty="0"/>
              <a:t>L</a:t>
            </a:r>
            <a:r>
              <a:rPr lang="ru-RU" sz="2800" i="1" baseline="-25000" dirty="0"/>
              <a:t>ср</a:t>
            </a:r>
            <a:r>
              <a:rPr lang="ru-RU" sz="2800" dirty="0"/>
              <a:t>= 0.36 </a:t>
            </a:r>
            <a:r>
              <a:rPr lang="ru-RU" sz="2800" b="1" baseline="30000" dirty="0"/>
              <a:t>.</a:t>
            </a:r>
            <a:r>
              <a:rPr lang="ru-RU" sz="2800" dirty="0"/>
              <a:t>2 + (0.18 + 0.18) </a:t>
            </a:r>
            <a:r>
              <a:rPr lang="ru-RU" sz="2800" b="1" baseline="30000" dirty="0"/>
              <a:t>.</a:t>
            </a:r>
            <a:r>
              <a:rPr lang="ru-RU" sz="2800" dirty="0"/>
              <a:t>3 + (0.12 + 0.09 + 0.07) </a:t>
            </a:r>
            <a:r>
              <a:rPr lang="ru-RU" sz="2800" b="1" baseline="30000" dirty="0"/>
              <a:t>.</a:t>
            </a:r>
            <a:r>
              <a:rPr lang="ru-RU" sz="2800" dirty="0"/>
              <a:t>4 = </a:t>
            </a:r>
            <a:r>
              <a:rPr lang="ru-RU" sz="2800" b="1" dirty="0"/>
              <a:t>2.92</a:t>
            </a:r>
          </a:p>
          <a:p>
            <a:pPr>
              <a:spcBef>
                <a:spcPts val="600"/>
              </a:spcBef>
            </a:pPr>
            <a:r>
              <a:rPr lang="ru-RU" sz="2800" dirty="0"/>
              <a:t>и сравним ее с энтропией источника сообщений.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3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741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b="1" dirty="0"/>
              <a:t>Пример.</a:t>
            </a:r>
            <a:r>
              <a:rPr lang="ru-RU" sz="3000" dirty="0"/>
              <a:t> Азбука Морзе. Входной алфавит – английский. Наиболее часто встречающиеся буквы кодируются более короткими словами:</a:t>
            </a:r>
          </a:p>
          <a:p>
            <a:pPr marL="0" indent="0">
              <a:buNone/>
            </a:pPr>
            <a:r>
              <a:rPr lang="en-US" sz="3000" dirty="0"/>
              <a:t>A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01, B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1000, C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1010, D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100, E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0, F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0010, G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110, H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0000, I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00, J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0111, K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101, L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0100, M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11, N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10, O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111, P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0110, Q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1101, R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010, S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000, T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1, U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001, V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0001, W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011, X</a:t>
            </a:r>
            <a:r>
              <a:rPr lang="en-US" sz="3000" dirty="0">
                <a:sym typeface="Symbol"/>
              </a:rPr>
              <a:t></a:t>
            </a:r>
            <a:r>
              <a:rPr lang="en-US" sz="3000" dirty="0"/>
              <a:t>1001, Y</a:t>
            </a:r>
            <a:r>
              <a:rPr lang="ru-RU" sz="3000" dirty="0">
                <a:sym typeface="Symbol"/>
              </a:rPr>
              <a:t></a:t>
            </a:r>
            <a:r>
              <a:rPr lang="en-US" sz="3000" dirty="0"/>
              <a:t>1011, Z</a:t>
            </a:r>
            <a:r>
              <a:rPr lang="ru-RU" sz="3000" dirty="0">
                <a:sym typeface="Symbol"/>
              </a:rPr>
              <a:t></a:t>
            </a:r>
            <a:r>
              <a:rPr lang="en-US" sz="3000" dirty="0"/>
              <a:t>1100.</a:t>
            </a:r>
            <a:endParaRPr lang="ru-RU" sz="30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3000" i="1" dirty="0"/>
              <a:t>Побуквенное кодирование </a:t>
            </a:r>
            <a:r>
              <a:rPr lang="ru-RU" sz="3000" dirty="0"/>
              <a:t>задается </a:t>
            </a:r>
            <a:r>
              <a:rPr lang="ru-RU" sz="3000" b="1" i="1" dirty="0"/>
              <a:t>таблицей кодовых слов</a:t>
            </a:r>
            <a:r>
              <a:rPr lang="ru-RU" sz="3000" i="1" dirty="0"/>
              <a:t>: </a:t>
            </a:r>
            <a:r>
              <a:rPr lang="el-GR" sz="3000" b="1" i="1" dirty="0"/>
              <a:t>σ</a:t>
            </a:r>
            <a:r>
              <a:rPr lang="en-US" sz="3000" i="1" dirty="0"/>
              <a:t> </a:t>
            </a:r>
            <a:r>
              <a:rPr lang="ru-RU" sz="3000" i="1" dirty="0"/>
              <a:t>=</a:t>
            </a:r>
            <a:r>
              <a:rPr lang="en-US" sz="3000" i="1" dirty="0"/>
              <a:t> &lt; </a:t>
            </a:r>
            <a:r>
              <a:rPr lang="el-GR" sz="3000" b="1" dirty="0"/>
              <a:t>α</a:t>
            </a:r>
            <a:r>
              <a:rPr lang="en-US" sz="3000" b="1" baseline="-25000" dirty="0"/>
              <a:t>1</a:t>
            </a:r>
            <a:r>
              <a:rPr lang="ru-RU" sz="3000" b="1" dirty="0">
                <a:sym typeface="Symbol"/>
              </a:rPr>
              <a:t></a:t>
            </a:r>
            <a:r>
              <a:rPr lang="el-GR" sz="3000" b="1" dirty="0">
                <a:sym typeface="Symbol"/>
              </a:rPr>
              <a:t>β</a:t>
            </a:r>
            <a:r>
              <a:rPr lang="en-US" sz="3000" b="1" baseline="-25000" dirty="0"/>
              <a:t>1</a:t>
            </a:r>
            <a:r>
              <a:rPr lang="ru-RU" sz="3000" dirty="0"/>
              <a:t>,  </a:t>
            </a:r>
            <a:r>
              <a:rPr lang="el-GR" sz="3000" b="1" dirty="0"/>
              <a:t>α</a:t>
            </a:r>
            <a:r>
              <a:rPr lang="ru-RU" sz="3000" b="1" baseline="-25000" dirty="0"/>
              <a:t>2</a:t>
            </a:r>
            <a:r>
              <a:rPr lang="ru-RU" sz="3000" b="1" dirty="0">
                <a:sym typeface="Symbol"/>
              </a:rPr>
              <a:t></a:t>
            </a:r>
            <a:r>
              <a:rPr lang="el-GR" sz="3000" b="1" dirty="0">
                <a:sym typeface="Symbol"/>
              </a:rPr>
              <a:t>β</a:t>
            </a:r>
            <a:r>
              <a:rPr lang="ru-RU" sz="3000" b="1" i="1" baseline="-25000" dirty="0"/>
              <a:t>2 </a:t>
            </a:r>
            <a:r>
              <a:rPr lang="ru-RU" sz="3000" dirty="0"/>
              <a:t>,</a:t>
            </a:r>
            <a:r>
              <a:rPr lang="el-GR" sz="3000" dirty="0"/>
              <a:t> </a:t>
            </a:r>
            <a:r>
              <a:rPr lang="ru-RU" sz="3000" dirty="0"/>
              <a:t>…, </a:t>
            </a:r>
            <a:r>
              <a:rPr lang="el-GR" sz="3000" b="1" dirty="0"/>
              <a:t>α</a:t>
            </a:r>
            <a:r>
              <a:rPr lang="en-US" sz="3000" b="1" baseline="-25000" dirty="0"/>
              <a:t>n</a:t>
            </a:r>
            <a:r>
              <a:rPr lang="ru-RU" sz="3000" b="1" dirty="0">
                <a:sym typeface="Symbol"/>
              </a:rPr>
              <a:t></a:t>
            </a:r>
            <a:r>
              <a:rPr lang="el-GR" sz="3000" b="1" dirty="0">
                <a:sym typeface="Symbol"/>
              </a:rPr>
              <a:t>β</a:t>
            </a:r>
            <a:r>
              <a:rPr lang="en-US" sz="3000" b="1" i="1" baseline="-25000" dirty="0"/>
              <a:t>n</a:t>
            </a:r>
            <a:r>
              <a:rPr lang="en-US" sz="3000" dirty="0"/>
              <a:t> &gt;</a:t>
            </a:r>
            <a:r>
              <a:rPr lang="ru-RU" sz="3000" dirty="0"/>
              <a:t>, </a:t>
            </a:r>
            <a:r>
              <a:rPr lang="el-GR" sz="3000" dirty="0"/>
              <a:t>α</a:t>
            </a:r>
            <a:r>
              <a:rPr lang="en-US" sz="3000" baseline="-25000" dirty="0" err="1"/>
              <a:t>i</a:t>
            </a:r>
            <a:r>
              <a:rPr lang="ru-RU" sz="3000" baseline="-25000" dirty="0"/>
              <a:t> </a:t>
            </a:r>
            <a:r>
              <a:rPr lang="ru-RU" sz="3000" dirty="0"/>
              <a:t>Є </a:t>
            </a:r>
            <a:r>
              <a:rPr lang="en-US" sz="3000" dirty="0"/>
              <a:t>A</a:t>
            </a:r>
            <a:r>
              <a:rPr lang="ru-RU" sz="3000" dirty="0"/>
              <a:t>, </a:t>
            </a:r>
            <a:r>
              <a:rPr lang="el-GR" sz="3000" dirty="0">
                <a:sym typeface="Symbol"/>
              </a:rPr>
              <a:t>β</a:t>
            </a:r>
            <a:r>
              <a:rPr lang="en-US" sz="3000" i="1" baseline="-25000" dirty="0" err="1"/>
              <a:t>i</a:t>
            </a:r>
            <a:r>
              <a:rPr lang="en-US" sz="3000" i="1" baseline="-25000" dirty="0"/>
              <a:t> </a:t>
            </a:r>
            <a:r>
              <a:rPr lang="ru-RU" sz="3000" dirty="0"/>
              <a:t>Є</a:t>
            </a:r>
            <a:r>
              <a:rPr lang="en-US" sz="3000" dirty="0"/>
              <a:t> B</a:t>
            </a:r>
            <a:r>
              <a:rPr lang="en-US" sz="3000" baseline="30000" dirty="0"/>
              <a:t>*</a:t>
            </a:r>
            <a:r>
              <a:rPr lang="ru-RU" sz="3000" dirty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000" dirty="0"/>
              <a:t>Множество кодовых слов букв </a:t>
            </a:r>
            <a:r>
              <a:rPr lang="en-US" sz="3000" b="1" dirty="0"/>
              <a:t>V</a:t>
            </a:r>
            <a:r>
              <a:rPr lang="ru-RU" sz="3000" b="1" dirty="0"/>
              <a:t> = { </a:t>
            </a:r>
            <a:r>
              <a:rPr lang="en-US" sz="3000" b="1" dirty="0"/>
              <a:t>β</a:t>
            </a:r>
            <a:r>
              <a:rPr lang="en-US" sz="3000" b="1" baseline="-25000" dirty="0" err="1"/>
              <a:t>i</a:t>
            </a:r>
            <a:r>
              <a:rPr lang="ru-RU" sz="3000" b="1" baseline="-25000" dirty="0"/>
              <a:t> </a:t>
            </a:r>
            <a:r>
              <a:rPr lang="ru-RU" sz="3000" b="1" dirty="0"/>
              <a:t>}</a:t>
            </a:r>
            <a:r>
              <a:rPr lang="ru-RU" sz="3000" dirty="0"/>
              <a:t> называется </a:t>
            </a:r>
            <a:r>
              <a:rPr lang="ru-RU" sz="3000" b="1" i="1" dirty="0"/>
              <a:t>множеством элементарных кодов</a:t>
            </a:r>
            <a:r>
              <a:rPr lang="ru-RU" sz="3000" i="1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3000" dirty="0"/>
              <a:t>Используя побуквенное кодирование, можно закодировать любое сообщение.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3000" dirty="0"/>
              <a:t>Общий код сообщения складывается из элементарных кодов символов входного алфавита.</a:t>
            </a:r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Энтропия источника</a:t>
            </a:r>
            <a:r>
              <a:rPr lang="ru-RU" sz="2800" dirty="0"/>
              <a:t>: </a:t>
            </a:r>
          </a:p>
          <a:p>
            <a:pPr marL="0" indent="0">
              <a:buNone/>
            </a:pPr>
            <a:r>
              <a:rPr lang="en-US" sz="2800" i="1" dirty="0"/>
              <a:t>H</a:t>
            </a:r>
            <a:r>
              <a:rPr lang="ru-RU" sz="2800" i="1" dirty="0"/>
              <a:t> </a:t>
            </a:r>
            <a:r>
              <a:rPr lang="ru-RU" sz="2800" dirty="0"/>
              <a:t>(</a:t>
            </a:r>
            <a:r>
              <a:rPr lang="ru-RU" sz="2800" i="1" dirty="0"/>
              <a:t>p</a:t>
            </a:r>
            <a:r>
              <a:rPr lang="ru-RU" sz="2800" baseline="-25000" dirty="0"/>
              <a:t>1</a:t>
            </a:r>
            <a:r>
              <a:rPr lang="ru-RU" sz="2800" dirty="0"/>
              <a:t>,…,</a:t>
            </a:r>
            <a:r>
              <a:rPr lang="en-US" sz="2800" i="1" dirty="0"/>
              <a:t>p</a:t>
            </a:r>
            <a:r>
              <a:rPr lang="ru-RU" sz="2800" baseline="-25000" dirty="0"/>
              <a:t>6</a:t>
            </a:r>
            <a:r>
              <a:rPr lang="ru-RU" sz="2800" dirty="0"/>
              <a:t>)</a:t>
            </a:r>
            <a:r>
              <a:rPr lang="ru-RU" sz="2800" i="1" dirty="0"/>
              <a:t> </a:t>
            </a:r>
            <a:r>
              <a:rPr lang="ru-RU" sz="2800" dirty="0"/>
              <a:t>= − 0.36 </a:t>
            </a:r>
            <a:r>
              <a:rPr lang="ru-RU" sz="2800" b="1" baseline="30000" dirty="0"/>
              <a:t>. </a:t>
            </a:r>
            <a:r>
              <a:rPr lang="en-US" sz="2800" dirty="0"/>
              <a:t>log</a:t>
            </a:r>
            <a:r>
              <a:rPr lang="ru-RU" sz="2800" dirty="0"/>
              <a:t> 0.36 − 2 </a:t>
            </a:r>
            <a:r>
              <a:rPr lang="ru-RU" sz="2800" b="1" baseline="30000" dirty="0"/>
              <a:t>. </a:t>
            </a:r>
            <a:r>
              <a:rPr lang="ru-RU" sz="2800" dirty="0"/>
              <a:t>0.18 </a:t>
            </a:r>
            <a:r>
              <a:rPr lang="ru-RU" sz="2800" b="1" baseline="30000" dirty="0"/>
              <a:t>. </a:t>
            </a:r>
            <a:r>
              <a:rPr lang="en-US" sz="2800" dirty="0"/>
              <a:t>log</a:t>
            </a:r>
            <a:r>
              <a:rPr lang="ru-RU" sz="2800" dirty="0"/>
              <a:t> 0.18 −</a:t>
            </a:r>
          </a:p>
          <a:p>
            <a:pPr marL="0" indent="0">
              <a:buNone/>
            </a:pPr>
            <a:r>
              <a:rPr lang="ru-RU" sz="2800" dirty="0"/>
              <a:t>	− 0.12 </a:t>
            </a:r>
            <a:r>
              <a:rPr lang="ru-RU" sz="2800" b="1" baseline="30000" dirty="0"/>
              <a:t>. </a:t>
            </a:r>
            <a:r>
              <a:rPr lang="en-US" sz="2800" dirty="0"/>
              <a:t>log</a:t>
            </a:r>
            <a:r>
              <a:rPr lang="ru-RU" sz="2800" dirty="0"/>
              <a:t> 0.12 − 0.09 </a:t>
            </a:r>
            <a:r>
              <a:rPr lang="ru-RU" sz="2800" b="1" baseline="30000" dirty="0"/>
              <a:t>. </a:t>
            </a:r>
            <a:r>
              <a:rPr lang="en-US" sz="2800" dirty="0"/>
              <a:t>log</a:t>
            </a:r>
            <a:r>
              <a:rPr lang="ru-RU" sz="2800" dirty="0"/>
              <a:t> 0.09 − 0.07 </a:t>
            </a:r>
            <a:r>
              <a:rPr lang="en-US" sz="2800" dirty="0"/>
              <a:t>log</a:t>
            </a:r>
            <a:r>
              <a:rPr lang="ru-RU" sz="2800" dirty="0"/>
              <a:t> 0.07 = </a:t>
            </a:r>
            <a:r>
              <a:rPr lang="ru-RU" sz="2800" b="1" dirty="0"/>
              <a:t>2.37</a:t>
            </a:r>
          </a:p>
          <a:p>
            <a:pPr marL="0" indent="0">
              <a:buNone/>
            </a:pPr>
            <a:r>
              <a:rPr lang="ru-RU" sz="2800" dirty="0"/>
              <a:t>Для построенного кода:</a:t>
            </a:r>
          </a:p>
          <a:p>
            <a:pPr marL="0" indent="0" algn="ctr">
              <a:buNone/>
            </a:pPr>
            <a:r>
              <a:rPr lang="en-US" sz="2800" b="1" i="1" dirty="0"/>
              <a:t>L</a:t>
            </a:r>
            <a:r>
              <a:rPr lang="ru-RU" sz="2800" b="1" i="1" baseline="-25000" dirty="0"/>
              <a:t>ср </a:t>
            </a:r>
            <a:r>
              <a:rPr lang="en-US" sz="2800" b="1" i="1" baseline="-25000" dirty="0"/>
              <a:t> </a:t>
            </a:r>
            <a:r>
              <a:rPr lang="en-US" sz="2800" b="1" dirty="0"/>
              <a:t>&lt;</a:t>
            </a:r>
            <a:r>
              <a:rPr lang="ru-RU" sz="2800" b="1" dirty="0"/>
              <a:t> </a:t>
            </a:r>
            <a:r>
              <a:rPr lang="en-US" sz="2800" b="1" dirty="0"/>
              <a:t> </a:t>
            </a:r>
            <a:r>
              <a:rPr lang="en-US" sz="2800" b="1" i="1" dirty="0"/>
              <a:t>H</a:t>
            </a:r>
            <a:r>
              <a:rPr lang="ru-RU" sz="2800" b="1" i="1" dirty="0"/>
              <a:t> </a:t>
            </a:r>
            <a:r>
              <a:rPr lang="ru-RU" sz="2800" b="1" dirty="0"/>
              <a:t>(</a:t>
            </a:r>
            <a:r>
              <a:rPr lang="ru-RU" sz="2800" b="1" i="1" dirty="0"/>
              <a:t>p</a:t>
            </a:r>
            <a:r>
              <a:rPr lang="ru-RU" sz="2800" b="1" baseline="-25000" dirty="0"/>
              <a:t>1</a:t>
            </a:r>
            <a:r>
              <a:rPr lang="ru-RU" sz="2800" b="1" dirty="0"/>
              <a:t>,…,</a:t>
            </a:r>
            <a:r>
              <a:rPr lang="en-US" sz="2800" b="1" i="1" dirty="0"/>
              <a:t>p</a:t>
            </a:r>
            <a:r>
              <a:rPr lang="ru-RU" sz="2800" b="1" baseline="-25000" dirty="0"/>
              <a:t>6</a:t>
            </a:r>
            <a:r>
              <a:rPr lang="ru-RU" sz="2800" b="1" dirty="0"/>
              <a:t>)</a:t>
            </a:r>
            <a:r>
              <a:rPr lang="en-US" sz="2800" b="1" dirty="0"/>
              <a:t> + 1</a:t>
            </a:r>
            <a:r>
              <a:rPr lang="ru-RU" sz="2800" dirty="0"/>
              <a:t> 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 </a:t>
            </a:r>
            <a:r>
              <a:rPr lang="ru-RU" sz="2800" b="1" dirty="0"/>
              <a:t>2.92</a:t>
            </a:r>
            <a:r>
              <a:rPr lang="en-US" sz="2800" b="1" dirty="0"/>
              <a:t>  </a:t>
            </a:r>
            <a:r>
              <a:rPr lang="ru-RU" sz="2800" b="1" dirty="0"/>
              <a:t>&lt; </a:t>
            </a:r>
            <a:r>
              <a:rPr lang="en-US" sz="2800" b="1" dirty="0"/>
              <a:t> </a:t>
            </a:r>
            <a:r>
              <a:rPr lang="ru-RU" sz="2800" b="1" dirty="0"/>
              <a:t>2.37</a:t>
            </a:r>
            <a:r>
              <a:rPr lang="en-US" sz="2800" b="1" dirty="0"/>
              <a:t> </a:t>
            </a:r>
            <a:r>
              <a:rPr lang="ru-RU" sz="2800" b="1" dirty="0"/>
              <a:t>+</a:t>
            </a:r>
            <a:r>
              <a:rPr lang="en-US" sz="2800" b="1" dirty="0"/>
              <a:t> </a:t>
            </a:r>
            <a:r>
              <a:rPr lang="ru-RU" sz="2800" b="1" dirty="0"/>
              <a:t>1</a:t>
            </a:r>
            <a:r>
              <a:rPr lang="ru-RU" sz="28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что полностью соответствует утверждению теоремы Шеннона.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b="1" dirty="0"/>
              <a:t>	Условные обозначения в алгоритме</a:t>
            </a:r>
            <a:r>
              <a:rPr lang="ru-RU" sz="2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n</a:t>
            </a:r>
            <a:r>
              <a:rPr lang="ru-RU" sz="2800" dirty="0"/>
              <a:t> – количество символов исходного алфавита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P</a:t>
            </a:r>
            <a:r>
              <a:rPr lang="ru-RU" sz="2800" dirty="0"/>
              <a:t> – массив вероятностей, упорядоченных по убыванию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Q</a:t>
            </a:r>
            <a:r>
              <a:rPr lang="ru-RU" sz="2800" b="1" dirty="0"/>
              <a:t> </a:t>
            </a:r>
            <a:r>
              <a:rPr lang="ru-RU" sz="2800" dirty="0"/>
              <a:t>– массив для величин </a:t>
            </a:r>
            <a:r>
              <a:rPr lang="en-US" sz="2800" dirty="0"/>
              <a:t>Q</a:t>
            </a:r>
            <a:r>
              <a:rPr lang="en-US" sz="2800" baseline="-25000" dirty="0"/>
              <a:t>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L</a:t>
            </a:r>
            <a:r>
              <a:rPr lang="ru-RU" sz="2800" dirty="0"/>
              <a:t> – массив длин кодовых слов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C</a:t>
            </a:r>
            <a:r>
              <a:rPr lang="ru-RU" sz="2800" dirty="0"/>
              <a:t> – матрица элементарных кодов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53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/>
              <a:t>Алгоритм построения кода Шеннона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b="1" dirty="0"/>
              <a:t>	</a:t>
            </a:r>
            <a:r>
              <a:rPr lang="en-US" dirty="0"/>
              <a:t>P</a:t>
            </a:r>
            <a:r>
              <a:rPr lang="ru-RU" dirty="0"/>
              <a:t>[0] := 0, </a:t>
            </a:r>
            <a:r>
              <a:rPr lang="en-US" dirty="0"/>
              <a:t>Q</a:t>
            </a:r>
            <a:r>
              <a:rPr lang="ru-RU" dirty="0"/>
              <a:t>[0] := 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DO (</a:t>
            </a:r>
            <a:r>
              <a:rPr lang="ru-RU" dirty="0"/>
              <a:t> </a:t>
            </a:r>
            <a:r>
              <a:rPr lang="en-US" dirty="0" err="1"/>
              <a:t>i</a:t>
            </a:r>
            <a:r>
              <a:rPr lang="ru-RU" dirty="0"/>
              <a:t> :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1,</a:t>
            </a:r>
            <a:r>
              <a:rPr lang="ru-RU" dirty="0"/>
              <a:t> </a:t>
            </a:r>
            <a:r>
              <a:rPr lang="en-US" dirty="0"/>
              <a:t>…,</a:t>
            </a:r>
            <a:r>
              <a:rPr lang="ru-RU" dirty="0"/>
              <a:t> </a:t>
            </a:r>
            <a:r>
              <a:rPr lang="en-US" dirty="0"/>
              <a:t>n)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       </a:t>
            </a:r>
            <a:r>
              <a:rPr lang="en-US" dirty="0"/>
              <a:t>Q[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baseline="-25000" dirty="0"/>
              <a:t> </a:t>
            </a:r>
            <a:r>
              <a:rPr lang="en-US" dirty="0"/>
              <a:t>:= Q[i-1]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        </a:t>
            </a:r>
            <a:r>
              <a:rPr lang="en-US" dirty="0"/>
              <a:t>L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:= - </a:t>
            </a:r>
            <a:r>
              <a:rPr lang="en-US" dirty="0">
                <a:sym typeface="Symbol"/>
              </a:rPr>
              <a:t></a:t>
            </a:r>
            <a:r>
              <a:rPr lang="en-US" dirty="0"/>
              <a:t>log</a:t>
            </a:r>
            <a:r>
              <a:rPr lang="ru-RU" baseline="-25000" dirty="0"/>
              <a:t>2 </a:t>
            </a:r>
            <a:r>
              <a:rPr lang="en-US" dirty="0"/>
              <a:t>P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</a:t>
            </a:r>
            <a:r>
              <a:rPr lang="ru-RU" baseline="-25000" dirty="0"/>
              <a:t> </a:t>
            </a:r>
            <a:r>
              <a:rPr lang="en-US" dirty="0">
                <a:sym typeface="Symbol"/>
              </a:rPr>
              <a:t></a:t>
            </a:r>
            <a:r>
              <a:rPr lang="ru-RU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OD</a:t>
            </a:r>
            <a:r>
              <a:rPr lang="ru-RU" dirty="0"/>
              <a:t>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DO</a:t>
            </a:r>
            <a:r>
              <a:rPr lang="ru-RU" dirty="0"/>
              <a:t> ( </a:t>
            </a:r>
            <a:r>
              <a:rPr lang="en-US" dirty="0" err="1"/>
              <a:t>i</a:t>
            </a:r>
            <a:r>
              <a:rPr lang="ru-RU" dirty="0"/>
              <a:t> := 1, …, </a:t>
            </a:r>
            <a:r>
              <a:rPr lang="en-US" dirty="0"/>
              <a:t>n</a:t>
            </a:r>
            <a:r>
              <a:rPr lang="ru-RU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       </a:t>
            </a:r>
            <a:r>
              <a:rPr lang="en-US" dirty="0"/>
              <a:t>DO (</a:t>
            </a:r>
            <a:r>
              <a:rPr lang="ru-RU" dirty="0"/>
              <a:t> </a:t>
            </a:r>
            <a:r>
              <a:rPr lang="en-US" dirty="0"/>
              <a:t>j</a:t>
            </a:r>
            <a:r>
              <a:rPr lang="ru-RU" dirty="0"/>
              <a:t> :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1,</a:t>
            </a:r>
            <a:r>
              <a:rPr lang="ru-RU" dirty="0"/>
              <a:t> </a:t>
            </a:r>
            <a:r>
              <a:rPr lang="en-US" dirty="0"/>
              <a:t>…,</a:t>
            </a:r>
            <a:r>
              <a:rPr lang="ru-RU" dirty="0"/>
              <a:t> </a:t>
            </a:r>
            <a:r>
              <a:rPr lang="en-US" dirty="0"/>
              <a:t>L[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)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	Q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-1] := </a:t>
            </a:r>
            <a:r>
              <a:rPr lang="en-US" dirty="0"/>
              <a:t>Q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-1] </a:t>
            </a:r>
            <a:r>
              <a:rPr lang="ru-RU" dirty="0">
                <a:sym typeface="Courier New"/>
              </a:rPr>
              <a:t>∙ </a:t>
            </a:r>
            <a:r>
              <a:rPr lang="ru-RU" dirty="0"/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aseline="-25000" dirty="0"/>
              <a:t>	</a:t>
            </a:r>
            <a:r>
              <a:rPr lang="ru-RU" dirty="0"/>
              <a:t>	</a:t>
            </a:r>
            <a:r>
              <a:rPr lang="en-US" dirty="0"/>
              <a:t>C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, </a:t>
            </a:r>
            <a:r>
              <a:rPr lang="en-US" dirty="0"/>
              <a:t>j</a:t>
            </a:r>
            <a:r>
              <a:rPr lang="ru-RU" dirty="0"/>
              <a:t>] := </a:t>
            </a:r>
            <a:r>
              <a:rPr lang="en-US" dirty="0">
                <a:sym typeface="Symbol"/>
              </a:rPr>
              <a:t></a:t>
            </a:r>
            <a:r>
              <a:rPr lang="en-US" dirty="0"/>
              <a:t>Q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-1]</a:t>
            </a:r>
            <a:r>
              <a:rPr lang="en-US" dirty="0">
                <a:sym typeface="Symbol"/>
              </a:rPr>
              <a:t></a:t>
            </a:r>
            <a:r>
              <a:rPr lang="ru-RU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  	</a:t>
            </a:r>
            <a:r>
              <a:rPr lang="en-US" dirty="0"/>
              <a:t>IF (Q[i-1]</a:t>
            </a:r>
            <a:r>
              <a:rPr lang="ru-RU" dirty="0"/>
              <a:t> </a:t>
            </a:r>
            <a:r>
              <a:rPr lang="en-US" dirty="0"/>
              <a:t>&gt;1) </a:t>
            </a:r>
            <a:r>
              <a:rPr lang="ru-RU" dirty="0"/>
              <a:t> </a:t>
            </a:r>
            <a:r>
              <a:rPr lang="en-US" dirty="0"/>
              <a:t>Q[i-1]</a:t>
            </a:r>
            <a:r>
              <a:rPr lang="ru-RU" dirty="0"/>
              <a:t> </a:t>
            </a:r>
            <a:r>
              <a:rPr lang="en-US" dirty="0"/>
              <a:t>:=</a:t>
            </a:r>
            <a:r>
              <a:rPr lang="ru-RU" dirty="0"/>
              <a:t> </a:t>
            </a:r>
            <a:r>
              <a:rPr lang="en-US" dirty="0"/>
              <a:t>Q[i-1] -1 </a:t>
            </a:r>
            <a:r>
              <a:rPr lang="ru-RU" dirty="0"/>
              <a:t> </a:t>
            </a:r>
            <a:r>
              <a:rPr lang="en-US" dirty="0"/>
              <a:t>FI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       </a:t>
            </a:r>
            <a:r>
              <a:rPr lang="en-US" dirty="0"/>
              <a:t>OD</a:t>
            </a: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3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/>
              <a:t>Пример</a:t>
            </a:r>
            <a:r>
              <a:rPr lang="ru-RU" sz="2800" dirty="0"/>
              <a:t>.  Пусть имеются </a:t>
            </a:r>
            <a:r>
              <a:rPr lang="ru-RU" sz="2800" b="1" dirty="0"/>
              <a:t>два источника</a:t>
            </a:r>
            <a:r>
              <a:rPr lang="ru-RU" sz="2800" dirty="0"/>
              <a:t> с одним и тем же алфавитом </a:t>
            </a:r>
            <a:r>
              <a:rPr lang="ru-RU" sz="2800" b="1" i="1" dirty="0"/>
              <a:t>А </a:t>
            </a:r>
            <a:r>
              <a:rPr lang="ru-RU" sz="2800" b="1" dirty="0"/>
              <a:t>= {</a:t>
            </a:r>
            <a:r>
              <a:rPr lang="en-US" sz="2800" b="1" i="1" dirty="0"/>
              <a:t>a</a:t>
            </a:r>
            <a:r>
              <a:rPr lang="ru-RU" sz="2800" b="1" baseline="-25000" dirty="0"/>
              <a:t>1 </a:t>
            </a:r>
            <a:r>
              <a:rPr lang="ru-RU" sz="2800" b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2 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dirty="0"/>
              <a:t>}</a:t>
            </a:r>
            <a:r>
              <a:rPr lang="ru-RU" sz="2800" dirty="0"/>
              <a:t>  и разными вероятностными распределениями </a:t>
            </a:r>
            <a:r>
              <a:rPr lang="en-US" sz="2800" b="1" i="1" dirty="0"/>
              <a:t>P</a:t>
            </a:r>
            <a:r>
              <a:rPr lang="ru-RU" sz="2800" b="1" baseline="-25000" dirty="0"/>
              <a:t>1 </a:t>
            </a:r>
            <a:r>
              <a:rPr lang="ru-RU" sz="2800" b="1" dirty="0"/>
              <a:t>= {</a:t>
            </a:r>
            <a:r>
              <a:rPr lang="ru-RU" sz="2800" dirty="0"/>
              <a:t>1/3, 1/3, 1/3</a:t>
            </a:r>
            <a:r>
              <a:rPr lang="ru-RU" sz="2800" b="1" dirty="0"/>
              <a:t>},  </a:t>
            </a:r>
            <a:r>
              <a:rPr lang="en-US" sz="2800" b="1" i="1" dirty="0"/>
              <a:t>P</a:t>
            </a:r>
            <a:r>
              <a:rPr lang="ru-RU" sz="2800" b="1" baseline="-25000" dirty="0"/>
              <a:t>2 </a:t>
            </a:r>
            <a:r>
              <a:rPr lang="ru-RU" sz="2800" b="1" dirty="0"/>
              <a:t>= {</a:t>
            </a:r>
            <a:r>
              <a:rPr lang="ru-RU" sz="2800" dirty="0"/>
              <a:t>1/4, 1/4, 1/2</a:t>
            </a:r>
            <a:r>
              <a:rPr lang="ru-RU" sz="2800" b="1" dirty="0"/>
              <a:t>}</a:t>
            </a:r>
            <a:r>
              <a:rPr lang="ru-RU" sz="2800" dirty="0"/>
              <a:t>, которые кодируются одним и тем же кодом: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i="1" dirty="0"/>
              <a:t>Средняя длина кодового слова</a:t>
            </a:r>
            <a:r>
              <a:rPr lang="ru-RU" sz="2800" dirty="0"/>
              <a:t> для разных источников будет различной:</a:t>
            </a:r>
          </a:p>
          <a:p>
            <a:pPr marL="0" indent="0" algn="ctr">
              <a:buNone/>
            </a:pPr>
            <a:r>
              <a:rPr lang="en-US" sz="2800" b="1" dirty="0"/>
              <a:t>L</a:t>
            </a:r>
            <a:r>
              <a:rPr lang="ru-RU" sz="2800" b="1" baseline="-25000" dirty="0"/>
              <a:t>ср </a:t>
            </a:r>
            <a:r>
              <a:rPr lang="ru-RU" sz="2800" b="1" dirty="0"/>
              <a:t>(</a:t>
            </a:r>
            <a:r>
              <a:rPr lang="en-US" sz="2800" b="1" dirty="0"/>
              <a:t>P</a:t>
            </a:r>
            <a:r>
              <a:rPr lang="ru-RU" sz="2800" b="1" baseline="-25000" dirty="0"/>
              <a:t>1</a:t>
            </a:r>
            <a:r>
              <a:rPr lang="ru-RU" sz="2800" b="1" dirty="0"/>
              <a:t>) </a:t>
            </a:r>
            <a:r>
              <a:rPr lang="ru-RU" sz="2800" dirty="0"/>
              <a:t>= 1/3 </a:t>
            </a:r>
            <a:r>
              <a:rPr lang="ru-RU" sz="2800" baseline="30000" dirty="0"/>
              <a:t>.</a:t>
            </a:r>
            <a:r>
              <a:rPr lang="ru-RU" sz="2800" dirty="0"/>
              <a:t>2 + 1/3 </a:t>
            </a:r>
            <a:r>
              <a:rPr lang="ru-RU" sz="2800" baseline="30000" dirty="0"/>
              <a:t>.</a:t>
            </a:r>
            <a:r>
              <a:rPr lang="ru-RU" sz="2800" dirty="0"/>
              <a:t>3 + 1/3 </a:t>
            </a:r>
            <a:r>
              <a:rPr lang="ru-RU" sz="2800" baseline="30000" dirty="0"/>
              <a:t>.</a:t>
            </a:r>
            <a:r>
              <a:rPr lang="ru-RU" sz="2800" dirty="0"/>
              <a:t>2 = 7/3 ≈ 2.33</a:t>
            </a:r>
          </a:p>
          <a:p>
            <a:pPr marL="0" indent="0" algn="ctr">
              <a:buNone/>
            </a:pPr>
            <a:r>
              <a:rPr lang="en-US" sz="2800" b="1" dirty="0"/>
              <a:t>L</a:t>
            </a:r>
            <a:r>
              <a:rPr lang="ru-RU" sz="2800" b="1" baseline="-25000" dirty="0"/>
              <a:t>ср </a:t>
            </a:r>
            <a:r>
              <a:rPr lang="ru-RU" sz="2800" b="1" dirty="0"/>
              <a:t>(</a:t>
            </a:r>
            <a:r>
              <a:rPr lang="en-US" sz="2800" b="1" dirty="0"/>
              <a:t>P</a:t>
            </a:r>
            <a:r>
              <a:rPr lang="ru-RU" sz="2800" b="1" baseline="-25000" dirty="0"/>
              <a:t>2</a:t>
            </a:r>
            <a:r>
              <a:rPr lang="ru-RU" sz="2800" b="1" dirty="0"/>
              <a:t>) </a:t>
            </a:r>
            <a:r>
              <a:rPr lang="ru-RU" sz="2800" dirty="0"/>
              <a:t>= 1/4 </a:t>
            </a:r>
            <a:r>
              <a:rPr lang="ru-RU" sz="2800" baseline="30000" dirty="0"/>
              <a:t>.</a:t>
            </a:r>
            <a:r>
              <a:rPr lang="ru-RU" sz="2800" dirty="0"/>
              <a:t>2 + 1/4 </a:t>
            </a:r>
            <a:r>
              <a:rPr lang="ru-RU" sz="2800" baseline="30000" dirty="0"/>
              <a:t>.</a:t>
            </a:r>
            <a:r>
              <a:rPr lang="ru-RU" sz="2800" dirty="0"/>
              <a:t>3 + 1/2 </a:t>
            </a:r>
            <a:r>
              <a:rPr lang="ru-RU" sz="2800" baseline="30000" dirty="0"/>
              <a:t>.</a:t>
            </a:r>
            <a:r>
              <a:rPr lang="ru-RU" sz="2800" dirty="0"/>
              <a:t>2 = 9/4 = 2.25</a:t>
            </a:r>
            <a:r>
              <a:rPr lang="ru-RU" sz="2800" b="1" dirty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/>
              <a:t>Определение</a:t>
            </a:r>
            <a:r>
              <a:rPr lang="ru-RU" sz="2800" dirty="0"/>
              <a:t>.  Побуквенный разделимый код называется </a:t>
            </a:r>
            <a:r>
              <a:rPr lang="ru-RU" sz="2800" b="1" i="1" dirty="0"/>
              <a:t>оптимальным</a:t>
            </a:r>
            <a:r>
              <a:rPr lang="ru-RU" sz="2800" dirty="0"/>
              <a:t>, если </a:t>
            </a:r>
            <a:r>
              <a:rPr lang="ru-RU" sz="2800" b="1" dirty="0"/>
              <a:t>средняя длина кодового слова </a:t>
            </a:r>
            <a:r>
              <a:rPr lang="ru-RU" sz="2800" b="1" i="1" dirty="0"/>
              <a:t>минимальна</a:t>
            </a:r>
            <a:r>
              <a:rPr lang="ru-RU" sz="2800" dirty="0"/>
              <a:t> среди всех побуквенных разделимых кодов для данного распределения вероятностей символов.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1916832"/>
            <a:ext cx="11953328" cy="85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3200" b="1" i="1" dirty="0"/>
              <a:t>Оптимальный код Хаффмана</a:t>
            </a:r>
            <a:r>
              <a:rPr lang="ru-RU" b="1" i="1" dirty="0"/>
              <a:t> </a:t>
            </a:r>
          </a:p>
          <a:p>
            <a:pPr marL="0" indent="0">
              <a:buNone/>
            </a:pPr>
            <a:r>
              <a:rPr lang="ru-RU" sz="2800" dirty="0"/>
              <a:t>Метод был разработан в 1952 г.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Дэвидом Хаффманом</a:t>
            </a:r>
            <a:r>
              <a:rPr lang="sv-SE" sz="2800" dirty="0"/>
              <a:t> </a:t>
            </a:r>
            <a:r>
              <a:rPr lang="ru-RU" sz="2800" dirty="0"/>
              <a:t>(</a:t>
            </a:r>
            <a:r>
              <a:rPr lang="sv-SE" sz="2800" i="1" dirty="0"/>
              <a:t>David A</a:t>
            </a:r>
            <a:r>
              <a:rPr lang="ru-RU" sz="2800" i="1" dirty="0"/>
              <a:t>. </a:t>
            </a:r>
            <a:r>
              <a:rPr lang="sv-SE" sz="2800" i="1" dirty="0"/>
              <a:t>Huffman; 1925</a:t>
            </a:r>
            <a:r>
              <a:rPr lang="ru-RU" sz="2800" i="1" dirty="0"/>
              <a:t>-</a:t>
            </a:r>
            <a:r>
              <a:rPr lang="sv-SE" sz="2800" i="1" dirty="0"/>
              <a:t>1999</a:t>
            </a:r>
            <a:r>
              <a:rPr lang="sv-SE" sz="2800" dirty="0"/>
              <a:t>)</a:t>
            </a:r>
            <a:r>
              <a:rPr lang="ru-RU" sz="2800" dirty="0"/>
              <a:t> – американский профессор в области теории информации.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Оптимальный код Хаффмана обладает минимальной средней длиной кодового слова среди всех побуквенных кодов для источника с алфавитом </a:t>
            </a:r>
            <a:r>
              <a:rPr lang="ru-RU" sz="2800" i="1" dirty="0"/>
              <a:t>А = </a:t>
            </a:r>
            <a:r>
              <a:rPr lang="ru-RU" sz="2800" dirty="0"/>
              <a:t>{</a:t>
            </a:r>
            <a:r>
              <a:rPr lang="en-US" sz="2800" i="1" dirty="0"/>
              <a:t>a</a:t>
            </a:r>
            <a:r>
              <a:rPr lang="ru-RU" sz="2800" baseline="-25000" dirty="0"/>
              <a:t>1</a:t>
            </a:r>
            <a:r>
              <a:rPr lang="ru-RU" sz="2800" i="1" dirty="0"/>
              <a:t>,…,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ru-RU" sz="2800" dirty="0"/>
              <a:t>} и  </a:t>
            </a:r>
            <a:r>
              <a:rPr lang="en-US" sz="2800" i="1" dirty="0"/>
              <a:t>p</a:t>
            </a:r>
            <a:r>
              <a:rPr lang="en-US" sz="2800" i="1" baseline="-25000" dirty="0"/>
              <a:t>i </a:t>
            </a:r>
            <a:r>
              <a:rPr lang="ru-RU" sz="2800" i="1" dirty="0"/>
              <a:t>= </a:t>
            </a:r>
            <a:r>
              <a:rPr lang="en-US" sz="2800" i="1" dirty="0"/>
              <a:t>P</a:t>
            </a:r>
            <a:r>
              <a:rPr lang="ru-RU" sz="2800" dirty="0"/>
              <a:t>(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i</a:t>
            </a:r>
            <a:r>
              <a:rPr lang="ru-RU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797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dirty="0"/>
              <a:t>Алгоритм построения оптимального кода Хаффмана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sz="2800" dirty="0"/>
              <a:t>1. Упорядочим символы исходного алфавита </a:t>
            </a:r>
            <a:r>
              <a:rPr lang="ru-RU" sz="2800" i="1" dirty="0"/>
              <a:t>А</a:t>
            </a:r>
            <a:r>
              <a:rPr lang="ru-RU" sz="2800" dirty="0"/>
              <a:t>={</a:t>
            </a:r>
            <a:r>
              <a:rPr lang="en-US" sz="2800" i="1" dirty="0"/>
              <a:t>a</a:t>
            </a:r>
            <a:r>
              <a:rPr lang="ru-RU" sz="2800" baseline="-25000" dirty="0"/>
              <a:t>1</a:t>
            </a:r>
            <a:r>
              <a:rPr lang="ru-RU" sz="2800" i="1" dirty="0"/>
              <a:t>,…,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ru-RU" sz="2800" dirty="0"/>
              <a:t>} по убыванию их вероятностей 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≥ </a:t>
            </a:r>
            <a:r>
              <a:rPr lang="en-US" sz="2800" b="1" i="1" dirty="0"/>
              <a:t>p</a:t>
            </a:r>
            <a:r>
              <a:rPr lang="ru-RU" sz="2800" b="1" i="1" baseline="-25000" dirty="0"/>
              <a:t>2 </a:t>
            </a:r>
            <a:r>
              <a:rPr lang="ru-RU" sz="2800" b="1" i="1" dirty="0"/>
              <a:t>≥ … ≥ </a:t>
            </a:r>
            <a:r>
              <a:rPr lang="en-US" sz="2800" b="1" i="1" dirty="0" err="1"/>
              <a:t>p</a:t>
            </a:r>
            <a:r>
              <a:rPr lang="en-US" sz="2800" b="1" i="1" baseline="-25000" dirty="0" err="1"/>
              <a:t>n</a:t>
            </a:r>
            <a:r>
              <a:rPr lang="ru-RU" sz="2800" dirty="0"/>
              <a:t>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sz="2800" dirty="0"/>
              <a:t>2. Если </a:t>
            </a:r>
            <a:r>
              <a:rPr lang="ru-RU" sz="2800" b="1" i="1" dirty="0"/>
              <a:t>А </a:t>
            </a:r>
            <a:r>
              <a:rPr lang="ru-RU" sz="2800" b="1" dirty="0"/>
              <a:t>= {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i="1" dirty="0"/>
              <a:t>,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2</a:t>
            </a:r>
            <a:r>
              <a:rPr lang="ru-RU" sz="2800" b="1" dirty="0"/>
              <a:t>}</a:t>
            </a:r>
            <a:r>
              <a:rPr lang="ru-RU" sz="2800" dirty="0"/>
              <a:t>, то 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0</a:t>
            </a:r>
            <a:r>
              <a:rPr lang="ru-RU" sz="2800" dirty="0"/>
              <a:t>,  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1</a:t>
            </a:r>
            <a:r>
              <a:rPr lang="ru-RU" sz="2800" dirty="0"/>
              <a:t>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sz="2800" dirty="0"/>
              <a:t>3. Если </a:t>
            </a:r>
            <a:r>
              <a:rPr lang="ru-RU" sz="2800" b="1" i="1" dirty="0"/>
              <a:t>А </a:t>
            </a:r>
            <a:r>
              <a:rPr lang="ru-RU" sz="2800" b="1" dirty="0"/>
              <a:t>= {</a:t>
            </a:r>
            <a:r>
              <a:rPr lang="en-US" sz="2800" b="1" i="1" dirty="0"/>
              <a:t>a</a:t>
            </a:r>
            <a:r>
              <a:rPr lang="ru-RU" sz="2800" b="1" baseline="-25000" dirty="0"/>
              <a:t>1 </a:t>
            </a:r>
            <a:r>
              <a:rPr lang="ru-RU" sz="2800" b="1" i="1" dirty="0"/>
              <a:t>, … ,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, … 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dirty="0"/>
              <a:t>}</a:t>
            </a:r>
            <a:r>
              <a:rPr lang="ru-RU" sz="2800" dirty="0"/>
              <a:t> и известны коды </a:t>
            </a:r>
            <a:r>
              <a:rPr lang="ru-RU" sz="2800" b="1" dirty="0"/>
              <a:t>&lt;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en-US" sz="2800" b="1" dirty="0"/>
              <a:t> 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 </a:t>
            </a:r>
            <a:r>
              <a:rPr lang="en-US" sz="2800" b="1" i="1" dirty="0" err="1"/>
              <a:t>b</a:t>
            </a:r>
            <a:r>
              <a:rPr lang="en-US" sz="2800" b="1" i="1" baseline="-25000" dirty="0" err="1"/>
              <a:t>j</a:t>
            </a:r>
            <a:r>
              <a:rPr lang="en-US" sz="2800" b="1" baseline="-25000" dirty="0"/>
              <a:t> </a:t>
            </a:r>
            <a:r>
              <a:rPr lang="ru-RU" sz="2800" b="1" dirty="0"/>
              <a:t>&gt;</a:t>
            </a:r>
            <a:r>
              <a:rPr lang="ru-RU" sz="2800" dirty="0"/>
              <a:t>,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i="1" dirty="0"/>
              <a:t> </a:t>
            </a:r>
            <a:r>
              <a:rPr lang="en-US" sz="2800" i="1" dirty="0"/>
              <a:t>j</a:t>
            </a:r>
            <a:r>
              <a:rPr lang="ru-RU" sz="2800" i="1" dirty="0"/>
              <a:t>=1,…,</a:t>
            </a:r>
            <a:r>
              <a:rPr lang="en-US" sz="2800" i="1" dirty="0"/>
              <a:t>n</a:t>
            </a:r>
            <a:r>
              <a:rPr lang="ru-RU" sz="2800" dirty="0"/>
              <a:t>, то  для алфавита </a:t>
            </a:r>
            <a:r>
              <a:rPr lang="ru-RU" sz="2800" b="1" dirty="0"/>
              <a:t>{ </a:t>
            </a:r>
            <a:r>
              <a:rPr lang="en-US" sz="2800" b="1" i="1" dirty="0"/>
              <a:t>a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, …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</a:t>
            </a:r>
            <a:r>
              <a:rPr lang="ru-RU" sz="2800" b="1" i="1" dirty="0"/>
              <a:t>,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//</a:t>
            </a:r>
            <a:r>
              <a:rPr lang="ru-RU" sz="2800" b="1" i="1" dirty="0"/>
              <a:t>… , </a:t>
            </a:r>
            <a:r>
              <a:rPr lang="en-US" sz="2800" b="1" i="1" dirty="0"/>
              <a:t>a</a:t>
            </a:r>
            <a:r>
              <a:rPr lang="en-US" sz="2800" b="1" i="1" baseline="-25000" dirty="0"/>
              <a:t>n</a:t>
            </a:r>
            <a:r>
              <a:rPr lang="ru-RU" sz="2800" b="1" i="1" baseline="-25000" dirty="0"/>
              <a:t> </a:t>
            </a:r>
            <a:r>
              <a:rPr lang="ru-RU" sz="2800" b="1" dirty="0"/>
              <a:t>}</a:t>
            </a:r>
            <a:r>
              <a:rPr lang="ru-RU" sz="2800" dirty="0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с новыми  символами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</a:t>
            </a:r>
            <a:r>
              <a:rPr lang="ru-RU" sz="2800" i="1" dirty="0"/>
              <a:t> и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//</a:t>
            </a:r>
            <a:r>
              <a:rPr lang="ru-RU" sz="2800" i="1" baseline="30000" dirty="0"/>
              <a:t>  </a:t>
            </a:r>
            <a:r>
              <a:rPr lang="ru-RU" sz="2800" dirty="0"/>
              <a:t>вместо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i="1" baseline="-25000" dirty="0"/>
              <a:t> </a:t>
            </a:r>
            <a:r>
              <a:rPr lang="ru-RU" sz="2800" dirty="0"/>
              <a:t>,  и вероятностями </a:t>
            </a:r>
            <a:r>
              <a:rPr lang="en-US" sz="2800" b="1" i="1" dirty="0"/>
              <a:t>p</a:t>
            </a:r>
            <a:r>
              <a:rPr lang="ru-RU" sz="2800" b="1" i="1" dirty="0"/>
              <a:t>(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dirty="0"/>
              <a:t>) = </a:t>
            </a:r>
            <a:r>
              <a:rPr lang="en-US" sz="2800" b="1" i="1" dirty="0"/>
              <a:t>p</a:t>
            </a:r>
            <a:r>
              <a:rPr lang="ru-RU" sz="2800" b="1" i="1" dirty="0"/>
              <a:t>(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</a:t>
            </a:r>
            <a:r>
              <a:rPr lang="ru-RU" sz="2800" b="1" i="1" dirty="0"/>
              <a:t>) + </a:t>
            </a:r>
            <a:r>
              <a:rPr lang="en-US" sz="2800" b="1" i="1" dirty="0"/>
              <a:t>p</a:t>
            </a:r>
            <a:r>
              <a:rPr lang="ru-RU" sz="2800" b="1" i="1" dirty="0"/>
              <a:t>(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//</a:t>
            </a:r>
            <a:r>
              <a:rPr lang="ru-RU" sz="2800" b="1" i="1" dirty="0"/>
              <a:t>)</a:t>
            </a:r>
            <a:r>
              <a:rPr lang="ru-RU" sz="2800" i="1" dirty="0"/>
              <a:t>,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800" dirty="0"/>
              <a:t>код символа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en-US" sz="2800" i="1" baseline="-25000" dirty="0"/>
              <a:t> </a:t>
            </a:r>
            <a:r>
              <a:rPr lang="ru-RU" sz="2800" i="1" baseline="-25000" dirty="0"/>
              <a:t> </a:t>
            </a:r>
            <a:r>
              <a:rPr lang="ru-RU" sz="2800" dirty="0"/>
              <a:t>заменяется на коды</a:t>
            </a:r>
            <a:r>
              <a:rPr lang="ru-RU" sz="2800" i="1" dirty="0"/>
              <a:t>  </a:t>
            </a:r>
            <a:r>
              <a:rPr lang="en-US" sz="2800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</a:t>
            </a:r>
            <a:r>
              <a:rPr lang="en-US" sz="2800" b="1" i="1" dirty="0">
                <a:sym typeface="Symbol"/>
              </a:rPr>
              <a:t></a:t>
            </a:r>
            <a:r>
              <a:rPr lang="en-US" sz="2800" b="1" i="1" dirty="0"/>
              <a:t> </a:t>
            </a:r>
            <a:r>
              <a:rPr lang="en-US" sz="2800" b="1" i="1" dirty="0" err="1"/>
              <a:t>b</a:t>
            </a:r>
            <a:r>
              <a:rPr lang="en-US" sz="2800" b="1" i="1" baseline="-25000" dirty="0" err="1"/>
              <a:t>j</a:t>
            </a:r>
            <a:r>
              <a:rPr lang="ru-RU" sz="2800" b="1" i="1" dirty="0"/>
              <a:t>0</a:t>
            </a:r>
            <a:r>
              <a:rPr lang="ru-RU" sz="2800" i="1" dirty="0"/>
              <a:t>,   </a:t>
            </a:r>
            <a:r>
              <a:rPr lang="en-US" sz="2800" b="1" i="1" dirty="0" err="1"/>
              <a:t>a</a:t>
            </a:r>
            <a:r>
              <a:rPr lang="en-US" sz="2800" b="1" i="1" baseline="-25000" dirty="0" err="1"/>
              <a:t>j</a:t>
            </a:r>
            <a:r>
              <a:rPr lang="ru-RU" sz="2800" b="1" i="1" baseline="-25000" dirty="0"/>
              <a:t> </a:t>
            </a:r>
            <a:r>
              <a:rPr lang="ru-RU" sz="2800" b="1" i="1" baseline="30000" dirty="0"/>
              <a:t>//</a:t>
            </a:r>
            <a:r>
              <a:rPr lang="en-US" sz="2800" b="1" i="1" dirty="0">
                <a:sym typeface="Symbol"/>
              </a:rPr>
              <a:t></a:t>
            </a:r>
            <a:r>
              <a:rPr lang="ru-RU" sz="2800" b="1" i="1" dirty="0">
                <a:sym typeface="Symbol"/>
              </a:rPr>
              <a:t> </a:t>
            </a:r>
            <a:r>
              <a:rPr lang="en-US" sz="2800" b="1" i="1" dirty="0" err="1"/>
              <a:t>b</a:t>
            </a:r>
            <a:r>
              <a:rPr lang="en-US" sz="2800" b="1" i="1" baseline="-25000" dirty="0" err="1"/>
              <a:t>j</a:t>
            </a:r>
            <a:r>
              <a:rPr lang="ru-RU" sz="2800" b="1" i="1" dirty="0"/>
              <a:t>1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8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66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Пример.</a:t>
            </a:r>
            <a:r>
              <a:rPr lang="ru-RU" sz="2800" dirty="0"/>
              <a:t> Пусть дан алфавит </a:t>
            </a:r>
            <a:r>
              <a:rPr lang="en-US" sz="2800" b="1" dirty="0"/>
              <a:t>A</a:t>
            </a:r>
            <a:r>
              <a:rPr lang="ru-RU" sz="2800" b="1" dirty="0"/>
              <a:t> = {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4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5</a:t>
            </a:r>
            <a:r>
              <a:rPr lang="ru-RU" sz="2800" b="1" i="1" dirty="0"/>
              <a:t>, </a:t>
            </a:r>
            <a:r>
              <a:rPr lang="en-US" sz="2800" b="1" i="1" dirty="0"/>
              <a:t>a</a:t>
            </a:r>
            <a:r>
              <a:rPr lang="ru-RU" sz="2800" b="1" baseline="-25000" dirty="0"/>
              <a:t>6</a:t>
            </a:r>
            <a:r>
              <a:rPr lang="ru-RU" sz="2800" b="1" dirty="0"/>
              <a:t>}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	с вероятностями</a:t>
            </a:r>
          </a:p>
          <a:p>
            <a:pPr marL="0" indent="0">
              <a:buNone/>
            </a:pPr>
            <a:r>
              <a:rPr lang="ru-RU" sz="2800" i="1" dirty="0"/>
              <a:t>            </a:t>
            </a:r>
            <a:r>
              <a:rPr lang="en-US" sz="2800" b="1" i="1" dirty="0"/>
              <a:t>p</a:t>
            </a:r>
            <a:r>
              <a:rPr lang="ru-RU" sz="2800" b="1" baseline="-25000" dirty="0"/>
              <a:t>1</a:t>
            </a:r>
            <a:r>
              <a:rPr lang="ru-RU" sz="2800" b="1" dirty="0"/>
              <a:t>=0.36, </a:t>
            </a:r>
            <a:r>
              <a:rPr lang="en-US" sz="2800" b="1" i="1" dirty="0"/>
              <a:t>p</a:t>
            </a:r>
            <a:r>
              <a:rPr lang="ru-RU" sz="2800" b="1" baseline="-25000" dirty="0"/>
              <a:t>2</a:t>
            </a:r>
            <a:r>
              <a:rPr lang="ru-RU" sz="2800" b="1" dirty="0"/>
              <a:t>=0.18, </a:t>
            </a:r>
            <a:r>
              <a:rPr lang="en-US" sz="2800" b="1" i="1" dirty="0"/>
              <a:t>p</a:t>
            </a:r>
            <a:r>
              <a:rPr lang="ru-RU" sz="2800" b="1" baseline="-25000" dirty="0"/>
              <a:t>3</a:t>
            </a:r>
            <a:r>
              <a:rPr lang="ru-RU" sz="2800" b="1" dirty="0"/>
              <a:t>=0.18, </a:t>
            </a:r>
            <a:r>
              <a:rPr lang="en-US" sz="2800" b="1" i="1" dirty="0"/>
              <a:t>p</a:t>
            </a:r>
            <a:r>
              <a:rPr lang="ru-RU" sz="2800" b="1" baseline="-25000" dirty="0"/>
              <a:t>4</a:t>
            </a:r>
            <a:r>
              <a:rPr lang="ru-RU" sz="2800" b="1" dirty="0"/>
              <a:t>=0.12, </a:t>
            </a:r>
            <a:r>
              <a:rPr lang="en-US" sz="2800" b="1" i="1" dirty="0"/>
              <a:t>p</a:t>
            </a:r>
            <a:r>
              <a:rPr lang="ru-RU" sz="2800" b="1" baseline="-25000" dirty="0"/>
              <a:t>5</a:t>
            </a:r>
            <a:r>
              <a:rPr lang="ru-RU" sz="2800" b="1" dirty="0"/>
              <a:t>=0.09, </a:t>
            </a:r>
            <a:r>
              <a:rPr lang="en-US" sz="2800" b="1" i="1" dirty="0"/>
              <a:t>p</a:t>
            </a:r>
            <a:r>
              <a:rPr lang="ru-RU" sz="2800" b="1" baseline="-25000" dirty="0"/>
              <a:t>6</a:t>
            </a:r>
            <a:r>
              <a:rPr lang="ru-RU" sz="2800" b="1" dirty="0"/>
              <a:t>=0.07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Здесь символы источника уже упорядочены 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/>
              <a:t>по убыванию  их вероятностей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Будем складывать </a:t>
            </a:r>
            <a:r>
              <a:rPr lang="ru-RU" sz="2800" b="1" i="1" dirty="0"/>
              <a:t>две наименьшие вероятности</a:t>
            </a:r>
            <a:r>
              <a:rPr lang="ru-RU" sz="2800" dirty="0"/>
              <a:t> и включать суммарную вероятность на соответствующее место в упорядоченном списке вероятностей до тех пор, пока в списке не останется </a:t>
            </a:r>
            <a:r>
              <a:rPr lang="ru-RU" sz="2800" b="1" i="1" dirty="0"/>
              <a:t>два символа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Тогда закодируем эти два символа как </a:t>
            </a:r>
            <a:r>
              <a:rPr lang="ru-RU" sz="2800" b="1" dirty="0"/>
              <a:t>0</a:t>
            </a:r>
            <a:r>
              <a:rPr lang="ru-RU" sz="2800" dirty="0"/>
              <a:t> и </a:t>
            </a:r>
            <a:r>
              <a:rPr lang="ru-RU" sz="2800" b="1" dirty="0"/>
              <a:t>1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Далее кодовые слова достраиваются, как показано на рисунке.</a:t>
            </a:r>
          </a:p>
        </p:txBody>
      </p:sp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165618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/>
              <a:t>a</a:t>
            </a:r>
            <a:r>
              <a:rPr lang="ru-RU" sz="2800" baseline="-25000" dirty="0"/>
              <a:t>1      </a:t>
            </a:r>
            <a:r>
              <a:rPr lang="ru-RU" sz="2800" dirty="0"/>
              <a:t>0.36            </a:t>
            </a:r>
          </a:p>
          <a:p>
            <a:pPr marL="0" indent="0">
              <a:buNone/>
            </a:pPr>
            <a:r>
              <a:rPr lang="en-US" sz="2800" i="1" dirty="0"/>
              <a:t>a</a:t>
            </a:r>
            <a:r>
              <a:rPr lang="ru-RU" sz="2800" baseline="-25000" dirty="0"/>
              <a:t>2      </a:t>
            </a:r>
            <a:r>
              <a:rPr lang="ru-RU" sz="2800" dirty="0"/>
              <a:t>0.18            </a:t>
            </a: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a</a:t>
            </a:r>
            <a:r>
              <a:rPr lang="ru-RU" sz="2800" baseline="-25000" dirty="0"/>
              <a:t>3      </a:t>
            </a:r>
            <a:r>
              <a:rPr lang="ru-RU" sz="2800" dirty="0"/>
              <a:t>0.18</a:t>
            </a:r>
          </a:p>
          <a:p>
            <a:pPr marL="0" indent="0">
              <a:buNone/>
            </a:pPr>
            <a:r>
              <a:rPr lang="en-US" sz="2800" i="1" dirty="0"/>
              <a:t>a</a:t>
            </a:r>
            <a:r>
              <a:rPr lang="ru-RU" sz="2800" baseline="-25000" dirty="0"/>
              <a:t>4      </a:t>
            </a:r>
            <a:r>
              <a:rPr lang="ru-RU" sz="2800" dirty="0"/>
              <a:t>0.12            </a:t>
            </a: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a</a:t>
            </a:r>
            <a:r>
              <a:rPr lang="ru-RU" sz="2800" baseline="-25000" dirty="0"/>
              <a:t>5</a:t>
            </a:r>
            <a:r>
              <a:rPr lang="ru-RU" sz="2800" i="1" baseline="-25000" dirty="0"/>
              <a:t> </a:t>
            </a:r>
            <a:r>
              <a:rPr lang="ru-RU" sz="2800" baseline="-25000" dirty="0"/>
              <a:t>     </a:t>
            </a:r>
            <a:r>
              <a:rPr lang="ru-RU" sz="2800" dirty="0"/>
              <a:t>0.09            </a:t>
            </a: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a</a:t>
            </a:r>
            <a:r>
              <a:rPr lang="ru-RU" sz="2800" baseline="-25000" dirty="0"/>
              <a:t>6</a:t>
            </a:r>
            <a:r>
              <a:rPr lang="ru-RU" sz="2800" i="1" baseline="-25000" dirty="0"/>
              <a:t>   </a:t>
            </a:r>
            <a:r>
              <a:rPr lang="ru-RU" sz="2800" baseline="-25000" dirty="0"/>
              <a:t>   </a:t>
            </a:r>
            <a:r>
              <a:rPr lang="ru-RU" sz="2800" dirty="0"/>
              <a:t>0.07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107921"/>
            <a:ext cx="7855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/>
              <a:t>Процесс построения кода </a:t>
            </a:r>
            <a:r>
              <a:rPr lang="ru-RU" sz="3200" b="1" i="1" dirty="0" err="1"/>
              <a:t>Хаффмена</a:t>
            </a:r>
            <a:r>
              <a:rPr lang="ru-RU" sz="3200" i="1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9772" y="1196752"/>
            <a:ext cx="82809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0.36            </a:t>
            </a:r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0.18            </a:t>
            </a: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0.18</a:t>
            </a:r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0.1</a:t>
            </a:r>
            <a:r>
              <a:rPr lang="en-US" sz="2800" dirty="0"/>
              <a:t>6</a:t>
            </a:r>
            <a:r>
              <a:rPr lang="ru-RU" sz="2800" dirty="0"/>
              <a:t>            </a:t>
            </a: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</a:t>
            </a:r>
            <a:r>
              <a:rPr lang="en-US" sz="2800" dirty="0"/>
              <a:t>12</a:t>
            </a:r>
            <a:endParaRPr lang="ru-RU" sz="28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995936" y="1201316"/>
            <a:ext cx="82809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0.36            </a:t>
            </a:r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</a:t>
            </a:r>
            <a:r>
              <a:rPr lang="en-US" sz="2800" dirty="0"/>
              <a:t>2</a:t>
            </a:r>
            <a:r>
              <a:rPr lang="ru-RU" sz="2800" dirty="0"/>
              <a:t>8            </a:t>
            </a: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0.18</a:t>
            </a:r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0.1</a:t>
            </a:r>
            <a:r>
              <a:rPr lang="en-US" sz="2800" dirty="0"/>
              <a:t>8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544108" y="1201316"/>
            <a:ext cx="828092" cy="1579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0.36            </a:t>
            </a:r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</a:t>
            </a:r>
            <a:r>
              <a:rPr lang="en-US" sz="2800" dirty="0"/>
              <a:t>36</a:t>
            </a:r>
            <a:r>
              <a:rPr lang="ru-RU" sz="2800" dirty="0"/>
              <a:t>           </a:t>
            </a: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ru-RU" sz="2800" dirty="0"/>
              <a:t>0.</a:t>
            </a:r>
            <a:r>
              <a:rPr lang="en-US" sz="2800" dirty="0"/>
              <a:t>2</a:t>
            </a:r>
            <a:r>
              <a:rPr lang="ru-RU" sz="2800" dirty="0"/>
              <a:t>8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020272" y="1196752"/>
            <a:ext cx="82809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0.</a:t>
            </a:r>
            <a:r>
              <a:rPr lang="en-US" sz="2800" dirty="0"/>
              <a:t>64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0.36</a:t>
            </a:r>
            <a:endParaRPr lang="ru-RU" sz="2800" dirty="0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1763688" y="3284984"/>
            <a:ext cx="144016" cy="936104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3275856" y="2780928"/>
            <a:ext cx="144016" cy="936104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4752020" y="2312876"/>
            <a:ext cx="144016" cy="936104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6228184" y="1772816"/>
            <a:ext cx="144016" cy="936104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0" idx="1"/>
          </p:cNvCxnSpPr>
          <p:nvPr/>
        </p:nvCxnSpPr>
        <p:spPr>
          <a:xfrm flipV="1">
            <a:off x="1907704" y="2996952"/>
            <a:ext cx="639688" cy="7560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1" idx="1"/>
          </p:cNvCxnSpPr>
          <p:nvPr/>
        </p:nvCxnSpPr>
        <p:spPr>
          <a:xfrm flipV="1">
            <a:off x="3419872" y="1991122"/>
            <a:ext cx="576064" cy="12578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1"/>
            <a:endCxn id="8" idx="1"/>
          </p:cNvCxnSpPr>
          <p:nvPr/>
        </p:nvCxnSpPr>
        <p:spPr>
          <a:xfrm flipV="1">
            <a:off x="4896036" y="1991122"/>
            <a:ext cx="648072" cy="7898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1"/>
          </p:cNvCxnSpPr>
          <p:nvPr/>
        </p:nvCxnSpPr>
        <p:spPr>
          <a:xfrm flipV="1">
            <a:off x="6372200" y="1484784"/>
            <a:ext cx="648072" cy="7560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806960" y="1484784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275856" y="1484784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796408" y="1484784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308576" y="1484784"/>
            <a:ext cx="71169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1763688" y="1991122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275856" y="1991122"/>
            <a:ext cx="783704" cy="5017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275856" y="2492896"/>
            <a:ext cx="78370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788024" y="1988840"/>
            <a:ext cx="813680" cy="502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808672" y="2996952"/>
            <a:ext cx="73872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1785120" y="2491730"/>
            <a:ext cx="78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12360" y="1342681"/>
            <a:ext cx="34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54198" y="1825369"/>
            <a:ext cx="666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60032" y="2365429"/>
            <a:ext cx="64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000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001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47864" y="2780928"/>
            <a:ext cx="64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011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35696" y="3356992"/>
            <a:ext cx="80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0100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0101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/>
          </a:p>
          <a:p>
            <a:pPr marL="0" indent="0" algn="ctr">
              <a:buNone/>
            </a:pPr>
            <a:endParaRPr lang="ru-RU" b="1" i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Средняя длина построенного кода Хаффмана:</a:t>
            </a:r>
          </a:p>
          <a:p>
            <a:pPr marL="0" indent="0">
              <a:buNone/>
            </a:pPr>
            <a:r>
              <a:rPr lang="en-US" sz="2800" b="1" i="1" dirty="0"/>
              <a:t>L</a:t>
            </a:r>
            <a:r>
              <a:rPr lang="ru-RU" sz="2800" b="1" i="1" baseline="-25000" dirty="0"/>
              <a:t>ср</a:t>
            </a:r>
            <a:r>
              <a:rPr lang="ru-RU" sz="2800" b="1" i="1" dirty="0"/>
              <a:t>(</a:t>
            </a:r>
            <a:r>
              <a:rPr lang="en-US" sz="2800" b="1" i="1" dirty="0"/>
              <a:t>P</a:t>
            </a:r>
            <a:r>
              <a:rPr lang="ru-RU" sz="2800" b="1" i="1" dirty="0"/>
              <a:t>)</a:t>
            </a:r>
            <a:r>
              <a:rPr lang="ru-RU" sz="2800" dirty="0"/>
              <a:t>=1</a:t>
            </a:r>
            <a:r>
              <a:rPr lang="ru-RU" sz="2800" b="1" baseline="30000" dirty="0"/>
              <a:t>.</a:t>
            </a:r>
            <a:r>
              <a:rPr lang="ru-RU" sz="2800" dirty="0"/>
              <a:t>0.36 + 3</a:t>
            </a:r>
            <a:r>
              <a:rPr lang="ru-RU" sz="2800" b="1" baseline="30000" dirty="0"/>
              <a:t>.</a:t>
            </a:r>
            <a:r>
              <a:rPr lang="ru-RU" sz="2800" dirty="0"/>
              <a:t>0.18 + 3</a:t>
            </a:r>
            <a:r>
              <a:rPr lang="ru-RU" sz="2800" b="1" baseline="30000" dirty="0"/>
              <a:t>.</a:t>
            </a:r>
            <a:r>
              <a:rPr lang="ru-RU" sz="2800" dirty="0"/>
              <a:t>0.18 + 3</a:t>
            </a:r>
            <a:r>
              <a:rPr lang="ru-RU" sz="2800" b="1" baseline="30000" dirty="0"/>
              <a:t>.</a:t>
            </a:r>
            <a:r>
              <a:rPr lang="ru-RU" sz="2800" dirty="0"/>
              <a:t>0.12 + 4</a:t>
            </a:r>
            <a:r>
              <a:rPr lang="ru-RU" sz="2800" b="1" baseline="30000" dirty="0"/>
              <a:t>.</a:t>
            </a:r>
            <a:r>
              <a:rPr lang="ru-RU" sz="2800" dirty="0"/>
              <a:t>0.09 + 4</a:t>
            </a:r>
            <a:r>
              <a:rPr lang="ru-RU" sz="2800" b="1" baseline="30000" dirty="0"/>
              <a:t>.</a:t>
            </a:r>
            <a:r>
              <a:rPr lang="ru-RU" sz="2800" dirty="0"/>
              <a:t>0.07=</a:t>
            </a:r>
            <a:r>
              <a:rPr lang="ru-RU" sz="2800" b="1" dirty="0"/>
              <a:t>2.44</a:t>
            </a:r>
            <a:r>
              <a:rPr lang="ru-RU" sz="2800" dirty="0"/>
              <a:t>, </a:t>
            </a:r>
          </a:p>
          <a:p>
            <a:pPr marL="0" indent="0">
              <a:buNone/>
            </a:pPr>
            <a:r>
              <a:rPr lang="ru-RU" sz="2800" dirty="0"/>
              <a:t>Энтропия данного источника: </a:t>
            </a:r>
          </a:p>
          <a:p>
            <a:pPr marL="0" indent="0">
              <a:buNone/>
            </a:pPr>
            <a:r>
              <a:rPr lang="en-US" sz="2800" b="1" i="1" dirty="0"/>
              <a:t>H</a:t>
            </a:r>
            <a:r>
              <a:rPr lang="ru-RU" sz="2800" b="1" dirty="0"/>
              <a:t>(</a:t>
            </a:r>
            <a:r>
              <a:rPr lang="ru-RU" sz="2800" b="1" i="1" dirty="0"/>
              <a:t>p</a:t>
            </a:r>
            <a:r>
              <a:rPr lang="ru-RU" sz="2800" b="1" baseline="-25000" dirty="0"/>
              <a:t>1</a:t>
            </a:r>
            <a:r>
              <a:rPr lang="ru-RU" sz="2800" b="1" dirty="0"/>
              <a:t>,…,</a:t>
            </a:r>
            <a:r>
              <a:rPr lang="en-US" sz="2800" b="1" i="1" dirty="0"/>
              <a:t>p</a:t>
            </a:r>
            <a:r>
              <a:rPr lang="ru-RU" sz="2800" b="1" baseline="-25000" dirty="0"/>
              <a:t>6</a:t>
            </a:r>
            <a:r>
              <a:rPr lang="ru-RU" sz="2800" b="1" dirty="0"/>
              <a:t>)</a:t>
            </a:r>
            <a:r>
              <a:rPr lang="ru-RU" sz="2800" i="1" dirty="0"/>
              <a:t> </a:t>
            </a:r>
            <a:r>
              <a:rPr lang="ru-RU" sz="2800" dirty="0"/>
              <a:t>= − 0.36</a:t>
            </a:r>
            <a:r>
              <a:rPr lang="ru-RU" sz="2800" b="1" baseline="30000" dirty="0"/>
              <a:t>.</a:t>
            </a:r>
            <a:r>
              <a:rPr lang="en-US" sz="2800" dirty="0"/>
              <a:t>log</a:t>
            </a:r>
            <a:r>
              <a:rPr lang="ru-RU" sz="2800" dirty="0"/>
              <a:t>0.36 − 2</a:t>
            </a:r>
            <a:r>
              <a:rPr lang="ru-RU" sz="2800" b="1" baseline="30000" dirty="0"/>
              <a:t>.</a:t>
            </a:r>
            <a:r>
              <a:rPr lang="ru-RU" sz="2800" dirty="0"/>
              <a:t>0.18</a:t>
            </a:r>
            <a:r>
              <a:rPr lang="ru-RU" sz="2800" b="1" baseline="30000" dirty="0"/>
              <a:t>.</a:t>
            </a:r>
            <a:r>
              <a:rPr lang="en-US" sz="2800" dirty="0"/>
              <a:t>log</a:t>
            </a:r>
            <a:r>
              <a:rPr lang="ru-RU" sz="2800" dirty="0"/>
              <a:t>0.18 −</a:t>
            </a:r>
          </a:p>
          <a:p>
            <a:pPr marL="0" indent="0">
              <a:buNone/>
            </a:pPr>
            <a:r>
              <a:rPr lang="ru-RU" sz="2800" dirty="0"/>
              <a:t>− 0.12</a:t>
            </a:r>
            <a:r>
              <a:rPr lang="ru-RU" sz="2800" b="1" baseline="30000" dirty="0"/>
              <a:t>.</a:t>
            </a:r>
            <a:r>
              <a:rPr lang="en-US" sz="2800" dirty="0"/>
              <a:t>log</a:t>
            </a:r>
            <a:r>
              <a:rPr lang="ru-RU" sz="2800" dirty="0"/>
              <a:t>0.12 − 0.09</a:t>
            </a:r>
            <a:r>
              <a:rPr lang="ru-RU" sz="2800" b="1" baseline="30000" dirty="0"/>
              <a:t>.</a:t>
            </a:r>
            <a:r>
              <a:rPr lang="en-US" sz="2800" dirty="0"/>
              <a:t>log</a:t>
            </a:r>
            <a:r>
              <a:rPr lang="ru-RU" sz="2800" dirty="0"/>
              <a:t>0.09 − 0.07</a:t>
            </a:r>
            <a:r>
              <a:rPr lang="en-US" sz="2800" dirty="0"/>
              <a:t>log</a:t>
            </a:r>
            <a:r>
              <a:rPr lang="ru-RU" sz="2800" dirty="0"/>
              <a:t>0.07 = </a:t>
            </a:r>
            <a:r>
              <a:rPr lang="ru-RU" sz="2800" b="1" dirty="0"/>
              <a:t>2.37</a:t>
            </a:r>
          </a:p>
          <a:p>
            <a:pPr marL="0" indent="0">
              <a:buNone/>
            </a:pPr>
            <a:endParaRPr lang="ru-RU" b="1" i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8901"/>
              </p:ext>
            </p:extLst>
          </p:nvPr>
        </p:nvGraphicFramePr>
        <p:xfrm>
          <a:off x="611560" y="836712"/>
          <a:ext cx="7272808" cy="31337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00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6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400">
                <a:tc>
                  <a:txBody>
                    <a:bodyPr/>
                    <a:lstStyle/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 err="1">
                          <a:effectLst/>
                        </a:rPr>
                        <a:t>a</a:t>
                      </a:r>
                      <a:r>
                        <a:rPr lang="en-US" sz="2800" baseline="-25000" dirty="0" err="1">
                          <a:effectLst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p</a:t>
                      </a:r>
                      <a:r>
                        <a:rPr lang="en-US" sz="2800" baseline="-25000" dirty="0">
                          <a:effectLst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>
                          <a:effectLst/>
                        </a:rPr>
                        <a:t>L</a:t>
                      </a:r>
                      <a:r>
                        <a:rPr lang="en-US" sz="2800" baseline="-25000">
                          <a:effectLst/>
                        </a:rPr>
                        <a:t>i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>
                          <a:effectLst/>
                        </a:rPr>
                        <a:t>кодовое слово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endParaRPr lang="ru-RU" sz="2800" dirty="0">
                        <a:effectLst/>
                      </a:endParaRPr>
                    </a:p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r>
                        <a:rPr lang="en-US" sz="2800" baseline="-25000" dirty="0">
                          <a:effectLst/>
                        </a:rPr>
                        <a:t>2</a:t>
                      </a:r>
                      <a:endParaRPr lang="ru-RU" sz="2800" dirty="0">
                        <a:effectLst/>
                      </a:endParaRPr>
                    </a:p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r>
                        <a:rPr lang="en-US" sz="2800" baseline="-25000" dirty="0">
                          <a:effectLst/>
                        </a:rPr>
                        <a:t>3</a:t>
                      </a:r>
                      <a:endParaRPr lang="ru-RU" sz="2800" dirty="0">
                        <a:effectLst/>
                      </a:endParaRPr>
                    </a:p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r>
                        <a:rPr lang="en-US" sz="2800" baseline="-25000" dirty="0">
                          <a:effectLst/>
                        </a:rPr>
                        <a:t>4</a:t>
                      </a:r>
                      <a:endParaRPr lang="ru-RU" sz="2800" dirty="0">
                        <a:effectLst/>
                      </a:endParaRPr>
                    </a:p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r>
                        <a:rPr lang="ru-RU" sz="2800" baseline="-25000" dirty="0">
                          <a:effectLst/>
                        </a:rPr>
                        <a:t>5</a:t>
                      </a:r>
                      <a:endParaRPr lang="ru-RU" sz="2800" dirty="0">
                        <a:effectLst/>
                      </a:endParaRPr>
                    </a:p>
                    <a:p>
                      <a:pPr marL="4572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r>
                        <a:rPr lang="ru-RU" sz="2800" baseline="-25000" dirty="0">
                          <a:effectLst/>
                        </a:rPr>
                        <a:t>6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</a:rPr>
                        <a:t>0.36</a:t>
                      </a:r>
                    </a:p>
                    <a:p>
                      <a:pPr indent="18415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</a:rPr>
                        <a:t>0.18</a:t>
                      </a:r>
                    </a:p>
                    <a:p>
                      <a:pPr indent="18415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0.18</a:t>
                      </a:r>
                    </a:p>
                    <a:p>
                      <a:pPr indent="18415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0.12</a:t>
                      </a:r>
                    </a:p>
                    <a:p>
                      <a:pPr indent="18415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0.09</a:t>
                      </a:r>
                    </a:p>
                    <a:p>
                      <a:pPr indent="18415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0.07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>
                          <a:effectLst/>
                        </a:rPr>
                        <a:t>2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>
                          <a:effectLst/>
                        </a:rPr>
                        <a:t>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4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1460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</a:rPr>
                        <a:t>1</a:t>
                      </a:r>
                    </a:p>
                    <a:p>
                      <a:pPr indent="251460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</a:rPr>
                        <a:t>000</a:t>
                      </a:r>
                    </a:p>
                    <a:p>
                      <a:pPr indent="25146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001</a:t>
                      </a:r>
                    </a:p>
                    <a:p>
                      <a:pPr indent="25146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011</a:t>
                      </a:r>
                    </a:p>
                    <a:p>
                      <a:pPr indent="25146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0100</a:t>
                      </a:r>
                    </a:p>
                    <a:p>
                      <a:pPr indent="25146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0101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3" y="188640"/>
            <a:ext cx="324236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08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57475" algn="l"/>
              </a:tabLst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Код Хаффмана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50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57475" algn="l"/>
              </a:tabLst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Код Хаффмана обычно строится и хранится в виде </a:t>
            </a:r>
            <a:r>
              <a:rPr lang="ru-RU" sz="2800" b="1" dirty="0"/>
              <a:t>двоичного дерева</a:t>
            </a:r>
            <a:r>
              <a:rPr lang="ru-RU" sz="2800" dirty="0"/>
              <a:t>, в листьях которого находятся символы алфавита, а на «ветвях» – 0 или 1. Тогда уникальным кодом символа является </a:t>
            </a:r>
            <a:r>
              <a:rPr lang="ru-RU" sz="2800" b="1" dirty="0"/>
              <a:t>путь от корня дерева к этому символу</a:t>
            </a:r>
            <a:r>
              <a:rPr lang="ru-RU" sz="2800" dirty="0"/>
              <a:t>, по которому все 0 и 1 собираются в одну уникальную последовательность. </a:t>
            </a:r>
          </a:p>
          <a:p>
            <a:pPr marL="0" indent="0">
              <a:buNone/>
            </a:pPr>
            <a:endParaRPr lang="ru-RU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67202"/>
            <a:ext cx="4320480" cy="38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/>
              <a:t>Алгоритм на псевдокоде</a:t>
            </a:r>
            <a:endParaRPr lang="ru-RU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i="1" dirty="0"/>
              <a:t>Построение оптимального кода Хаффмана (</a:t>
            </a:r>
            <a:r>
              <a:rPr lang="en-US" sz="2800" i="1" dirty="0"/>
              <a:t>n</a:t>
            </a:r>
            <a:r>
              <a:rPr lang="ru-RU" sz="2800" i="1" dirty="0"/>
              <a:t>,</a:t>
            </a:r>
            <a:r>
              <a:rPr lang="en-US" sz="2800" i="1" dirty="0"/>
              <a:t>P</a:t>
            </a:r>
            <a:r>
              <a:rPr lang="ru-RU" sz="2800" i="1" dirty="0"/>
              <a:t>)</a:t>
            </a:r>
            <a:endParaRPr lang="ru-RU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n</a:t>
            </a:r>
            <a:r>
              <a:rPr lang="ru-RU" sz="2800" dirty="0"/>
              <a:t> – количество символов исходного алфавита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</a:t>
            </a:r>
            <a:r>
              <a:rPr lang="ru-RU" sz="2800" dirty="0"/>
              <a:t> – массив вероятностей, упорядоченных по убыванию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C</a:t>
            </a:r>
            <a:r>
              <a:rPr lang="ru-RU" sz="2800" dirty="0"/>
              <a:t> – матрица элементарных кодов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L</a:t>
            </a:r>
            <a:r>
              <a:rPr lang="ru-RU" sz="2800" dirty="0"/>
              <a:t> – массив длин кодовых слов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b="1" dirty="0"/>
              <a:t>Huffman (</a:t>
            </a:r>
            <a:r>
              <a:rPr lang="en-US" sz="2800" b="1" dirty="0" err="1"/>
              <a:t>n,P</a:t>
            </a:r>
            <a:r>
              <a:rPr lang="en-US" sz="2800" b="1" dirty="0"/>
              <a:t>)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(n=2) C [1,1]:= 0, L [1]:= 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ru-RU" sz="2800" dirty="0"/>
              <a:t>   </a:t>
            </a:r>
            <a:r>
              <a:rPr lang="en-US" sz="2800" dirty="0"/>
              <a:t>C [2,1]:=</a:t>
            </a:r>
            <a:r>
              <a:rPr lang="ru-RU" sz="2800" dirty="0"/>
              <a:t> </a:t>
            </a:r>
            <a:r>
              <a:rPr lang="en-US" sz="2800" dirty="0"/>
              <a:t>1, L [2]:=</a:t>
            </a:r>
            <a:r>
              <a:rPr lang="ru-RU" sz="2800" dirty="0"/>
              <a:t> </a:t>
            </a:r>
            <a:r>
              <a:rPr lang="en-US" sz="2800" dirty="0"/>
              <a:t>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ELSE </a:t>
            </a:r>
            <a:r>
              <a:rPr lang="ru-RU" sz="2800" dirty="0"/>
              <a:t> </a:t>
            </a:r>
            <a:r>
              <a:rPr lang="en-US" sz="2800" dirty="0"/>
              <a:t>q:= P [n-1]+P [n]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j</a:t>
            </a:r>
            <a:r>
              <a:rPr lang="ru-RU" sz="2800" dirty="0"/>
              <a:t>:= </a:t>
            </a:r>
            <a:r>
              <a:rPr lang="en-US" sz="2800" dirty="0"/>
              <a:t>Up </a:t>
            </a:r>
            <a:r>
              <a:rPr lang="ru-RU" sz="2800" dirty="0"/>
              <a:t>(</a:t>
            </a:r>
            <a:r>
              <a:rPr lang="en-US" sz="2800" dirty="0"/>
              <a:t>n</a:t>
            </a:r>
            <a:r>
              <a:rPr lang="ru-RU" sz="2800" dirty="0"/>
              <a:t>,</a:t>
            </a:r>
            <a:r>
              <a:rPr lang="en-US" sz="2800" dirty="0"/>
              <a:t>q</a:t>
            </a:r>
            <a:r>
              <a:rPr lang="ru-RU" sz="2800" dirty="0"/>
              <a:t>)                 </a:t>
            </a:r>
            <a:r>
              <a:rPr lang="ru-RU" sz="2400" dirty="0"/>
              <a:t>(поиск и вставка суммы)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Huffman </a:t>
            </a:r>
            <a:r>
              <a:rPr lang="ru-RU" sz="2800" dirty="0"/>
              <a:t>(</a:t>
            </a:r>
            <a:r>
              <a:rPr lang="en-US" sz="2800" dirty="0"/>
              <a:t>n</a:t>
            </a:r>
            <a:r>
              <a:rPr lang="ru-RU" sz="2800" dirty="0"/>
              <a:t>-1,</a:t>
            </a:r>
            <a:r>
              <a:rPr lang="en-US" sz="2800" dirty="0"/>
              <a:t>P</a:t>
            </a:r>
            <a:r>
              <a:rPr lang="ru-RU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Down </a:t>
            </a:r>
            <a:r>
              <a:rPr lang="ru-RU" sz="2800" dirty="0"/>
              <a:t>(</a:t>
            </a:r>
            <a:r>
              <a:rPr lang="en-US" sz="2800" dirty="0"/>
              <a:t>n</a:t>
            </a:r>
            <a:r>
              <a:rPr lang="ru-RU" sz="2800" dirty="0"/>
              <a:t>,</a:t>
            </a:r>
            <a:r>
              <a:rPr lang="en-US" sz="2800" dirty="0"/>
              <a:t>j</a:t>
            </a:r>
            <a:r>
              <a:rPr lang="ru-RU" sz="2800" dirty="0"/>
              <a:t>)                  </a:t>
            </a:r>
            <a:r>
              <a:rPr lang="ru-RU" sz="2400" dirty="0"/>
              <a:t>(достраивание кодов)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Количество букв в слове </a:t>
            </a:r>
            <a:r>
              <a:rPr lang="ru-RU" sz="2800" i="1" dirty="0"/>
              <a:t>α=α</a:t>
            </a:r>
            <a:r>
              <a:rPr lang="ru-RU" sz="2800" baseline="-25000" dirty="0"/>
              <a:t>1</a:t>
            </a:r>
            <a:r>
              <a:rPr lang="ru-RU" sz="2800" i="1" dirty="0"/>
              <a:t>…α</a:t>
            </a:r>
            <a:r>
              <a:rPr lang="en-US" sz="2800" i="1" baseline="-25000" dirty="0"/>
              <a:t>k</a:t>
            </a:r>
            <a:r>
              <a:rPr lang="ru-RU" sz="2800" dirty="0"/>
              <a:t> называется </a:t>
            </a:r>
            <a:r>
              <a:rPr lang="ru-RU" sz="2800" b="1" i="1" dirty="0"/>
              <a:t>длиной слова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b="1" dirty="0"/>
              <a:t>Пустое слово</a:t>
            </a:r>
            <a:r>
              <a:rPr lang="ru-RU" sz="2800" dirty="0"/>
              <a:t>, не содержащее ни одного символа, </a:t>
            </a:r>
            <a:r>
              <a:rPr lang="ru-RU" sz="2800" b="1" dirty="0"/>
              <a:t>обозначается Λ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Если слово </a:t>
            </a:r>
            <a:r>
              <a:rPr lang="ru-RU" sz="2800" b="1" i="1" dirty="0"/>
              <a:t>α = α</a:t>
            </a:r>
            <a:r>
              <a:rPr lang="ru-RU" sz="2800" b="1" baseline="-25000" dirty="0"/>
              <a:t>1</a:t>
            </a:r>
            <a:r>
              <a:rPr lang="ru-RU" sz="2800" b="1" i="1" dirty="0"/>
              <a:t>α</a:t>
            </a:r>
            <a:r>
              <a:rPr lang="ru-RU" sz="2800" b="1" baseline="-25000" dirty="0"/>
              <a:t>2 </a:t>
            </a:r>
            <a:r>
              <a:rPr lang="ru-RU" sz="2800" i="1" dirty="0"/>
              <a:t>,</a:t>
            </a:r>
            <a:r>
              <a:rPr lang="ru-RU" sz="2800" dirty="0"/>
              <a:t> то </a:t>
            </a:r>
            <a:r>
              <a:rPr lang="ru-RU" sz="2800" b="1" i="1" dirty="0"/>
              <a:t>α</a:t>
            </a:r>
            <a:r>
              <a:rPr lang="ru-RU" sz="2800" b="1" baseline="-25000" dirty="0"/>
              <a:t>1</a:t>
            </a:r>
            <a:r>
              <a:rPr lang="ru-RU" sz="2800" baseline="-25000" dirty="0"/>
              <a:t> </a:t>
            </a:r>
            <a:r>
              <a:rPr lang="ru-RU" sz="2800" dirty="0"/>
              <a:t>– </a:t>
            </a:r>
            <a:r>
              <a:rPr lang="ru-RU" sz="2800" i="1" dirty="0"/>
              <a:t>начало (</a:t>
            </a:r>
            <a:r>
              <a:rPr lang="ru-RU" sz="2800" b="1" i="1" dirty="0"/>
              <a:t>префикс</a:t>
            </a:r>
            <a:r>
              <a:rPr lang="ru-RU" sz="2800" i="1" dirty="0"/>
              <a:t>)</a:t>
            </a:r>
            <a:r>
              <a:rPr lang="ru-RU" sz="2800" dirty="0"/>
              <a:t> слова </a:t>
            </a:r>
            <a:r>
              <a:rPr lang="ru-RU" sz="2800" i="1" dirty="0"/>
              <a:t>α, </a:t>
            </a:r>
            <a:r>
              <a:rPr lang="ru-RU" sz="2800" b="1" i="1" dirty="0"/>
              <a:t>α</a:t>
            </a:r>
            <a:r>
              <a:rPr lang="ru-RU" sz="2800" b="1" baseline="-25000" dirty="0"/>
              <a:t>2</a:t>
            </a:r>
            <a:r>
              <a:rPr lang="ru-RU" sz="2800" baseline="-25000" dirty="0"/>
              <a:t> </a:t>
            </a:r>
            <a:r>
              <a:rPr lang="ru-RU" sz="2800" dirty="0"/>
              <a:t>– </a:t>
            </a:r>
            <a:r>
              <a:rPr lang="ru-RU" sz="2800" i="1" dirty="0"/>
              <a:t>окончание (</a:t>
            </a:r>
            <a:r>
              <a:rPr lang="ru-RU" sz="2800" b="1" i="1" dirty="0"/>
              <a:t>постфикс</a:t>
            </a:r>
            <a:r>
              <a:rPr lang="ru-RU" sz="2800" i="1" dirty="0"/>
              <a:t>)</a:t>
            </a:r>
            <a:r>
              <a:rPr lang="ru-RU" sz="2800" dirty="0"/>
              <a:t> слова </a:t>
            </a:r>
            <a:r>
              <a:rPr lang="ru-RU" sz="2800" i="1" dirty="0"/>
              <a:t>α.</a:t>
            </a:r>
            <a:endParaRPr lang="ru-RU" sz="2800" dirty="0"/>
          </a:p>
          <a:p>
            <a:pPr marL="0" indent="0">
              <a:buNone/>
            </a:pPr>
            <a:r>
              <a:rPr lang="ru-RU" sz="2800" b="1" u="sng" dirty="0"/>
              <a:t>Определение</a:t>
            </a:r>
            <a:r>
              <a:rPr lang="ru-RU" sz="2800" dirty="0"/>
              <a:t>.  Побуквенный код называется </a:t>
            </a:r>
            <a:r>
              <a:rPr lang="ru-RU" sz="2800" b="1" i="1" dirty="0"/>
              <a:t>разделимым</a:t>
            </a:r>
            <a:r>
              <a:rPr lang="ru-RU" sz="2800" dirty="0"/>
              <a:t> (или </a:t>
            </a:r>
            <a:r>
              <a:rPr lang="ru-RU" sz="2800" b="1" i="1" dirty="0"/>
              <a:t>однозначно декодируемым</a:t>
            </a:r>
            <a:r>
              <a:rPr lang="ru-RU" sz="2800" dirty="0"/>
              <a:t>), если любое сообщение из символов алфавита источника, закодированное этим кодом, может быть однозначно декодировано.</a:t>
            </a:r>
          </a:p>
          <a:p>
            <a:pPr marL="0" indent="0">
              <a:buNone/>
            </a:pPr>
            <a:r>
              <a:rPr lang="ru-RU" sz="2800" dirty="0"/>
              <a:t>При разделимом кодировании любое кодовое слово </a:t>
            </a:r>
            <a:r>
              <a:rPr lang="ru-RU" sz="2800" u="sng" dirty="0"/>
              <a:t>единственным образом разлагается на элементарные коды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46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Функция </a:t>
            </a:r>
            <a:r>
              <a:rPr lang="en-US" sz="2800" b="1" dirty="0"/>
              <a:t>Up</a:t>
            </a:r>
            <a:r>
              <a:rPr lang="ru-RU" sz="2800" b="1" dirty="0"/>
              <a:t> (</a:t>
            </a:r>
            <a:r>
              <a:rPr lang="en-US" sz="2800" b="1" dirty="0"/>
              <a:t>n</a:t>
            </a:r>
            <a:r>
              <a:rPr lang="ru-RU" sz="2800" b="1" dirty="0"/>
              <a:t>,</a:t>
            </a:r>
            <a:r>
              <a:rPr lang="en-US" sz="2800" b="1" dirty="0"/>
              <a:t>q</a:t>
            </a:r>
            <a:r>
              <a:rPr lang="ru-RU" sz="2800" b="1" dirty="0"/>
              <a:t>)</a:t>
            </a:r>
            <a:r>
              <a:rPr lang="ru-RU" sz="2800" dirty="0"/>
              <a:t> находит в массиве </a:t>
            </a:r>
            <a:r>
              <a:rPr lang="en-US" sz="2800" dirty="0"/>
              <a:t>P</a:t>
            </a:r>
            <a:r>
              <a:rPr lang="ru-RU" sz="2800" dirty="0"/>
              <a:t> место, куда вставить число </a:t>
            </a:r>
            <a:r>
              <a:rPr lang="en-US" sz="2800" dirty="0"/>
              <a:t>q</a:t>
            </a:r>
            <a:r>
              <a:rPr lang="ru-RU" sz="2800" dirty="0"/>
              <a:t>, и вставляет его, сдвигая вниз остальные элементы.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/>
              <a:t>Алгоритм на псевдокоде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/>
              <a:t>	</a:t>
            </a:r>
            <a:r>
              <a:rPr lang="en-US" sz="2800" b="1" dirty="0"/>
              <a:t>Up</a:t>
            </a:r>
            <a:r>
              <a:rPr lang="ru-RU" sz="2800" b="1" dirty="0"/>
              <a:t> (</a:t>
            </a:r>
            <a:r>
              <a:rPr lang="en-US" sz="2800" b="1" dirty="0"/>
              <a:t>n</a:t>
            </a:r>
            <a:r>
              <a:rPr lang="ru-RU" sz="2800" b="1" dirty="0"/>
              <a:t>,</a:t>
            </a:r>
            <a:r>
              <a:rPr lang="en-US" sz="2800" b="1" dirty="0"/>
              <a:t>q</a:t>
            </a:r>
            <a:r>
              <a:rPr lang="ru-RU" sz="2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 (</a:t>
            </a:r>
            <a:r>
              <a:rPr lang="ru-RU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=n-1, n-2,…,2</a:t>
            </a:r>
            <a:r>
              <a:rPr lang="ru-RU" sz="2800" dirty="0"/>
              <a:t> 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	IF (</a:t>
            </a:r>
            <a:r>
              <a:rPr lang="ru-RU" sz="2800" dirty="0"/>
              <a:t> </a:t>
            </a:r>
            <a:r>
              <a:rPr lang="en-US" sz="2800" dirty="0"/>
              <a:t>P[i-1]</a:t>
            </a:r>
            <a:r>
              <a:rPr lang="ru-RU" sz="2800" dirty="0"/>
              <a:t> </a:t>
            </a:r>
            <a:r>
              <a:rPr lang="en-US" sz="2800" dirty="0"/>
              <a:t>≤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 </a:t>
            </a:r>
            <a:r>
              <a:rPr lang="en-US" sz="2800" dirty="0"/>
              <a:t>) P[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 </a:t>
            </a:r>
            <a:r>
              <a:rPr lang="en-US" sz="2800" dirty="0"/>
              <a:t>:=</a:t>
            </a:r>
            <a:r>
              <a:rPr lang="ru-RU" sz="2800" dirty="0"/>
              <a:t> </a:t>
            </a:r>
            <a:r>
              <a:rPr lang="en-US" sz="2800" dirty="0"/>
              <a:t>P[i-1]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	ELSE j</a:t>
            </a:r>
            <a:r>
              <a:rPr lang="ru-RU" sz="2800" dirty="0"/>
              <a:t> </a:t>
            </a:r>
            <a:r>
              <a:rPr lang="en-US" sz="2800" dirty="0"/>
              <a:t>:=</a:t>
            </a:r>
            <a:r>
              <a:rPr lang="ru-RU" sz="2800" dirty="0"/>
              <a:t> </a:t>
            </a:r>
            <a:r>
              <a:rPr lang="en-US" sz="2800" dirty="0" err="1"/>
              <a:t>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	FI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P </a:t>
            </a:r>
            <a:r>
              <a:rPr lang="ru-RU" sz="2800" dirty="0"/>
              <a:t>[</a:t>
            </a:r>
            <a:r>
              <a:rPr lang="en-US" sz="2800" dirty="0"/>
              <a:t>j</a:t>
            </a:r>
            <a:r>
              <a:rPr lang="ru-RU" sz="2800" dirty="0"/>
              <a:t>]:= </a:t>
            </a:r>
            <a:r>
              <a:rPr lang="en-US" sz="2800" dirty="0"/>
              <a:t>q</a:t>
            </a:r>
            <a:endParaRPr lang="ru-RU" sz="2800" dirty="0"/>
          </a:p>
          <a:p>
            <a:pPr marL="0" indent="0" algn="ctr">
              <a:buNone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Процедура </a:t>
            </a:r>
            <a:r>
              <a:rPr lang="en-US" sz="2800" b="1" dirty="0"/>
              <a:t>Down</a:t>
            </a:r>
            <a:r>
              <a:rPr lang="ru-RU" sz="2800" b="1" dirty="0"/>
              <a:t> (</a:t>
            </a:r>
            <a:r>
              <a:rPr lang="en-US" sz="2800" b="1" dirty="0"/>
              <a:t>n</a:t>
            </a:r>
            <a:r>
              <a:rPr lang="ru-RU" sz="2800" b="1" dirty="0"/>
              <a:t>,</a:t>
            </a:r>
            <a:r>
              <a:rPr lang="en-US" sz="2800" b="1" dirty="0"/>
              <a:t>j</a:t>
            </a:r>
            <a:r>
              <a:rPr lang="ru-RU" sz="2800" b="1" dirty="0"/>
              <a:t>)</a:t>
            </a:r>
            <a:r>
              <a:rPr lang="ru-RU" sz="2800" dirty="0"/>
              <a:t> формирует кодовые слова.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800" dirty="0"/>
              <a:t> </a:t>
            </a:r>
            <a:r>
              <a:rPr lang="ru-RU" sz="2800" b="1" i="1" dirty="0"/>
              <a:t>Алгоритм на псевдокоде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S</a:t>
            </a:r>
            <a:r>
              <a:rPr lang="ru-RU" sz="2800" dirty="0"/>
              <a:t> := </a:t>
            </a:r>
            <a:r>
              <a:rPr lang="en-US" sz="2800" dirty="0"/>
              <a:t>C </a:t>
            </a:r>
            <a:r>
              <a:rPr lang="ru-RU" sz="2800" dirty="0"/>
              <a:t>[ </a:t>
            </a:r>
            <a:r>
              <a:rPr lang="en-US" sz="2800" dirty="0"/>
              <a:t>j</a:t>
            </a:r>
            <a:r>
              <a:rPr lang="ru-RU" sz="2800" dirty="0"/>
              <a:t>,*]  </a:t>
            </a:r>
            <a:r>
              <a:rPr lang="ru-RU" sz="2400" dirty="0"/>
              <a:t>(запоминание </a:t>
            </a:r>
            <a:r>
              <a:rPr lang="en-US" sz="2400" dirty="0"/>
              <a:t>j</a:t>
            </a:r>
            <a:r>
              <a:rPr lang="ru-RU" sz="2400" dirty="0"/>
              <a:t>-той строки матрицы 				элем. кодов в массив </a:t>
            </a:r>
            <a:r>
              <a:rPr lang="en-US" sz="2400" dirty="0"/>
              <a:t>S</a:t>
            </a:r>
            <a:r>
              <a:rPr lang="ru-RU" sz="2400" dirty="0"/>
              <a:t>)</a:t>
            </a:r>
            <a:r>
              <a:rPr lang="ru-RU" sz="2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L</a:t>
            </a:r>
            <a:r>
              <a:rPr lang="ru-RU" sz="2800" dirty="0"/>
              <a:t> := </a:t>
            </a:r>
            <a:r>
              <a:rPr lang="en-US" sz="2800" dirty="0"/>
              <a:t>L</a:t>
            </a:r>
            <a:r>
              <a:rPr lang="ru-RU" sz="2800" dirty="0"/>
              <a:t>[</a:t>
            </a:r>
            <a:r>
              <a:rPr lang="en-US" sz="2800" dirty="0"/>
              <a:t>j</a:t>
            </a:r>
            <a:r>
              <a:rPr lang="ru-RU" sz="2800" dirty="0"/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</a:t>
            </a:r>
            <a:r>
              <a:rPr lang="ru-RU" sz="2800" dirty="0"/>
              <a:t> ( </a:t>
            </a:r>
            <a:r>
              <a:rPr lang="en-US" sz="2800" dirty="0" err="1"/>
              <a:t>i</a:t>
            </a:r>
            <a:r>
              <a:rPr lang="ru-RU" sz="2800" dirty="0"/>
              <a:t> := </a:t>
            </a:r>
            <a:r>
              <a:rPr lang="en-US" sz="2800" dirty="0"/>
              <a:t>j</a:t>
            </a:r>
            <a:r>
              <a:rPr lang="ru-RU" sz="2800" dirty="0"/>
              <a:t>, …, </a:t>
            </a:r>
            <a:r>
              <a:rPr lang="en-US" sz="2800" dirty="0"/>
              <a:t>n</a:t>
            </a:r>
            <a:r>
              <a:rPr lang="ru-RU" sz="2800" dirty="0"/>
              <a:t>-2)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    </a:t>
            </a:r>
            <a:r>
              <a:rPr lang="en-US" sz="2800" dirty="0"/>
              <a:t>C</a:t>
            </a:r>
            <a:r>
              <a:rPr lang="ru-RU" sz="2800" dirty="0"/>
              <a:t>[ </a:t>
            </a:r>
            <a:r>
              <a:rPr lang="en-US" sz="2800" dirty="0" err="1"/>
              <a:t>i</a:t>
            </a:r>
            <a:r>
              <a:rPr lang="ru-RU" sz="2800" dirty="0"/>
              <a:t>,*]:= </a:t>
            </a:r>
            <a:r>
              <a:rPr lang="en-US" sz="2800" dirty="0"/>
              <a:t>C</a:t>
            </a:r>
            <a:r>
              <a:rPr lang="ru-RU" sz="2800" dirty="0"/>
              <a:t>[ </a:t>
            </a:r>
            <a:r>
              <a:rPr lang="en-US" sz="2800" dirty="0" err="1"/>
              <a:t>i</a:t>
            </a:r>
            <a:r>
              <a:rPr lang="ru-RU" sz="2800" dirty="0"/>
              <a:t>+1,*]  </a:t>
            </a:r>
            <a:r>
              <a:rPr lang="ru-RU" sz="2400" dirty="0"/>
              <a:t>(сдвиг вверх строк матрицы С)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    </a:t>
            </a:r>
            <a:r>
              <a:rPr lang="en-US" sz="2800" dirty="0"/>
              <a:t>L</a:t>
            </a:r>
            <a:r>
              <a:rPr lang="ru-RU" sz="2800" dirty="0"/>
              <a:t>[</a:t>
            </a:r>
            <a:r>
              <a:rPr lang="en-US" sz="2800" dirty="0" err="1"/>
              <a:t>i</a:t>
            </a:r>
            <a:r>
              <a:rPr lang="ru-RU" sz="2800" dirty="0"/>
              <a:t>] := </a:t>
            </a:r>
            <a:r>
              <a:rPr lang="en-US" sz="2800" dirty="0"/>
              <a:t>L</a:t>
            </a:r>
            <a:r>
              <a:rPr lang="ru-RU" sz="2800" dirty="0"/>
              <a:t>[</a:t>
            </a:r>
            <a:r>
              <a:rPr lang="en-US" sz="2800" dirty="0" err="1"/>
              <a:t>i</a:t>
            </a:r>
            <a:r>
              <a:rPr lang="ru-RU" sz="2800" dirty="0"/>
              <a:t>+1]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C </a:t>
            </a:r>
            <a:r>
              <a:rPr lang="ru-RU" sz="2800" dirty="0"/>
              <a:t>[</a:t>
            </a:r>
            <a:r>
              <a:rPr lang="en-US" sz="2800" dirty="0"/>
              <a:t>n</a:t>
            </a:r>
            <a:r>
              <a:rPr lang="ru-RU" sz="2800" dirty="0"/>
              <a:t>-1,*] := </a:t>
            </a:r>
            <a:r>
              <a:rPr lang="en-US" sz="2800" dirty="0"/>
              <a:t>S</a:t>
            </a:r>
            <a:r>
              <a:rPr lang="ru-RU" sz="2800" dirty="0"/>
              <a:t>,    </a:t>
            </a:r>
            <a:r>
              <a:rPr lang="en-US" sz="2800" dirty="0"/>
              <a:t> </a:t>
            </a:r>
            <a:r>
              <a:rPr lang="ru-RU" sz="2800" dirty="0"/>
              <a:t> </a:t>
            </a:r>
            <a:r>
              <a:rPr lang="ru-RU" sz="2400" dirty="0"/>
              <a:t>(восстановление префикса</a:t>
            </a:r>
            <a:r>
              <a:rPr lang="ru-RU" sz="2800" dirty="0"/>
              <a:t> 	</a:t>
            </a:r>
            <a:r>
              <a:rPr lang="en-US" sz="2800" dirty="0"/>
              <a:t> 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C </a:t>
            </a:r>
            <a:r>
              <a:rPr lang="ru-RU" sz="2800" dirty="0"/>
              <a:t>[</a:t>
            </a:r>
            <a:r>
              <a:rPr lang="en-US" sz="2800" dirty="0"/>
              <a:t>n</a:t>
            </a:r>
            <a:r>
              <a:rPr lang="ru-RU" sz="2800" dirty="0"/>
              <a:t>,*] := </a:t>
            </a:r>
            <a:r>
              <a:rPr lang="en-US" sz="2800" dirty="0"/>
              <a:t>S </a:t>
            </a:r>
            <a:r>
              <a:rPr lang="ru-RU" sz="2800" dirty="0"/>
              <a:t> 		</a:t>
            </a:r>
            <a:r>
              <a:rPr lang="ru-RU" sz="2400" dirty="0"/>
              <a:t>кодовых слов из массива </a:t>
            </a:r>
            <a:r>
              <a:rPr lang="en-US" sz="2400" dirty="0"/>
              <a:t>S</a:t>
            </a:r>
            <a:r>
              <a:rPr lang="ru-RU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C [n-1,L+1]:=0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C [n,L+1]:=1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L [n-1]:=L+1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L [n]:=L+1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b="1" i="1" dirty="0"/>
              <a:t>Код </a:t>
            </a:r>
            <a:r>
              <a:rPr lang="ru-RU" b="1" i="1" dirty="0" err="1"/>
              <a:t>Фано</a:t>
            </a:r>
            <a:endParaRPr lang="ru-RU" b="1" i="1" dirty="0"/>
          </a:p>
          <a:p>
            <a:pPr marL="457200" lvl="1" indent="0" algn="ctr">
              <a:spcBef>
                <a:spcPts val="0"/>
              </a:spcBef>
              <a:buNone/>
            </a:pPr>
            <a:r>
              <a:rPr lang="ru-RU" i="1" dirty="0"/>
              <a:t>(Шеннона-</a:t>
            </a:r>
            <a:r>
              <a:rPr lang="ru-RU" i="1" dirty="0" err="1"/>
              <a:t>Фано</a:t>
            </a:r>
            <a:r>
              <a:rPr lang="ru-RU" i="1" dirty="0"/>
              <a:t>)</a:t>
            </a:r>
          </a:p>
          <a:p>
            <a:pPr marL="0" indent="0">
              <a:buNone/>
            </a:pPr>
            <a:r>
              <a:rPr lang="ru-RU" sz="2800" b="1" dirty="0" err="1"/>
              <a:t>Ро́берт</a:t>
            </a:r>
            <a:r>
              <a:rPr lang="ru-RU" sz="2800" b="1" dirty="0"/>
              <a:t> </a:t>
            </a:r>
            <a:r>
              <a:rPr lang="ru-RU" sz="2800" b="1" dirty="0" err="1"/>
              <a:t>Фа́но</a:t>
            </a:r>
            <a:r>
              <a:rPr lang="ru-RU" sz="2800" dirty="0"/>
              <a:t> (</a:t>
            </a:r>
            <a:r>
              <a:rPr lang="ru-RU" sz="2800" i="1" dirty="0" err="1"/>
              <a:t>Robert</a:t>
            </a:r>
            <a:r>
              <a:rPr lang="ru-RU" sz="2800" i="1" dirty="0"/>
              <a:t> </a:t>
            </a:r>
            <a:r>
              <a:rPr lang="ru-RU" sz="2800" i="1" dirty="0" err="1"/>
              <a:t>Fano</a:t>
            </a:r>
            <a:r>
              <a:rPr lang="ru-RU" sz="2800" dirty="0"/>
              <a:t>, 1917—2016) — </a:t>
            </a:r>
            <a:r>
              <a:rPr lang="ru-RU" sz="2800" dirty="0" err="1"/>
              <a:t>итальяно</a:t>
            </a:r>
            <a:r>
              <a:rPr lang="ru-RU" sz="2800" dirty="0"/>
              <a:t>-американский учёный в области информатики.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Код </a:t>
            </a:r>
            <a:r>
              <a:rPr lang="ru-RU" sz="2800" dirty="0" err="1"/>
              <a:t>Фано</a:t>
            </a:r>
            <a:r>
              <a:rPr lang="ru-RU" sz="2800" dirty="0"/>
              <a:t> является префиксным </a:t>
            </a:r>
          </a:p>
          <a:p>
            <a:pPr marL="0" indent="0">
              <a:buNone/>
            </a:pPr>
            <a:r>
              <a:rPr lang="ru-RU" sz="2800" dirty="0"/>
              <a:t>почти оптимальным кодом, </a:t>
            </a:r>
          </a:p>
          <a:p>
            <a:pPr marL="0" indent="0">
              <a:buNone/>
            </a:pPr>
            <a:r>
              <a:rPr lang="ru-RU" sz="2800" dirty="0"/>
              <a:t>для которого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71256"/>
            <a:ext cx="10440261" cy="47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3240360" cy="442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8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r>
              <a:rPr lang="ru-RU" sz="2800" b="1" i="1" dirty="0"/>
              <a:t>Построение кода </a:t>
            </a:r>
            <a:r>
              <a:rPr lang="ru-RU" sz="2800" b="1" i="1" dirty="0" err="1"/>
              <a:t>Фано</a:t>
            </a:r>
            <a:endParaRPr lang="ru-RU" sz="2800" b="1" i="1" dirty="0"/>
          </a:p>
          <a:p>
            <a:pPr marL="0" indent="0">
              <a:buNone/>
            </a:pPr>
            <a:r>
              <a:rPr lang="ru-RU" sz="2800" dirty="0"/>
              <a:t>Упорядоченный по убыванию вероятностей список букв алфавита источника делится на две части так, чтобы суммы вероятностей букв, входящих в эти части, как можно меньше отличались друг от друга. </a:t>
            </a:r>
          </a:p>
          <a:p>
            <a:pPr marL="0" indent="0">
              <a:buNone/>
            </a:pPr>
            <a:r>
              <a:rPr lang="ru-RU" sz="2800" dirty="0"/>
              <a:t>Буквам первой части приписывается 0, а буквам из второй части – 1. Далее также поступают с каждой из полученных частей. </a:t>
            </a:r>
          </a:p>
          <a:p>
            <a:pPr marL="0" indent="0">
              <a:buNone/>
            </a:pPr>
            <a:r>
              <a:rPr lang="ru-RU" sz="2800" dirty="0"/>
              <a:t>Процесс продолжается до тех пор, пока весь список не разобьется на части, содержащие по одной букве.</a:t>
            </a:r>
          </a:p>
        </p:txBody>
      </p:sp>
    </p:spTree>
    <p:extLst>
      <p:ext uri="{BB962C8B-B14F-4D97-AF65-F5344CB8AC3E}">
        <p14:creationId xmlns:p14="http://schemas.microsoft.com/office/powerpoint/2010/main" val="416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Пример. </a:t>
            </a:r>
            <a:r>
              <a:rPr lang="ru-RU" sz="2800" dirty="0"/>
              <a:t>Пусть дан алфавит </a:t>
            </a:r>
            <a:r>
              <a:rPr lang="en-US" sz="2800" dirty="0"/>
              <a:t>A</a:t>
            </a:r>
            <a:r>
              <a:rPr lang="ru-RU" sz="2800" dirty="0"/>
              <a:t> = {</a:t>
            </a:r>
            <a:r>
              <a:rPr lang="en-US" sz="2800" i="1" dirty="0"/>
              <a:t>a</a:t>
            </a:r>
            <a:r>
              <a:rPr lang="ru-RU" sz="2800" baseline="-25000" dirty="0"/>
              <a:t>1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2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3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4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5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6</a:t>
            </a:r>
            <a:r>
              <a:rPr lang="ru-RU" sz="2800" dirty="0"/>
              <a:t>} с вероятностями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dirty="0"/>
              <a:t>=0.36, </a:t>
            </a:r>
            <a:r>
              <a:rPr lang="en-US" sz="2800" i="1" dirty="0"/>
              <a:t>p</a:t>
            </a:r>
            <a:r>
              <a:rPr lang="ru-RU" sz="2800" baseline="-25000" dirty="0"/>
              <a:t>2</a:t>
            </a:r>
            <a:r>
              <a:rPr lang="ru-RU" sz="2800" dirty="0"/>
              <a:t>=0.18, </a:t>
            </a:r>
            <a:r>
              <a:rPr lang="en-US" sz="2800" i="1" dirty="0"/>
              <a:t>p</a:t>
            </a:r>
            <a:r>
              <a:rPr lang="ru-RU" sz="2800" baseline="-25000" dirty="0"/>
              <a:t>3</a:t>
            </a:r>
            <a:r>
              <a:rPr lang="ru-RU" sz="2800" dirty="0"/>
              <a:t>=0.18, </a:t>
            </a:r>
            <a:r>
              <a:rPr lang="en-US" sz="2800" i="1" dirty="0"/>
              <a:t>p</a:t>
            </a:r>
            <a:r>
              <a:rPr lang="ru-RU" sz="2800" baseline="-25000" dirty="0"/>
              <a:t>4</a:t>
            </a:r>
            <a:r>
              <a:rPr lang="ru-RU" sz="2800" dirty="0"/>
              <a:t>=0.12,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/>
              <a:t>p</a:t>
            </a:r>
            <a:r>
              <a:rPr lang="ru-RU" sz="2800" baseline="-25000" dirty="0"/>
              <a:t>5</a:t>
            </a:r>
            <a:r>
              <a:rPr lang="ru-RU" sz="2800" dirty="0"/>
              <a:t>=0.09, </a:t>
            </a:r>
            <a:r>
              <a:rPr lang="en-US" sz="2800" i="1" dirty="0"/>
              <a:t>p</a:t>
            </a:r>
            <a:r>
              <a:rPr lang="ru-RU" sz="2800" baseline="-25000" dirty="0"/>
              <a:t>6</a:t>
            </a:r>
            <a:r>
              <a:rPr lang="ru-RU" sz="2800" dirty="0"/>
              <a:t>=0.07. </a:t>
            </a:r>
          </a:p>
          <a:p>
            <a:pPr marL="0" indent="0" algn="ctr">
              <a:buNone/>
            </a:pPr>
            <a:r>
              <a:rPr lang="ru-RU" sz="2800" b="1" i="1" dirty="0"/>
              <a:t>Код </a:t>
            </a:r>
            <a:r>
              <a:rPr lang="ru-RU" sz="2800" b="1" i="1" dirty="0" err="1"/>
              <a:t>Фано</a:t>
            </a:r>
            <a:endParaRPr lang="ru-RU" sz="2800" b="1" i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18868"/>
              </p:ext>
            </p:extLst>
          </p:nvPr>
        </p:nvGraphicFramePr>
        <p:xfrm>
          <a:off x="1835696" y="2132856"/>
          <a:ext cx="5616623" cy="39898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7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 err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 err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кодовое слово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30480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0.36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0.18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 algn="just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0.18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0.12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7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ru-RU" sz="2800" i="1" baseline="-25000" dirty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305"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0.07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3048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i="1" dirty="0"/>
              <a:t>Кодовое дерево для кода </a:t>
            </a:r>
            <a:r>
              <a:rPr lang="ru-RU" sz="2800" b="1" i="1" dirty="0" err="1"/>
              <a:t>Фано</a:t>
            </a: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 algn="ctr">
              <a:buNone/>
            </a:pPr>
            <a:endParaRPr lang="ru-RU" sz="28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Полученный код является </a:t>
            </a:r>
            <a:r>
              <a:rPr lang="ru-RU" sz="2800" b="1" dirty="0"/>
              <a:t>префиксным</a:t>
            </a:r>
            <a:r>
              <a:rPr lang="ru-RU" sz="2800" dirty="0"/>
              <a:t> и </a:t>
            </a:r>
            <a:r>
              <a:rPr lang="ru-RU" sz="2800" b="1" dirty="0"/>
              <a:t>почти оптимальным</a:t>
            </a:r>
            <a:r>
              <a:rPr lang="ru-RU" sz="2800" dirty="0"/>
              <a:t> со средней длиной кодового слова</a:t>
            </a:r>
          </a:p>
          <a:p>
            <a:pPr marL="0" indent="0">
              <a:buNone/>
            </a:pPr>
            <a:r>
              <a:rPr lang="en-US" sz="2800" b="1" i="1" dirty="0"/>
              <a:t>L</a:t>
            </a:r>
            <a:r>
              <a:rPr lang="ru-RU" sz="2800" b="1" i="1" baseline="-25000" dirty="0"/>
              <a:t>ср</a:t>
            </a:r>
            <a:r>
              <a:rPr lang="ru-RU" sz="2800" i="1" baseline="-25000" dirty="0"/>
              <a:t> </a:t>
            </a:r>
            <a:r>
              <a:rPr lang="ru-RU" sz="2800" dirty="0"/>
              <a:t>= 0.36</a:t>
            </a:r>
            <a:r>
              <a:rPr lang="ru-RU" sz="2800" b="1" baseline="30000" dirty="0"/>
              <a:t>.</a:t>
            </a:r>
            <a:r>
              <a:rPr lang="ru-RU" sz="2800" dirty="0"/>
              <a:t>2+0.18</a:t>
            </a:r>
            <a:r>
              <a:rPr lang="ru-RU" sz="2800" b="1" baseline="30000" dirty="0"/>
              <a:t>.</a:t>
            </a:r>
            <a:r>
              <a:rPr lang="ru-RU" sz="2800" dirty="0"/>
              <a:t>2+0.18</a:t>
            </a:r>
            <a:r>
              <a:rPr lang="ru-RU" sz="2800" b="1" baseline="30000" dirty="0"/>
              <a:t>.</a:t>
            </a:r>
            <a:r>
              <a:rPr lang="ru-RU" sz="2800" dirty="0"/>
              <a:t>2+0.12</a:t>
            </a:r>
            <a:r>
              <a:rPr lang="ru-RU" sz="2800" b="1" baseline="30000" dirty="0"/>
              <a:t>.</a:t>
            </a:r>
            <a:r>
              <a:rPr lang="ru-RU" sz="2800" dirty="0"/>
              <a:t>3+0.09</a:t>
            </a:r>
            <a:r>
              <a:rPr lang="ru-RU" sz="2800" b="1" baseline="30000" dirty="0"/>
              <a:t>.</a:t>
            </a:r>
            <a:r>
              <a:rPr lang="ru-RU" sz="2800" dirty="0"/>
              <a:t>4+0.07</a:t>
            </a:r>
            <a:r>
              <a:rPr lang="ru-RU" sz="2800" b="1" baseline="30000" dirty="0"/>
              <a:t>.</a:t>
            </a:r>
            <a:r>
              <a:rPr lang="ru-RU" sz="2800" dirty="0"/>
              <a:t>4 = </a:t>
            </a:r>
            <a:r>
              <a:rPr lang="ru-RU" sz="2800" b="1" dirty="0"/>
              <a:t>2.44</a:t>
            </a:r>
          </a:p>
          <a:p>
            <a:pPr marL="0" indent="0">
              <a:buNone/>
            </a:pPr>
            <a:r>
              <a:rPr lang="ru-RU" sz="2800" dirty="0"/>
              <a:t>Энтропия источника: </a:t>
            </a:r>
            <a:r>
              <a:rPr lang="en-US" sz="2800" b="1" i="1" dirty="0"/>
              <a:t>H</a:t>
            </a:r>
            <a:r>
              <a:rPr lang="ru-RU" sz="2800" b="1" i="1" dirty="0"/>
              <a:t> </a:t>
            </a:r>
            <a:r>
              <a:rPr lang="ru-RU" sz="2800" b="1" dirty="0"/>
              <a:t>(</a:t>
            </a:r>
            <a:r>
              <a:rPr lang="ru-RU" sz="2800" b="1" i="1" dirty="0"/>
              <a:t>p</a:t>
            </a:r>
            <a:r>
              <a:rPr lang="ru-RU" sz="2800" b="1" baseline="-25000" dirty="0"/>
              <a:t>1</a:t>
            </a:r>
            <a:r>
              <a:rPr lang="ru-RU" sz="2800" b="1" dirty="0"/>
              <a:t>,…,</a:t>
            </a:r>
            <a:r>
              <a:rPr lang="en-US" sz="2800" b="1" i="1" dirty="0"/>
              <a:t>p</a:t>
            </a:r>
            <a:r>
              <a:rPr lang="ru-RU" sz="2800" b="1" baseline="-25000" dirty="0"/>
              <a:t>6</a:t>
            </a:r>
            <a:r>
              <a:rPr lang="ru-RU" sz="2800" b="1" dirty="0"/>
              <a:t>)</a:t>
            </a:r>
            <a:r>
              <a:rPr lang="ru-RU" sz="2800" i="1" dirty="0"/>
              <a:t> </a:t>
            </a:r>
            <a:r>
              <a:rPr lang="ru-RU" sz="2800" dirty="0"/>
              <a:t>= </a:t>
            </a:r>
            <a:r>
              <a:rPr lang="ru-RU" sz="2800" b="1" dirty="0"/>
              <a:t>2.37,   2.44</a:t>
            </a:r>
            <a:r>
              <a:rPr lang="en-US" sz="2800" b="1" dirty="0"/>
              <a:t> </a:t>
            </a:r>
            <a:r>
              <a:rPr lang="ru-RU" sz="2800" b="1" dirty="0"/>
              <a:t>&lt;</a:t>
            </a:r>
            <a:r>
              <a:rPr lang="en-US" sz="2800" b="1" dirty="0"/>
              <a:t> </a:t>
            </a:r>
            <a:r>
              <a:rPr lang="ru-RU" sz="2800" b="1" dirty="0"/>
              <a:t>2.37</a:t>
            </a:r>
            <a:r>
              <a:rPr lang="en-US" sz="2800" b="1" dirty="0"/>
              <a:t> </a:t>
            </a:r>
            <a:r>
              <a:rPr lang="ru-RU" sz="2800" b="1" dirty="0"/>
              <a:t>+</a:t>
            </a:r>
            <a:r>
              <a:rPr lang="en-US" sz="2800" b="1" dirty="0"/>
              <a:t> </a:t>
            </a:r>
            <a:r>
              <a:rPr lang="ru-RU" sz="2800" b="1" dirty="0"/>
              <a:t>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50" y="692696"/>
            <a:ext cx="4057014" cy="414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/>
              <a:t>Алгоритм на псевдокоде</a:t>
            </a:r>
            <a:endParaRPr lang="ru-RU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/>
              <a:t> Построение кода </a:t>
            </a:r>
            <a:r>
              <a:rPr lang="ru-RU" sz="2800" dirty="0" err="1"/>
              <a:t>Фано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/>
              <a:t>Условные обозначения</a:t>
            </a:r>
            <a:r>
              <a:rPr lang="ru-RU" sz="2800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b="1" dirty="0"/>
              <a:t>P</a:t>
            </a:r>
            <a:r>
              <a:rPr lang="ru-RU" sz="2800" b="1" dirty="0"/>
              <a:t> </a:t>
            </a:r>
            <a:r>
              <a:rPr lang="ru-RU" sz="2800" dirty="0"/>
              <a:t>– массив вероятностей символов алфавита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L</a:t>
            </a:r>
            <a:r>
              <a:rPr lang="ru-RU" sz="2800" dirty="0"/>
              <a:t> – левая граница обрабатываемой части массива </a:t>
            </a:r>
            <a:r>
              <a:rPr lang="en-US" sz="2800" dirty="0"/>
              <a:t>P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R</a:t>
            </a:r>
            <a:r>
              <a:rPr lang="ru-RU" sz="2800" b="1" dirty="0"/>
              <a:t> </a:t>
            </a:r>
            <a:r>
              <a:rPr lang="ru-RU" sz="2800" dirty="0"/>
              <a:t>– правая граница обрабатываемой части массива </a:t>
            </a:r>
            <a:r>
              <a:rPr lang="en-US" sz="2800" dirty="0"/>
              <a:t>P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k</a:t>
            </a:r>
            <a:r>
              <a:rPr lang="ru-RU" sz="2800" dirty="0"/>
              <a:t> – длина уже построенной части элементарных кодов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/>
              <a:t>С</a:t>
            </a:r>
            <a:r>
              <a:rPr lang="ru-RU" sz="2800" dirty="0"/>
              <a:t> – матрица элементарных кодов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Length</a:t>
            </a:r>
            <a:r>
              <a:rPr lang="ru-RU" sz="2800" dirty="0"/>
              <a:t> – массив длин элементарных кодов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S</a:t>
            </a:r>
            <a:r>
              <a:rPr lang="en-US" sz="2800" b="1" baseline="-25000" dirty="0"/>
              <a:t>L</a:t>
            </a:r>
            <a:r>
              <a:rPr lang="en-US" sz="2800" baseline="-25000" dirty="0"/>
              <a:t> </a:t>
            </a:r>
            <a:r>
              <a:rPr lang="ru-RU" sz="2800" dirty="0"/>
              <a:t> – сумма элементов первой части массива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S</a:t>
            </a:r>
            <a:r>
              <a:rPr lang="en-US" sz="2800" b="1" baseline="-25000" dirty="0"/>
              <a:t>R</a:t>
            </a:r>
            <a:r>
              <a:rPr lang="ru-RU" sz="2800" baseline="-25000" dirty="0"/>
              <a:t>  </a:t>
            </a:r>
            <a:r>
              <a:rPr lang="ru-RU" sz="2800" dirty="0"/>
              <a:t>– сумма элементов второй части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892480" cy="67413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/>
              <a:t>Алгоритм на псевдокоде</a:t>
            </a:r>
            <a:endParaRPr lang="ru-RU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dirty="0"/>
              <a:t> Построение кода </a:t>
            </a:r>
            <a:r>
              <a:rPr lang="ru-RU" sz="2800" dirty="0" err="1"/>
              <a:t>Фано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err="1"/>
              <a:t>Fano</a:t>
            </a:r>
            <a:r>
              <a:rPr lang="en-US" sz="2800" b="1" dirty="0"/>
              <a:t> (</a:t>
            </a:r>
            <a:r>
              <a:rPr lang="en-US" sz="2800" b="1" dirty="0" err="1"/>
              <a:t>L,R,k</a:t>
            </a:r>
            <a:r>
              <a:rPr lang="en-US" sz="2800" b="1" dirty="0"/>
              <a:t>)</a:t>
            </a:r>
            <a:endParaRPr lang="ru-RU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 (</a:t>
            </a:r>
            <a:r>
              <a:rPr lang="ru-RU" sz="2800" dirty="0"/>
              <a:t> </a:t>
            </a:r>
            <a:r>
              <a:rPr lang="en-US" sz="2800" dirty="0"/>
              <a:t>L&lt;R</a:t>
            </a:r>
            <a:r>
              <a:rPr lang="ru-RU" sz="2800" dirty="0"/>
              <a:t> 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k</a:t>
            </a:r>
            <a:r>
              <a:rPr lang="ru-RU" sz="2800" dirty="0"/>
              <a:t> </a:t>
            </a:r>
            <a:r>
              <a:rPr lang="en-US" sz="2800" dirty="0"/>
              <a:t>:=</a:t>
            </a:r>
            <a:r>
              <a:rPr lang="ru-RU" sz="2800" dirty="0"/>
              <a:t> </a:t>
            </a:r>
            <a:r>
              <a:rPr lang="en-US" sz="2800" dirty="0"/>
              <a:t>k+1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m</a:t>
            </a:r>
            <a:r>
              <a:rPr lang="ru-RU" sz="2800" dirty="0"/>
              <a:t> </a:t>
            </a:r>
            <a:r>
              <a:rPr lang="en-US" sz="2800" dirty="0"/>
              <a:t>:=</a:t>
            </a:r>
            <a:r>
              <a:rPr lang="ru-RU" sz="2800" dirty="0"/>
              <a:t> </a:t>
            </a:r>
            <a:r>
              <a:rPr lang="en-US" sz="2800" b="1" dirty="0"/>
              <a:t>Med</a:t>
            </a:r>
            <a:r>
              <a:rPr lang="en-US" sz="2800" dirty="0"/>
              <a:t> (L,R)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DO (</a:t>
            </a:r>
            <a:r>
              <a:rPr lang="ru-RU" sz="2800" dirty="0"/>
              <a:t> </a:t>
            </a:r>
            <a:r>
              <a:rPr lang="en-US" sz="2800" dirty="0" err="1"/>
              <a:t>i</a:t>
            </a:r>
            <a:r>
              <a:rPr lang="ru-RU" sz="2800" dirty="0"/>
              <a:t> :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L,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/>
              <a:t>R</a:t>
            </a:r>
            <a:r>
              <a:rPr lang="ru-RU" sz="2800" dirty="0"/>
              <a:t> 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IF (</a:t>
            </a:r>
            <a:r>
              <a:rPr lang="ru-RU" sz="2800" dirty="0"/>
              <a:t> </a:t>
            </a:r>
            <a:r>
              <a:rPr lang="en-US" sz="2800" dirty="0" err="1"/>
              <a:t>i</a:t>
            </a:r>
            <a:r>
              <a:rPr lang="ru-RU" sz="2800" dirty="0"/>
              <a:t> </a:t>
            </a:r>
            <a:r>
              <a:rPr lang="en-US" sz="2800" dirty="0"/>
              <a:t>≤m</a:t>
            </a:r>
            <a:r>
              <a:rPr lang="ru-RU" sz="2800" dirty="0"/>
              <a:t> </a:t>
            </a:r>
            <a:r>
              <a:rPr lang="en-US" sz="2800" dirty="0"/>
              <a:t>) C[</a:t>
            </a:r>
            <a:r>
              <a:rPr lang="en-US" sz="2800" dirty="0" err="1"/>
              <a:t>i,k</a:t>
            </a:r>
            <a:r>
              <a:rPr lang="en-US" sz="2800" dirty="0"/>
              <a:t>]:=0, </a:t>
            </a:r>
            <a:r>
              <a:rPr lang="ru-RU" sz="2800" dirty="0"/>
              <a:t> </a:t>
            </a:r>
            <a:r>
              <a:rPr lang="en-US" sz="2800" dirty="0"/>
              <a:t>Length[</a:t>
            </a:r>
            <a:r>
              <a:rPr lang="en-US" sz="2800" dirty="0" err="1"/>
              <a:t>i</a:t>
            </a:r>
            <a:r>
              <a:rPr lang="en-US" sz="2800" dirty="0"/>
              <a:t>]:= Length[</a:t>
            </a:r>
            <a:r>
              <a:rPr lang="en-US" sz="2800" dirty="0" err="1"/>
              <a:t>i</a:t>
            </a:r>
            <a:r>
              <a:rPr lang="en-US" sz="2800" dirty="0"/>
              <a:t>]+1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ELSE </a:t>
            </a:r>
            <a:r>
              <a:rPr lang="ru-RU" sz="2800" dirty="0"/>
              <a:t>         </a:t>
            </a:r>
            <a:r>
              <a:rPr lang="en-US" sz="2800" dirty="0"/>
              <a:t>C[</a:t>
            </a:r>
            <a:r>
              <a:rPr lang="en-US" sz="2800" dirty="0" err="1"/>
              <a:t>i,k</a:t>
            </a:r>
            <a:r>
              <a:rPr lang="en-US" sz="2800" dirty="0"/>
              <a:t>]:=1, </a:t>
            </a:r>
            <a:r>
              <a:rPr lang="ru-RU" sz="2800" dirty="0"/>
              <a:t> </a:t>
            </a:r>
            <a:r>
              <a:rPr lang="en-US" sz="2800" dirty="0"/>
              <a:t>Length[</a:t>
            </a:r>
            <a:r>
              <a:rPr lang="en-US" sz="2800" dirty="0" err="1"/>
              <a:t>i</a:t>
            </a:r>
            <a:r>
              <a:rPr lang="en-US" sz="2800" dirty="0"/>
              <a:t>]:= Length[</a:t>
            </a:r>
            <a:r>
              <a:rPr lang="en-US" sz="2800" dirty="0" err="1"/>
              <a:t>i</a:t>
            </a:r>
            <a:r>
              <a:rPr lang="en-US" sz="2800" dirty="0"/>
              <a:t>]+1 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FI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b="1" dirty="0" err="1"/>
              <a:t>Fano</a:t>
            </a:r>
            <a:r>
              <a:rPr lang="en-US" sz="2800" dirty="0"/>
              <a:t> (</a:t>
            </a:r>
            <a:r>
              <a:rPr lang="en-US" sz="2800" dirty="0" err="1"/>
              <a:t>L,m,k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b="1" dirty="0" err="1"/>
              <a:t>Fano</a:t>
            </a:r>
            <a:r>
              <a:rPr lang="ru-RU" sz="2800" dirty="0"/>
              <a:t> (</a:t>
            </a:r>
            <a:r>
              <a:rPr lang="en-US" sz="2800" dirty="0"/>
              <a:t>m</a:t>
            </a:r>
            <a:r>
              <a:rPr lang="ru-RU" sz="2800" dirty="0"/>
              <a:t>+1,</a:t>
            </a:r>
            <a:r>
              <a:rPr lang="en-US" sz="2800" dirty="0"/>
              <a:t>R</a:t>
            </a:r>
            <a:r>
              <a:rPr lang="ru-RU" sz="2800" dirty="0"/>
              <a:t>,</a:t>
            </a:r>
            <a:r>
              <a:rPr lang="en-US" sz="2800" dirty="0"/>
              <a:t>k</a:t>
            </a:r>
            <a:r>
              <a:rPr lang="ru-RU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FI</a:t>
            </a:r>
            <a:endParaRPr lang="ru-RU" sz="2800" dirty="0"/>
          </a:p>
          <a:p>
            <a:pPr marL="0" indent="0" algn="ctr">
              <a:spcBef>
                <a:spcPts val="0"/>
              </a:spcBef>
              <a:buNone/>
            </a:pP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40900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1439"/>
            <a:ext cx="8640960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Функция </a:t>
            </a:r>
            <a:r>
              <a:rPr lang="en-US" sz="2800" b="1" dirty="0"/>
              <a:t>Med</a:t>
            </a:r>
            <a:r>
              <a:rPr lang="ru-RU" sz="2800" dirty="0"/>
              <a:t> находит медиану части массива </a:t>
            </a:r>
            <a:r>
              <a:rPr lang="en-US" sz="2800" dirty="0"/>
              <a:t>P</a:t>
            </a:r>
            <a:r>
              <a:rPr lang="ru-RU" sz="2800" dirty="0"/>
              <a:t>, т.е. такой индекс </a:t>
            </a:r>
            <a:r>
              <a:rPr lang="en-US" sz="2800" b="1" i="1" dirty="0"/>
              <a:t>L</a:t>
            </a:r>
            <a:r>
              <a:rPr lang="ru-RU" sz="2800" b="1" i="1" dirty="0"/>
              <a:t> ≤ </a:t>
            </a:r>
            <a:r>
              <a:rPr lang="en-US" sz="2800" b="1" i="1" dirty="0"/>
              <a:t>m</a:t>
            </a:r>
            <a:r>
              <a:rPr lang="ru-RU" sz="2800" b="1" i="1" dirty="0"/>
              <a:t> ≤ </a:t>
            </a:r>
            <a:r>
              <a:rPr lang="en-US" sz="2800" b="1" i="1" dirty="0"/>
              <a:t>R</a:t>
            </a:r>
            <a:r>
              <a:rPr lang="ru-RU" sz="2800" dirty="0"/>
              <a:t>, что минимальна величина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	</a:t>
            </a:r>
            <a:r>
              <a:rPr lang="en-US" sz="2800" b="1" dirty="0"/>
              <a:t>Med</a:t>
            </a:r>
            <a:r>
              <a:rPr lang="ru-RU" sz="2800" b="1" dirty="0"/>
              <a:t> (</a:t>
            </a:r>
            <a:r>
              <a:rPr lang="en-US" sz="2800" b="1" dirty="0"/>
              <a:t>L</a:t>
            </a:r>
            <a:r>
              <a:rPr lang="ru-RU" sz="2800" b="1" dirty="0"/>
              <a:t>,</a:t>
            </a:r>
            <a:r>
              <a:rPr lang="en-US" sz="2800" b="1" dirty="0"/>
              <a:t>R</a:t>
            </a:r>
            <a:r>
              <a:rPr lang="ru-RU" sz="2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S</a:t>
            </a:r>
            <a:r>
              <a:rPr lang="en-US" sz="2800" baseline="-25000" dirty="0"/>
              <a:t>L</a:t>
            </a:r>
            <a:r>
              <a:rPr lang="ru-RU" sz="2800" dirty="0"/>
              <a:t>:=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</a:t>
            </a:r>
            <a:r>
              <a:rPr lang="ru-RU" sz="2800" dirty="0"/>
              <a:t> (</a:t>
            </a:r>
            <a:r>
              <a:rPr lang="en-US" sz="2800" dirty="0" err="1"/>
              <a:t>i</a:t>
            </a:r>
            <a:r>
              <a:rPr lang="ru-RU" sz="2800" dirty="0"/>
              <a:t>:= </a:t>
            </a:r>
            <a:r>
              <a:rPr lang="en-US" sz="2800" dirty="0"/>
              <a:t>L</a:t>
            </a:r>
            <a:r>
              <a:rPr lang="ru-RU" sz="2800" dirty="0"/>
              <a:t>, …, </a:t>
            </a:r>
            <a:r>
              <a:rPr lang="en-US" sz="2800" dirty="0"/>
              <a:t>R</a:t>
            </a:r>
            <a:r>
              <a:rPr lang="ru-RU" sz="2800" dirty="0"/>
              <a:t>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	</a:t>
            </a:r>
            <a:r>
              <a:rPr lang="en-US" sz="2800" dirty="0"/>
              <a:t>S</a:t>
            </a:r>
            <a:r>
              <a:rPr lang="en-US" sz="2800" baseline="-25000" dirty="0"/>
              <a:t>L</a:t>
            </a:r>
            <a:r>
              <a:rPr lang="en-US" sz="2800" dirty="0"/>
              <a:t>:=S</a:t>
            </a:r>
            <a:r>
              <a:rPr lang="en-US" sz="2800" baseline="-25000" dirty="0"/>
              <a:t>L</a:t>
            </a:r>
            <a:r>
              <a:rPr lang="en-US" sz="2800" dirty="0"/>
              <a:t>+ P[</a:t>
            </a:r>
            <a:r>
              <a:rPr lang="en-US" sz="2800" dirty="0" err="1"/>
              <a:t>i</a:t>
            </a:r>
            <a:r>
              <a:rPr lang="en-US" sz="2800" dirty="0"/>
              <a:t>]     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S</a:t>
            </a:r>
            <a:r>
              <a:rPr lang="en-US" sz="2800" baseline="-25000" dirty="0"/>
              <a:t>R</a:t>
            </a:r>
            <a:r>
              <a:rPr lang="en-US" sz="2800" dirty="0"/>
              <a:t>:= P[R]                 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m:= R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 (S</a:t>
            </a:r>
            <a:r>
              <a:rPr lang="en-US" sz="2800" baseline="-25000" dirty="0"/>
              <a:t>L </a:t>
            </a:r>
            <a:r>
              <a:rPr lang="en-US" sz="2800" dirty="0"/>
              <a:t>≥ S</a:t>
            </a:r>
            <a:r>
              <a:rPr lang="en-US" sz="2800" baseline="-25000" dirty="0"/>
              <a:t>R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	m:=m-1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	S</a:t>
            </a:r>
            <a:r>
              <a:rPr lang="en-US" sz="2800" baseline="-25000" dirty="0"/>
              <a:t>L</a:t>
            </a:r>
            <a:r>
              <a:rPr lang="en-US" sz="2800" dirty="0"/>
              <a:t>:= S</a:t>
            </a:r>
            <a:r>
              <a:rPr lang="en-US" sz="2800" baseline="-25000" dirty="0"/>
              <a:t>L </a:t>
            </a:r>
            <a:r>
              <a:rPr lang="en-US" sz="2800" dirty="0"/>
              <a:t>- P [m]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	S</a:t>
            </a:r>
            <a:r>
              <a:rPr lang="en-US" sz="2800" baseline="-25000" dirty="0"/>
              <a:t>R</a:t>
            </a:r>
            <a:r>
              <a:rPr lang="en-US" sz="2800" dirty="0"/>
              <a:t>:= S</a:t>
            </a:r>
            <a:r>
              <a:rPr lang="en-US" sz="2800" baseline="-25000" dirty="0"/>
              <a:t>R</a:t>
            </a:r>
            <a:r>
              <a:rPr lang="en-US" sz="2800" dirty="0"/>
              <a:t>+ P [m]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return</a:t>
            </a:r>
            <a:r>
              <a:rPr lang="ru-RU" sz="2800" dirty="0"/>
              <a:t> </a:t>
            </a:r>
            <a:r>
              <a:rPr lang="en-US" sz="2800" dirty="0"/>
              <a:t>m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079594"/>
            <a:ext cx="10801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6597352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b="1" i="1" dirty="0"/>
              <a:t>Алфавитный код Гилберта – Мура</a:t>
            </a:r>
          </a:p>
          <a:p>
            <a:pPr marL="0" indent="0">
              <a:buNone/>
            </a:pPr>
            <a:r>
              <a:rPr lang="ru-RU" sz="2800" dirty="0"/>
              <a:t>Е. Н. Гилбертом и Э. Ф. Муром был предложен метод построения алфавитного кода, для которого </a:t>
            </a:r>
          </a:p>
          <a:p>
            <a:pPr marL="0" indent="0">
              <a:buNone/>
            </a:pPr>
            <a:r>
              <a:rPr lang="ru-RU" sz="2800" dirty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Пусть символы алфавита некоторым образом упорядочены, например, </a:t>
            </a:r>
            <a:r>
              <a:rPr lang="en-US" sz="2800" b="1" dirty="0"/>
              <a:t>a</a:t>
            </a:r>
            <a:r>
              <a:rPr lang="ru-RU" sz="2800" b="1" baseline="-25000" dirty="0"/>
              <a:t>1 </a:t>
            </a:r>
            <a:r>
              <a:rPr lang="ru-RU" sz="2800" b="1" dirty="0"/>
              <a:t>≤ </a:t>
            </a:r>
            <a:r>
              <a:rPr lang="en-US" sz="2800" b="1" dirty="0"/>
              <a:t>a</a:t>
            </a:r>
            <a:r>
              <a:rPr lang="ru-RU" sz="2800" b="1" baseline="-25000" dirty="0"/>
              <a:t>2 </a:t>
            </a:r>
            <a:r>
              <a:rPr lang="ru-RU" sz="2800" b="1" dirty="0"/>
              <a:t>≤ … ≤ </a:t>
            </a:r>
            <a:r>
              <a:rPr lang="en-US" sz="2800" b="1" dirty="0"/>
              <a:t>a</a:t>
            </a:r>
            <a:r>
              <a:rPr lang="en-US" sz="2800" b="1" baseline="-25000" dirty="0"/>
              <a:t>n</a:t>
            </a:r>
            <a:r>
              <a:rPr lang="ru-RU" sz="2800" b="1" baseline="-25000" dirty="0"/>
              <a:t> </a:t>
            </a:r>
            <a:r>
              <a:rPr lang="ru-RU" sz="2800" dirty="0"/>
              <a:t>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/>
              <a:t>Определение</a:t>
            </a:r>
            <a:r>
              <a:rPr lang="ru-RU" sz="2800" dirty="0"/>
              <a:t>.  Код  называется</a:t>
            </a:r>
            <a:r>
              <a:rPr lang="ru-RU" sz="2800" i="1" dirty="0"/>
              <a:t> </a:t>
            </a:r>
            <a:r>
              <a:rPr lang="ru-RU" sz="2800" b="1" i="1" dirty="0"/>
              <a:t>алфавитным</a:t>
            </a:r>
            <a:r>
              <a:rPr lang="ru-RU" sz="2800" dirty="0"/>
              <a:t>, если кодовые слова лексикографически упорядочены, т.е. </a:t>
            </a:r>
            <a:r>
              <a:rPr lang="ru-RU" sz="2800" i="1" dirty="0"/>
              <a:t> </a:t>
            </a:r>
            <a:endParaRPr lang="ru-RU" sz="2800" b="1" i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61" y="4437112"/>
            <a:ext cx="11665296" cy="5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13" y="1825277"/>
            <a:ext cx="9713631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Пример.</a:t>
            </a:r>
            <a:r>
              <a:rPr lang="ru-RU" sz="2800" dirty="0"/>
              <a:t>   Код  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dirty="0"/>
              <a:t> 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>
                <a:sym typeface="Symbol"/>
              </a:rPr>
              <a:t> </a:t>
            </a:r>
            <a:r>
              <a:rPr lang="ru-RU" sz="2800" b="1" dirty="0"/>
              <a:t>1001</a:t>
            </a:r>
            <a:r>
              <a:rPr lang="ru-RU" sz="2800" dirty="0"/>
              <a:t>   </a:t>
            </a:r>
            <a:r>
              <a:rPr lang="en-US" sz="2800" b="1" i="1" dirty="0"/>
              <a:t>a</a:t>
            </a:r>
            <a:r>
              <a:rPr lang="ru-RU" sz="2800" b="1" baseline="-25000" dirty="0"/>
              <a:t>2 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>
                <a:sym typeface="Symbol"/>
              </a:rPr>
              <a:t> </a:t>
            </a:r>
            <a:r>
              <a:rPr lang="ru-RU" sz="2800" b="1" dirty="0"/>
              <a:t>0</a:t>
            </a:r>
            <a:r>
              <a:rPr lang="ru-RU" sz="2800" dirty="0"/>
              <a:t> 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>
                <a:sym typeface="Symbol"/>
              </a:rPr>
              <a:t> </a:t>
            </a:r>
            <a:r>
              <a:rPr lang="ru-RU" sz="2800" b="1" dirty="0"/>
              <a:t>010</a:t>
            </a:r>
            <a:r>
              <a:rPr lang="ru-RU" sz="28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u="sng" dirty="0"/>
              <a:t>не является разделимым</a:t>
            </a:r>
            <a:r>
              <a:rPr lang="ru-RU" sz="2800" dirty="0"/>
              <a:t>, поскольку кодовое слово </a:t>
            </a:r>
            <a:r>
              <a:rPr lang="ru-RU" sz="2800" b="1" dirty="0"/>
              <a:t>010010</a:t>
            </a:r>
            <a:r>
              <a:rPr lang="ru-RU" sz="2800" dirty="0"/>
              <a:t> может быть декодируемо двумя способами: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b="1" i="1" dirty="0"/>
              <a:t>a</a:t>
            </a:r>
            <a:r>
              <a:rPr lang="ru-RU" sz="2800" b="1" baseline="-25000" dirty="0"/>
              <a:t>3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aseline="-25000" dirty="0"/>
              <a:t>  </a:t>
            </a:r>
            <a:r>
              <a:rPr lang="ru-RU" sz="2800" dirty="0"/>
              <a:t>или  </a:t>
            </a:r>
            <a:r>
              <a:rPr lang="en-US" sz="2800" b="1" i="1" dirty="0"/>
              <a:t>a</a:t>
            </a:r>
            <a:r>
              <a:rPr lang="ru-RU" sz="2800" b="1" baseline="-25000" dirty="0"/>
              <a:t>2 </a:t>
            </a:r>
            <a:r>
              <a:rPr lang="en-US" sz="2800" b="1" i="1" dirty="0"/>
              <a:t>a</a:t>
            </a:r>
            <a:r>
              <a:rPr lang="ru-RU" sz="2800" b="1" baseline="-25000" dirty="0"/>
              <a:t>1 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u="sng" dirty="0"/>
              <a:t>Определение</a:t>
            </a:r>
            <a:r>
              <a:rPr lang="ru-RU" sz="2800" dirty="0"/>
              <a:t>.  Побуквенный код называется </a:t>
            </a:r>
            <a:r>
              <a:rPr lang="ru-RU" sz="2800" b="1" i="1" dirty="0"/>
              <a:t>префиксным</a:t>
            </a:r>
            <a:r>
              <a:rPr lang="ru-RU" sz="2800" dirty="0"/>
              <a:t>, если в его множестве кодовых слов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u="sng" dirty="0"/>
              <a:t>ни одно слово не является началом другого</a:t>
            </a:r>
            <a:r>
              <a:rPr lang="ru-RU" sz="2800" dirty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/>
              <a:t>т.е. элементарный код одной буквы не является префиксом элементарного кода другой буквы.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/>
              <a:t>Пример.</a:t>
            </a:r>
            <a:r>
              <a:rPr lang="ru-RU" sz="2800" dirty="0"/>
              <a:t>   Код   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dirty="0"/>
              <a:t> 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>
                <a:sym typeface="Symbol"/>
              </a:rPr>
              <a:t> </a:t>
            </a:r>
            <a:r>
              <a:rPr lang="ru-RU" sz="2800" b="1" dirty="0"/>
              <a:t>1001</a:t>
            </a:r>
            <a:r>
              <a:rPr lang="ru-RU" sz="2800" dirty="0"/>
              <a:t>   </a:t>
            </a:r>
            <a:r>
              <a:rPr lang="en-US" sz="2800" b="1" i="1" dirty="0"/>
              <a:t>a</a:t>
            </a:r>
            <a:r>
              <a:rPr lang="ru-RU" sz="2800" b="1" baseline="-25000" dirty="0"/>
              <a:t>2 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>
                <a:sym typeface="Symbol"/>
              </a:rPr>
              <a:t> </a:t>
            </a:r>
            <a:r>
              <a:rPr lang="ru-RU" sz="2800" b="1" dirty="0"/>
              <a:t>0</a:t>
            </a:r>
            <a:r>
              <a:rPr lang="ru-RU" sz="2800" dirty="0"/>
              <a:t> 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en-US" sz="2800" b="1" dirty="0">
                <a:sym typeface="Symbol"/>
              </a:rPr>
              <a:t></a:t>
            </a:r>
            <a:r>
              <a:rPr lang="ru-RU" sz="2800" b="1" dirty="0">
                <a:sym typeface="Symbol"/>
              </a:rPr>
              <a:t> </a:t>
            </a:r>
            <a:r>
              <a:rPr lang="ru-RU" sz="2800" b="1" dirty="0"/>
              <a:t>010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u="sng" dirty="0"/>
              <a:t>не является префиксным</a:t>
            </a:r>
            <a:r>
              <a:rPr lang="ru-RU" sz="2800" dirty="0"/>
              <a:t>, поскольку элементарный код буквы 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i="1" dirty="0"/>
              <a:t> </a:t>
            </a:r>
            <a:r>
              <a:rPr lang="ru-RU" sz="2800" dirty="0"/>
              <a:t>является префиксом элементарного кода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/>
              <a:t>буквы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6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630" y="260648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i="1" dirty="0"/>
              <a:t>Построение кода Гилберта-Мура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dirty="0"/>
              <a:t>1. Вычислим величины </a:t>
            </a:r>
            <a:r>
              <a:rPr lang="en-US" sz="2800" i="1" dirty="0"/>
              <a:t>Q</a:t>
            </a:r>
            <a:r>
              <a:rPr lang="en-US" sz="2800" i="1" baseline="-25000" dirty="0"/>
              <a:t>i</a:t>
            </a:r>
            <a:r>
              <a:rPr lang="ru-RU" sz="2800" i="1" baseline="-25000" dirty="0"/>
              <a:t> </a:t>
            </a:r>
            <a:r>
              <a:rPr lang="ru-RU" sz="2800" i="1" dirty="0"/>
              <a:t>, </a:t>
            </a:r>
            <a:r>
              <a:rPr lang="en-US" sz="2800" i="1" dirty="0" err="1"/>
              <a:t>i</a:t>
            </a:r>
            <a:r>
              <a:rPr lang="ru-RU" sz="2800" i="1" dirty="0"/>
              <a:t>=</a:t>
            </a:r>
            <a:r>
              <a:rPr lang="ru-RU" sz="2800" dirty="0"/>
              <a:t>1</a:t>
            </a:r>
            <a:r>
              <a:rPr lang="ru-RU" sz="2800" i="1" dirty="0"/>
              <a:t>,</a:t>
            </a:r>
            <a:r>
              <a:rPr lang="en-US" sz="2800" i="1" dirty="0"/>
              <a:t>n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ru-RU" sz="2800" baseline="-25000" dirty="0"/>
              <a:t>1 </a:t>
            </a:r>
            <a:r>
              <a:rPr lang="ru-RU" sz="2800" i="1" dirty="0"/>
              <a:t>= </a:t>
            </a:r>
            <a:r>
              <a:rPr lang="en-US" sz="2800" i="1" dirty="0"/>
              <a:t>p</a:t>
            </a:r>
            <a:r>
              <a:rPr lang="ru-RU" sz="2800" baseline="-25000" dirty="0"/>
              <a:t>1 </a:t>
            </a:r>
            <a:r>
              <a:rPr lang="ru-RU" sz="2800" i="1" dirty="0"/>
              <a:t>/</a:t>
            </a:r>
            <a:r>
              <a:rPr lang="ru-RU" sz="2800" dirty="0"/>
              <a:t>2</a:t>
            </a:r>
            <a:r>
              <a:rPr lang="ru-RU" sz="2800" i="1" dirty="0"/>
              <a:t>, 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ru-RU" sz="2800" baseline="-25000" dirty="0"/>
              <a:t>2 </a:t>
            </a:r>
            <a:r>
              <a:rPr lang="ru-RU" sz="2800" i="1" dirty="0"/>
              <a:t>=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i="1" dirty="0"/>
              <a:t>+</a:t>
            </a:r>
            <a:r>
              <a:rPr lang="en-US" sz="2800" i="1" dirty="0"/>
              <a:t>p</a:t>
            </a:r>
            <a:r>
              <a:rPr lang="ru-RU" sz="2800" i="1" baseline="-25000" dirty="0"/>
              <a:t>2 </a:t>
            </a:r>
            <a:r>
              <a:rPr lang="ru-RU" sz="2800" i="1" dirty="0"/>
              <a:t>/</a:t>
            </a:r>
            <a:r>
              <a:rPr lang="ru-RU" sz="2800" dirty="0"/>
              <a:t>2</a:t>
            </a:r>
            <a:r>
              <a:rPr lang="ru-RU" sz="2800" i="1" dirty="0"/>
              <a:t>, 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ru-RU" sz="2800" baseline="-25000" dirty="0"/>
              <a:t>3 </a:t>
            </a:r>
            <a:r>
              <a:rPr lang="ru-RU" sz="2800" i="1" dirty="0"/>
              <a:t>=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i="1" dirty="0"/>
              <a:t>+</a:t>
            </a:r>
            <a:r>
              <a:rPr lang="en-US" sz="2800" i="1" dirty="0"/>
              <a:t>p</a:t>
            </a:r>
            <a:r>
              <a:rPr lang="ru-RU" sz="2800" baseline="-25000" dirty="0"/>
              <a:t>2</a:t>
            </a:r>
            <a:r>
              <a:rPr lang="ru-RU" sz="2800" i="1" dirty="0"/>
              <a:t>+</a:t>
            </a:r>
            <a:r>
              <a:rPr lang="en-US" sz="2800" i="1" dirty="0"/>
              <a:t>p</a:t>
            </a:r>
            <a:r>
              <a:rPr lang="ru-RU" sz="2800" baseline="-25000" dirty="0"/>
              <a:t>3 </a:t>
            </a:r>
            <a:r>
              <a:rPr lang="ru-RU" sz="2800" i="1" dirty="0"/>
              <a:t>/</a:t>
            </a:r>
            <a:r>
              <a:rPr lang="ru-RU" sz="2800" dirty="0"/>
              <a:t>2</a:t>
            </a:r>
            <a:r>
              <a:rPr lang="ru-RU" sz="2800" i="1" dirty="0"/>
              <a:t>,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	…</a:t>
            </a:r>
            <a:r>
              <a:rPr lang="ru-RU" sz="2800" i="1" dirty="0"/>
              <a:t> 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 err="1"/>
              <a:t>Q</a:t>
            </a:r>
            <a:r>
              <a:rPr lang="en-US" sz="2800" i="1" baseline="-25000" dirty="0" err="1"/>
              <a:t>n</a:t>
            </a:r>
            <a:r>
              <a:rPr lang="ru-RU" sz="2800" i="1" baseline="-25000" dirty="0"/>
              <a:t> </a:t>
            </a:r>
            <a:r>
              <a:rPr lang="ru-RU" sz="2800" i="1" dirty="0"/>
              <a:t>=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i="1" dirty="0"/>
              <a:t>+</a:t>
            </a:r>
            <a:r>
              <a:rPr lang="en-US" sz="2800" i="1" dirty="0"/>
              <a:t>p</a:t>
            </a:r>
            <a:r>
              <a:rPr lang="ru-RU" sz="2800" baseline="-25000" dirty="0"/>
              <a:t>2</a:t>
            </a:r>
            <a:r>
              <a:rPr lang="ru-RU" sz="2800" i="1" dirty="0"/>
              <a:t>+…+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ru-RU" sz="2800" i="1" baseline="-25000" dirty="0"/>
              <a:t>-</a:t>
            </a:r>
            <a:r>
              <a:rPr lang="ru-RU" sz="2800" baseline="-25000" dirty="0"/>
              <a:t>1</a:t>
            </a:r>
            <a:r>
              <a:rPr lang="ru-RU" sz="2800" i="1" dirty="0"/>
              <a:t>+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ru-RU" sz="2800" i="1" baseline="-25000" dirty="0"/>
              <a:t> </a:t>
            </a:r>
            <a:r>
              <a:rPr lang="ru-RU" sz="2800" i="1" dirty="0"/>
              <a:t>/</a:t>
            </a:r>
            <a:r>
              <a:rPr lang="ru-RU" sz="2800" dirty="0"/>
              <a:t>2.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dirty="0"/>
              <a:t>2. Представим суммы </a:t>
            </a:r>
            <a:r>
              <a:rPr lang="en-US" sz="2800" i="1" dirty="0"/>
              <a:t>Q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ru-RU" sz="2800" dirty="0"/>
              <a:t>в двоичном виде.</a:t>
            </a:r>
          </a:p>
          <a:p>
            <a:pPr marL="0" lvl="0" indent="0">
              <a:buNone/>
            </a:pPr>
            <a:r>
              <a:rPr lang="ru-RU" sz="2800" dirty="0"/>
              <a:t>3. В качестве кодовых слов возьмем  </a:t>
            </a:r>
          </a:p>
          <a:p>
            <a:pPr marL="0" lvl="0" indent="0">
              <a:buNone/>
            </a:pPr>
            <a:r>
              <a:rPr lang="ru-RU" sz="2800" dirty="0"/>
              <a:t>     младших бит в двоичном представлении </a:t>
            </a:r>
            <a:r>
              <a:rPr lang="en-US" sz="2800" i="1" dirty="0"/>
              <a:t>Q</a:t>
            </a:r>
            <a:r>
              <a:rPr lang="en-US" sz="2800" i="1" baseline="-25000" dirty="0"/>
              <a:t>i</a:t>
            </a:r>
            <a:r>
              <a:rPr lang="ru-RU" sz="2800" dirty="0"/>
              <a:t>, 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99549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716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Пример. </a:t>
            </a:r>
            <a:r>
              <a:rPr lang="ru-RU" sz="2800" dirty="0"/>
              <a:t>Пусть дан алфавит </a:t>
            </a:r>
            <a:r>
              <a:rPr lang="en-US" sz="2800" dirty="0"/>
              <a:t>A</a:t>
            </a:r>
            <a:r>
              <a:rPr lang="ru-RU" sz="2800" dirty="0"/>
              <a:t> = {</a:t>
            </a:r>
            <a:r>
              <a:rPr lang="en-US" sz="2800" i="1" dirty="0"/>
              <a:t>a</a:t>
            </a:r>
            <a:r>
              <a:rPr lang="ru-RU" sz="2800" baseline="-25000" dirty="0"/>
              <a:t>1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2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3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4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5</a:t>
            </a:r>
            <a:r>
              <a:rPr lang="ru-RU" sz="2800" i="1" dirty="0"/>
              <a:t>, </a:t>
            </a:r>
            <a:r>
              <a:rPr lang="en-US" sz="2800" i="1" dirty="0"/>
              <a:t>a</a:t>
            </a:r>
            <a:r>
              <a:rPr lang="ru-RU" sz="2800" baseline="-25000" dirty="0"/>
              <a:t>6</a:t>
            </a:r>
            <a:r>
              <a:rPr lang="ru-RU" sz="2800" dirty="0"/>
              <a:t>} с вероятностями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dirty="0"/>
              <a:t>=0.36, </a:t>
            </a:r>
            <a:r>
              <a:rPr lang="en-US" sz="2800" i="1" dirty="0"/>
              <a:t>p</a:t>
            </a:r>
            <a:r>
              <a:rPr lang="ru-RU" sz="2800" baseline="-25000" dirty="0"/>
              <a:t>2</a:t>
            </a:r>
            <a:r>
              <a:rPr lang="ru-RU" sz="2800" dirty="0"/>
              <a:t>=0.18, </a:t>
            </a:r>
            <a:r>
              <a:rPr lang="en-US" sz="2800" i="1" dirty="0"/>
              <a:t>p</a:t>
            </a:r>
            <a:r>
              <a:rPr lang="ru-RU" sz="2800" baseline="-25000" dirty="0"/>
              <a:t>3</a:t>
            </a:r>
            <a:r>
              <a:rPr lang="ru-RU" sz="2800" dirty="0"/>
              <a:t>=0.18, </a:t>
            </a:r>
            <a:r>
              <a:rPr lang="en-US" sz="2800" i="1" dirty="0"/>
              <a:t>p</a:t>
            </a:r>
            <a:r>
              <a:rPr lang="ru-RU" sz="2800" baseline="-25000" dirty="0"/>
              <a:t>4</a:t>
            </a:r>
            <a:r>
              <a:rPr lang="ru-RU" sz="2800" dirty="0"/>
              <a:t>=0.12,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/>
              <a:t>p</a:t>
            </a:r>
            <a:r>
              <a:rPr lang="ru-RU" sz="2800" baseline="-25000" dirty="0"/>
              <a:t>5</a:t>
            </a:r>
            <a:r>
              <a:rPr lang="ru-RU" sz="2800" dirty="0"/>
              <a:t>=0.09, </a:t>
            </a:r>
            <a:r>
              <a:rPr lang="en-US" sz="2800" i="1" dirty="0"/>
              <a:t>p</a:t>
            </a:r>
            <a:r>
              <a:rPr lang="ru-RU" sz="2800" baseline="-25000" dirty="0"/>
              <a:t>6</a:t>
            </a:r>
            <a:r>
              <a:rPr lang="ru-RU" sz="2800" dirty="0"/>
              <a:t>=0.07.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/>
              <a:t>Код Гилберта-Мура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 algn="ctr">
              <a:spcBef>
                <a:spcPts val="0"/>
              </a:spcBef>
              <a:buNone/>
            </a:pPr>
            <a:endParaRPr lang="ru-RU" b="1" i="1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/>
              <a:t>Средняя длина кодового слова: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/>
              <a:t>L</a:t>
            </a:r>
            <a:r>
              <a:rPr lang="ru-RU" sz="2800" b="1" i="1" baseline="-25000" dirty="0"/>
              <a:t>ср</a:t>
            </a:r>
            <a:r>
              <a:rPr lang="ru-RU" sz="2800" dirty="0"/>
              <a:t>= 4</a:t>
            </a:r>
            <a:r>
              <a:rPr lang="ru-RU" sz="2800" b="1" baseline="30000" dirty="0"/>
              <a:t>.</a:t>
            </a:r>
            <a:r>
              <a:rPr lang="ru-RU" sz="2800" dirty="0"/>
              <a:t>0.18+4</a:t>
            </a:r>
            <a:r>
              <a:rPr lang="ru-RU" sz="2800" b="1" baseline="30000" dirty="0"/>
              <a:t>.</a:t>
            </a:r>
            <a:r>
              <a:rPr lang="ru-RU" sz="2800" dirty="0"/>
              <a:t>0.18+3</a:t>
            </a:r>
            <a:r>
              <a:rPr lang="ru-RU" sz="2800" b="1" baseline="30000" dirty="0"/>
              <a:t>.</a:t>
            </a:r>
            <a:r>
              <a:rPr lang="ru-RU" sz="2800" dirty="0"/>
              <a:t>0.36+5</a:t>
            </a:r>
            <a:r>
              <a:rPr lang="ru-RU" sz="2800" b="1" baseline="30000" dirty="0"/>
              <a:t>.</a:t>
            </a:r>
            <a:r>
              <a:rPr lang="ru-RU" sz="2800" dirty="0"/>
              <a:t>0.07+5</a:t>
            </a:r>
            <a:r>
              <a:rPr lang="ru-RU" sz="2800" b="1" baseline="30000" dirty="0"/>
              <a:t>.</a:t>
            </a:r>
            <a:r>
              <a:rPr lang="ru-RU" sz="2800" dirty="0"/>
              <a:t>0.09+5</a:t>
            </a:r>
            <a:r>
              <a:rPr lang="ru-RU" sz="2800" b="1" baseline="30000" dirty="0"/>
              <a:t>.</a:t>
            </a:r>
            <a:r>
              <a:rPr lang="ru-RU" sz="2800" dirty="0"/>
              <a:t>0.12=</a:t>
            </a:r>
            <a:r>
              <a:rPr lang="ru-RU" sz="2800" b="1" dirty="0"/>
              <a:t>3.92&lt;2.37+2</a:t>
            </a:r>
            <a:endParaRPr lang="ru-RU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12311"/>
              </p:ext>
            </p:extLst>
          </p:nvPr>
        </p:nvGraphicFramePr>
        <p:xfrm>
          <a:off x="683568" y="1916832"/>
          <a:ext cx="7920880" cy="34563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4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 err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 err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ctr"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кодовое слово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60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baseline="-250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2800" i="1" baseline="-250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ru-RU" sz="2800" i="1" baseline="-25000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57475" algn="l"/>
                        </a:tabLst>
                      </a:pPr>
                      <a:r>
                        <a:rPr lang="en-US" sz="2800" i="1" dirty="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ru-RU" sz="2800" i="1" baseline="-25000" dirty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  <a:r>
                        <a:rPr lang="ru-RU" sz="2800" baseline="30000">
                          <a:effectLst/>
                          <a:latin typeface="Times New Roman"/>
                          <a:ea typeface="Times New Roman"/>
                        </a:rPr>
                        <a:t>3  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</a:rPr>
                        <a:t>≤ 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0.18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3  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≤ 0.18 &lt;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2  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≤ 0.36 &lt;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4  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≤ 0.07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4  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≤ 0.09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1/2</a:t>
                      </a:r>
                      <a:r>
                        <a:rPr lang="ru-RU" sz="2800" baseline="30000" dirty="0">
                          <a:effectLst/>
                          <a:latin typeface="Times New Roman"/>
                          <a:ea typeface="Times New Roman"/>
                        </a:rPr>
                        <a:t>4  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≤ 0.12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0.09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0.27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0.54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0.755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0.835</a:t>
                      </a: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0001</a:t>
                      </a:r>
                    </a:p>
                    <a:p>
                      <a:pPr indent="635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657475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0100</a:t>
                      </a:r>
                    </a:p>
                    <a:p>
                      <a:pPr indent="635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100</a:t>
                      </a:r>
                    </a:p>
                    <a:p>
                      <a:pPr indent="635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11000</a:t>
                      </a:r>
                    </a:p>
                    <a:p>
                      <a:pPr indent="635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11010</a:t>
                      </a:r>
                    </a:p>
                    <a:p>
                      <a:pPr indent="635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</a:rPr>
                        <a:t> 11110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/>
              <a:t>Арифметический код</a:t>
            </a:r>
          </a:p>
          <a:p>
            <a:pPr marL="0" indent="0">
              <a:buNone/>
            </a:pPr>
            <a:r>
              <a:rPr lang="ru-RU" sz="2800" dirty="0"/>
              <a:t>Идея арифметического кодирования была впервые предложена </a:t>
            </a:r>
            <a:r>
              <a:rPr lang="ru-RU" sz="2800" b="1" i="1" dirty="0"/>
              <a:t>П. </a:t>
            </a:r>
            <a:r>
              <a:rPr lang="ru-RU" sz="2800" b="1" i="1" dirty="0" err="1"/>
              <a:t>Элиасом</a:t>
            </a:r>
            <a:r>
              <a:rPr lang="ru-RU" sz="2800" dirty="0"/>
              <a:t> (</a:t>
            </a:r>
            <a:r>
              <a:rPr lang="en-US" sz="2800" dirty="0"/>
              <a:t> </a:t>
            </a:r>
            <a:r>
              <a:rPr lang="en-US" sz="2800" i="1" dirty="0"/>
              <a:t>P. Elias</a:t>
            </a:r>
            <a:r>
              <a:rPr lang="en-US" sz="2800" dirty="0"/>
              <a:t> )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В арифметическом коде кодируемое сообщение разбивается </a:t>
            </a:r>
            <a:r>
              <a:rPr lang="ru-RU" sz="2800" b="1" dirty="0"/>
              <a:t>на блоки постоянной длины</a:t>
            </a:r>
            <a:r>
              <a:rPr lang="ru-RU" sz="2800" dirty="0"/>
              <a:t>, которые затем кодируются отдельно. </a:t>
            </a:r>
            <a:endParaRPr lang="en-US" sz="2800" dirty="0"/>
          </a:p>
          <a:p>
            <a:pPr marL="0" indent="0">
              <a:buNone/>
            </a:pPr>
            <a:r>
              <a:rPr lang="ru-RU" sz="2800" u="sng" dirty="0"/>
              <a:t>При увеличении длины блока</a:t>
            </a:r>
            <a:r>
              <a:rPr lang="ru-RU" sz="2800" dirty="0"/>
              <a:t> средняя длина кодового слова стремится к энтропии, </a:t>
            </a:r>
            <a:r>
              <a:rPr lang="ru-RU" sz="2800" b="1" dirty="0"/>
              <a:t>однако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возрастает сложность реализации алгоритма и уменьшается  скорость кодирования и декодирования. </a:t>
            </a:r>
          </a:p>
          <a:p>
            <a:pPr marL="0" indent="0">
              <a:buNone/>
            </a:pPr>
            <a:r>
              <a:rPr lang="ru-RU" sz="2800" dirty="0"/>
              <a:t>Арифметическое кодирование позволяет получить </a:t>
            </a:r>
            <a:r>
              <a:rPr lang="ru-RU" sz="2800" b="1" dirty="0"/>
              <a:t>произвольно малую избыточность</a:t>
            </a:r>
            <a:r>
              <a:rPr lang="ru-RU" sz="2800" dirty="0"/>
              <a:t> при кодировании достаточно больших блоков входного сообщения.</a:t>
            </a:r>
          </a:p>
          <a:p>
            <a:pPr marL="0" indent="0">
              <a:buNone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893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/>
              <a:t>Идея арифметического кода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Пусть дан источник</a:t>
            </a:r>
            <a:r>
              <a:rPr lang="ru-RU" sz="2800" i="1" dirty="0"/>
              <a:t>,</a:t>
            </a:r>
            <a:r>
              <a:rPr lang="ru-RU" sz="2800" dirty="0"/>
              <a:t> порождающий буквы из алфавита</a:t>
            </a:r>
            <a:r>
              <a:rPr lang="ru-RU" sz="2800" i="1" dirty="0"/>
              <a:t> </a:t>
            </a:r>
            <a:r>
              <a:rPr lang="ru-RU" sz="2800" b="1" i="1" dirty="0"/>
              <a:t>А</a:t>
            </a:r>
            <a:r>
              <a:rPr lang="ru-RU" sz="2800" b="1" dirty="0"/>
              <a:t>={</a:t>
            </a:r>
            <a:r>
              <a:rPr lang="en-US" sz="2800" i="1" dirty="0"/>
              <a:t>a</a:t>
            </a:r>
            <a:r>
              <a:rPr lang="ru-RU" sz="2800" baseline="-25000" dirty="0"/>
              <a:t>1</a:t>
            </a:r>
            <a:r>
              <a:rPr lang="ru-RU" sz="2800" i="1" dirty="0"/>
              <a:t>,</a:t>
            </a:r>
            <a:r>
              <a:rPr lang="en-US" sz="2800" i="1" dirty="0"/>
              <a:t>a</a:t>
            </a:r>
            <a:r>
              <a:rPr lang="ru-RU" sz="2800" baseline="-25000" dirty="0"/>
              <a:t>2</a:t>
            </a:r>
            <a:r>
              <a:rPr lang="ru-RU" sz="2800" i="1" dirty="0"/>
              <a:t>,…,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ru-RU" sz="2800" dirty="0"/>
              <a:t>} с вероятностями </a:t>
            </a:r>
            <a:r>
              <a:rPr lang="en-US" sz="2800" b="1" i="1" dirty="0"/>
              <a:t>p</a:t>
            </a:r>
            <a:r>
              <a:rPr lang="en-US" sz="2800" b="1" i="1" baseline="-25000" dirty="0"/>
              <a:t>i </a:t>
            </a:r>
            <a:r>
              <a:rPr lang="ru-RU" sz="2800" i="1" dirty="0"/>
              <a:t>=</a:t>
            </a:r>
            <a:r>
              <a:rPr lang="en-US" sz="2800" i="1" dirty="0"/>
              <a:t> P</a:t>
            </a:r>
            <a:r>
              <a:rPr lang="ru-RU" sz="2800" dirty="0"/>
              <a:t>(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i</a:t>
            </a:r>
            <a:r>
              <a:rPr lang="ru-RU" sz="2800" dirty="0"/>
              <a:t>). </a:t>
            </a:r>
          </a:p>
          <a:p>
            <a:pPr marL="0" indent="0">
              <a:buNone/>
            </a:pPr>
            <a:r>
              <a:rPr lang="ru-RU" sz="2800" dirty="0"/>
              <a:t>Необходимо закодировать некую последовательность символов данного источника </a:t>
            </a:r>
            <a:r>
              <a:rPr lang="en-US" sz="2800" b="1" i="1" dirty="0"/>
              <a:t>S</a:t>
            </a:r>
            <a:r>
              <a:rPr lang="ru-RU" sz="2800" i="1" dirty="0"/>
              <a:t> = х</a:t>
            </a:r>
            <a:r>
              <a:rPr lang="ru-RU" sz="2800" baseline="-25000" dirty="0"/>
              <a:t>1</a:t>
            </a:r>
            <a:r>
              <a:rPr lang="ru-RU" sz="2800" i="1" dirty="0"/>
              <a:t>х</a:t>
            </a:r>
            <a:r>
              <a:rPr lang="ru-RU" sz="2800" baseline="-25000" dirty="0"/>
              <a:t>2</a:t>
            </a:r>
            <a:r>
              <a:rPr lang="ru-RU" sz="2800" i="1" dirty="0"/>
              <a:t>х</a:t>
            </a:r>
            <a:r>
              <a:rPr lang="ru-RU" sz="2800" baseline="-25000" dirty="0"/>
              <a:t>3</a:t>
            </a:r>
            <a:r>
              <a:rPr lang="ru-RU" sz="2800" i="1" dirty="0"/>
              <a:t>х</a:t>
            </a:r>
            <a:r>
              <a:rPr lang="ru-RU" sz="2800" baseline="-25000" dirty="0"/>
              <a:t>4</a:t>
            </a:r>
            <a:r>
              <a:rPr lang="ru-RU" sz="2800" i="1" dirty="0"/>
              <a:t>…</a:t>
            </a:r>
            <a:endParaRPr lang="ru-RU" sz="2800" dirty="0"/>
          </a:p>
          <a:p>
            <a:pPr marL="0" lvl="0" indent="0">
              <a:buNone/>
            </a:pPr>
            <a:r>
              <a:rPr lang="en-US" sz="2800" dirty="0"/>
              <a:t>1</a:t>
            </a:r>
            <a:r>
              <a:rPr lang="ru-RU" sz="2800" dirty="0"/>
              <a:t>. Вычислим кумулятивные вероятности </a:t>
            </a:r>
            <a:r>
              <a:rPr lang="en-US" sz="2800" b="1" i="1" dirty="0"/>
              <a:t>Q</a:t>
            </a:r>
            <a:r>
              <a:rPr lang="ru-RU" sz="2800" b="1" baseline="-25000" dirty="0"/>
              <a:t>0 </a:t>
            </a:r>
            <a:r>
              <a:rPr lang="ru-RU" sz="2800" i="1" dirty="0"/>
              <a:t>,</a:t>
            </a:r>
            <a:r>
              <a:rPr lang="en-US" sz="2800" b="1" i="1" dirty="0"/>
              <a:t>Q</a:t>
            </a:r>
            <a:r>
              <a:rPr lang="ru-RU" sz="2800" b="1" baseline="-25000" dirty="0"/>
              <a:t>1</a:t>
            </a:r>
            <a:r>
              <a:rPr lang="ru-RU" sz="2800" baseline="-25000" dirty="0"/>
              <a:t> </a:t>
            </a:r>
            <a:r>
              <a:rPr lang="ru-RU" sz="2800" i="1" dirty="0"/>
              <a:t>,</a:t>
            </a:r>
            <a:r>
              <a:rPr lang="ru-RU" sz="2800" dirty="0"/>
              <a:t>…</a:t>
            </a:r>
            <a:r>
              <a:rPr lang="ru-RU" sz="2800" i="1" dirty="0"/>
              <a:t>,</a:t>
            </a:r>
            <a:r>
              <a:rPr lang="en-US" sz="2800" b="1" i="1" dirty="0" err="1"/>
              <a:t>Q</a:t>
            </a:r>
            <a:r>
              <a:rPr lang="en-US" sz="2800" b="1" i="1" baseline="-25000" dirty="0" err="1"/>
              <a:t>n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0</a:t>
            </a:r>
            <a:r>
              <a:rPr lang="en-US" sz="2800" dirty="0"/>
              <a:t>=0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1</a:t>
            </a:r>
            <a:r>
              <a:rPr lang="en-US" sz="2800" dirty="0"/>
              <a:t>=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2</a:t>
            </a:r>
            <a:r>
              <a:rPr lang="en-US" sz="2800" i="1" dirty="0"/>
              <a:t>=p</a:t>
            </a:r>
            <a:r>
              <a:rPr lang="en-US" sz="2800" baseline="-25000" dirty="0"/>
              <a:t>1</a:t>
            </a:r>
            <a:r>
              <a:rPr lang="en-US" sz="2800" i="1" dirty="0"/>
              <a:t>+p</a:t>
            </a:r>
            <a:r>
              <a:rPr lang="en-US" sz="2800" baseline="-25000" dirty="0"/>
              <a:t>2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3</a:t>
            </a:r>
            <a:r>
              <a:rPr lang="en-US" sz="2800" i="1" dirty="0"/>
              <a:t>=p</a:t>
            </a:r>
            <a:r>
              <a:rPr lang="en-US" sz="2800" baseline="-25000" dirty="0"/>
              <a:t>1</a:t>
            </a:r>
            <a:r>
              <a:rPr lang="en-US" sz="2800" i="1" dirty="0"/>
              <a:t>+p</a:t>
            </a:r>
            <a:r>
              <a:rPr lang="en-US" sz="2800" baseline="-25000" dirty="0"/>
              <a:t>2</a:t>
            </a:r>
            <a:r>
              <a:rPr lang="en-US" sz="2800" i="1" dirty="0"/>
              <a:t>+p</a:t>
            </a:r>
            <a:r>
              <a:rPr lang="en-US" sz="2800" baseline="-25000" dirty="0"/>
              <a:t>3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...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 err="1"/>
              <a:t>Q</a:t>
            </a:r>
            <a:r>
              <a:rPr lang="en-US" sz="2800" i="1" baseline="-25000" dirty="0" err="1"/>
              <a:t>n</a:t>
            </a:r>
            <a:r>
              <a:rPr lang="ru-RU" sz="2800" i="1" dirty="0"/>
              <a:t>=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i="1" dirty="0"/>
              <a:t>+</a:t>
            </a:r>
            <a:r>
              <a:rPr lang="en-US" sz="2800" i="1" dirty="0"/>
              <a:t>p</a:t>
            </a:r>
            <a:r>
              <a:rPr lang="ru-RU" sz="2800" baseline="-25000" dirty="0"/>
              <a:t>2</a:t>
            </a:r>
            <a:r>
              <a:rPr lang="ru-RU" sz="2800" i="1" dirty="0"/>
              <a:t>+</a:t>
            </a:r>
            <a:r>
              <a:rPr lang="ru-RU" sz="2800" dirty="0"/>
              <a:t>…</a:t>
            </a:r>
            <a:r>
              <a:rPr lang="ru-RU" sz="2800" i="1" dirty="0"/>
              <a:t>+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r>
              <a:rPr lang="ru-RU" sz="2800" i="1" dirty="0"/>
              <a:t>=</a:t>
            </a:r>
            <a:r>
              <a:rPr lang="ru-RU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19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/>
              <a:t>Идея арифметического кода</a:t>
            </a:r>
            <a:endParaRPr lang="ru-RU" sz="2800" dirty="0"/>
          </a:p>
          <a:p>
            <a:pPr marL="0" lvl="0" indent="0">
              <a:buNone/>
            </a:pPr>
            <a:r>
              <a:rPr lang="ru-RU" sz="2800" dirty="0"/>
              <a:t>2. Разобьем интервал [</a:t>
            </a:r>
            <a:r>
              <a:rPr lang="en-US" sz="2800" i="1" dirty="0"/>
              <a:t>Q</a:t>
            </a:r>
            <a:r>
              <a:rPr lang="ru-RU" sz="2800" baseline="-25000" dirty="0"/>
              <a:t>0</a:t>
            </a:r>
            <a:r>
              <a:rPr lang="ru-RU" sz="2800" i="1" dirty="0"/>
              <a:t>,</a:t>
            </a:r>
            <a:r>
              <a:rPr lang="en-US" sz="2800" i="1" dirty="0" err="1"/>
              <a:t>Q</a:t>
            </a:r>
            <a:r>
              <a:rPr lang="en-US" sz="2800" i="1" baseline="-25000" dirty="0" err="1"/>
              <a:t>n</a:t>
            </a:r>
            <a:r>
              <a:rPr lang="ru-RU" sz="2800" dirty="0"/>
              <a:t>) - интервал [0,1) - так, чтобы  каждой букве исходного алфавита соответствовал свой интервал, равный ее вероятности: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i="1" dirty="0"/>
              <a:t>	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i="1" baseline="-25000" dirty="0"/>
              <a:t>   </a:t>
            </a:r>
            <a:r>
              <a:rPr lang="en-US" sz="2800" dirty="0"/>
              <a:t>    [</a:t>
            </a:r>
            <a:r>
              <a:rPr lang="en-US" sz="2800" i="1" dirty="0"/>
              <a:t>Q</a:t>
            </a:r>
            <a:r>
              <a:rPr lang="en-US" sz="2800" baseline="-25000" dirty="0"/>
              <a:t>0</a:t>
            </a:r>
            <a:r>
              <a:rPr lang="ru-RU" sz="2800" baseline="-25000" dirty="0"/>
              <a:t> </a:t>
            </a:r>
            <a:r>
              <a:rPr lang="en-US" sz="2800" i="1" dirty="0"/>
              <a:t>,Q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i="1" dirty="0"/>
              <a:t>	</a:t>
            </a:r>
            <a:r>
              <a:rPr lang="en-US" sz="2800" i="1" dirty="0"/>
              <a:t>a</a:t>
            </a:r>
            <a:r>
              <a:rPr lang="en-US" sz="2800" baseline="-25000" dirty="0"/>
              <a:t>2 </a:t>
            </a:r>
            <a:r>
              <a:rPr lang="en-US" sz="2800" i="1" baseline="-25000" dirty="0"/>
              <a:t>        </a:t>
            </a:r>
            <a:r>
              <a:rPr lang="en-US" sz="2800" dirty="0"/>
              <a:t>[</a:t>
            </a:r>
            <a:r>
              <a:rPr lang="en-US" sz="2800" i="1" dirty="0"/>
              <a:t>Q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en-US" sz="2800" i="1" dirty="0"/>
              <a:t>,Q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i="1" dirty="0"/>
              <a:t>	</a:t>
            </a:r>
            <a:r>
              <a:rPr lang="en-US" sz="2800" i="1" dirty="0"/>
              <a:t>a</a:t>
            </a:r>
            <a:r>
              <a:rPr lang="en-US" sz="2800" baseline="-25000" dirty="0"/>
              <a:t>3 </a:t>
            </a:r>
            <a:r>
              <a:rPr lang="en-US" sz="2800" i="1" baseline="-25000" dirty="0"/>
              <a:t>        </a:t>
            </a:r>
            <a:r>
              <a:rPr lang="en-US" sz="2800" dirty="0"/>
              <a:t>[</a:t>
            </a:r>
            <a:r>
              <a:rPr lang="en-US" sz="2800" i="1" dirty="0"/>
              <a:t>Q</a:t>
            </a:r>
            <a:r>
              <a:rPr lang="en-US" sz="2800" baseline="-25000" dirty="0"/>
              <a:t>2</a:t>
            </a:r>
            <a:r>
              <a:rPr lang="ru-RU" sz="2800" baseline="-25000" dirty="0"/>
              <a:t> </a:t>
            </a:r>
            <a:r>
              <a:rPr lang="en-US" sz="2800" i="1" dirty="0"/>
              <a:t>,Q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i="1" dirty="0"/>
              <a:t>	</a:t>
            </a:r>
            <a:r>
              <a:rPr lang="en-US" sz="2800" i="1" dirty="0"/>
              <a:t>a</a:t>
            </a:r>
            <a:r>
              <a:rPr lang="en-US" sz="2800" baseline="-25000" dirty="0"/>
              <a:t>4</a:t>
            </a:r>
            <a:r>
              <a:rPr lang="en-US" sz="2800" i="1" baseline="-25000" dirty="0"/>
              <a:t>         </a:t>
            </a:r>
            <a:r>
              <a:rPr lang="en-US" sz="2800" dirty="0"/>
              <a:t>[</a:t>
            </a:r>
            <a:r>
              <a:rPr lang="en-US" sz="2800" i="1" dirty="0"/>
              <a:t>Q</a:t>
            </a:r>
            <a:r>
              <a:rPr lang="en-US" sz="2800" baseline="-25000" dirty="0"/>
              <a:t>3</a:t>
            </a:r>
            <a:r>
              <a:rPr lang="ru-RU" sz="2800" baseline="-25000" dirty="0"/>
              <a:t> </a:t>
            </a:r>
            <a:r>
              <a:rPr lang="en-US" sz="2800" i="1" dirty="0"/>
              <a:t>,Q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ru-RU" sz="2800" dirty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i="1" dirty="0"/>
              <a:t>	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ru-RU" sz="2800" i="1" baseline="-25000" dirty="0"/>
              <a:t>        </a:t>
            </a:r>
            <a:r>
              <a:rPr lang="ru-RU" sz="2800" dirty="0"/>
              <a:t>[</a:t>
            </a:r>
            <a:r>
              <a:rPr lang="en-US" sz="2800" i="1" dirty="0"/>
              <a:t>Q</a:t>
            </a:r>
            <a:r>
              <a:rPr lang="en-US" sz="2800" i="1" baseline="-25000" dirty="0"/>
              <a:t>n-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ru-RU" sz="2800" i="1" dirty="0"/>
              <a:t>,</a:t>
            </a:r>
            <a:r>
              <a:rPr lang="en-US" sz="2800" i="1" dirty="0" err="1"/>
              <a:t>Q</a:t>
            </a:r>
            <a:r>
              <a:rPr lang="en-US" sz="2800" i="1" baseline="-25000" dirty="0" err="1"/>
              <a:t>n</a:t>
            </a:r>
            <a:r>
              <a:rPr lang="ru-RU" sz="28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/>
              <a:t>3. В процессе кодирования будем выбирать интервал, соответствующий текущей букве исходного сообщения, и снова разбивать его  пропорционально вероятностям  исходных букв алфавита. </a:t>
            </a:r>
          </a:p>
        </p:txBody>
      </p:sp>
    </p:spTree>
    <p:extLst>
      <p:ext uri="{BB962C8B-B14F-4D97-AF65-F5344CB8AC3E}">
        <p14:creationId xmlns:p14="http://schemas.microsoft.com/office/powerpoint/2010/main" val="6948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/>
          <p:cNvCxnSpPr/>
          <p:nvPr/>
        </p:nvCxnSpPr>
        <p:spPr>
          <a:xfrm flipH="1">
            <a:off x="4428032" y="5517232"/>
            <a:ext cx="39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7" y="1474430"/>
            <a:ext cx="8412381" cy="454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5896" y="3820978"/>
            <a:ext cx="46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</a:t>
            </a:r>
            <a:r>
              <a:rPr lang="en-US" sz="1400" dirty="0"/>
              <a:t>1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31242" y="3820978"/>
            <a:ext cx="46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</a:t>
            </a:r>
            <a:r>
              <a:rPr lang="en-US" sz="1400" dirty="0"/>
              <a:t>2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124926" y="3820978"/>
            <a:ext cx="46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</a:t>
            </a:r>
            <a:r>
              <a:rPr lang="en-US" sz="1400" dirty="0"/>
              <a:t>3</a:t>
            </a:r>
            <a:endParaRPr lang="ru-RU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61030" y="3820978"/>
            <a:ext cx="46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Q</a:t>
            </a:r>
            <a:r>
              <a:rPr lang="en-US" sz="1600" i="1" dirty="0" err="1"/>
              <a:t>n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13577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/>
              <a:t>Идея арифметического кода</a:t>
            </a:r>
          </a:p>
          <a:p>
            <a:pPr marL="0" indent="0">
              <a:buNone/>
            </a:pPr>
            <a:r>
              <a:rPr lang="ru-RU" sz="2800" dirty="0"/>
              <a:t>На примере кодирования последовательности </a:t>
            </a:r>
            <a:r>
              <a:rPr lang="en-US" sz="2800" i="1" dirty="0"/>
              <a:t>a</a:t>
            </a:r>
            <a:r>
              <a:rPr lang="en-US" sz="2800" i="1" baseline="-25000" dirty="0"/>
              <a:t>3</a:t>
            </a:r>
            <a:r>
              <a:rPr lang="en-US" sz="2800" i="1" dirty="0"/>
              <a:t>a</a:t>
            </a:r>
            <a:r>
              <a:rPr lang="ru-RU" sz="2800" i="1" baseline="-25000" dirty="0"/>
              <a:t>2</a:t>
            </a:r>
            <a:r>
              <a:rPr lang="en-US" sz="2800" i="1" dirty="0"/>
              <a:t>a</a:t>
            </a:r>
            <a:r>
              <a:rPr lang="en-US" sz="2800" i="1" baseline="-25000" dirty="0"/>
              <a:t>3</a:t>
            </a:r>
            <a:r>
              <a:rPr lang="ru-RU" sz="2800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8738"/>
            <a:ext cx="8343841" cy="215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3355006"/>
            <a:ext cx="8343841" cy="1802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157192"/>
            <a:ext cx="8343841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427984" y="55532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i="1" dirty="0"/>
              <a:t>Идея арифметического кода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dirty="0"/>
              <a:t>Постепенно происходит </a:t>
            </a:r>
            <a:r>
              <a:rPr lang="ru-RU" sz="2800" b="1" i="1" dirty="0"/>
              <a:t>сужение интервала</a:t>
            </a:r>
            <a:r>
              <a:rPr lang="ru-RU" sz="2800" dirty="0"/>
              <a:t> до тех пор, пока не будет закодирован последний символ кодируемого сообщения. </a:t>
            </a:r>
            <a:endParaRPr lang="en-US" sz="2800" dirty="0"/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b="1" dirty="0"/>
              <a:t>Двоичное представление любой точки</a:t>
            </a:r>
            <a:r>
              <a:rPr lang="ru-RU" sz="2800" dirty="0"/>
              <a:t>, расположенной внутри интервала, и будет </a:t>
            </a:r>
            <a:r>
              <a:rPr lang="ru-RU" sz="2800" b="1" dirty="0"/>
              <a:t>кодом</a:t>
            </a:r>
            <a:r>
              <a:rPr lang="ru-RU" sz="2800" dirty="0"/>
              <a:t> исходного сообщения.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/>
              <a:t>Для однозначного декодирования</a:t>
            </a:r>
            <a:r>
              <a:rPr lang="ru-RU" sz="2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исходной последовательности достаточно взять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                        разрядов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двоичной записи любой точки из этого интервала, </a:t>
            </a:r>
          </a:p>
          <a:p>
            <a:pPr marL="0" indent="0">
              <a:buNone/>
            </a:pPr>
            <a:r>
              <a:rPr lang="ru-RU" sz="2800" dirty="0"/>
              <a:t>где </a:t>
            </a:r>
            <a:r>
              <a:rPr lang="ru-RU" sz="2800" b="1" i="1" dirty="0"/>
              <a:t>r</a:t>
            </a:r>
            <a:r>
              <a:rPr lang="en-US" sz="2800" b="1" i="1" baseline="-25000" dirty="0"/>
              <a:t>k</a:t>
            </a:r>
            <a:r>
              <a:rPr lang="en-US" sz="2800" baseline="-25000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ru-RU" sz="2800" dirty="0"/>
              <a:t> длина интервала после кодирования </a:t>
            </a:r>
            <a:r>
              <a:rPr lang="en-US" sz="2800" b="1" i="1" dirty="0"/>
              <a:t>k</a:t>
            </a:r>
            <a:r>
              <a:rPr lang="ru-RU" sz="2800" dirty="0"/>
              <a:t> символов источника.</a:t>
            </a:r>
          </a:p>
          <a:p>
            <a:pPr marL="0" lvl="0" indent="0">
              <a:buNone/>
            </a:pP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05852"/>
            <a:ext cx="1370275" cy="47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3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942" y="116632"/>
            <a:ext cx="8948057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Обозначения</a:t>
            </a:r>
            <a:r>
              <a:rPr lang="ru-RU" sz="2800" dirty="0"/>
              <a:t>: </a:t>
            </a:r>
          </a:p>
          <a:p>
            <a:pPr marL="0" indent="0">
              <a:buNone/>
            </a:pPr>
            <a:r>
              <a:rPr lang="ru-RU" sz="2800" b="1" i="1" dirty="0" err="1"/>
              <a:t>l</a:t>
            </a:r>
            <a:r>
              <a:rPr lang="ru-RU" sz="2800" b="1" i="1" baseline="-25000" dirty="0" err="1"/>
              <a:t>i</a:t>
            </a:r>
            <a:r>
              <a:rPr lang="ru-RU" sz="2800" baseline="-25000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ru-RU" sz="2800" dirty="0"/>
              <a:t> нижняя граница отрезка, соответствующего </a:t>
            </a:r>
            <a:r>
              <a:rPr lang="ru-RU" sz="2800" b="1" i="1" dirty="0"/>
              <a:t>i</a:t>
            </a:r>
            <a:r>
              <a:rPr lang="ru-RU" sz="2800" i="1" dirty="0"/>
              <a:t>-</a:t>
            </a:r>
            <a:r>
              <a:rPr lang="ru-RU" sz="2800" dirty="0"/>
              <a:t>той  букве исходного сообщения;</a:t>
            </a:r>
          </a:p>
          <a:p>
            <a:pPr marL="0" indent="0">
              <a:buNone/>
            </a:pPr>
            <a:r>
              <a:rPr lang="ru-RU" sz="2800" b="1" i="1" dirty="0" err="1"/>
              <a:t>h</a:t>
            </a:r>
            <a:r>
              <a:rPr lang="ru-RU" sz="2800" b="1" i="1" baseline="-25000" dirty="0" err="1"/>
              <a:t>i</a:t>
            </a:r>
            <a:r>
              <a:rPr lang="ru-RU" sz="2800" i="1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ru-RU" sz="2800" dirty="0"/>
              <a:t> верхняя граница этого отрезка;</a:t>
            </a:r>
          </a:p>
          <a:p>
            <a:pPr marL="0" indent="0">
              <a:buNone/>
            </a:pPr>
            <a:r>
              <a:rPr lang="ru-RU" sz="2800" b="1" i="1" dirty="0" err="1"/>
              <a:t>r</a:t>
            </a:r>
            <a:r>
              <a:rPr lang="ru-RU" sz="2800" b="1" i="1" baseline="-25000" dirty="0" err="1"/>
              <a:t>i</a:t>
            </a:r>
            <a:r>
              <a:rPr lang="ru-RU" sz="2800" i="1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ru-RU" sz="2800" dirty="0"/>
              <a:t> длина отрезка [</a:t>
            </a:r>
            <a:r>
              <a:rPr lang="ru-RU" sz="2800" b="1" i="1" dirty="0" err="1"/>
              <a:t>l</a:t>
            </a:r>
            <a:r>
              <a:rPr lang="ru-RU" sz="2800" b="1" i="1" baseline="-25000" dirty="0" err="1"/>
              <a:t>i</a:t>
            </a:r>
            <a:r>
              <a:rPr lang="ru-RU" sz="2800" b="1" i="1" baseline="-25000" dirty="0"/>
              <a:t> </a:t>
            </a:r>
            <a:r>
              <a:rPr lang="ru-RU" sz="2800" i="1" dirty="0"/>
              <a:t>, </a:t>
            </a:r>
            <a:r>
              <a:rPr lang="ru-RU" sz="2800" b="1" i="1" dirty="0" err="1"/>
              <a:t>h</a:t>
            </a:r>
            <a:r>
              <a:rPr lang="ru-RU" sz="2800" b="1" i="1" baseline="-25000" dirty="0" err="1"/>
              <a:t>i</a:t>
            </a:r>
            <a:r>
              <a:rPr lang="ru-RU" sz="2800" dirty="0"/>
              <a:t>)</a:t>
            </a:r>
            <a:r>
              <a:rPr lang="ru-RU" sz="2800" i="1" dirty="0"/>
              <a:t>,</a:t>
            </a:r>
            <a:r>
              <a:rPr lang="ru-RU" sz="2800" dirty="0"/>
              <a:t>  т.е.  </a:t>
            </a:r>
            <a:r>
              <a:rPr lang="ru-RU" sz="2800" b="1" i="1" dirty="0" err="1"/>
              <a:t>r</a:t>
            </a:r>
            <a:r>
              <a:rPr lang="ru-RU" sz="2800" b="1" i="1" baseline="-25000" dirty="0" err="1"/>
              <a:t>i</a:t>
            </a:r>
            <a:r>
              <a:rPr lang="ru-RU" sz="2800" i="1" dirty="0"/>
              <a:t> = </a:t>
            </a:r>
            <a:r>
              <a:rPr lang="ru-RU" sz="2800" b="1" i="1" dirty="0" err="1"/>
              <a:t>h</a:t>
            </a:r>
            <a:r>
              <a:rPr lang="ru-RU" sz="2800" b="1" i="1" baseline="-25000" dirty="0" err="1"/>
              <a:t>i</a:t>
            </a:r>
            <a:r>
              <a:rPr lang="ru-RU" sz="2800" b="1" i="1" dirty="0"/>
              <a:t> </a:t>
            </a:r>
            <a:r>
              <a:rPr lang="ru-RU" sz="2800" b="1" i="1" dirty="0">
                <a:sym typeface="Symbol"/>
              </a:rPr>
              <a:t></a:t>
            </a:r>
            <a:r>
              <a:rPr lang="ru-RU" sz="2800" b="1" i="1" dirty="0"/>
              <a:t> </a:t>
            </a:r>
            <a:r>
              <a:rPr lang="ru-RU" sz="2800" b="1" i="1" dirty="0" err="1"/>
              <a:t>l</a:t>
            </a:r>
            <a:r>
              <a:rPr lang="ru-RU" sz="2800" b="1" i="1" baseline="-25000" dirty="0" err="1"/>
              <a:t>i</a:t>
            </a:r>
            <a:endParaRPr lang="ru-RU" sz="28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/>
              <a:t>Начальные значения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ru-RU" sz="2800" b="1" i="1" dirty="0"/>
              <a:t>l</a:t>
            </a:r>
            <a:r>
              <a:rPr lang="ru-RU" sz="2800" b="1" baseline="-25000" dirty="0"/>
              <a:t>0</a:t>
            </a:r>
            <a:r>
              <a:rPr lang="ru-RU" sz="2800" b="1" i="1" dirty="0"/>
              <a:t> </a:t>
            </a:r>
            <a:r>
              <a:rPr lang="ru-RU" sz="2800" i="1" dirty="0"/>
              <a:t>=</a:t>
            </a:r>
            <a:r>
              <a:rPr lang="ru-RU" sz="2800" b="1" i="1" dirty="0"/>
              <a:t> Q</a:t>
            </a:r>
            <a:r>
              <a:rPr lang="ru-RU" sz="2800" b="1" baseline="-25000" dirty="0"/>
              <a:t>0</a:t>
            </a:r>
            <a:r>
              <a:rPr lang="ru-RU" sz="2800" i="1" dirty="0"/>
              <a:t>=</a:t>
            </a:r>
            <a:r>
              <a:rPr lang="ru-RU" sz="2800" b="1" i="1" dirty="0"/>
              <a:t> </a:t>
            </a:r>
            <a:r>
              <a:rPr lang="ru-RU" sz="2800" b="1" dirty="0"/>
              <a:t>0</a:t>
            </a:r>
            <a:r>
              <a:rPr lang="ru-RU" sz="2800" dirty="0"/>
              <a:t>,   </a:t>
            </a:r>
            <a:r>
              <a:rPr lang="ru-RU" sz="2800" i="1" dirty="0"/>
              <a:t> </a:t>
            </a:r>
            <a:r>
              <a:rPr lang="ru-RU" sz="2800" b="1" i="1" dirty="0"/>
              <a:t>h</a:t>
            </a:r>
            <a:r>
              <a:rPr lang="ru-RU" sz="2800" b="1" baseline="-25000" dirty="0"/>
              <a:t>0</a:t>
            </a:r>
            <a:r>
              <a:rPr lang="ru-RU" sz="2800" b="1" dirty="0"/>
              <a:t> </a:t>
            </a:r>
            <a:r>
              <a:rPr lang="ru-RU" sz="2800" i="1" dirty="0"/>
              <a:t>=</a:t>
            </a:r>
            <a:r>
              <a:rPr lang="ru-RU" sz="2800" b="1" i="1" dirty="0"/>
              <a:t> </a:t>
            </a:r>
            <a:r>
              <a:rPr lang="ru-RU" sz="2800" b="1" i="1" dirty="0" err="1"/>
              <a:t>Q</a:t>
            </a:r>
            <a:r>
              <a:rPr lang="ru-RU" sz="2800" b="1" i="1" baseline="-25000" dirty="0" err="1"/>
              <a:t>k</a:t>
            </a:r>
            <a:r>
              <a:rPr lang="ru-RU" sz="2800" i="1" dirty="0"/>
              <a:t>=</a:t>
            </a:r>
            <a:r>
              <a:rPr lang="ru-RU" sz="2800" b="1" i="1" dirty="0"/>
              <a:t> </a:t>
            </a:r>
            <a:r>
              <a:rPr lang="ru-RU" sz="2800" b="1" dirty="0"/>
              <a:t>1</a:t>
            </a:r>
            <a:r>
              <a:rPr lang="ru-RU" sz="2800" dirty="0"/>
              <a:t>,   </a:t>
            </a:r>
            <a:r>
              <a:rPr lang="ru-RU" sz="2800" i="1" dirty="0"/>
              <a:t> </a:t>
            </a:r>
            <a:r>
              <a:rPr lang="ru-RU" sz="2800" b="1" i="1" dirty="0"/>
              <a:t>r</a:t>
            </a:r>
            <a:r>
              <a:rPr lang="ru-RU" sz="2800" b="1" baseline="-25000" dirty="0"/>
              <a:t>0</a:t>
            </a:r>
            <a:r>
              <a:rPr lang="ru-RU" sz="2800" b="1" i="1" dirty="0"/>
              <a:t> </a:t>
            </a:r>
            <a:r>
              <a:rPr lang="ru-RU" sz="2800" i="1" dirty="0"/>
              <a:t>=</a:t>
            </a:r>
            <a:r>
              <a:rPr lang="ru-RU" sz="2800" b="1" i="1" dirty="0"/>
              <a:t> h</a:t>
            </a:r>
            <a:r>
              <a:rPr lang="ru-RU" sz="2800" b="1" baseline="-25000" dirty="0"/>
              <a:t>0</a:t>
            </a:r>
            <a:r>
              <a:rPr lang="ru-RU" sz="2800" b="1" i="1" dirty="0">
                <a:sym typeface="Symbol"/>
              </a:rPr>
              <a:t></a:t>
            </a:r>
            <a:r>
              <a:rPr lang="ru-RU" sz="2800" b="1" i="1" dirty="0"/>
              <a:t> l</a:t>
            </a:r>
            <a:r>
              <a:rPr lang="ru-RU" sz="2800" b="1" baseline="-25000" dirty="0"/>
              <a:t>0 </a:t>
            </a:r>
            <a:r>
              <a:rPr lang="ru-RU" sz="2800" i="1" dirty="0"/>
              <a:t>=</a:t>
            </a:r>
            <a:r>
              <a:rPr lang="ru-RU" sz="2800" b="1" i="1" dirty="0"/>
              <a:t> </a:t>
            </a:r>
            <a:r>
              <a:rPr lang="ru-RU" sz="2800" b="1" dirty="0"/>
              <a:t>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/>
              <a:t>Границы интервала</a:t>
            </a:r>
            <a:r>
              <a:rPr lang="ru-RU" sz="2800" dirty="0"/>
              <a:t> для кодируемой буквы:</a:t>
            </a:r>
          </a:p>
          <a:p>
            <a:pPr marL="0" indent="0">
              <a:buNone/>
            </a:pPr>
            <a:r>
              <a:rPr lang="ru-RU" sz="2800" dirty="0"/>
              <a:t> 	</a:t>
            </a:r>
            <a:r>
              <a:rPr lang="ru-RU" sz="2800" b="1" i="1" dirty="0"/>
              <a:t>l</a:t>
            </a:r>
            <a:r>
              <a:rPr lang="en-US" sz="2800" b="1" i="1" baseline="-25000" dirty="0" err="1"/>
              <a:t>i</a:t>
            </a:r>
            <a:r>
              <a:rPr lang="ru-RU" sz="2800" b="1" i="1" dirty="0"/>
              <a:t> </a:t>
            </a:r>
            <a:r>
              <a:rPr lang="ru-RU" sz="2800" i="1" dirty="0"/>
              <a:t>= </a:t>
            </a:r>
            <a:r>
              <a:rPr lang="ru-RU" sz="2800" b="1" i="1" dirty="0"/>
              <a:t> l</a:t>
            </a:r>
            <a:r>
              <a:rPr lang="en-US" sz="2800" b="1" i="1" baseline="-25000" dirty="0"/>
              <a:t>i-1</a:t>
            </a:r>
            <a:r>
              <a:rPr lang="ru-RU" sz="2800" b="1" i="1" dirty="0"/>
              <a:t> </a:t>
            </a:r>
            <a:r>
              <a:rPr lang="en-US" sz="2800" b="1" i="1" dirty="0"/>
              <a:t>+</a:t>
            </a:r>
            <a:r>
              <a:rPr lang="ru-RU" sz="2800" b="1" i="1" dirty="0"/>
              <a:t> </a:t>
            </a:r>
            <a:r>
              <a:rPr lang="en-US" sz="2800" b="1" baseline="-25000" dirty="0"/>
              <a:t> </a:t>
            </a:r>
            <a:r>
              <a:rPr lang="ru-RU" sz="2800" b="1" i="1" dirty="0"/>
              <a:t>r</a:t>
            </a:r>
            <a:r>
              <a:rPr lang="en-US" sz="2800" b="1" i="1" baseline="-25000" dirty="0"/>
              <a:t>i-1</a:t>
            </a:r>
            <a:r>
              <a:rPr lang="ru-RU" sz="2800" b="1" baseline="-25000" dirty="0"/>
              <a:t> </a:t>
            </a:r>
            <a:r>
              <a:rPr lang="ru-RU" sz="2800" dirty="0">
                <a:sym typeface="Courier New"/>
              </a:rPr>
              <a:t>∙ </a:t>
            </a:r>
            <a:r>
              <a:rPr lang="ru-RU" sz="2800" b="1" i="1" dirty="0"/>
              <a:t>Q</a:t>
            </a:r>
            <a:r>
              <a:rPr lang="en-US" sz="2800" b="1" i="1" baseline="-25000" dirty="0"/>
              <a:t>m-1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b="1" i="1" dirty="0"/>
              <a:t>h</a:t>
            </a:r>
            <a:r>
              <a:rPr lang="en-US" sz="2800" b="1" i="1" baseline="-25000" dirty="0"/>
              <a:t>i</a:t>
            </a:r>
            <a:r>
              <a:rPr lang="ru-RU" sz="2800" b="1" i="1" dirty="0"/>
              <a:t> </a:t>
            </a:r>
            <a:r>
              <a:rPr lang="ru-RU" sz="2800" i="1" dirty="0"/>
              <a:t>=</a:t>
            </a:r>
            <a:r>
              <a:rPr lang="ru-RU" sz="2800" b="1" i="1" dirty="0"/>
              <a:t> l</a:t>
            </a:r>
            <a:r>
              <a:rPr lang="en-US" sz="2800" b="1" i="1" baseline="-25000" dirty="0"/>
              <a:t>i-1</a:t>
            </a:r>
            <a:r>
              <a:rPr lang="ru-RU" sz="2800" b="1" i="1" dirty="0"/>
              <a:t> </a:t>
            </a:r>
            <a:r>
              <a:rPr lang="en-US" sz="2800" b="1" i="1" dirty="0"/>
              <a:t>+</a:t>
            </a:r>
            <a:r>
              <a:rPr lang="ru-RU" sz="2800" b="1" i="1" dirty="0"/>
              <a:t> </a:t>
            </a:r>
            <a:r>
              <a:rPr lang="en-US" sz="2800" b="1" baseline="-25000" dirty="0"/>
              <a:t> </a:t>
            </a:r>
            <a:r>
              <a:rPr lang="ru-RU" sz="2800" b="1" i="1" dirty="0"/>
              <a:t>r</a:t>
            </a:r>
            <a:r>
              <a:rPr lang="en-US" sz="2800" b="1" i="1" baseline="-25000" dirty="0"/>
              <a:t>i-1</a:t>
            </a:r>
            <a:r>
              <a:rPr lang="ru-RU" sz="2800" b="1" baseline="-25000" dirty="0"/>
              <a:t> </a:t>
            </a:r>
            <a:r>
              <a:rPr lang="ru-RU" sz="2800" dirty="0">
                <a:sym typeface="Courier New"/>
              </a:rPr>
              <a:t>∙ </a:t>
            </a:r>
            <a:r>
              <a:rPr lang="ru-RU" sz="2800" b="1" i="1" dirty="0"/>
              <a:t>Q</a:t>
            </a:r>
            <a:r>
              <a:rPr lang="en-US" sz="2800" b="1" i="1" baseline="-25000" dirty="0"/>
              <a:t>m</a:t>
            </a:r>
            <a:endParaRPr lang="ru-RU" sz="2800" i="1" dirty="0"/>
          </a:p>
          <a:p>
            <a:pPr marL="0" indent="0">
              <a:buNone/>
            </a:pPr>
            <a:r>
              <a:rPr lang="ru-RU" sz="2800" dirty="0"/>
              <a:t>где </a:t>
            </a:r>
            <a:r>
              <a:rPr lang="en-US" sz="2800" b="1" i="1" dirty="0"/>
              <a:t>m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ru-RU" sz="2800" dirty="0"/>
              <a:t>  порядковый номер кодируемой буквы в алфавите источника,</a:t>
            </a:r>
            <a:r>
              <a:rPr lang="ru-RU" sz="2800" i="1" dirty="0"/>
              <a:t> </a:t>
            </a:r>
            <a:r>
              <a:rPr lang="en-US" sz="2800" b="1" i="1" dirty="0"/>
              <a:t>m</a:t>
            </a:r>
            <a:r>
              <a:rPr lang="ru-RU" sz="2800" i="1" dirty="0"/>
              <a:t> = </a:t>
            </a:r>
            <a:r>
              <a:rPr lang="ru-RU" sz="2800" b="1" dirty="0"/>
              <a:t>1</a:t>
            </a:r>
            <a:r>
              <a:rPr lang="ru-RU" sz="2800" dirty="0"/>
              <a:t>,..,</a:t>
            </a:r>
            <a:r>
              <a:rPr lang="en-US" sz="2800" b="1" i="1" dirty="0"/>
              <a:t>n</a:t>
            </a:r>
            <a:r>
              <a:rPr lang="ru-RU" sz="2800" dirty="0"/>
              <a:t>.</a:t>
            </a:r>
          </a:p>
          <a:p>
            <a:pPr marL="0" lv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23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942" y="116632"/>
            <a:ext cx="8948057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i="1" u="sng" dirty="0"/>
              <a:t>Окончательная длина интервала</a:t>
            </a:r>
            <a:r>
              <a:rPr lang="ru-RU" sz="2800" dirty="0"/>
              <a:t> равна произведению вероятностей всех встретившихся символов. </a:t>
            </a:r>
          </a:p>
          <a:p>
            <a:pPr marL="0" indent="0">
              <a:buNone/>
            </a:pPr>
            <a:r>
              <a:rPr lang="ru-RU" sz="2800" i="1" u="sng" dirty="0"/>
              <a:t>Начало интервала</a:t>
            </a:r>
            <a:r>
              <a:rPr lang="ru-RU" sz="2800" dirty="0"/>
              <a:t> зависит от порядка расположения символов в кодируемой последовательности.</a:t>
            </a:r>
            <a:endParaRPr lang="ru-RU" sz="2800" b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/>
              <a:t>Пример.</a:t>
            </a:r>
            <a:r>
              <a:rPr lang="ru-RU" sz="2800" dirty="0"/>
              <a:t> Кодирование бесконечной последовательности </a:t>
            </a:r>
            <a:r>
              <a:rPr lang="ru-RU" sz="2800" i="1" dirty="0"/>
              <a:t>X = a</a:t>
            </a:r>
            <a:r>
              <a:rPr lang="ru-RU" sz="2800" i="1" baseline="-25000" dirty="0"/>
              <a:t>3</a:t>
            </a:r>
            <a:r>
              <a:rPr lang="ru-RU" sz="2800" i="1" dirty="0"/>
              <a:t>a</a:t>
            </a:r>
            <a:r>
              <a:rPr lang="ru-RU" sz="2800" i="1" baseline="-25000" dirty="0"/>
              <a:t>2</a:t>
            </a:r>
            <a:r>
              <a:rPr lang="ru-RU" sz="2800" i="1" dirty="0"/>
              <a:t>a</a:t>
            </a:r>
            <a:r>
              <a:rPr lang="ru-RU" sz="2800" i="1" baseline="-25000" dirty="0"/>
              <a:t>3</a:t>
            </a:r>
            <a:r>
              <a:rPr lang="ru-RU" sz="2800" i="1" dirty="0"/>
              <a:t>a</a:t>
            </a:r>
            <a:r>
              <a:rPr lang="ru-RU" sz="2800" i="1" baseline="-25000" dirty="0"/>
              <a:t>1</a:t>
            </a:r>
            <a:r>
              <a:rPr lang="ru-RU" sz="2800" i="1" dirty="0"/>
              <a:t>a</a:t>
            </a:r>
            <a:r>
              <a:rPr lang="ru-RU" sz="2800" i="1" baseline="-25000" dirty="0"/>
              <a:t>4</a:t>
            </a:r>
            <a:r>
              <a:rPr lang="ru-RU" sz="2800" b="1" i="1" baseline="-25000" dirty="0"/>
              <a:t> </a:t>
            </a:r>
            <a:r>
              <a:rPr lang="ru-RU" sz="2800" i="1" dirty="0"/>
              <a:t>...</a:t>
            </a:r>
            <a:r>
              <a:rPr lang="ru-RU" sz="2800" dirty="0"/>
              <a:t> в алфавите </a:t>
            </a:r>
            <a:r>
              <a:rPr lang="ru-RU" sz="2800" i="1" dirty="0"/>
              <a:t>A = </a:t>
            </a:r>
            <a:r>
              <a:rPr lang="ru-RU" sz="2800" dirty="0"/>
              <a:t>{</a:t>
            </a:r>
            <a:r>
              <a:rPr lang="ru-RU" sz="2800" i="1" dirty="0"/>
              <a:t>a</a:t>
            </a:r>
            <a:r>
              <a:rPr lang="ru-RU" sz="2800" i="1" baseline="-25000" dirty="0"/>
              <a:t>1</a:t>
            </a:r>
            <a:r>
              <a:rPr lang="ru-RU" sz="2800" baseline="-25000" dirty="0"/>
              <a:t> </a:t>
            </a:r>
            <a:r>
              <a:rPr lang="ru-RU" sz="2800" i="1" dirty="0"/>
              <a:t>, a</a:t>
            </a:r>
            <a:r>
              <a:rPr lang="ru-RU" sz="2800" i="1" baseline="-25000" dirty="0"/>
              <a:t>2</a:t>
            </a:r>
            <a:r>
              <a:rPr lang="ru-RU" sz="2800" baseline="-25000" dirty="0"/>
              <a:t> </a:t>
            </a:r>
            <a:r>
              <a:rPr lang="ru-RU" sz="2800" i="1" dirty="0"/>
              <a:t>, a</a:t>
            </a:r>
            <a:r>
              <a:rPr lang="ru-RU" sz="2800" i="1" baseline="-25000" dirty="0"/>
              <a:t>3</a:t>
            </a:r>
            <a:r>
              <a:rPr lang="ru-RU" sz="2800" baseline="-25000" dirty="0"/>
              <a:t> </a:t>
            </a:r>
            <a:r>
              <a:rPr lang="ru-RU" sz="2800" i="1" dirty="0"/>
              <a:t>, a</a:t>
            </a:r>
            <a:r>
              <a:rPr lang="ru-RU" sz="2800" i="1" baseline="-25000" dirty="0"/>
              <a:t>4</a:t>
            </a:r>
            <a:r>
              <a:rPr lang="ru-RU" sz="2800" dirty="0"/>
              <a:t>}  с вероятностями </a:t>
            </a:r>
            <a:r>
              <a:rPr lang="en-US" sz="2800" i="1" dirty="0"/>
              <a:t>p</a:t>
            </a:r>
            <a:r>
              <a:rPr lang="ru-RU" sz="2800" i="1" baseline="-25000" dirty="0"/>
              <a:t>1</a:t>
            </a:r>
            <a:r>
              <a:rPr lang="ru-RU" sz="2800" i="1" dirty="0"/>
              <a:t> = </a:t>
            </a:r>
            <a:r>
              <a:rPr lang="ru-RU" sz="2800" dirty="0"/>
              <a:t>0.1</a:t>
            </a:r>
            <a:r>
              <a:rPr lang="ru-RU" sz="2800" i="1" dirty="0"/>
              <a:t>,  </a:t>
            </a:r>
            <a:r>
              <a:rPr lang="en-US" sz="2800" i="1" dirty="0"/>
              <a:t>p</a:t>
            </a:r>
            <a:r>
              <a:rPr lang="ru-RU" sz="2800" i="1" baseline="-25000" dirty="0"/>
              <a:t>2</a:t>
            </a:r>
            <a:r>
              <a:rPr lang="ru-RU" sz="2800" i="1" dirty="0"/>
              <a:t> = </a:t>
            </a:r>
            <a:r>
              <a:rPr lang="ru-RU" sz="2800" dirty="0"/>
              <a:t>0.4,</a:t>
            </a:r>
            <a:r>
              <a:rPr lang="ru-RU" sz="2800" i="1" dirty="0"/>
              <a:t>  </a:t>
            </a:r>
            <a:r>
              <a:rPr lang="en-US" sz="2800" i="1" dirty="0"/>
              <a:t>p</a:t>
            </a:r>
            <a:r>
              <a:rPr lang="ru-RU" sz="2800" baseline="-25000" dirty="0"/>
              <a:t>3</a:t>
            </a:r>
            <a:r>
              <a:rPr lang="ru-RU" sz="2800" i="1" dirty="0"/>
              <a:t> = </a:t>
            </a:r>
            <a:r>
              <a:rPr lang="ru-RU" sz="2800" dirty="0"/>
              <a:t>0.2,</a:t>
            </a:r>
            <a:r>
              <a:rPr lang="ru-RU" sz="2800" i="1" dirty="0"/>
              <a:t>  </a:t>
            </a:r>
            <a:r>
              <a:rPr lang="en-US" sz="2800" i="1" dirty="0"/>
              <a:t>p</a:t>
            </a:r>
            <a:r>
              <a:rPr lang="ru-RU" sz="2800" baseline="-25000" dirty="0"/>
              <a:t>4</a:t>
            </a:r>
            <a:r>
              <a:rPr lang="ru-RU" sz="2800" i="1" dirty="0"/>
              <a:t> = </a:t>
            </a:r>
            <a:r>
              <a:rPr lang="ru-RU" sz="2800" dirty="0"/>
              <a:t>0.3.</a:t>
            </a:r>
          </a:p>
          <a:p>
            <a:pPr marL="0" indent="0">
              <a:buNone/>
            </a:pPr>
            <a:r>
              <a:rPr lang="ru-RU" sz="2800" dirty="0"/>
              <a:t>Вычислим кумулятивные вероятности </a:t>
            </a:r>
            <a:r>
              <a:rPr lang="ru-RU" sz="2800" i="1" dirty="0" err="1"/>
              <a:t>Q</a:t>
            </a:r>
            <a:r>
              <a:rPr lang="ru-RU" sz="2800" i="1" baseline="-25000" dirty="0" err="1"/>
              <a:t>i</a:t>
            </a:r>
            <a:r>
              <a:rPr lang="ru-RU" sz="2800" dirty="0"/>
              <a:t> :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ru-RU" sz="2800" baseline="-25000" dirty="0"/>
              <a:t>0</a:t>
            </a:r>
            <a:r>
              <a:rPr lang="ru-RU" sz="2800" i="1" dirty="0"/>
              <a:t> = </a:t>
            </a:r>
            <a:r>
              <a:rPr lang="ru-RU" sz="2800" dirty="0"/>
              <a:t>0,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ru-RU" sz="2800" baseline="-25000" dirty="0"/>
              <a:t>1</a:t>
            </a:r>
            <a:r>
              <a:rPr lang="ru-RU" sz="2800" i="1" dirty="0"/>
              <a:t> = </a:t>
            </a:r>
            <a:r>
              <a:rPr lang="en-US" sz="2800" i="1" dirty="0"/>
              <a:t>p</a:t>
            </a:r>
            <a:r>
              <a:rPr lang="ru-RU" sz="2800" baseline="-25000" dirty="0"/>
              <a:t>1</a:t>
            </a:r>
            <a:r>
              <a:rPr lang="ru-RU" sz="2800" i="1" dirty="0"/>
              <a:t> = </a:t>
            </a:r>
            <a:r>
              <a:rPr lang="ru-RU" sz="2800" dirty="0"/>
              <a:t>0.1,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2</a:t>
            </a:r>
            <a:r>
              <a:rPr lang="en-US" sz="2800" i="1" dirty="0"/>
              <a:t> =</a:t>
            </a:r>
            <a:r>
              <a:rPr lang="ru-RU" sz="2800" i="1" dirty="0"/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dirty="0"/>
              <a:t>+p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= 0.5,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3</a:t>
            </a:r>
            <a:r>
              <a:rPr lang="en-US" sz="2800" i="1" dirty="0"/>
              <a:t> =</a:t>
            </a:r>
            <a:r>
              <a:rPr lang="ru-RU" sz="2800" i="1" dirty="0"/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dirty="0"/>
              <a:t>+p</a:t>
            </a:r>
            <a:r>
              <a:rPr lang="en-US" sz="2800" baseline="-25000" dirty="0"/>
              <a:t>2</a:t>
            </a:r>
            <a:r>
              <a:rPr lang="en-US" sz="2800" i="1" dirty="0"/>
              <a:t>+p</a:t>
            </a:r>
            <a:r>
              <a:rPr lang="en-US" sz="2800" baseline="-25000" dirty="0"/>
              <a:t>3</a:t>
            </a:r>
            <a:r>
              <a:rPr lang="en-US" sz="2800" i="1" dirty="0"/>
              <a:t> = </a:t>
            </a:r>
            <a:r>
              <a:rPr lang="en-US" sz="2800" dirty="0"/>
              <a:t>0.7,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Q</a:t>
            </a:r>
            <a:r>
              <a:rPr lang="en-US" sz="2800" baseline="-25000" dirty="0"/>
              <a:t>4</a:t>
            </a:r>
            <a:r>
              <a:rPr lang="en-US" sz="2800" i="1" dirty="0"/>
              <a:t> =</a:t>
            </a:r>
            <a:r>
              <a:rPr lang="ru-RU" sz="2800" i="1" dirty="0"/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i="1" dirty="0"/>
              <a:t>+p</a:t>
            </a:r>
            <a:r>
              <a:rPr lang="en-US" sz="2800" baseline="-25000" dirty="0"/>
              <a:t>2</a:t>
            </a:r>
            <a:r>
              <a:rPr lang="en-US" sz="2800" i="1" dirty="0"/>
              <a:t> +p</a:t>
            </a:r>
            <a:r>
              <a:rPr lang="en-US" sz="2800" baseline="-25000" dirty="0"/>
              <a:t>3</a:t>
            </a:r>
            <a:r>
              <a:rPr lang="en-US" sz="2800" i="1" dirty="0"/>
              <a:t> + p</a:t>
            </a:r>
            <a:r>
              <a:rPr lang="en-US" sz="2800" baseline="-25000" dirty="0"/>
              <a:t>4</a:t>
            </a:r>
            <a:r>
              <a:rPr lang="en-US" sz="2800" i="1" dirty="0"/>
              <a:t> = </a:t>
            </a:r>
            <a:r>
              <a:rPr lang="en-US" sz="2800" dirty="0"/>
              <a:t>1</a:t>
            </a:r>
            <a:r>
              <a:rPr lang="en-US" sz="2800" i="1" dirty="0"/>
              <a:t>.</a:t>
            </a:r>
            <a:endParaRPr lang="ru-RU" sz="2800" dirty="0"/>
          </a:p>
          <a:p>
            <a:pPr marL="0" lv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92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942" y="216024"/>
            <a:ext cx="8948057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ru-RU" sz="2800" u="sng" dirty="0"/>
              <a:t>Границы интервала для первого символа</a:t>
            </a:r>
            <a:r>
              <a:rPr lang="ru-RU" sz="2800" dirty="0"/>
              <a:t> кодируемого сообщения </a:t>
            </a:r>
            <a:r>
              <a:rPr lang="ru-RU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aseline="-25000" dirty="0"/>
              <a:t> 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l</a:t>
            </a:r>
            <a:r>
              <a:rPr lang="en-US" sz="2800" baseline="-25000" dirty="0"/>
              <a:t>1</a:t>
            </a:r>
            <a:r>
              <a:rPr lang="en-US" sz="2800" i="1" dirty="0"/>
              <a:t> = l</a:t>
            </a:r>
            <a:r>
              <a:rPr lang="en-US" sz="2800" baseline="-25000" dirty="0"/>
              <a:t>0</a:t>
            </a:r>
            <a:r>
              <a:rPr lang="en-US" sz="2800" i="1" dirty="0"/>
              <a:t> + r</a:t>
            </a:r>
            <a:r>
              <a:rPr lang="en-US" sz="2800" baseline="-25000" dirty="0"/>
              <a:t>0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i="1" dirty="0"/>
              <a:t>Q</a:t>
            </a:r>
            <a:r>
              <a:rPr lang="en-US" sz="2800" baseline="-25000" dirty="0"/>
              <a:t>2</a:t>
            </a:r>
            <a:r>
              <a:rPr lang="en-US" sz="2800" i="1" dirty="0"/>
              <a:t> = </a:t>
            </a:r>
            <a:r>
              <a:rPr lang="en-US" sz="2800" dirty="0"/>
              <a:t>0 + 1</a:t>
            </a:r>
            <a:r>
              <a:rPr lang="ru-RU" sz="2800" dirty="0"/>
              <a:t> </a:t>
            </a:r>
            <a:r>
              <a:rPr lang="ru-RU" sz="2800" dirty="0">
                <a:sym typeface="Courier New"/>
              </a:rPr>
              <a:t>∙ </a:t>
            </a:r>
            <a:r>
              <a:rPr lang="en-US" sz="2800" dirty="0"/>
              <a:t>0.5 = 0.5,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h</a:t>
            </a:r>
            <a:r>
              <a:rPr lang="en-US" sz="2800" baseline="-25000" dirty="0"/>
              <a:t>1</a:t>
            </a:r>
            <a:r>
              <a:rPr lang="en-US" sz="2800" i="1" dirty="0"/>
              <a:t> = l</a:t>
            </a:r>
            <a:r>
              <a:rPr lang="en-US" sz="2800" baseline="-25000" dirty="0"/>
              <a:t>0</a:t>
            </a:r>
            <a:r>
              <a:rPr lang="en-US" sz="2800" i="1" dirty="0"/>
              <a:t> + r</a:t>
            </a:r>
            <a:r>
              <a:rPr lang="en-US" sz="2800" baseline="-25000" dirty="0"/>
              <a:t>0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i="1" dirty="0"/>
              <a:t>Q</a:t>
            </a:r>
            <a:r>
              <a:rPr lang="en-US" sz="2800" baseline="-25000" dirty="0"/>
              <a:t>3</a:t>
            </a:r>
            <a:r>
              <a:rPr lang="en-US" sz="2800" i="1" dirty="0"/>
              <a:t> = </a:t>
            </a:r>
            <a:r>
              <a:rPr lang="en-US" sz="2800" dirty="0"/>
              <a:t>0 + 1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dirty="0"/>
              <a:t>0.7 = 0.7,</a:t>
            </a:r>
            <a:endParaRPr lang="ru-RU" sz="2800" dirty="0"/>
          </a:p>
          <a:p>
            <a:pPr marL="0" indent="0">
              <a:buNone/>
            </a:pPr>
            <a:r>
              <a:rPr lang="ru-RU" sz="2800" u="sng" dirty="0"/>
              <a:t>Длина интервала</a:t>
            </a:r>
            <a:r>
              <a:rPr lang="ru-RU" sz="2800" dirty="0"/>
              <a:t> после символа</a:t>
            </a:r>
            <a:r>
              <a:rPr lang="ru-RU" sz="2800" b="1" i="1" dirty="0"/>
              <a:t> a</a:t>
            </a:r>
            <a:r>
              <a:rPr lang="ru-RU" sz="2800" b="1" baseline="-25000" dirty="0"/>
              <a:t>3 </a:t>
            </a:r>
            <a:r>
              <a:rPr lang="ru-RU" sz="2800" dirty="0"/>
              <a:t>: </a:t>
            </a:r>
            <a:r>
              <a:rPr lang="ru-RU" sz="2800" i="1" dirty="0"/>
              <a:t>	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r</a:t>
            </a:r>
            <a:r>
              <a:rPr lang="en-US" sz="2800" baseline="-25000" dirty="0"/>
              <a:t>1</a:t>
            </a:r>
            <a:r>
              <a:rPr lang="en-US" sz="2800" i="1" dirty="0"/>
              <a:t> = h</a:t>
            </a:r>
            <a:r>
              <a:rPr lang="en-US" sz="2800" baseline="-25000" dirty="0"/>
              <a:t>1</a:t>
            </a:r>
            <a:r>
              <a:rPr lang="en-US" sz="2800" i="1" dirty="0"/>
              <a:t> </a:t>
            </a:r>
            <a:r>
              <a:rPr lang="ru-RU" sz="2800" i="1" dirty="0">
                <a:sym typeface="Symbol"/>
              </a:rPr>
              <a:t></a:t>
            </a:r>
            <a:r>
              <a:rPr lang="en-US" sz="2800" i="1" dirty="0"/>
              <a:t> l</a:t>
            </a:r>
            <a:r>
              <a:rPr lang="en-US" sz="2800" baseline="-25000" dirty="0"/>
              <a:t>1</a:t>
            </a:r>
            <a:r>
              <a:rPr lang="en-US" sz="2800" i="1" dirty="0"/>
              <a:t> = </a:t>
            </a:r>
            <a:r>
              <a:rPr lang="en-US" sz="2800" dirty="0"/>
              <a:t>0.7 </a:t>
            </a:r>
            <a:r>
              <a:rPr lang="ru-RU" sz="2800" dirty="0">
                <a:sym typeface="Symbol"/>
              </a:rPr>
              <a:t></a:t>
            </a:r>
            <a:r>
              <a:rPr lang="en-US" sz="2800" dirty="0"/>
              <a:t> 0.5 = 0.2.</a:t>
            </a:r>
            <a:endParaRPr lang="ru-RU" sz="2800" dirty="0"/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/>
              <a:t>Границы интервала для второго символа</a:t>
            </a:r>
            <a:r>
              <a:rPr lang="ru-RU" sz="2800" dirty="0"/>
              <a:t> кодируемого сообщения </a:t>
            </a:r>
            <a:r>
              <a:rPr lang="ru-RU" sz="2800" b="1" i="1" dirty="0"/>
              <a:t>a</a:t>
            </a:r>
            <a:r>
              <a:rPr lang="ru-RU" sz="2800" b="1" i="1" baseline="-25000" dirty="0"/>
              <a:t>2</a:t>
            </a:r>
            <a:r>
              <a:rPr lang="ru-RU" sz="2800" baseline="-25000" dirty="0"/>
              <a:t> </a:t>
            </a:r>
            <a:r>
              <a:rPr lang="ru-RU" sz="28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i="1" dirty="0"/>
              <a:t>	</a:t>
            </a:r>
            <a:r>
              <a:rPr lang="en-US" sz="2800" i="1" dirty="0"/>
              <a:t>l</a:t>
            </a:r>
            <a:r>
              <a:rPr lang="ru-RU" sz="2800" baseline="-25000" dirty="0"/>
              <a:t>2</a:t>
            </a:r>
            <a:r>
              <a:rPr lang="ru-RU" sz="2800" i="1" dirty="0"/>
              <a:t> = </a:t>
            </a:r>
            <a:r>
              <a:rPr lang="en-US" sz="2800" i="1" dirty="0"/>
              <a:t>l</a:t>
            </a:r>
            <a:r>
              <a:rPr lang="ru-RU" sz="2800" baseline="-25000" dirty="0"/>
              <a:t>1</a:t>
            </a:r>
            <a:r>
              <a:rPr lang="ru-RU" sz="2800" i="1" dirty="0"/>
              <a:t> + </a:t>
            </a:r>
            <a:r>
              <a:rPr lang="en-US" sz="2800" i="1" dirty="0"/>
              <a:t>r</a:t>
            </a:r>
            <a:r>
              <a:rPr lang="ru-RU" sz="2800" baseline="-25000" dirty="0"/>
              <a:t>1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i="1" dirty="0"/>
              <a:t>Q</a:t>
            </a:r>
            <a:r>
              <a:rPr lang="ru-RU" sz="2800" i="1" baseline="-25000" dirty="0"/>
              <a:t>1</a:t>
            </a:r>
            <a:r>
              <a:rPr lang="ru-RU" sz="2800" i="1" dirty="0"/>
              <a:t> = </a:t>
            </a:r>
            <a:r>
              <a:rPr lang="ru-RU" sz="2800" dirty="0"/>
              <a:t>0.5 + 0.2</a:t>
            </a:r>
            <a:r>
              <a:rPr lang="ru-RU" sz="2800" dirty="0">
                <a:sym typeface="Courier New"/>
              </a:rPr>
              <a:t> ∙ </a:t>
            </a:r>
            <a:r>
              <a:rPr lang="ru-RU" sz="2800" dirty="0"/>
              <a:t>0.1 = 0.52,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h</a:t>
            </a:r>
            <a:r>
              <a:rPr lang="ru-RU" sz="2800" baseline="-25000" dirty="0"/>
              <a:t>2</a:t>
            </a:r>
            <a:r>
              <a:rPr lang="ru-RU" sz="2800" i="1" dirty="0"/>
              <a:t> = </a:t>
            </a:r>
            <a:r>
              <a:rPr lang="en-US" sz="2800" i="1" dirty="0"/>
              <a:t>l</a:t>
            </a:r>
            <a:r>
              <a:rPr lang="ru-RU" sz="2800" baseline="-25000" dirty="0"/>
              <a:t>1</a:t>
            </a:r>
            <a:r>
              <a:rPr lang="ru-RU" sz="2800" i="1" dirty="0"/>
              <a:t> + </a:t>
            </a:r>
            <a:r>
              <a:rPr lang="en-US" sz="2800" i="1" dirty="0"/>
              <a:t>r</a:t>
            </a:r>
            <a:r>
              <a:rPr lang="ru-RU" sz="2800" i="1" baseline="-25000" dirty="0"/>
              <a:t>1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i="1" dirty="0"/>
              <a:t>Q</a:t>
            </a:r>
            <a:r>
              <a:rPr lang="ru-RU" sz="2800" baseline="-25000" dirty="0"/>
              <a:t>2</a:t>
            </a:r>
            <a:r>
              <a:rPr lang="ru-RU" sz="2800" i="1" dirty="0"/>
              <a:t> = </a:t>
            </a:r>
            <a:r>
              <a:rPr lang="ru-RU" sz="2800" dirty="0"/>
              <a:t>0.5 + 0.2</a:t>
            </a:r>
            <a:r>
              <a:rPr lang="ru-RU" sz="2800" dirty="0">
                <a:sym typeface="Courier New"/>
              </a:rPr>
              <a:t> ∙ </a:t>
            </a:r>
            <a:r>
              <a:rPr lang="ru-RU" sz="2800" dirty="0"/>
              <a:t>0.5 = 0.6,</a:t>
            </a:r>
          </a:p>
          <a:p>
            <a:pPr marL="0" indent="0">
              <a:buNone/>
            </a:pPr>
            <a:r>
              <a:rPr lang="ru-RU" sz="2800" u="sng" dirty="0"/>
              <a:t>Длина интервала</a:t>
            </a:r>
            <a:r>
              <a:rPr lang="ru-RU" sz="2800" dirty="0"/>
              <a:t> после символа</a:t>
            </a:r>
            <a:r>
              <a:rPr lang="ru-RU" sz="2800" b="1" i="1" dirty="0"/>
              <a:t> a</a:t>
            </a:r>
            <a:r>
              <a:rPr lang="ru-RU" sz="2800" b="1" baseline="-25000" dirty="0"/>
              <a:t>2 </a:t>
            </a:r>
            <a:r>
              <a:rPr lang="ru-RU" sz="2800" dirty="0"/>
              <a:t>: </a:t>
            </a:r>
            <a:r>
              <a:rPr lang="ru-RU" sz="2800" i="1" dirty="0"/>
              <a:t>	</a:t>
            </a:r>
          </a:p>
          <a:p>
            <a:pPr marL="0" indent="0">
              <a:buNone/>
            </a:pPr>
            <a:r>
              <a:rPr lang="ru-RU" sz="2800" i="1" dirty="0"/>
              <a:t>	</a:t>
            </a:r>
            <a:r>
              <a:rPr lang="en-US" sz="2800" i="1" dirty="0"/>
              <a:t>r</a:t>
            </a:r>
            <a:r>
              <a:rPr lang="ru-RU" sz="2800" baseline="-25000" dirty="0"/>
              <a:t>2</a:t>
            </a:r>
            <a:r>
              <a:rPr lang="ru-RU" sz="2800" i="1" dirty="0"/>
              <a:t> = </a:t>
            </a:r>
            <a:r>
              <a:rPr lang="en-US" sz="2800" i="1" dirty="0"/>
              <a:t>h</a:t>
            </a:r>
            <a:r>
              <a:rPr lang="ru-RU" sz="2800" baseline="-25000" dirty="0"/>
              <a:t>2</a:t>
            </a:r>
            <a:r>
              <a:rPr lang="ru-RU" sz="2800" dirty="0"/>
              <a:t> </a:t>
            </a:r>
            <a:r>
              <a:rPr lang="ru-RU" sz="2800" i="1" dirty="0">
                <a:sym typeface="Symbol"/>
              </a:rPr>
              <a:t></a:t>
            </a:r>
            <a:r>
              <a:rPr lang="ru-RU" sz="2800" i="1" dirty="0"/>
              <a:t> </a:t>
            </a:r>
            <a:r>
              <a:rPr lang="en-US" sz="2800" i="1" dirty="0"/>
              <a:t>l</a:t>
            </a:r>
            <a:r>
              <a:rPr lang="ru-RU" sz="2800" baseline="-25000" dirty="0"/>
              <a:t>2</a:t>
            </a:r>
            <a:r>
              <a:rPr lang="ru-RU" sz="2800" i="1" dirty="0"/>
              <a:t> = </a:t>
            </a:r>
            <a:r>
              <a:rPr lang="ru-RU" sz="2800" dirty="0"/>
              <a:t>0.6 </a:t>
            </a:r>
            <a:r>
              <a:rPr lang="ru-RU" sz="2800" dirty="0">
                <a:sym typeface="Symbol"/>
              </a:rPr>
              <a:t></a:t>
            </a:r>
            <a:r>
              <a:rPr lang="ru-RU" sz="2800" dirty="0"/>
              <a:t> 0.52 = 0.08</a:t>
            </a:r>
            <a:r>
              <a:rPr lang="ru-RU" sz="2800" i="1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38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88640"/>
                <a:ext cx="9067800" cy="6552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b="1" u="sng" dirty="0"/>
                  <a:t>Утверждение</a:t>
                </a:r>
                <a:r>
                  <a:rPr lang="ru-RU" sz="2800" b="1" dirty="0"/>
                  <a:t>.</a:t>
                </a:r>
                <a:r>
                  <a:rPr lang="ru-RU" sz="2800" dirty="0"/>
                  <a:t> </a:t>
                </a:r>
                <a:r>
                  <a:rPr lang="ru-RU" sz="2800" i="1" dirty="0"/>
                  <a:t>Префиксный код является разделимым (однозначно декодируемым).</a:t>
                </a:r>
                <a:endParaRPr lang="ru-RU" sz="2800" dirty="0"/>
              </a:p>
              <a:p>
                <a:pPr marL="0" indent="0">
                  <a:buNone/>
                </a:pPr>
                <a:r>
                  <a:rPr lang="ru-RU" sz="2800" b="1" dirty="0"/>
                  <a:t>Замечание</a:t>
                </a:r>
                <a:r>
                  <a:rPr lang="ru-RU" sz="2800" dirty="0"/>
                  <a:t>. Разделимый код может быть не префиксным. </a:t>
                </a:r>
              </a:p>
              <a:p>
                <a:pPr marL="0" indent="0">
                  <a:buNone/>
                </a:pPr>
                <a:r>
                  <a:rPr lang="ru-RU" sz="2800" b="1" dirty="0"/>
                  <a:t>Пример.  </a:t>
                </a:r>
                <a:r>
                  <a:rPr lang="ru-RU" sz="2800" dirty="0"/>
                  <a:t>Разделимый, </a:t>
                </a:r>
                <a:r>
                  <a:rPr lang="en-US" sz="2800" dirty="0"/>
                  <a:t> </a:t>
                </a:r>
                <a:r>
                  <a:rPr lang="ru-RU" sz="2800" dirty="0"/>
                  <a:t>но не префиксный код:</a:t>
                </a:r>
              </a:p>
              <a:p>
                <a:pPr marL="0" indent="0">
                  <a:buNone/>
                </a:pPr>
                <a:r>
                  <a:rPr lang="ru-RU" sz="2800" dirty="0"/>
                  <a:t> </a:t>
                </a:r>
                <a:r>
                  <a:rPr lang="en-US" sz="2800" i="1" dirty="0"/>
                  <a:t>A</a:t>
                </a:r>
                <a:r>
                  <a:rPr lang="ru-RU" sz="2800" i="1" dirty="0"/>
                  <a:t> </a:t>
                </a:r>
                <a:r>
                  <a:rPr lang="ru-RU" sz="2800" dirty="0"/>
                  <a:t>= {</a:t>
                </a:r>
                <a:r>
                  <a:rPr lang="en-US" sz="2800" dirty="0"/>
                  <a:t> </a:t>
                </a:r>
                <a:r>
                  <a:rPr lang="en-US" sz="2800" i="1" dirty="0"/>
                  <a:t>a</a:t>
                </a:r>
                <a:r>
                  <a:rPr lang="ru-RU" sz="2800" i="1" dirty="0"/>
                  <a:t>,</a:t>
                </a:r>
                <a:r>
                  <a:rPr lang="en-US" sz="2800" i="1" dirty="0"/>
                  <a:t> b </a:t>
                </a:r>
                <a:r>
                  <a:rPr lang="ru-RU" sz="2800" dirty="0"/>
                  <a:t>},</a:t>
                </a:r>
                <a:r>
                  <a:rPr lang="en-US" sz="2800" dirty="0"/>
                  <a:t> </a:t>
                </a:r>
                <a:r>
                  <a:rPr lang="ru-RU" sz="2800" dirty="0"/>
                  <a:t> </a:t>
                </a:r>
                <a:r>
                  <a:rPr lang="en-US" sz="2800" i="1" dirty="0"/>
                  <a:t>B</a:t>
                </a:r>
                <a:r>
                  <a:rPr lang="ru-RU" sz="2800" i="1" dirty="0"/>
                  <a:t> </a:t>
                </a:r>
                <a:r>
                  <a:rPr lang="ru-RU" sz="2800" dirty="0"/>
                  <a:t>= {</a:t>
                </a:r>
                <a:r>
                  <a:rPr lang="en-US" sz="2800" dirty="0"/>
                  <a:t> </a:t>
                </a:r>
                <a:r>
                  <a:rPr lang="ru-RU" sz="2800" dirty="0"/>
                  <a:t>0,</a:t>
                </a:r>
                <a:r>
                  <a:rPr lang="en-US" sz="2800" dirty="0"/>
                  <a:t> </a:t>
                </a:r>
                <a:r>
                  <a:rPr lang="ru-RU" sz="2800" dirty="0"/>
                  <a:t>1</a:t>
                </a:r>
                <a:r>
                  <a:rPr lang="en-US" sz="2800" dirty="0"/>
                  <a:t> </a:t>
                </a:r>
                <a:r>
                  <a:rPr lang="ru-RU" sz="2800" dirty="0"/>
                  <a:t>},</a:t>
                </a:r>
                <a:r>
                  <a:rPr lang="en-US" sz="2800" dirty="0"/>
                  <a:t>  </a:t>
                </a:r>
                <a:r>
                  <a:rPr lang="ru-RU" sz="2800" i="1" dirty="0"/>
                  <a:t> </a:t>
                </a:r>
                <a:r>
                  <a:rPr lang="en-US" sz="2800" b="1" i="1" dirty="0"/>
                  <a:t>a</a:t>
                </a:r>
                <a:r>
                  <a:rPr lang="ru-RU" sz="2800" b="1" i="1" dirty="0">
                    <a:sym typeface="Symbol"/>
                  </a:rPr>
                  <a:t> </a:t>
                </a:r>
                <a:r>
                  <a:rPr lang="en-US" sz="2800" b="1" i="1" dirty="0">
                    <a:sym typeface="Symbol"/>
                  </a:rPr>
                  <a:t>0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 b</a:t>
                </a:r>
                <a:r>
                  <a:rPr lang="ru-RU" sz="2800" b="1" i="1" dirty="0">
                    <a:sym typeface="Symbol"/>
                  </a:rPr>
                  <a:t> </a:t>
                </a:r>
                <a:r>
                  <a:rPr lang="en-US" sz="2800" b="1" i="1" dirty="0">
                    <a:sym typeface="Symbol"/>
                  </a:rPr>
                  <a:t>01</a:t>
                </a:r>
                <a:r>
                  <a:rPr lang="el-GR" sz="2800" b="1" dirty="0">
                    <a:sym typeface="Symbol"/>
                  </a:rPr>
                  <a:t> </a:t>
                </a:r>
                <a:endParaRPr lang="ru-RU" sz="2800" b="1" dirty="0">
                  <a:sym typeface="Symbol"/>
                </a:endParaRP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ru-RU" b="1" dirty="0"/>
                  <a:t>Основные теоремы побуквенного кодирования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b="1" dirty="0"/>
                  <a:t>Теорема</a:t>
                </a:r>
                <a:r>
                  <a:rPr lang="ru-RU" sz="2800" i="1" dirty="0"/>
                  <a:t> (Л.Крафт,1949)</a:t>
                </a:r>
                <a:r>
                  <a:rPr lang="ru-RU" sz="2800" dirty="0"/>
                  <a:t>. </a:t>
                </a:r>
                <a:r>
                  <a:rPr lang="ru-RU" sz="2800" i="1" dirty="0"/>
                  <a:t>Для того, чтобы существовал побуквенный двоичный </a:t>
                </a:r>
                <a:r>
                  <a:rPr lang="ru-RU" sz="2800" b="1" i="1" dirty="0"/>
                  <a:t>префиксный код с длинами кодовых слов </a:t>
                </a:r>
                <a:r>
                  <a:rPr lang="en-US" sz="2800" b="1" i="1" dirty="0"/>
                  <a:t>L</a:t>
                </a:r>
                <a:r>
                  <a:rPr lang="ru-RU" sz="2800" b="1" i="1" baseline="-25000" dirty="0"/>
                  <a:t>1 </a:t>
                </a:r>
                <a:r>
                  <a:rPr lang="ru-RU" sz="2800" b="1" i="1" dirty="0"/>
                  <a:t>, …, </a:t>
                </a:r>
                <a:r>
                  <a:rPr lang="en-US" sz="2800" b="1" i="1" dirty="0"/>
                  <a:t>L</a:t>
                </a:r>
                <a:r>
                  <a:rPr lang="en-US" sz="2800" b="1" i="1" baseline="-25000" dirty="0"/>
                  <a:t>n</a:t>
                </a:r>
                <a:r>
                  <a:rPr lang="ru-RU" sz="2800" i="1" dirty="0"/>
                  <a:t>  необходимо и достаточно, чтобы</a:t>
                </a:r>
                <a:r>
                  <a:rPr lang="ru-RU" sz="2800" i="1" baseline="30000" dirty="0"/>
                  <a:t> </a:t>
                </a:r>
                <a:endParaRPr lang="ru-RU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≤</m:t>
                          </m:r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 1 </m:t>
                      </m:r>
                      <m:r>
                        <a:rPr lang="ru-RU" sz="2800" b="0" i="1" smtClean="0">
                          <a:latin typeface="Cambria Math"/>
                        </a:rPr>
                        <m:t>         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ru-RU" sz="2800" b="0" i="1" smtClean="0">
                          <a:latin typeface="Cambria Math"/>
                        </a:rPr>
                        <m:t>двоичный случай)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88640"/>
                <a:ext cx="9067800" cy="6552728"/>
              </a:xfrm>
              <a:blipFill rotWithShape="1">
                <a:blip r:embed="rId2"/>
                <a:stretch>
                  <a:fillRect l="-1412" t="-837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14501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Последовательность интервалов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	для сообщения </a:t>
            </a:r>
            <a:r>
              <a:rPr lang="ru-RU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i="1" dirty="0"/>
              <a:t>a</a:t>
            </a:r>
            <a:r>
              <a:rPr lang="ru-RU" sz="2800" b="1" baseline="-25000" dirty="0"/>
              <a:t>4</a:t>
            </a:r>
            <a:r>
              <a:rPr lang="ru-RU" sz="2800" dirty="0"/>
              <a:t>:</a:t>
            </a:r>
            <a:endParaRPr lang="ru-RU" sz="2800" b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	В начале			[0.0,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После п</a:t>
            </a:r>
            <a:r>
              <a:rPr lang="en-US" sz="2800" dirty="0"/>
              <a:t>p</a:t>
            </a:r>
            <a:r>
              <a:rPr lang="ru-RU" sz="2800" dirty="0" err="1"/>
              <a:t>осмот</a:t>
            </a:r>
            <a:r>
              <a:rPr lang="en-US" sz="2800" dirty="0"/>
              <a:t>p</a:t>
            </a:r>
            <a:r>
              <a:rPr lang="ru-RU" sz="2800" dirty="0"/>
              <a:t>а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i="1" dirty="0"/>
              <a:t>	</a:t>
            </a:r>
            <a:r>
              <a:rPr lang="ru-RU" sz="2800" dirty="0"/>
              <a:t>[0.5, 0.7)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После п</a:t>
            </a:r>
            <a:r>
              <a:rPr lang="en-US" sz="2800" dirty="0"/>
              <a:t>p</a:t>
            </a:r>
            <a:r>
              <a:rPr lang="ru-RU" sz="2800" dirty="0" err="1"/>
              <a:t>осмот</a:t>
            </a:r>
            <a:r>
              <a:rPr lang="en-US" sz="2800" dirty="0"/>
              <a:t>p</a:t>
            </a:r>
            <a:r>
              <a:rPr lang="ru-RU" sz="2800" dirty="0"/>
              <a:t>а </a:t>
            </a:r>
            <a:r>
              <a:rPr lang="en-US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dirty="0"/>
              <a:t>	[0.52, 0.6)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После п</a:t>
            </a:r>
            <a:r>
              <a:rPr lang="en-US" sz="2800" dirty="0"/>
              <a:t>p</a:t>
            </a:r>
            <a:r>
              <a:rPr lang="ru-RU" sz="2800" dirty="0" err="1"/>
              <a:t>осмот</a:t>
            </a:r>
            <a:r>
              <a:rPr lang="en-US" sz="2800" dirty="0"/>
              <a:t>p</a:t>
            </a:r>
            <a:r>
              <a:rPr lang="ru-RU" sz="2800" dirty="0"/>
              <a:t>а </a:t>
            </a:r>
            <a:r>
              <a:rPr lang="en-US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aseline="-25000" dirty="0"/>
              <a:t> </a:t>
            </a:r>
            <a:r>
              <a:rPr lang="ru-RU" sz="2800" dirty="0"/>
              <a:t>	[0.56, 0.576)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После п</a:t>
            </a:r>
            <a:r>
              <a:rPr lang="en-US" sz="2800" dirty="0"/>
              <a:t>p</a:t>
            </a:r>
            <a:r>
              <a:rPr lang="ru-RU" sz="2800" dirty="0" err="1"/>
              <a:t>осмот</a:t>
            </a:r>
            <a:r>
              <a:rPr lang="en-US" sz="2800" dirty="0"/>
              <a:t>p</a:t>
            </a:r>
            <a:r>
              <a:rPr lang="ru-RU" sz="2800" dirty="0"/>
              <a:t>а </a:t>
            </a:r>
            <a:r>
              <a:rPr lang="en-US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i="1" dirty="0"/>
              <a:t>	</a:t>
            </a:r>
            <a:r>
              <a:rPr lang="ru-RU" sz="2800" dirty="0"/>
              <a:t>[0.56, 0.5616)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После п</a:t>
            </a:r>
            <a:r>
              <a:rPr lang="en-US" sz="2800" dirty="0"/>
              <a:t>p</a:t>
            </a:r>
            <a:r>
              <a:rPr lang="ru-RU" sz="2800" dirty="0" err="1"/>
              <a:t>осмот</a:t>
            </a:r>
            <a:r>
              <a:rPr lang="en-US" sz="2800" dirty="0"/>
              <a:t>p</a:t>
            </a:r>
            <a:r>
              <a:rPr lang="ru-RU" sz="2800" dirty="0"/>
              <a:t>а </a:t>
            </a:r>
            <a:r>
              <a:rPr lang="en-US" sz="2800" b="1" i="1" dirty="0"/>
              <a:t>a</a:t>
            </a:r>
            <a:r>
              <a:rPr lang="ru-RU" sz="2800" b="1" baseline="-25000" dirty="0"/>
              <a:t>4</a:t>
            </a:r>
            <a:r>
              <a:rPr lang="ru-RU" sz="2800" i="1" dirty="0"/>
              <a:t>	</a:t>
            </a:r>
            <a:r>
              <a:rPr lang="ru-RU" sz="2800" dirty="0"/>
              <a:t>[0.56112, 0.5616)</a:t>
            </a:r>
          </a:p>
          <a:p>
            <a:pPr marL="0" indent="0">
              <a:buNone/>
            </a:pPr>
            <a:r>
              <a:rPr lang="ru-RU" sz="2800" dirty="0"/>
              <a:t>Кодом последовательности </a:t>
            </a:r>
            <a:r>
              <a:rPr lang="ru-RU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i="1" dirty="0"/>
              <a:t>a</a:t>
            </a:r>
            <a:r>
              <a:rPr lang="ru-RU" sz="2800" b="1" baseline="-25000" dirty="0"/>
              <a:t>2</a:t>
            </a:r>
            <a:r>
              <a:rPr lang="ru-RU" sz="2800" b="1" i="1" dirty="0"/>
              <a:t>a</a:t>
            </a:r>
            <a:r>
              <a:rPr lang="ru-RU" sz="2800" b="1" baseline="-25000" dirty="0"/>
              <a:t>3</a:t>
            </a:r>
            <a:r>
              <a:rPr lang="ru-RU" sz="2800" b="1" i="1" dirty="0"/>
              <a:t>a</a:t>
            </a:r>
            <a:r>
              <a:rPr lang="ru-RU" sz="2800" b="1" baseline="-25000" dirty="0"/>
              <a:t>1</a:t>
            </a:r>
            <a:r>
              <a:rPr lang="ru-RU" sz="2800" b="1" i="1" dirty="0"/>
              <a:t>a</a:t>
            </a:r>
            <a:r>
              <a:rPr lang="ru-RU" sz="2800" b="1" baseline="-25000" dirty="0"/>
              <a:t>4</a:t>
            </a:r>
            <a:r>
              <a:rPr lang="ru-RU" sz="2800" baseline="-25000" dirty="0"/>
              <a:t>  </a:t>
            </a:r>
            <a:r>
              <a:rPr lang="ru-RU" sz="2800" dirty="0"/>
              <a:t>будет двоичная запись любой точки из интервала [0.56112, 0.5616), например, 0.56112.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Для однозначного декодирования потребуется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</a:t>
            </a:r>
            <a:r>
              <a:rPr lang="ru-RU" sz="2800" dirty="0"/>
              <a:t>log</a:t>
            </a:r>
            <a:r>
              <a:rPr lang="ru-RU" sz="2800" baseline="-25000" dirty="0"/>
              <a:t>2</a:t>
            </a:r>
            <a:r>
              <a:rPr lang="ru-RU" sz="2800" dirty="0"/>
              <a:t>(</a:t>
            </a:r>
            <a:r>
              <a:rPr lang="ru-RU" sz="2800" i="1" dirty="0"/>
              <a:t>r</a:t>
            </a:r>
            <a:r>
              <a:rPr lang="ru-RU" sz="2800" baseline="-25000" dirty="0"/>
              <a:t>5</a:t>
            </a:r>
            <a:r>
              <a:rPr lang="ru-RU" sz="2800" dirty="0"/>
              <a:t>)</a:t>
            </a:r>
            <a:r>
              <a:rPr lang="ru-RU" sz="2800" dirty="0">
                <a:sym typeface="Symbol"/>
              </a:rPr>
              <a:t></a:t>
            </a:r>
            <a:r>
              <a:rPr lang="ru-RU" sz="2800" dirty="0"/>
              <a:t> = </a:t>
            </a:r>
            <a:r>
              <a:rPr lang="ru-RU" sz="2800" dirty="0">
                <a:sym typeface="Symbol"/>
              </a:rPr>
              <a:t></a:t>
            </a:r>
            <a:r>
              <a:rPr lang="ru-RU" sz="2800" dirty="0"/>
              <a:t>log</a:t>
            </a:r>
            <a:r>
              <a:rPr lang="ru-RU" sz="2800" baseline="-25000" dirty="0"/>
              <a:t>2</a:t>
            </a:r>
            <a:r>
              <a:rPr lang="ru-RU" sz="2800" dirty="0"/>
              <a:t>(0.00048)</a:t>
            </a:r>
            <a:r>
              <a:rPr lang="ru-RU" sz="2800" dirty="0">
                <a:sym typeface="Symbol"/>
              </a:rPr>
              <a:t></a:t>
            </a:r>
            <a:r>
              <a:rPr lang="ru-RU" sz="2800" dirty="0"/>
              <a:t> = 12 двоичных разрядов,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получим кодовую последовательность 100011111010 . </a:t>
            </a:r>
          </a:p>
        </p:txBody>
      </p:sp>
    </p:spTree>
    <p:extLst>
      <p:ext uri="{BB962C8B-B14F-4D97-AF65-F5344CB8AC3E}">
        <p14:creationId xmlns:p14="http://schemas.microsoft.com/office/powerpoint/2010/main" val="18098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14501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			</a:t>
            </a:r>
            <a:r>
              <a:rPr lang="ru-RU" sz="2800" b="1" i="1" dirty="0"/>
              <a:t>Выводы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При арифметическом кодировании сообщение представляется вещественными числами в интервале [0,1). 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По мере кодирования сообщения отображающий его интервал уменьшается, а количество битов для представления интервала возрастает. 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Очередные символы сообщения сокращают величину интервала в зависимости от значений их вероятностей. 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Более вероятные символы делают это в меньшей степени, чем менее вероятные, и следовательно, добавляют меньше битов к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394209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145016" cy="67413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400" b="1" i="1" dirty="0"/>
              <a:t>Алгоритм на псевдокоде</a:t>
            </a:r>
            <a:endParaRPr lang="ru-RU" sz="2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i="1" dirty="0"/>
              <a:t> </a:t>
            </a:r>
            <a:r>
              <a:rPr lang="ru-RU" sz="2800" i="1" dirty="0"/>
              <a:t>Арифметическое кодирование</a:t>
            </a:r>
            <a:r>
              <a:rPr lang="ru-RU" sz="2800" dirty="0"/>
              <a:t>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m </a:t>
            </a:r>
            <a:r>
              <a:rPr lang="ru-RU" sz="2400" dirty="0">
                <a:sym typeface="Symbol"/>
              </a:rPr>
              <a:t></a:t>
            </a:r>
            <a:r>
              <a:rPr lang="ru-RU" sz="2400" dirty="0"/>
              <a:t> порядковый номер кодируемой буквы в алфавите источника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l</a:t>
            </a:r>
            <a:r>
              <a:rPr lang="ru-RU" sz="2800" baseline="-25000" dirty="0"/>
              <a:t>0</a:t>
            </a:r>
            <a:r>
              <a:rPr lang="ru-RU" sz="2800" dirty="0"/>
              <a:t>:=0; h</a:t>
            </a:r>
            <a:r>
              <a:rPr lang="ru-RU" sz="2800" baseline="-25000" dirty="0"/>
              <a:t>0</a:t>
            </a:r>
            <a:r>
              <a:rPr lang="ru-RU" sz="2800" dirty="0"/>
              <a:t>:=1; </a:t>
            </a:r>
            <a:r>
              <a:rPr lang="en-US" sz="2800" dirty="0"/>
              <a:t>r</a:t>
            </a:r>
            <a:r>
              <a:rPr lang="ru-RU" sz="2800" baseline="-25000" dirty="0"/>
              <a:t>0</a:t>
            </a:r>
            <a:r>
              <a:rPr lang="ru-RU" sz="2800" dirty="0"/>
              <a:t>:=1; </a:t>
            </a:r>
            <a:r>
              <a:rPr lang="en-US" sz="2800" dirty="0" err="1"/>
              <a:t>i</a:t>
            </a:r>
            <a:r>
              <a:rPr lang="ru-RU" sz="2800" dirty="0"/>
              <a:t>:=0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</a:t>
            </a:r>
            <a:r>
              <a:rPr lang="ru-RU" sz="2800" dirty="0"/>
              <a:t> (</a:t>
            </a:r>
            <a:r>
              <a:rPr lang="en-US" sz="2800" dirty="0"/>
              <a:t>not EOF</a:t>
            </a:r>
            <a:r>
              <a:rPr lang="ru-RU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C</a:t>
            </a:r>
            <a:r>
              <a:rPr lang="ru-RU" sz="2800" dirty="0"/>
              <a:t>:=</a:t>
            </a:r>
            <a:r>
              <a:rPr lang="en-US" sz="2800" dirty="0"/>
              <a:t>Read</a:t>
            </a:r>
            <a:r>
              <a:rPr lang="ru-RU" sz="2800" dirty="0"/>
              <a:t>( )  </a:t>
            </a:r>
            <a:r>
              <a:rPr lang="ru-RU" sz="2400" dirty="0"/>
              <a:t>(читаем следующий символ из файла)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i:=i+1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ru-RU" sz="2800" dirty="0"/>
              <a:t>    </a:t>
            </a:r>
            <a:r>
              <a:rPr lang="en-US" sz="2800" dirty="0"/>
              <a:t>DO (j=1,…,n)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ru-RU" sz="2800" dirty="0"/>
              <a:t>     </a:t>
            </a:r>
            <a:r>
              <a:rPr lang="en-US" sz="2800" dirty="0"/>
              <a:t>IF (C=</a:t>
            </a:r>
            <a:r>
              <a:rPr lang="en-US" sz="2800" i="1" dirty="0"/>
              <a:t> </a:t>
            </a:r>
            <a:r>
              <a:rPr lang="en-US" sz="2800" dirty="0" err="1"/>
              <a:t>a</a:t>
            </a:r>
            <a:r>
              <a:rPr lang="en-US" sz="2800" baseline="-25000" dirty="0" err="1"/>
              <a:t>j</a:t>
            </a:r>
            <a:r>
              <a:rPr lang="en-US" sz="2800" dirty="0"/>
              <a:t>) m:=j FI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ru-RU" sz="2800" dirty="0"/>
              <a:t>    </a:t>
            </a:r>
            <a:r>
              <a:rPr lang="en-US" sz="2800" dirty="0"/>
              <a:t>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l</a:t>
            </a:r>
            <a:r>
              <a:rPr lang="en-US" sz="2800" baseline="-25000" dirty="0"/>
              <a:t>i</a:t>
            </a:r>
            <a:r>
              <a:rPr lang="en-US" sz="2800" dirty="0"/>
              <a:t> = l</a:t>
            </a:r>
            <a:r>
              <a:rPr lang="en-US" sz="2800" baseline="-25000" dirty="0"/>
              <a:t>i-1</a:t>
            </a:r>
            <a:r>
              <a:rPr lang="en-US" sz="2800" dirty="0"/>
              <a:t> + r</a:t>
            </a:r>
            <a:r>
              <a:rPr lang="en-US" sz="2800" baseline="-25000" dirty="0"/>
              <a:t>i-1</a:t>
            </a:r>
            <a:r>
              <a:rPr lang="ru-RU" sz="2800" baseline="-25000" dirty="0"/>
              <a:t> </a:t>
            </a:r>
            <a:r>
              <a:rPr lang="ru-RU" sz="2800" dirty="0">
                <a:sym typeface="Courier New"/>
              </a:rPr>
              <a:t>∙ </a:t>
            </a:r>
            <a:r>
              <a:rPr lang="en-US" sz="2800" dirty="0"/>
              <a:t>Q [m-1]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h</a:t>
            </a:r>
            <a:r>
              <a:rPr lang="en-US" sz="2800" baseline="-25000" dirty="0"/>
              <a:t>i</a:t>
            </a:r>
            <a:r>
              <a:rPr lang="en-US" sz="2800" dirty="0"/>
              <a:t> = l</a:t>
            </a:r>
            <a:r>
              <a:rPr lang="en-US" sz="2800" baseline="-25000" dirty="0"/>
              <a:t>i-1</a:t>
            </a:r>
            <a:r>
              <a:rPr lang="en-US" sz="2800" dirty="0"/>
              <a:t> + r</a:t>
            </a:r>
            <a:r>
              <a:rPr lang="en-US" sz="2800" baseline="-25000" dirty="0"/>
              <a:t>i-1</a:t>
            </a:r>
            <a:r>
              <a:rPr lang="ru-RU" sz="2800" baseline="-25000" dirty="0"/>
              <a:t> </a:t>
            </a:r>
            <a:r>
              <a:rPr lang="ru-RU" sz="2800" dirty="0">
                <a:sym typeface="Courier New"/>
              </a:rPr>
              <a:t>∙ </a:t>
            </a:r>
            <a:r>
              <a:rPr lang="en-US" sz="2800" dirty="0"/>
              <a:t>Q [m]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= h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en-US" sz="2800" dirty="0"/>
              <a:t> l</a:t>
            </a:r>
            <a:r>
              <a:rPr lang="en-US" sz="2800" baseline="-25000" dirty="0"/>
              <a:t>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OD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144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145016" cy="67413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/>
              <a:t>Арифметическое декодирование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В начале декодирования </a:t>
            </a:r>
            <a:r>
              <a:rPr lang="ru-RU" sz="2800" u="sng" dirty="0"/>
              <a:t>известен конечный интервал</a:t>
            </a:r>
            <a:r>
              <a:rPr lang="ru-RU" sz="2800" dirty="0"/>
              <a:t>, например, </a:t>
            </a:r>
            <a:r>
              <a:rPr lang="ru-RU" sz="2800" b="1" i="1" dirty="0"/>
              <a:t>[0.56112; 0.5616)</a:t>
            </a:r>
            <a:r>
              <a:rPr lang="ru-RU" sz="2800" dirty="0"/>
              <a:t> или </a:t>
            </a:r>
            <a:r>
              <a:rPr lang="ru-RU" sz="2800" u="sng" dirty="0"/>
              <a:t>любое число из этого интервала</a:t>
            </a:r>
            <a:r>
              <a:rPr lang="ru-RU" sz="2800" dirty="0"/>
              <a:t>, например, </a:t>
            </a:r>
            <a:r>
              <a:rPr lang="ru-RU" sz="2800" b="1" i="1" dirty="0"/>
              <a:t>0.56112</a:t>
            </a:r>
            <a:r>
              <a:rPr lang="ru-RU" sz="2800" dirty="0"/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Сразу можно определить, что первым закодированным символом был </a:t>
            </a:r>
            <a:r>
              <a:rPr lang="ru-RU" sz="2800" b="1" i="1" dirty="0"/>
              <a:t>а</a:t>
            </a:r>
            <a:r>
              <a:rPr lang="ru-RU" sz="2800" b="1" baseline="-25000" dirty="0"/>
              <a:t>3</a:t>
            </a:r>
            <a:r>
              <a:rPr lang="ru-RU" sz="2800" dirty="0"/>
              <a:t>, т. к. число </a:t>
            </a:r>
            <a:r>
              <a:rPr lang="ru-RU" sz="2800" b="1" i="1" dirty="0"/>
              <a:t>0.56112</a:t>
            </a:r>
            <a:r>
              <a:rPr lang="ru-RU" sz="2800" dirty="0"/>
              <a:t> лежит в интервале </a:t>
            </a:r>
            <a:r>
              <a:rPr lang="ru-RU" sz="2800" b="1" i="1" dirty="0"/>
              <a:t>[0.5; 0.7)</a:t>
            </a:r>
            <a:r>
              <a:rPr lang="ru-RU" sz="2800" dirty="0"/>
              <a:t>, выделенном символу </a:t>
            </a:r>
            <a:r>
              <a:rPr lang="ru-RU" sz="2800" b="1" i="1" dirty="0"/>
              <a:t>а</a:t>
            </a:r>
            <a:r>
              <a:rPr lang="ru-RU" sz="2800" b="1" baseline="-25000" dirty="0"/>
              <a:t>3</a:t>
            </a:r>
            <a:r>
              <a:rPr lang="ru-RU" sz="2800" dirty="0"/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Затем в качестве интервала берется </a:t>
            </a:r>
            <a:r>
              <a:rPr lang="ru-RU" sz="2800" b="1" i="1" dirty="0"/>
              <a:t>[0.5; 0.7)</a:t>
            </a:r>
            <a:r>
              <a:rPr lang="ru-RU" sz="2800" dirty="0"/>
              <a:t> и в нем определяется диапазон, соответствующий числу 0</a:t>
            </a:r>
            <a:r>
              <a:rPr lang="ru-RU" sz="2800" b="1" i="1" dirty="0"/>
              <a:t>.56112</a:t>
            </a:r>
            <a:r>
              <a:rPr lang="ru-RU" sz="2800" dirty="0"/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Это интервал </a:t>
            </a:r>
            <a:r>
              <a:rPr lang="ru-RU" sz="2800" b="1" i="1" dirty="0"/>
              <a:t>[0.52, 0.6)</a:t>
            </a:r>
            <a:r>
              <a:rPr lang="ru-RU" sz="2800" dirty="0"/>
              <a:t>, выделенный символу </a:t>
            </a:r>
            <a:r>
              <a:rPr lang="ru-RU" sz="2800" b="1" i="1" dirty="0"/>
              <a:t>а</a:t>
            </a:r>
            <a:r>
              <a:rPr lang="ru-RU" sz="2800" b="1" baseline="-25000" dirty="0"/>
              <a:t>2</a:t>
            </a:r>
            <a:r>
              <a:rPr lang="ru-RU" sz="2800" dirty="0"/>
              <a:t> и т.д.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Для декодирования </a:t>
            </a:r>
            <a:r>
              <a:rPr lang="ru-RU" sz="2800" b="1" dirty="0"/>
              <a:t>необходимо знать</a:t>
            </a:r>
            <a:r>
              <a:rPr lang="ru-RU" sz="2800" dirty="0"/>
              <a:t> </a:t>
            </a:r>
          </a:p>
          <a:p>
            <a:pPr>
              <a:spcBef>
                <a:spcPts val="0"/>
              </a:spcBef>
            </a:pPr>
            <a:r>
              <a:rPr lang="ru-RU" sz="2800" dirty="0"/>
              <a:t>количество закодированных символов и </a:t>
            </a:r>
          </a:p>
          <a:p>
            <a:pPr>
              <a:spcBef>
                <a:spcPts val="0"/>
              </a:spcBef>
            </a:pPr>
            <a:r>
              <a:rPr lang="ru-RU" sz="2800" dirty="0"/>
              <a:t>исходные вероятности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24589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145016" cy="67413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400" b="1" i="1" dirty="0"/>
              <a:t>Алгоритм на псевдокоде</a:t>
            </a:r>
            <a:endParaRPr lang="ru-RU" sz="2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i="1" dirty="0"/>
              <a:t> </a:t>
            </a:r>
            <a:r>
              <a:rPr lang="ru-RU" sz="2800" i="1" dirty="0"/>
              <a:t>Арифметическое декодирование</a:t>
            </a:r>
            <a:r>
              <a:rPr lang="ru-RU" sz="2800" dirty="0"/>
              <a:t>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length</a:t>
            </a:r>
            <a:r>
              <a:rPr lang="ru-RU" sz="2400" dirty="0"/>
              <a:t> – количество закодированных символов,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value </a:t>
            </a:r>
            <a:r>
              <a:rPr lang="ru-RU" sz="2400" dirty="0"/>
              <a:t>– значение из входного файла.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/>
              <a:t>	</a:t>
            </a:r>
            <a:r>
              <a:rPr lang="en-US" sz="2800" dirty="0"/>
              <a:t>l</a:t>
            </a:r>
            <a:r>
              <a:rPr lang="ru-RU" sz="2800" baseline="-25000" dirty="0"/>
              <a:t>0</a:t>
            </a:r>
            <a:r>
              <a:rPr lang="ru-RU" sz="2800" dirty="0"/>
              <a:t>:=0; h</a:t>
            </a:r>
            <a:r>
              <a:rPr lang="ru-RU" sz="2800" baseline="-25000" dirty="0"/>
              <a:t>0</a:t>
            </a:r>
            <a:r>
              <a:rPr lang="ru-RU" sz="2800" dirty="0"/>
              <a:t>:=1; </a:t>
            </a:r>
            <a:r>
              <a:rPr lang="en-US" sz="2800" dirty="0"/>
              <a:t>r</a:t>
            </a:r>
            <a:r>
              <a:rPr lang="ru-RU" sz="2800" baseline="-25000" dirty="0"/>
              <a:t>0</a:t>
            </a:r>
            <a:r>
              <a:rPr lang="ru-RU" sz="2800" dirty="0"/>
              <a:t>:=1;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value</a:t>
            </a:r>
            <a:r>
              <a:rPr lang="ru-RU" sz="2800" dirty="0"/>
              <a:t>:=</a:t>
            </a:r>
            <a:r>
              <a:rPr lang="en-US" sz="2800" dirty="0" err="1"/>
              <a:t>ReadCode</a:t>
            </a:r>
            <a:r>
              <a:rPr lang="ru-RU" sz="2800" dirty="0"/>
              <a:t>();  </a:t>
            </a:r>
            <a:r>
              <a:rPr lang="ru-RU" sz="2400" dirty="0"/>
              <a:t>(читаем код из файла)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DO (</a:t>
            </a:r>
            <a:r>
              <a:rPr lang="ru-RU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=1,…,length)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DO (</a:t>
            </a:r>
            <a:r>
              <a:rPr lang="ru-RU" sz="2800" dirty="0"/>
              <a:t> </a:t>
            </a:r>
            <a:r>
              <a:rPr lang="en-US" sz="2800" dirty="0"/>
              <a:t>j=1,…,n)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l</a:t>
            </a:r>
            <a:r>
              <a:rPr lang="en-US" sz="2800" baseline="-25000" dirty="0"/>
              <a:t>i</a:t>
            </a:r>
            <a:r>
              <a:rPr lang="en-US" sz="2800" dirty="0"/>
              <a:t> = l</a:t>
            </a:r>
            <a:r>
              <a:rPr lang="en-US" sz="2800" baseline="-25000" dirty="0"/>
              <a:t>i-1</a:t>
            </a:r>
            <a:r>
              <a:rPr lang="en-US" sz="2800" dirty="0"/>
              <a:t> + r</a:t>
            </a:r>
            <a:r>
              <a:rPr lang="en-US" sz="2800" baseline="-25000" dirty="0"/>
              <a:t>i-1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dirty="0"/>
              <a:t>Q [j-1]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h</a:t>
            </a:r>
            <a:r>
              <a:rPr lang="en-US" sz="2800" baseline="-25000" dirty="0"/>
              <a:t>i</a:t>
            </a:r>
            <a:r>
              <a:rPr lang="en-US" sz="2800" dirty="0"/>
              <a:t> = l</a:t>
            </a:r>
            <a:r>
              <a:rPr lang="en-US" sz="2800" baseline="-25000" dirty="0"/>
              <a:t>i-1</a:t>
            </a:r>
            <a:r>
              <a:rPr lang="en-US" sz="2800" dirty="0"/>
              <a:t> + r</a:t>
            </a:r>
            <a:r>
              <a:rPr lang="en-US" sz="2800" baseline="-25000" dirty="0"/>
              <a:t>i-1</a:t>
            </a:r>
            <a:r>
              <a:rPr lang="ru-RU" sz="2800" dirty="0">
                <a:sym typeface="Courier New"/>
              </a:rPr>
              <a:t> ∙ </a:t>
            </a:r>
            <a:r>
              <a:rPr lang="en-US" sz="2800" dirty="0"/>
              <a:t>Q [j]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= h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</a:t>
            </a:r>
            <a:r>
              <a:rPr lang="en-US" sz="2800" dirty="0"/>
              <a:t> l</a:t>
            </a:r>
            <a:r>
              <a:rPr lang="en-US" sz="2800" baseline="-25000" dirty="0"/>
              <a:t>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IF (( l</a:t>
            </a:r>
            <a:r>
              <a:rPr lang="en-US" sz="2800" baseline="-25000" dirty="0"/>
              <a:t>i </a:t>
            </a:r>
            <a:r>
              <a:rPr lang="en-US" sz="2800" dirty="0"/>
              <a:t>&lt;= value ) </a:t>
            </a:r>
            <a:r>
              <a:rPr lang="ru-RU" sz="2800" dirty="0"/>
              <a:t>и </a:t>
            </a:r>
            <a:r>
              <a:rPr lang="en-US" sz="2800" dirty="0"/>
              <a:t>( value&lt; h</a:t>
            </a:r>
            <a:r>
              <a:rPr lang="en-US" sz="2800" baseline="-25000" dirty="0"/>
              <a:t>i </a:t>
            </a:r>
            <a:r>
              <a:rPr lang="en-US" sz="2800" dirty="0"/>
              <a:t>)</a:t>
            </a:r>
            <a:r>
              <a:rPr lang="ru-RU" sz="2800" dirty="0"/>
              <a:t>)</a:t>
            </a:r>
            <a:r>
              <a:rPr lang="en-US" sz="2800" dirty="0"/>
              <a:t> OD</a:t>
            </a:r>
            <a:r>
              <a:rPr lang="ru-RU" sz="2800" dirty="0"/>
              <a:t> </a:t>
            </a:r>
            <a:r>
              <a:rPr lang="en-US" sz="2800" dirty="0"/>
              <a:t> FI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OD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	</a:t>
            </a:r>
            <a:r>
              <a:rPr lang="en-US" sz="2800" dirty="0"/>
              <a:t>Write</a:t>
            </a:r>
            <a:r>
              <a:rPr lang="ru-RU" sz="2800" dirty="0"/>
              <a:t> (</a:t>
            </a:r>
            <a:r>
              <a:rPr lang="en-US" sz="2800" dirty="0"/>
              <a:t>a</a:t>
            </a:r>
            <a:r>
              <a:rPr lang="ru-RU" sz="2800" dirty="0"/>
              <a:t>[</a:t>
            </a:r>
            <a:r>
              <a:rPr lang="en-US" sz="2800" dirty="0" err="1"/>
              <a:t>i</a:t>
            </a:r>
            <a:r>
              <a:rPr lang="ru-RU" sz="2800" dirty="0"/>
              <a:t>])  </a:t>
            </a:r>
            <a:r>
              <a:rPr lang="ru-RU" sz="2400" dirty="0"/>
              <a:t>(пишем символ в выходной файл)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en-US" sz="2800" dirty="0"/>
              <a:t>OD</a:t>
            </a:r>
            <a:endParaRPr lang="ru-RU" sz="28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85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9145016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При реализации арифметического кодирования возникают </a:t>
            </a:r>
            <a:r>
              <a:rPr lang="ru-RU" sz="2800" b="1" dirty="0"/>
              <a:t>две проблемы</a:t>
            </a:r>
            <a:r>
              <a:rPr lang="ru-RU" sz="2800" dirty="0"/>
              <a:t>:</a:t>
            </a:r>
          </a:p>
          <a:p>
            <a:pPr lvl="0"/>
            <a:r>
              <a:rPr lang="ru-RU" sz="2800" dirty="0"/>
              <a:t>необходима арифметика с плавающей точкой теоретически неограниченной точности;</a:t>
            </a:r>
          </a:p>
          <a:p>
            <a:pPr lvl="0"/>
            <a:r>
              <a:rPr lang="ru-RU" sz="2800" dirty="0"/>
              <a:t>результат кодирования становится известен только после окончания входного потока.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/>
              <a:t>Для решения этих проблем</a:t>
            </a:r>
            <a:r>
              <a:rPr lang="ru-RU" sz="2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реальные алгоритмы работают  с целыми числами и </a:t>
            </a:r>
            <a:r>
              <a:rPr lang="ru-RU" sz="2800" u="sng" dirty="0"/>
              <a:t>оперируют с дробями, числитель и знаменатель</a:t>
            </a:r>
            <a:r>
              <a:rPr lang="ru-RU" sz="2800" dirty="0"/>
              <a:t> которых являются целыми числами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(например,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знаменатель равен  10000h = 65536,  </a:t>
            </a:r>
            <a:r>
              <a:rPr lang="ru-RU" sz="2800" i="1" dirty="0"/>
              <a:t>l</a:t>
            </a:r>
            <a:r>
              <a:rPr lang="ru-RU" sz="2800" baseline="-25000" dirty="0"/>
              <a:t>0</a:t>
            </a:r>
            <a:r>
              <a:rPr lang="ru-RU" sz="2800" dirty="0"/>
              <a:t>=0,  </a:t>
            </a:r>
            <a:r>
              <a:rPr lang="en-US" sz="2800" i="1" dirty="0"/>
              <a:t>h</a:t>
            </a:r>
            <a:r>
              <a:rPr lang="ru-RU" sz="2800" baseline="-25000" dirty="0"/>
              <a:t>0</a:t>
            </a:r>
            <a:r>
              <a:rPr lang="ru-RU" sz="2800" dirty="0"/>
              <a:t>=65535). 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9804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9145016" cy="659735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При этом 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С </a:t>
            </a:r>
            <a:r>
              <a:rPr lang="ru-RU" sz="2800" b="1" i="1" dirty="0"/>
              <a:t>потерей точности</a:t>
            </a:r>
            <a:r>
              <a:rPr lang="ru-RU" sz="2800" dirty="0"/>
              <a:t> можно бороться, отслеживая сближение </a:t>
            </a:r>
            <a:r>
              <a:rPr lang="ru-RU" sz="2800" b="1" i="1" dirty="0"/>
              <a:t>l</a:t>
            </a:r>
            <a:r>
              <a:rPr lang="en-US" sz="2800" b="1" i="1" baseline="-25000" dirty="0" err="1"/>
              <a:t>i</a:t>
            </a:r>
            <a:r>
              <a:rPr lang="ru-RU" sz="2800" dirty="0"/>
              <a:t> и </a:t>
            </a:r>
            <a:r>
              <a:rPr lang="en-US" sz="2800" b="1" i="1" dirty="0"/>
              <a:t>h</a:t>
            </a:r>
            <a:r>
              <a:rPr lang="en-US" sz="2800" b="1" i="1" baseline="-25000" dirty="0"/>
              <a:t>i</a:t>
            </a:r>
            <a:r>
              <a:rPr lang="ru-RU" sz="2800" dirty="0"/>
              <a:t> и </a:t>
            </a:r>
            <a:r>
              <a:rPr lang="ru-RU" sz="2800" u="sng" dirty="0"/>
              <a:t>умножая числитель и знаменатель</a:t>
            </a:r>
            <a:r>
              <a:rPr lang="ru-RU" sz="2800" dirty="0"/>
              <a:t> представляющей их дроби на одно и то же число (например на 2). 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С </a:t>
            </a:r>
            <a:r>
              <a:rPr lang="ru-RU" sz="2800" b="1" i="1" dirty="0"/>
              <a:t>переполнением сверху</a:t>
            </a:r>
            <a:r>
              <a:rPr lang="ru-RU" sz="2800" dirty="0"/>
              <a:t> можно бороться, записывая старшие биты </a:t>
            </a:r>
            <a:r>
              <a:rPr lang="ru-RU" sz="2800" b="1" i="1" dirty="0"/>
              <a:t>l</a:t>
            </a:r>
            <a:r>
              <a:rPr lang="en-US" sz="2800" b="1" i="1" baseline="-25000" dirty="0" err="1"/>
              <a:t>i</a:t>
            </a:r>
            <a:r>
              <a:rPr lang="ru-RU" sz="2800" dirty="0"/>
              <a:t> и </a:t>
            </a:r>
            <a:r>
              <a:rPr lang="en-US" sz="2800" b="1" i="1" dirty="0"/>
              <a:t>h</a:t>
            </a:r>
            <a:r>
              <a:rPr lang="en-US" sz="2800" b="1" i="1" baseline="-25000" dirty="0"/>
              <a:t>i</a:t>
            </a:r>
            <a:r>
              <a:rPr lang="ru-RU" sz="2800" dirty="0"/>
              <a:t> в файл только тогда, когда они </a:t>
            </a:r>
            <a:r>
              <a:rPr lang="ru-RU" sz="2800" u="sng" dirty="0"/>
              <a:t>перестают меняться</a:t>
            </a:r>
            <a:r>
              <a:rPr lang="ru-RU" sz="2800" dirty="0"/>
              <a:t> (т.е. уже не участвуют в дальнейшем уточнении интервала).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13379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632"/>
                <a:ext cx="8856984" cy="6552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b="1" u="sng" dirty="0"/>
                  <a:t>Пример</a:t>
                </a:r>
                <a:r>
                  <a:rPr lang="ru-RU" sz="2800" dirty="0"/>
                  <a:t>. </a:t>
                </a:r>
              </a:p>
              <a:p>
                <a:pPr marL="0" indent="0">
                  <a:buNone/>
                </a:pPr>
                <a:r>
                  <a:rPr lang="ru-RU" sz="2800" dirty="0"/>
                  <a:t>Построить префиксный код с длинами </a:t>
                </a:r>
                <a:r>
                  <a:rPr lang="en-US" sz="2800" b="1" i="1" dirty="0"/>
                  <a:t>L</a:t>
                </a:r>
                <a:r>
                  <a:rPr lang="ru-RU" sz="2800" b="1" i="1" baseline="-25000" dirty="0"/>
                  <a:t>1 </a:t>
                </a:r>
                <a:r>
                  <a:rPr lang="ru-RU" sz="2800" b="1" i="1" dirty="0"/>
                  <a:t>= 1, </a:t>
                </a:r>
                <a:r>
                  <a:rPr lang="en-US" sz="2800" b="1" i="1" dirty="0"/>
                  <a:t>L</a:t>
                </a:r>
                <a:r>
                  <a:rPr lang="ru-RU" sz="2800" b="1" i="1" baseline="-25000" dirty="0"/>
                  <a:t>2 </a:t>
                </a:r>
                <a:r>
                  <a:rPr lang="ru-RU" sz="2800" b="1" i="1" dirty="0"/>
                  <a:t>= 2, </a:t>
                </a:r>
                <a:r>
                  <a:rPr lang="en-US" sz="2800" b="1" i="1" dirty="0"/>
                  <a:t>L</a:t>
                </a:r>
                <a:r>
                  <a:rPr lang="ru-RU" sz="2800" b="1" i="1" baseline="-25000" dirty="0"/>
                  <a:t>3 </a:t>
                </a:r>
                <a:r>
                  <a:rPr lang="ru-RU" sz="2800" b="1" i="1" dirty="0"/>
                  <a:t>= 2</a:t>
                </a:r>
                <a:r>
                  <a:rPr lang="ru-RU" sz="2800" dirty="0"/>
                  <a:t> для алфавита </a:t>
                </a:r>
                <a:r>
                  <a:rPr lang="en-US" sz="2800" b="1" i="1" dirty="0"/>
                  <a:t>A </a:t>
                </a:r>
                <a:r>
                  <a:rPr lang="ru-RU" sz="2800" b="1" i="1" dirty="0"/>
                  <a:t>=</a:t>
                </a:r>
                <a:r>
                  <a:rPr lang="en-US" sz="2800" b="1" i="1" dirty="0"/>
                  <a:t> </a:t>
                </a:r>
                <a:r>
                  <a:rPr lang="ru-RU" sz="2800" b="1" dirty="0"/>
                  <a:t>{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1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2 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a</a:t>
                </a:r>
                <a:r>
                  <a:rPr lang="ru-RU" sz="2800" b="1" baseline="-25000" dirty="0"/>
                  <a:t>3 </a:t>
                </a:r>
                <a:r>
                  <a:rPr lang="ru-RU" sz="2800" b="1" dirty="0"/>
                  <a:t>}</a:t>
                </a:r>
                <a:r>
                  <a:rPr lang="ru-RU" sz="2800" i="1" dirty="0"/>
                  <a:t>.</a:t>
                </a:r>
                <a:r>
                  <a:rPr lang="ru-RU" sz="2800" dirty="0"/>
                  <a:t> </a:t>
                </a:r>
              </a:p>
              <a:p>
                <a:pPr marL="0" indent="0">
                  <a:buNone/>
                </a:pPr>
                <a:r>
                  <a:rPr lang="ru-RU" sz="2800" dirty="0"/>
                  <a:t>Проверим </a:t>
                </a:r>
                <a:r>
                  <a:rPr lang="ru-RU" sz="2800" b="1" i="1" dirty="0"/>
                  <a:t>неравенство Крафта</a:t>
                </a:r>
                <a:r>
                  <a:rPr lang="ru-RU" sz="2800" dirty="0"/>
                  <a:t> для заданного набора длин: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ru-RU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ru-RU" b="1" i="1">
                            <a:latin typeface="Cambria Math"/>
                          </a:rPr>
                          <m:t>+</m:t>
                        </m:r>
                      </m:e>
                    </m:box>
                    <m:box>
                      <m:box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ru-RU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ru-RU" b="1" dirty="0"/>
                  <a:t>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ru-RU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1" i="1" dirty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b="1" i="1" dirty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ru-RU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ru-RU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b="1" dirty="0"/>
                  <a:t>= 1</a:t>
                </a:r>
                <a:endParaRPr lang="ru-RU" sz="2800" u="sng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ru-RU" sz="2800" u="sng" dirty="0"/>
                  <a:t>Неравенство Крафта выполняется</a:t>
                </a:r>
                <a:r>
                  <a:rPr lang="ru-RU" sz="2800" dirty="0"/>
                  <a:t> и, следовательно, </a:t>
                </a:r>
                <a:r>
                  <a:rPr lang="ru-RU" sz="2800" b="1" dirty="0"/>
                  <a:t>префиксный код</a:t>
                </a:r>
                <a:r>
                  <a:rPr lang="ru-RU" sz="2800" dirty="0"/>
                  <a:t> с таким набором длин кодовых слов </a:t>
                </a:r>
                <a:r>
                  <a:rPr lang="ru-RU" sz="2800" b="1" dirty="0"/>
                  <a:t>существует</a:t>
                </a:r>
                <a:r>
                  <a:rPr lang="ru-RU" sz="2800" dirty="0"/>
                  <a:t>. </a:t>
                </a:r>
                <a:endParaRPr lang="en-US" sz="2800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Неравенство было выведено Леоном Крафтом в своей магистерской дипломной работе в 1949 году.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632"/>
                <a:ext cx="8856984" cy="6552728"/>
              </a:xfrm>
              <a:blipFill rotWithShape="1">
                <a:blip r:embed="rId2"/>
                <a:stretch>
                  <a:fillRect l="-1376" t="-837" r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Рассмотрим полное двоичное дерево.</a:t>
            </a:r>
            <a:r>
              <a:rPr lang="ru-RU" sz="2800" dirty="0"/>
              <a:t> Каждая вершина закодирована последовательностью нулей и единиц.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Пусть длины кодовых слов упорядочены по возрастанию </a:t>
            </a:r>
            <a:r>
              <a:rPr lang="en-US" sz="2800" b="1" i="1" dirty="0"/>
              <a:t>L</a:t>
            </a:r>
            <a:r>
              <a:rPr lang="ru-RU" sz="2800" b="1" i="1" baseline="-25000" dirty="0"/>
              <a:t>1</a:t>
            </a:r>
            <a:r>
              <a:rPr lang="ru-RU" sz="2800" b="1" i="1" dirty="0"/>
              <a:t>≤ </a:t>
            </a:r>
            <a:r>
              <a:rPr lang="en-US" sz="2800" b="1" i="1" dirty="0"/>
              <a:t>L</a:t>
            </a:r>
            <a:r>
              <a:rPr lang="ru-RU" sz="2800" b="1" i="1" baseline="-25000" dirty="0"/>
              <a:t>2</a:t>
            </a:r>
            <a:r>
              <a:rPr lang="ru-RU" sz="2800" b="1" i="1" dirty="0"/>
              <a:t>≤ … ≤ </a:t>
            </a:r>
            <a:r>
              <a:rPr lang="en-US" sz="2800" b="1" i="1" dirty="0"/>
              <a:t>L</a:t>
            </a:r>
            <a:r>
              <a:rPr lang="en-US" sz="2800" b="1" i="1" baseline="-25000" dirty="0"/>
              <a:t>n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Выберем в двоичном дереве вершину </a:t>
            </a:r>
            <a:r>
              <a:rPr lang="en-US" sz="2800" b="1" i="1" dirty="0"/>
              <a:t>V</a:t>
            </a:r>
            <a:r>
              <a:rPr lang="ru-RU" sz="2800" b="1" i="1" baseline="-25000" dirty="0"/>
              <a:t>1</a:t>
            </a:r>
            <a:r>
              <a:rPr lang="ru-RU" sz="2800" dirty="0"/>
              <a:t> на уровне</a:t>
            </a:r>
            <a:r>
              <a:rPr lang="ru-RU" sz="2800" i="1" dirty="0"/>
              <a:t> </a:t>
            </a:r>
            <a:r>
              <a:rPr lang="en-US" sz="2800" b="1" i="1" dirty="0"/>
              <a:t>L</a:t>
            </a:r>
            <a:r>
              <a:rPr lang="ru-RU" sz="2800" b="1" baseline="-25000" dirty="0"/>
              <a:t>1</a:t>
            </a:r>
            <a:r>
              <a:rPr lang="ru-RU" sz="2800" dirty="0"/>
              <a:t>. Уберем поддерево с корнем в вершине </a:t>
            </a:r>
            <a:r>
              <a:rPr lang="en-US" sz="2800" b="1" i="1" dirty="0"/>
              <a:t>V</a:t>
            </a:r>
            <a:r>
              <a:rPr lang="ru-RU" sz="2800" b="1" baseline="-25000" dirty="0"/>
              <a:t>1</a:t>
            </a:r>
            <a:r>
              <a:rPr lang="ru-RU" sz="28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472610" cy="376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6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оставшемся дереве возьмем  вершину </a:t>
            </a:r>
            <a:r>
              <a:rPr lang="en-US" sz="2800" b="1" i="1" dirty="0"/>
              <a:t>V</a:t>
            </a:r>
            <a:r>
              <a:rPr lang="ru-RU" sz="2800" b="1" i="1" baseline="-25000" dirty="0"/>
              <a:t>2</a:t>
            </a:r>
            <a:r>
              <a:rPr lang="ru-RU" sz="2800" dirty="0"/>
              <a:t> на уровне </a:t>
            </a:r>
            <a:r>
              <a:rPr lang="en-US" sz="2800" b="1" dirty="0"/>
              <a:t>L</a:t>
            </a:r>
            <a:r>
              <a:rPr lang="ru-RU" sz="2800" b="1" baseline="-25000" dirty="0"/>
              <a:t>2</a:t>
            </a:r>
            <a:r>
              <a:rPr lang="ru-RU" sz="2800" i="1" dirty="0"/>
              <a:t> </a:t>
            </a:r>
            <a:r>
              <a:rPr lang="ru-RU" sz="2800" dirty="0"/>
              <a:t>и удалим поддерево с корнем в этой вершине и т.д. Последовательности,</a:t>
            </a:r>
            <a:r>
              <a:rPr lang="ru-RU" sz="2800" baseline="30000" dirty="0"/>
              <a:t> </a:t>
            </a:r>
            <a:r>
              <a:rPr lang="ru-RU" sz="2800" dirty="0"/>
              <a:t>соответствующие вершинам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en-US" sz="2800" b="1" i="1" dirty="0"/>
              <a:t>V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, </a:t>
            </a:r>
            <a:r>
              <a:rPr lang="en-US" sz="2800" b="1" i="1" dirty="0"/>
              <a:t>V</a:t>
            </a:r>
            <a:r>
              <a:rPr lang="ru-RU" sz="2800" b="1" i="1" baseline="-25000" dirty="0"/>
              <a:t>2 </a:t>
            </a:r>
            <a:r>
              <a:rPr lang="ru-RU" sz="2800" b="1" i="1" dirty="0"/>
              <a:t>,…, </a:t>
            </a:r>
            <a:r>
              <a:rPr lang="en-US" sz="2800" b="1" i="1" dirty="0" err="1"/>
              <a:t>V</a:t>
            </a:r>
            <a:r>
              <a:rPr lang="en-US" sz="2800" b="1" i="1" baseline="-25000" dirty="0" err="1"/>
              <a:t>n</a:t>
            </a:r>
            <a:r>
              <a:rPr lang="ru-RU" sz="2800" dirty="0"/>
              <a:t> образуют </a:t>
            </a:r>
            <a:r>
              <a:rPr lang="ru-RU" sz="2800" b="1" i="1" dirty="0"/>
              <a:t>префиксный код</a:t>
            </a:r>
            <a:r>
              <a:rPr lang="ru-RU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Так как  </a:t>
            </a:r>
            <a:r>
              <a:rPr lang="en-US" sz="2800" b="1" i="1" dirty="0"/>
              <a:t>L</a:t>
            </a:r>
            <a:r>
              <a:rPr lang="ru-RU" sz="2800" b="1" i="1" baseline="-25000" dirty="0"/>
              <a:t>1 </a:t>
            </a:r>
            <a:r>
              <a:rPr lang="ru-RU" sz="2800" b="1" i="1" dirty="0"/>
              <a:t>= 1, </a:t>
            </a:r>
            <a:r>
              <a:rPr lang="en-US" sz="2800" b="1" i="1" dirty="0"/>
              <a:t>L</a:t>
            </a:r>
            <a:r>
              <a:rPr lang="ru-RU" sz="2800" b="1" i="1" baseline="-25000" dirty="0"/>
              <a:t>2 </a:t>
            </a:r>
            <a:r>
              <a:rPr lang="ru-RU" sz="2800" b="1" i="1" dirty="0"/>
              <a:t>= 2, </a:t>
            </a:r>
            <a:r>
              <a:rPr lang="en-US" sz="2800" b="1" i="1" dirty="0"/>
              <a:t>L</a:t>
            </a:r>
            <a:r>
              <a:rPr lang="ru-RU" sz="2800" b="1" i="1" baseline="-25000" dirty="0"/>
              <a:t>3 </a:t>
            </a:r>
            <a:r>
              <a:rPr lang="ru-RU" sz="2800" b="1" i="1" dirty="0"/>
              <a:t>= 2</a:t>
            </a:r>
            <a:r>
              <a:rPr lang="ru-RU" sz="28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то элементарные коды могут быть такими: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/>
              <a:t> </a:t>
            </a:r>
            <a:r>
              <a:rPr lang="en-US" sz="2800" b="1" dirty="0"/>
              <a:t>a</a:t>
            </a:r>
            <a:r>
              <a:rPr lang="ru-RU" sz="2800" b="1" baseline="-25000" dirty="0"/>
              <a:t>1</a:t>
            </a:r>
            <a:r>
              <a:rPr lang="ru-RU" sz="2800" b="1" dirty="0"/>
              <a:t> 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0</a:t>
            </a:r>
            <a:r>
              <a:rPr lang="ru-RU" sz="2800" dirty="0"/>
              <a:t>, </a:t>
            </a:r>
            <a:r>
              <a:rPr lang="ru-RU" sz="2800" b="1" dirty="0"/>
              <a:t> </a:t>
            </a:r>
            <a:r>
              <a:rPr lang="en-US" sz="2800" b="1" dirty="0"/>
              <a:t>a</a:t>
            </a:r>
            <a:r>
              <a:rPr lang="ru-RU" sz="2800" b="1" baseline="-25000" dirty="0"/>
              <a:t>2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10</a:t>
            </a:r>
            <a:r>
              <a:rPr lang="ru-RU" sz="2800" dirty="0"/>
              <a:t>, </a:t>
            </a:r>
            <a:r>
              <a:rPr lang="ru-RU" sz="2800" b="1" dirty="0"/>
              <a:t> </a:t>
            </a:r>
            <a:r>
              <a:rPr lang="en-US" sz="2800" b="1" dirty="0"/>
              <a:t>a</a:t>
            </a:r>
            <a:r>
              <a:rPr lang="ru-RU" sz="2800" b="1" baseline="-25000" dirty="0"/>
              <a:t>3 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11</a:t>
            </a:r>
            <a:r>
              <a:rPr lang="ru-RU" sz="2800" dirty="0"/>
              <a:t>    или    </a:t>
            </a:r>
            <a:r>
              <a:rPr lang="en-US" sz="2800" b="1" dirty="0"/>
              <a:t>a</a:t>
            </a:r>
            <a:r>
              <a:rPr lang="ru-RU" sz="2800" b="1" baseline="-25000" dirty="0"/>
              <a:t>1</a:t>
            </a:r>
            <a:r>
              <a:rPr lang="ru-RU" sz="2800" b="1" dirty="0"/>
              <a:t> </a:t>
            </a:r>
            <a:r>
              <a:rPr lang="ru-RU" sz="2800" b="1" dirty="0">
                <a:sym typeface="Symbol"/>
              </a:rPr>
              <a:t></a:t>
            </a:r>
            <a:r>
              <a:rPr lang="ru-RU" sz="2800" b="1" dirty="0"/>
              <a:t>1</a:t>
            </a:r>
            <a:r>
              <a:rPr lang="ru-RU" sz="2800" dirty="0"/>
              <a:t>,</a:t>
            </a:r>
            <a:r>
              <a:rPr lang="ru-RU" sz="2800" b="1" dirty="0"/>
              <a:t>  </a:t>
            </a:r>
            <a:r>
              <a:rPr lang="en-US" sz="2800" b="1" dirty="0"/>
              <a:t>a</a:t>
            </a:r>
            <a:r>
              <a:rPr lang="ru-RU" sz="2800" b="1" baseline="-25000" dirty="0"/>
              <a:t>2</a:t>
            </a:r>
            <a:r>
              <a:rPr lang="ru-RU" sz="2800" b="1" dirty="0">
                <a:sym typeface="Symbol"/>
              </a:rPr>
              <a:t>0</a:t>
            </a:r>
            <a:r>
              <a:rPr lang="ru-RU" sz="2800" b="1" dirty="0"/>
              <a:t>0</a:t>
            </a:r>
            <a:r>
              <a:rPr lang="ru-RU" sz="2800" dirty="0"/>
              <a:t>,</a:t>
            </a:r>
            <a:r>
              <a:rPr lang="ru-RU" sz="2800" b="1" dirty="0"/>
              <a:t>  </a:t>
            </a:r>
            <a:r>
              <a:rPr lang="en-US" sz="2800" b="1" dirty="0"/>
              <a:t>a</a:t>
            </a:r>
            <a:r>
              <a:rPr lang="ru-RU" sz="2800" b="1" baseline="-25000" dirty="0"/>
              <a:t>3 </a:t>
            </a:r>
            <a:r>
              <a:rPr lang="ru-RU" sz="2800" b="1" dirty="0">
                <a:sym typeface="Symbol"/>
              </a:rPr>
              <a:t>0</a:t>
            </a:r>
            <a:r>
              <a:rPr lang="ru-RU" sz="2800" b="1" dirty="0"/>
              <a:t>1</a:t>
            </a:r>
            <a:r>
              <a:rPr lang="ru-RU" sz="2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00" y="1916832"/>
            <a:ext cx="5472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0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/>
              <a:t>Процесс декодирования</a:t>
            </a:r>
            <a:r>
              <a:rPr lang="ru-RU" sz="2800" dirty="0"/>
              <a:t> выглядит следующим образом. Просматриваем полученное сообщение, двигаясь по дереву. Если попадаем в листовую вершину, то выдаем соответствующую букву и возвращаемся в корень дерева и т.д.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Теорема</a:t>
            </a:r>
            <a:r>
              <a:rPr lang="ru-RU" sz="2800" i="1" dirty="0"/>
              <a:t> (Б.МакМиллан,1956). Для того чтобы существовал побуквенный двоичный </a:t>
            </a:r>
            <a:r>
              <a:rPr lang="ru-RU" sz="2800" b="1" i="1" dirty="0"/>
              <a:t>разделимый код с длинами кодовых слов </a:t>
            </a:r>
            <a:r>
              <a:rPr lang="en-US" sz="2800" b="1" i="1" dirty="0"/>
              <a:t>L</a:t>
            </a:r>
            <a:r>
              <a:rPr lang="ru-RU" sz="2800" b="1" baseline="-25000" dirty="0"/>
              <a:t>1 </a:t>
            </a:r>
            <a:r>
              <a:rPr lang="ru-RU" sz="2800" b="1" i="1" dirty="0"/>
              <a:t>, … , </a:t>
            </a:r>
            <a:r>
              <a:rPr lang="en-US" sz="2800" b="1" i="1" dirty="0"/>
              <a:t>L</a:t>
            </a:r>
            <a:r>
              <a:rPr lang="en-US" sz="2800" b="1" i="1" baseline="-25000" dirty="0"/>
              <a:t>n</a:t>
            </a:r>
            <a:r>
              <a:rPr lang="en-US" sz="2800" i="1" baseline="-25000" dirty="0"/>
              <a:t> </a:t>
            </a:r>
            <a:r>
              <a:rPr lang="ru-RU" sz="2800" i="1" dirty="0"/>
              <a:t>, необходимо и достаточно, чтобы 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01" y="4545235"/>
            <a:ext cx="5743575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0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Кодирова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Кодирование</Template>
  <TotalTime>9454</TotalTime>
  <Words>3411</Words>
  <Application>Microsoft Office PowerPoint</Application>
  <PresentationFormat>Экран (4:3)</PresentationFormat>
  <Paragraphs>652</Paragraphs>
  <Slides>56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Times New Roman</vt:lpstr>
      <vt:lpstr>Кодирование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kchipson</cp:lastModifiedBy>
  <cp:revision>87</cp:revision>
  <dcterms:created xsi:type="dcterms:W3CDTF">2013-12-14T17:41:05Z</dcterms:created>
  <dcterms:modified xsi:type="dcterms:W3CDTF">2019-12-08T09:38:02Z</dcterms:modified>
</cp:coreProperties>
</file>