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4" r:id="rId1"/>
  </p:sldMasterIdLst>
  <p:sldIdLst>
    <p:sldId id="256" r:id="rId2"/>
    <p:sldId id="257" r:id="rId3"/>
    <p:sldId id="258" r:id="rId4"/>
    <p:sldId id="259" r:id="rId5"/>
    <p:sldId id="262" r:id="rId6"/>
    <p:sldId id="263" r:id="rId7"/>
    <p:sldId id="264" r:id="rId8"/>
    <p:sldId id="261" r:id="rId9"/>
    <p:sldId id="260" r:id="rId10"/>
    <p:sldId id="265" r:id="rId11"/>
    <p:sldId id="266" r:id="rId12"/>
    <p:sldId id="268" r:id="rId13"/>
    <p:sldId id="270" r:id="rId14"/>
    <p:sldId id="273" r:id="rId15"/>
    <p:sldId id="271" r:id="rId16"/>
    <p:sldId id="276" r:id="rId17"/>
    <p:sldId id="275" r:id="rId18"/>
    <p:sldId id="274"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5E392CE9-97AA-4F53-9986-B65E1FDDE89A}">
          <p14:sldIdLst>
            <p14:sldId id="256"/>
            <p14:sldId id="257"/>
            <p14:sldId id="258"/>
            <p14:sldId id="259"/>
            <p14:sldId id="262"/>
            <p14:sldId id="263"/>
            <p14:sldId id="264"/>
            <p14:sldId id="261"/>
            <p14:sldId id="260"/>
            <p14:sldId id="265"/>
            <p14:sldId id="266"/>
            <p14:sldId id="268"/>
            <p14:sldId id="270"/>
            <p14:sldId id="273"/>
            <p14:sldId id="271"/>
            <p14:sldId id="276"/>
            <p14:sldId id="275"/>
            <p14:sldId id="274"/>
            <p14:sldId id="277"/>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74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ru-RU"/>
              <a:t>Образец заголовка</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11/11/2019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8036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ru-RU"/>
              <a:t>Вставка рисунка</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pPr/>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097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ru-RU"/>
              <a:t>Образец заголовка</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pPr/>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58167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pPr/>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27069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ru-RU"/>
              <a:t>Образец заголовка</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pPr/>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88331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smtClean="0"/>
              <a:pPr/>
              <a:t>11/11/2019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57577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a:t>Вставка рисунка</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a:t>Вставка рисунка</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a:t>Вставка рисунка</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smtClean="0"/>
              <a:pPr/>
              <a:t>11/11/2019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5248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810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8071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7436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ru-RU"/>
              <a:t>Образец заголовка</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smtClean="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543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1974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41410" y="3073397"/>
            <a:ext cx="4878391" cy="271780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3073397"/>
            <a:ext cx="4875210" cy="271780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2190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4593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2741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1368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pPr/>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1908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11/11/2019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90879354"/>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CCA3E4-6D44-4074-ABBA-0A7F154923F1}"/>
              </a:ext>
            </a:extLst>
          </p:cNvPr>
          <p:cNvSpPr>
            <a:spLocks noGrp="1"/>
          </p:cNvSpPr>
          <p:nvPr>
            <p:ph type="ctrTitle"/>
          </p:nvPr>
        </p:nvSpPr>
        <p:spPr>
          <a:xfrm>
            <a:off x="2202005" y="1698480"/>
            <a:ext cx="7787989" cy="1207655"/>
          </a:xfrm>
        </p:spPr>
        <p:txBody>
          <a:bodyPr/>
          <a:lstStyle/>
          <a:p>
            <a:r>
              <a:rPr lang="ru-RU" dirty="0">
                <a:solidFill>
                  <a:schemeClr val="bg2">
                    <a:lumMod val="75000"/>
                  </a:schemeClr>
                </a:solidFill>
              </a:rPr>
              <a:t>Экономические системы</a:t>
            </a:r>
          </a:p>
        </p:txBody>
      </p:sp>
      <p:sp>
        <p:nvSpPr>
          <p:cNvPr id="3" name="Подзаголовок 2">
            <a:extLst>
              <a:ext uri="{FF2B5EF4-FFF2-40B4-BE49-F238E27FC236}">
                <a16:creationId xmlns:a16="http://schemas.microsoft.com/office/drawing/2014/main" id="{67E137C8-10BE-4F3A-AAEE-0629A0609A8F}"/>
              </a:ext>
            </a:extLst>
          </p:cNvPr>
          <p:cNvSpPr>
            <a:spLocks noGrp="1"/>
          </p:cNvSpPr>
          <p:nvPr>
            <p:ph type="subTitle" idx="1"/>
          </p:nvPr>
        </p:nvSpPr>
        <p:spPr>
          <a:xfrm>
            <a:off x="6428509" y="4555692"/>
            <a:ext cx="5583381" cy="1526453"/>
          </a:xfrm>
        </p:spPr>
        <p:txBody>
          <a:bodyPr>
            <a:normAutofit/>
          </a:bodyPr>
          <a:lstStyle/>
          <a:p>
            <a:pPr algn="r">
              <a:spcBef>
                <a:spcPts val="0"/>
              </a:spcBef>
            </a:pPr>
            <a:r>
              <a:rPr lang="ru-RU" sz="1800" dirty="0">
                <a:solidFill>
                  <a:schemeClr val="accent5">
                    <a:lumMod val="50000"/>
                  </a:schemeClr>
                </a:solidFill>
              </a:rPr>
              <a:t>Выполнил: студент 2 курса Группы ИП-811 Мироненко Кирилл</a:t>
            </a:r>
          </a:p>
          <a:p>
            <a:pPr algn="r"/>
            <a:r>
              <a:rPr lang="ru-RU" sz="1800" dirty="0">
                <a:solidFill>
                  <a:schemeClr val="accent5">
                    <a:lumMod val="50000"/>
                  </a:schemeClr>
                </a:solidFill>
              </a:rPr>
              <a:t>Проверила: Профессор экономических наук Казначеева Н.Л.</a:t>
            </a:r>
          </a:p>
        </p:txBody>
      </p:sp>
      <p:pic>
        <p:nvPicPr>
          <p:cNvPr id="4" name="Picture 2">
            <a:extLst>
              <a:ext uri="{FF2B5EF4-FFF2-40B4-BE49-F238E27FC236}">
                <a16:creationId xmlns:a16="http://schemas.microsoft.com/office/drawing/2014/main" id="{4BAA64DF-7743-4928-A81F-9C2AAB3573C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01661" y="261634"/>
            <a:ext cx="2656636"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167AFDB8-57B6-4774-AD48-4BDF926522B6}"/>
              </a:ext>
            </a:extLst>
          </p:cNvPr>
          <p:cNvSpPr txBox="1"/>
          <p:nvPr/>
        </p:nvSpPr>
        <p:spPr>
          <a:xfrm>
            <a:off x="2521527" y="2880737"/>
            <a:ext cx="7813964" cy="584775"/>
          </a:xfrm>
          <a:prstGeom prst="rect">
            <a:avLst/>
          </a:prstGeom>
          <a:noFill/>
        </p:spPr>
        <p:txBody>
          <a:bodyPr wrap="square" rtlCol="0">
            <a:spAutoFit/>
          </a:bodyPr>
          <a:lstStyle/>
          <a:p>
            <a:pPr algn="ctr"/>
            <a:r>
              <a:rPr lang="ru-RU" sz="3200" dirty="0">
                <a:solidFill>
                  <a:schemeClr val="bg1">
                    <a:lumMod val="50000"/>
                    <a:lumOff val="50000"/>
                  </a:schemeClr>
                </a:solidFill>
              </a:rPr>
              <a:t>Кафедра экономики и менеджмента</a:t>
            </a:r>
          </a:p>
        </p:txBody>
      </p:sp>
      <p:cxnSp>
        <p:nvCxnSpPr>
          <p:cNvPr id="7" name="Прямая соединительная линия 6">
            <a:extLst>
              <a:ext uri="{FF2B5EF4-FFF2-40B4-BE49-F238E27FC236}">
                <a16:creationId xmlns:a16="http://schemas.microsoft.com/office/drawing/2014/main" id="{230D3077-04DD-4B64-BF3D-712734F66AC5}"/>
              </a:ext>
            </a:extLst>
          </p:cNvPr>
          <p:cNvCxnSpPr/>
          <p:nvPr/>
        </p:nvCxnSpPr>
        <p:spPr>
          <a:xfrm>
            <a:off x="1830960" y="2922302"/>
            <a:ext cx="8791575" cy="0"/>
          </a:xfrm>
          <a:prstGeom prst="line">
            <a:avLst/>
          </a:prstGeom>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D089D329-713C-4277-9EE8-F9AA24BD0751}"/>
              </a:ext>
            </a:extLst>
          </p:cNvPr>
          <p:cNvSpPr txBox="1"/>
          <p:nvPr/>
        </p:nvSpPr>
        <p:spPr>
          <a:xfrm>
            <a:off x="2521527" y="6519446"/>
            <a:ext cx="7813964" cy="338554"/>
          </a:xfrm>
          <a:prstGeom prst="rect">
            <a:avLst/>
          </a:prstGeom>
          <a:noFill/>
        </p:spPr>
        <p:txBody>
          <a:bodyPr wrap="square" rtlCol="0">
            <a:spAutoFit/>
          </a:bodyPr>
          <a:lstStyle/>
          <a:p>
            <a:pPr algn="ctr"/>
            <a:r>
              <a:rPr lang="ru-RU" sz="1600" dirty="0">
                <a:solidFill>
                  <a:schemeClr val="bg1">
                    <a:lumMod val="50000"/>
                    <a:lumOff val="50000"/>
                  </a:schemeClr>
                </a:solidFill>
              </a:rPr>
              <a:t>Новосибирск, 2019 г.</a:t>
            </a:r>
          </a:p>
        </p:txBody>
      </p:sp>
    </p:spTree>
    <p:extLst>
      <p:ext uri="{BB962C8B-B14F-4D97-AF65-F5344CB8AC3E}">
        <p14:creationId xmlns:p14="http://schemas.microsoft.com/office/powerpoint/2010/main" val="2632345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normAutofit/>
          </a:bodyPr>
          <a:lstStyle/>
          <a:p>
            <a:r>
              <a:rPr lang="ru-RU" dirty="0">
                <a:solidFill>
                  <a:schemeClr val="bg2">
                    <a:lumMod val="75000"/>
                  </a:schemeClr>
                </a:solidFill>
              </a:rPr>
              <a:t>Традиционная система</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773382" y="1427018"/>
            <a:ext cx="9905998" cy="4378038"/>
          </a:xfrm>
        </p:spPr>
        <p:txBody>
          <a:bodyPr>
            <a:normAutofit lnSpcReduction="10000"/>
          </a:bodyPr>
          <a:lstStyle/>
          <a:p>
            <a:pPr marL="0" indent="450000">
              <a:buNone/>
            </a:pPr>
            <a:r>
              <a:rPr lang="ru-RU" sz="1600" dirty="0">
                <a:solidFill>
                  <a:schemeClr val="bg1">
                    <a:lumMod val="75000"/>
                    <a:lumOff val="25000"/>
                  </a:schemeClr>
                </a:solidFill>
              </a:rPr>
              <a:t>Решение ключевых экономических задач имеет специфические особенности в рамках различных укладов. Для традиционной системы характерна такая особенность – активная роль государства. Перераспределяя через бюджет значительную часть национального дохода, государство направляет средства на развитие инфраструктуры и оказания социальной поддержки беднейшим слоям населения. </a:t>
            </a:r>
          </a:p>
          <a:p>
            <a:pPr marL="0" indent="450000">
              <a:buNone/>
            </a:pPr>
            <a:r>
              <a:rPr lang="ru-RU" sz="1600" dirty="0">
                <a:solidFill>
                  <a:schemeClr val="bg1">
                    <a:lumMod val="75000"/>
                    <a:lumOff val="25000"/>
                  </a:schemeClr>
                </a:solidFill>
              </a:rPr>
              <a:t>Практика показала, что рынки и фирмы лучше решают задачу распределения ограниченных ресурсов и увеличения объемов производства, жизненных благ, чем советы старейшин - органы, принимавшие принципиальные экономические решения в традиционной системе.</a:t>
            </a:r>
          </a:p>
          <a:p>
            <a:pPr marL="0" indent="450000">
              <a:buNone/>
            </a:pPr>
            <a:r>
              <a:rPr lang="ru-RU" sz="1600" dirty="0">
                <a:solidFill>
                  <a:schemeClr val="bg1">
                    <a:lumMod val="75000"/>
                    <a:lumOff val="25000"/>
                  </a:schemeClr>
                </a:solidFill>
              </a:rPr>
              <a:t>Вот почему традиционная экономическая система со временем перестала быть основой организации жизни людей в большинстве стран мира. Ее элементы ушли на задний план и сохранились лишь осколками в форме разных обычаев и традиций, имеющих второстепенное значение. В большинстве стран мира ведущую роль играют иные способы организации хозяйственного сотрудничества людей.</a:t>
            </a:r>
          </a:p>
          <a:p>
            <a:pPr marL="0" indent="450000">
              <a:buNone/>
            </a:pPr>
            <a:r>
              <a:rPr lang="ru-RU" sz="1600" dirty="0">
                <a:solidFill>
                  <a:schemeClr val="bg1">
                    <a:lumMod val="75000"/>
                    <a:lumOff val="25000"/>
                  </a:schemeClr>
                </a:solidFill>
              </a:rPr>
              <a:t>В России элементы традиционной экономики проявляются в полуфеодальной зависимости работников от работодателей во многих городах и селах, сохранении института регистрации граждан по месту пребывания, наличии объектов социально-культурной сферы на балансах предприятий и т.д.</a:t>
            </a:r>
          </a:p>
        </p:txBody>
      </p:sp>
    </p:spTree>
    <p:extLst>
      <p:ext uri="{BB962C8B-B14F-4D97-AF65-F5344CB8AC3E}">
        <p14:creationId xmlns:p14="http://schemas.microsoft.com/office/powerpoint/2010/main" val="93874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normAutofit/>
          </a:bodyPr>
          <a:lstStyle/>
          <a:p>
            <a:r>
              <a:rPr lang="ru-RU" dirty="0">
                <a:solidFill>
                  <a:schemeClr val="bg2">
                    <a:lumMod val="75000"/>
                  </a:schemeClr>
                </a:solidFill>
              </a:rPr>
              <a:t>Традиционная система</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975861" y="4987637"/>
            <a:ext cx="9905998" cy="1191490"/>
          </a:xfrm>
        </p:spPr>
        <p:txBody>
          <a:bodyPr>
            <a:normAutofit fontScale="70000" lnSpcReduction="20000"/>
          </a:bodyPr>
          <a:lstStyle/>
          <a:p>
            <a:pPr marL="0" indent="450000">
              <a:buNone/>
            </a:pPr>
            <a:r>
              <a:rPr lang="ru-RU" dirty="0">
                <a:solidFill>
                  <a:schemeClr val="bg1">
                    <a:lumMod val="75000"/>
                    <a:lumOff val="25000"/>
                  </a:schemeClr>
                </a:solidFill>
              </a:rPr>
              <a:t>Примеры государств: в первую очередь самые бедные страны Африки, а также Гаити – страна, расположенная в Южной Америке. В Южной Америке есть и другие бедные страны, сохраняющие традиционную экономику полностью или частично (в отдельных регионах). В Азии это такие страны, как Афганистан, Бангладеш и некоторые другие.</a:t>
            </a:r>
          </a:p>
        </p:txBody>
      </p:sp>
      <p:graphicFrame>
        <p:nvGraphicFramePr>
          <p:cNvPr id="4" name="Таблица 4">
            <a:extLst>
              <a:ext uri="{FF2B5EF4-FFF2-40B4-BE49-F238E27FC236}">
                <a16:creationId xmlns:a16="http://schemas.microsoft.com/office/drawing/2014/main" id="{72A9100C-0440-40C8-9679-39B92A299653}"/>
              </a:ext>
            </a:extLst>
          </p:cNvPr>
          <p:cNvGraphicFramePr>
            <a:graphicFrameLocks noGrp="1"/>
          </p:cNvGraphicFramePr>
          <p:nvPr>
            <p:extLst>
              <p:ext uri="{D42A27DB-BD31-4B8C-83A1-F6EECF244321}">
                <p14:modId xmlns:p14="http://schemas.microsoft.com/office/powerpoint/2010/main" val="1168921876"/>
              </p:ext>
            </p:extLst>
          </p:nvPr>
        </p:nvGraphicFramePr>
        <p:xfrm>
          <a:off x="2212109" y="1274618"/>
          <a:ext cx="8128000" cy="2758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242608550"/>
                    </a:ext>
                  </a:extLst>
                </a:gridCol>
                <a:gridCol w="4064000">
                  <a:extLst>
                    <a:ext uri="{9D8B030D-6E8A-4147-A177-3AD203B41FA5}">
                      <a16:colId xmlns:a16="http://schemas.microsoft.com/office/drawing/2014/main" val="1622770722"/>
                    </a:ext>
                  </a:extLst>
                </a:gridCol>
              </a:tblGrid>
              <a:tr h="300182">
                <a:tc>
                  <a:txBody>
                    <a:bodyPr/>
                    <a:lstStyle/>
                    <a:p>
                      <a:pPr algn="ctr"/>
                      <a:r>
                        <a:rPr lang="ru-RU" dirty="0"/>
                        <a:t>Преимущества</a:t>
                      </a:r>
                    </a:p>
                  </a:txBody>
                  <a:tcPr/>
                </a:tc>
                <a:tc>
                  <a:txBody>
                    <a:bodyPr/>
                    <a:lstStyle/>
                    <a:p>
                      <a:pPr algn="ctr"/>
                      <a:r>
                        <a:rPr lang="ru-RU" dirty="0"/>
                        <a:t>Недостатки</a:t>
                      </a:r>
                    </a:p>
                  </a:txBody>
                  <a:tcPr>
                    <a:solidFill>
                      <a:srgbClr val="E37437"/>
                    </a:solidFill>
                  </a:tcPr>
                </a:tc>
                <a:extLst>
                  <a:ext uri="{0D108BD9-81ED-4DB2-BD59-A6C34878D82A}">
                    <a16:rowId xmlns:a16="http://schemas.microsoft.com/office/drawing/2014/main" val="4261093125"/>
                  </a:ext>
                </a:extLst>
              </a:tr>
              <a:tr h="370840">
                <a:tc>
                  <a:txBody>
                    <a:bodyPr/>
                    <a:lstStyle/>
                    <a:p>
                      <a:r>
                        <a:rPr lang="ru-RU" sz="1800" b="0" i="0" kern="1200" dirty="0">
                          <a:solidFill>
                            <a:schemeClr val="dk1"/>
                          </a:solidFill>
                          <a:effectLst/>
                          <a:latin typeface="+mn-lt"/>
                          <a:ea typeface="+mn-ea"/>
                          <a:cs typeface="+mn-cs"/>
                        </a:rPr>
                        <a:t>Стабильность экономики</a:t>
                      </a:r>
                      <a:endParaRPr lang="ru-RU" dirty="0"/>
                    </a:p>
                  </a:txBody>
                  <a:tcPr/>
                </a:tc>
                <a:tc>
                  <a:txBody>
                    <a:bodyPr/>
                    <a:lstStyle/>
                    <a:p>
                      <a:r>
                        <a:rPr lang="ru-RU" sz="1800" b="0" i="0" kern="1200" dirty="0">
                          <a:solidFill>
                            <a:schemeClr val="dk1"/>
                          </a:solidFill>
                          <a:effectLst/>
                          <a:latin typeface="+mn-lt"/>
                          <a:ea typeface="+mn-ea"/>
                          <a:cs typeface="+mn-cs"/>
                        </a:rPr>
                        <a:t>Примитивные технологии</a:t>
                      </a:r>
                      <a:endParaRPr lang="ru-RU" dirty="0"/>
                    </a:p>
                  </a:txBody>
                  <a:tcPr/>
                </a:tc>
                <a:extLst>
                  <a:ext uri="{0D108BD9-81ED-4DB2-BD59-A6C34878D82A}">
                    <a16:rowId xmlns:a16="http://schemas.microsoft.com/office/drawing/2014/main" val="4216661484"/>
                  </a:ext>
                </a:extLst>
              </a:tr>
              <a:tr h="370840">
                <a:tc>
                  <a:txBody>
                    <a:bodyPr/>
                    <a:lstStyle/>
                    <a:p>
                      <a:r>
                        <a:rPr lang="ru-RU" dirty="0"/>
                        <a:t>Высокое качество производимых услуг</a:t>
                      </a:r>
                    </a:p>
                  </a:txBody>
                  <a:tcPr/>
                </a:tc>
                <a:tc>
                  <a:txBody>
                    <a:bodyPr/>
                    <a:lstStyle/>
                    <a:p>
                      <a:r>
                        <a:rPr lang="ru-RU" sz="1800" b="0" i="0" kern="1200" dirty="0">
                          <a:solidFill>
                            <a:schemeClr val="dk1"/>
                          </a:solidFill>
                          <a:effectLst/>
                          <a:latin typeface="+mn-lt"/>
                          <a:ea typeface="+mn-ea"/>
                          <a:cs typeface="+mn-cs"/>
                        </a:rPr>
                        <a:t>Низкая производительность труда</a:t>
                      </a:r>
                      <a:endParaRPr lang="ru-RU" dirty="0"/>
                    </a:p>
                  </a:txBody>
                  <a:tcPr/>
                </a:tc>
                <a:extLst>
                  <a:ext uri="{0D108BD9-81ED-4DB2-BD59-A6C34878D82A}">
                    <a16:rowId xmlns:a16="http://schemas.microsoft.com/office/drawing/2014/main" val="4270907515"/>
                  </a:ext>
                </a:extLst>
              </a:tr>
              <a:tr h="370840">
                <a:tc>
                  <a:txBody>
                    <a:bodyPr/>
                    <a:lstStyle/>
                    <a:p>
                      <a:endParaRPr lang="ru-RU" dirty="0"/>
                    </a:p>
                  </a:txBody>
                  <a:tcPr/>
                </a:tc>
                <a:tc>
                  <a:txBody>
                    <a:bodyPr/>
                    <a:lstStyle/>
                    <a:p>
                      <a:r>
                        <a:rPr lang="ru-RU" sz="1800" b="0" i="0" kern="1200" dirty="0">
                          <a:solidFill>
                            <a:schemeClr val="dk1"/>
                          </a:solidFill>
                          <a:effectLst/>
                          <a:latin typeface="+mn-lt"/>
                          <a:ea typeface="+mn-ea"/>
                          <a:cs typeface="+mn-cs"/>
                        </a:rPr>
                        <a:t>Беззащитность перед внешними воздействиями</a:t>
                      </a:r>
                      <a:endParaRPr lang="ru-RU" dirty="0"/>
                    </a:p>
                  </a:txBody>
                  <a:tcPr/>
                </a:tc>
                <a:extLst>
                  <a:ext uri="{0D108BD9-81ED-4DB2-BD59-A6C34878D82A}">
                    <a16:rowId xmlns:a16="http://schemas.microsoft.com/office/drawing/2014/main" val="1417654587"/>
                  </a:ext>
                </a:extLst>
              </a:tr>
              <a:tr h="370840">
                <a:tc>
                  <a:txBody>
                    <a:bodyPr/>
                    <a:lstStyle/>
                    <a:p>
                      <a:endParaRPr lang="ru-RU"/>
                    </a:p>
                  </a:txBody>
                  <a:tcPr/>
                </a:tc>
                <a:tc>
                  <a:txBody>
                    <a:bodyPr/>
                    <a:lstStyle/>
                    <a:p>
                      <a:r>
                        <a:rPr lang="ru-RU" sz="1800" b="0" i="0" kern="1200" dirty="0">
                          <a:solidFill>
                            <a:schemeClr val="dk1"/>
                          </a:solidFill>
                          <a:effectLst/>
                          <a:latin typeface="+mn-lt"/>
                          <a:ea typeface="+mn-ea"/>
                          <a:cs typeface="+mn-cs"/>
                        </a:rPr>
                        <a:t>Неспособность к самосовершенствованию, к прогрессу</a:t>
                      </a:r>
                      <a:endParaRPr lang="ru-RU" dirty="0"/>
                    </a:p>
                  </a:txBody>
                  <a:tcPr/>
                </a:tc>
                <a:extLst>
                  <a:ext uri="{0D108BD9-81ED-4DB2-BD59-A6C34878D82A}">
                    <a16:rowId xmlns:a16="http://schemas.microsoft.com/office/drawing/2014/main" val="2854775021"/>
                  </a:ext>
                </a:extLst>
              </a:tr>
              <a:tr h="370840">
                <a:tc>
                  <a:txBody>
                    <a:bodyPr/>
                    <a:lstStyle/>
                    <a:p>
                      <a:endParaRPr lang="ru-RU"/>
                    </a:p>
                  </a:txBody>
                  <a:tcPr/>
                </a:tc>
                <a:tc>
                  <a:txBody>
                    <a:bodyPr/>
                    <a:lstStyle/>
                    <a:p>
                      <a:r>
                        <a:rPr lang="ru-RU" sz="1800" b="0" i="0" kern="1200" dirty="0">
                          <a:solidFill>
                            <a:schemeClr val="dk1"/>
                          </a:solidFill>
                          <a:effectLst/>
                          <a:latin typeface="+mn-lt"/>
                          <a:ea typeface="+mn-ea"/>
                          <a:cs typeface="+mn-cs"/>
                        </a:rPr>
                        <a:t>Преобладание ручного труда</a:t>
                      </a:r>
                      <a:endParaRPr lang="ru-RU" dirty="0"/>
                    </a:p>
                  </a:txBody>
                  <a:tcPr/>
                </a:tc>
                <a:extLst>
                  <a:ext uri="{0D108BD9-81ED-4DB2-BD59-A6C34878D82A}">
                    <a16:rowId xmlns:a16="http://schemas.microsoft.com/office/drawing/2014/main" val="3883042618"/>
                  </a:ext>
                </a:extLst>
              </a:tr>
            </a:tbl>
          </a:graphicData>
        </a:graphic>
      </p:graphicFrame>
    </p:spTree>
    <p:extLst>
      <p:ext uri="{BB962C8B-B14F-4D97-AF65-F5344CB8AC3E}">
        <p14:creationId xmlns:p14="http://schemas.microsoft.com/office/powerpoint/2010/main" val="775366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normAutofit/>
          </a:bodyPr>
          <a:lstStyle/>
          <a:p>
            <a:r>
              <a:rPr lang="ru-RU" dirty="0">
                <a:solidFill>
                  <a:schemeClr val="bg2">
                    <a:lumMod val="75000"/>
                  </a:schemeClr>
                </a:solidFill>
              </a:rPr>
              <a:t>Рыночная система</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745673" y="1066799"/>
            <a:ext cx="9905998" cy="5458692"/>
          </a:xfrm>
        </p:spPr>
        <p:txBody>
          <a:bodyPr>
            <a:normAutofit fontScale="92500" lnSpcReduction="20000"/>
          </a:bodyPr>
          <a:lstStyle/>
          <a:p>
            <a:pPr marL="0" indent="450000">
              <a:buNone/>
            </a:pPr>
            <a:endParaRPr lang="ru-RU" sz="1800" dirty="0">
              <a:solidFill>
                <a:schemeClr val="bg1">
                  <a:lumMod val="75000"/>
                  <a:lumOff val="25000"/>
                </a:schemeClr>
              </a:solidFill>
            </a:endParaRPr>
          </a:p>
          <a:p>
            <a:pPr marL="0" indent="450000">
              <a:buNone/>
            </a:pPr>
            <a:r>
              <a:rPr lang="ru-RU" sz="1800" dirty="0">
                <a:solidFill>
                  <a:schemeClr val="bg2">
                    <a:lumMod val="60000"/>
                    <a:lumOff val="40000"/>
                  </a:schemeClr>
                </a:solidFill>
              </a:rPr>
              <a:t>Рынок</a:t>
            </a:r>
            <a:r>
              <a:rPr lang="ru-RU" sz="1800" dirty="0">
                <a:solidFill>
                  <a:schemeClr val="bg1">
                    <a:lumMod val="75000"/>
                    <a:lumOff val="25000"/>
                  </a:schemeClr>
                </a:solidFill>
              </a:rPr>
              <a:t> - сложная экономическая система общественных взаимоотношений в сфере экономического воспроизводства. Он обусловлен несколькими принципами, которые обуславливают его сущность и отличают от других экономических систем. Эти принципы основываются на свободе человека, его предпринимательских талантах и на справедливом отношении к ним государства.</a:t>
            </a:r>
          </a:p>
          <a:p>
            <a:pPr marL="0" indent="450000">
              <a:buNone/>
            </a:pPr>
            <a:r>
              <a:rPr lang="ru-RU" sz="1800" dirty="0">
                <a:solidFill>
                  <a:schemeClr val="bg2">
                    <a:lumMod val="60000"/>
                    <a:lumOff val="40000"/>
                  </a:schemeClr>
                </a:solidFill>
              </a:rPr>
              <a:t>Рыночная экономика </a:t>
            </a:r>
            <a:r>
              <a:rPr lang="ru-RU" sz="1800" dirty="0">
                <a:solidFill>
                  <a:schemeClr val="bg1">
                    <a:lumMod val="75000"/>
                    <a:lumOff val="25000"/>
                  </a:schemeClr>
                </a:solidFill>
              </a:rPr>
              <a:t>– экономическая система, основанная на принципах свободного предпринимательства, многообразия форм собственности на средства производства, рыночного ценообразования, конкуренции, договорных отношений между хозяйствующими субъектами, ограниченного вмешательства государства в хозяйственную деятельность. В процессе исторического развития человеческого общества создаются предпосылки для укрепления экономической свободы – возможности индивида реализовать свои интересы и способности путем активной деятельности в производстве, распределении, обмене и потреблении экономических благ.</a:t>
            </a:r>
          </a:p>
          <a:p>
            <a:pPr marL="0" indent="450000">
              <a:buNone/>
            </a:pPr>
            <a:r>
              <a:rPr lang="ru-RU" sz="1800" dirty="0">
                <a:solidFill>
                  <a:schemeClr val="bg1">
                    <a:lumMod val="75000"/>
                    <a:lumOff val="25000"/>
                  </a:schemeClr>
                </a:solidFill>
              </a:rPr>
              <a:t>Такая система предполагает существование многоукладной экономики, т. е. комбинирование государственной, частной, акционерной, муниципальной и других видов собственности. Каждому предприятию, фирме, организации предоставляется право самим решать что, как и для кого производить. При этом они ориентируются на спрос и предложение, а свободные цены возникают в результате взаимодействия многочисленных продавцов с многочисленными покупателями. Свобода выбора, частный интерес формируют отношения конкуренции. Функционирование рыночного хозяйства базируется на конкуренции между товаропроизводителями и покупателями. </a:t>
            </a:r>
          </a:p>
          <a:p>
            <a:pPr marL="0" indent="450000">
              <a:buNone/>
            </a:pPr>
            <a:endParaRPr lang="ru-RU" sz="1800" dirty="0">
              <a:solidFill>
                <a:schemeClr val="bg1">
                  <a:lumMod val="75000"/>
                  <a:lumOff val="25000"/>
                </a:schemeClr>
              </a:solidFill>
            </a:endParaRPr>
          </a:p>
        </p:txBody>
      </p:sp>
    </p:spTree>
    <p:extLst>
      <p:ext uri="{BB962C8B-B14F-4D97-AF65-F5344CB8AC3E}">
        <p14:creationId xmlns:p14="http://schemas.microsoft.com/office/powerpoint/2010/main" val="4286272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normAutofit/>
          </a:bodyPr>
          <a:lstStyle/>
          <a:p>
            <a:r>
              <a:rPr lang="ru-RU" dirty="0">
                <a:solidFill>
                  <a:schemeClr val="bg2">
                    <a:lumMod val="75000"/>
                  </a:schemeClr>
                </a:solidFill>
              </a:rPr>
              <a:t>Рыночная система</a:t>
            </a:r>
            <a:endParaRPr lang="ru-RU" dirty="0"/>
          </a:p>
        </p:txBody>
      </p:sp>
      <p:graphicFrame>
        <p:nvGraphicFramePr>
          <p:cNvPr id="4" name="Таблица 4">
            <a:extLst>
              <a:ext uri="{FF2B5EF4-FFF2-40B4-BE49-F238E27FC236}">
                <a16:creationId xmlns:a16="http://schemas.microsoft.com/office/drawing/2014/main" id="{72A9100C-0440-40C8-9679-39B92A299653}"/>
              </a:ext>
            </a:extLst>
          </p:cNvPr>
          <p:cNvGraphicFramePr>
            <a:graphicFrameLocks noGrp="1"/>
          </p:cNvGraphicFramePr>
          <p:nvPr>
            <p:extLst>
              <p:ext uri="{D42A27DB-BD31-4B8C-83A1-F6EECF244321}">
                <p14:modId xmlns:p14="http://schemas.microsoft.com/office/powerpoint/2010/main" val="3906515679"/>
              </p:ext>
            </p:extLst>
          </p:nvPr>
        </p:nvGraphicFramePr>
        <p:xfrm>
          <a:off x="1975861" y="1274617"/>
          <a:ext cx="9239896" cy="3787441"/>
        </p:xfrm>
        <a:graphic>
          <a:graphicData uri="http://schemas.openxmlformats.org/drawingml/2006/table">
            <a:tbl>
              <a:tblPr firstRow="1" bandRow="1">
                <a:tableStyleId>{5C22544A-7EE6-4342-B048-85BDC9FD1C3A}</a:tableStyleId>
              </a:tblPr>
              <a:tblGrid>
                <a:gridCol w="4619948">
                  <a:extLst>
                    <a:ext uri="{9D8B030D-6E8A-4147-A177-3AD203B41FA5}">
                      <a16:colId xmlns:a16="http://schemas.microsoft.com/office/drawing/2014/main" val="4242608550"/>
                    </a:ext>
                  </a:extLst>
                </a:gridCol>
                <a:gridCol w="4619948">
                  <a:extLst>
                    <a:ext uri="{9D8B030D-6E8A-4147-A177-3AD203B41FA5}">
                      <a16:colId xmlns:a16="http://schemas.microsoft.com/office/drawing/2014/main" val="1622770722"/>
                    </a:ext>
                  </a:extLst>
                </a:gridCol>
              </a:tblGrid>
              <a:tr h="415795">
                <a:tc>
                  <a:txBody>
                    <a:bodyPr/>
                    <a:lstStyle/>
                    <a:p>
                      <a:pPr algn="ctr"/>
                      <a:r>
                        <a:rPr lang="ru-RU" dirty="0"/>
                        <a:t>Преимущества</a:t>
                      </a:r>
                    </a:p>
                  </a:txBody>
                  <a:tcPr/>
                </a:tc>
                <a:tc>
                  <a:txBody>
                    <a:bodyPr/>
                    <a:lstStyle/>
                    <a:p>
                      <a:pPr algn="ctr"/>
                      <a:r>
                        <a:rPr lang="ru-RU"/>
                        <a:t>Недостатки</a:t>
                      </a:r>
                      <a:endParaRPr lang="ru-RU" dirty="0"/>
                    </a:p>
                  </a:txBody>
                  <a:tcPr>
                    <a:solidFill>
                      <a:srgbClr val="E37437"/>
                    </a:solidFill>
                  </a:tcPr>
                </a:tc>
                <a:extLst>
                  <a:ext uri="{0D108BD9-81ED-4DB2-BD59-A6C34878D82A}">
                    <a16:rowId xmlns:a16="http://schemas.microsoft.com/office/drawing/2014/main" val="4261093125"/>
                  </a:ext>
                </a:extLst>
              </a:tr>
              <a:tr h="727642">
                <a:tc>
                  <a:txBody>
                    <a:bodyPr/>
                    <a:lstStyle/>
                    <a:p>
                      <a:r>
                        <a:rPr lang="ru-RU" sz="1800" b="0" i="0" kern="1200" dirty="0">
                          <a:solidFill>
                            <a:schemeClr val="dk1"/>
                          </a:solidFill>
                          <a:effectLst/>
                          <a:latin typeface="+mn-lt"/>
                          <a:ea typeface="+mn-ea"/>
                          <a:cs typeface="+mn-cs"/>
                        </a:rPr>
                        <a:t> Эффективное распределение ограниченных ресурсов</a:t>
                      </a:r>
                      <a:endParaRPr lang="ru-RU" dirty="0"/>
                    </a:p>
                  </a:txBody>
                  <a:tcPr/>
                </a:tc>
                <a:tc>
                  <a:txBody>
                    <a:bodyPr/>
                    <a:lstStyle/>
                    <a:p>
                      <a:r>
                        <a:rPr lang="ru-RU" sz="1800" b="0" i="0" kern="1200" dirty="0">
                          <a:solidFill>
                            <a:schemeClr val="dk1"/>
                          </a:solidFill>
                          <a:effectLst/>
                          <a:latin typeface="+mn-lt"/>
                          <a:ea typeface="+mn-ea"/>
                          <a:cs typeface="+mn-cs"/>
                        </a:rPr>
                        <a:t>Рыночный механизм порождает неполную и асимметричную информацию</a:t>
                      </a:r>
                      <a:endParaRPr lang="ru-RU" dirty="0"/>
                    </a:p>
                  </a:txBody>
                  <a:tcPr/>
                </a:tc>
                <a:extLst>
                  <a:ext uri="{0D108BD9-81ED-4DB2-BD59-A6C34878D82A}">
                    <a16:rowId xmlns:a16="http://schemas.microsoft.com/office/drawing/2014/main" val="4216661484"/>
                  </a:ext>
                </a:extLst>
              </a:tr>
              <a:tr h="421570">
                <a:tc>
                  <a:txBody>
                    <a:bodyPr/>
                    <a:lstStyle/>
                    <a:p>
                      <a:r>
                        <a:rPr lang="ru-RU" sz="1800" b="0" i="0" kern="1200" dirty="0">
                          <a:solidFill>
                            <a:schemeClr val="dk1"/>
                          </a:solidFill>
                          <a:effectLst/>
                          <a:latin typeface="+mn-lt"/>
                          <a:ea typeface="+mn-ea"/>
                          <a:cs typeface="+mn-cs"/>
                        </a:rPr>
                        <a:t>Экономическая демократия</a:t>
                      </a:r>
                      <a:endParaRPr lang="ru-RU" dirty="0"/>
                    </a:p>
                  </a:txBody>
                  <a:tcPr/>
                </a:tc>
                <a:tc>
                  <a:txBody>
                    <a:bodyPr/>
                    <a:lstStyle/>
                    <a:p>
                      <a:r>
                        <a:rPr lang="ru-RU" sz="1800" b="0" i="0" kern="1200" dirty="0">
                          <a:solidFill>
                            <a:schemeClr val="dk1"/>
                          </a:solidFill>
                          <a:effectLst/>
                          <a:latin typeface="+mn-lt"/>
                          <a:ea typeface="+mn-ea"/>
                          <a:cs typeface="+mn-cs"/>
                        </a:rPr>
                        <a:t> Не обладает способностью обеспечивать социальные гарантии, нейтрализовать чрезмерную дифференциацию в распределении доходов</a:t>
                      </a:r>
                      <a:endParaRPr lang="ru-RU" dirty="0"/>
                    </a:p>
                  </a:txBody>
                  <a:tcPr/>
                </a:tc>
                <a:extLst>
                  <a:ext uri="{0D108BD9-81ED-4DB2-BD59-A6C34878D82A}">
                    <a16:rowId xmlns:a16="http://schemas.microsoft.com/office/drawing/2014/main" val="4270907515"/>
                  </a:ext>
                </a:extLst>
              </a:tr>
              <a:tr h="727642">
                <a:tc>
                  <a:txBody>
                    <a:bodyPr/>
                    <a:lstStyle/>
                    <a:p>
                      <a:r>
                        <a:rPr lang="ru-RU" sz="1800" b="0" i="0" kern="1200" dirty="0">
                          <a:solidFill>
                            <a:schemeClr val="dk1"/>
                          </a:solidFill>
                          <a:effectLst/>
                          <a:latin typeface="+mn-lt"/>
                          <a:ea typeface="+mn-ea"/>
                          <a:cs typeface="+mn-cs"/>
                        </a:rPr>
                        <a:t>Возможность удовлетворять разнообразные потребности</a:t>
                      </a:r>
                      <a:endParaRPr lang="ru-RU" dirty="0"/>
                    </a:p>
                  </a:txBody>
                  <a:tcPr/>
                </a:tc>
                <a:tc>
                  <a:txBody>
                    <a:bodyPr/>
                    <a:lstStyle/>
                    <a:p>
                      <a:r>
                        <a:rPr lang="ru-RU" sz="1800" b="0" i="0" kern="1200" dirty="0">
                          <a:solidFill>
                            <a:schemeClr val="dk1"/>
                          </a:solidFill>
                          <a:effectLst/>
                          <a:latin typeface="+mn-lt"/>
                          <a:ea typeface="+mn-ea"/>
                          <a:cs typeface="+mn-cs"/>
                        </a:rPr>
                        <a:t> Неспособность противостоять монополистическим тенденциям</a:t>
                      </a:r>
                      <a:endParaRPr lang="ru-RU" dirty="0"/>
                    </a:p>
                  </a:txBody>
                  <a:tcPr/>
                </a:tc>
                <a:extLst>
                  <a:ext uri="{0D108BD9-81ED-4DB2-BD59-A6C34878D82A}">
                    <a16:rowId xmlns:a16="http://schemas.microsoft.com/office/drawing/2014/main" val="1417654587"/>
                  </a:ext>
                </a:extLst>
              </a:tr>
              <a:tr h="727642">
                <a:tc>
                  <a:txBody>
                    <a:bodyPr/>
                    <a:lstStyle/>
                    <a:p>
                      <a:r>
                        <a:rPr lang="ru-RU" dirty="0"/>
                        <a:t>Г</a:t>
                      </a:r>
                      <a:r>
                        <a:rPr lang="ru-RU" sz="1800" b="0" i="0" kern="1200" dirty="0">
                          <a:solidFill>
                            <a:schemeClr val="dk1"/>
                          </a:solidFill>
                          <a:effectLst/>
                          <a:latin typeface="+mn-lt"/>
                          <a:ea typeface="+mn-ea"/>
                          <a:cs typeface="+mn-cs"/>
                        </a:rPr>
                        <a:t>ибкость, высокая адаптивность к изменяющимся условиям</a:t>
                      </a:r>
                      <a:endParaRPr lang="ru-RU" dirty="0"/>
                    </a:p>
                  </a:txBody>
                  <a:tcPr/>
                </a:tc>
                <a:tc>
                  <a:txBody>
                    <a:bodyPr/>
                    <a:lstStyle/>
                    <a:p>
                      <a:r>
                        <a:rPr lang="ru-RU" sz="1800" b="0" i="0" kern="1200" dirty="0">
                          <a:solidFill>
                            <a:schemeClr val="dk1"/>
                          </a:solidFill>
                          <a:effectLst/>
                          <a:latin typeface="+mn-lt"/>
                          <a:ea typeface="+mn-ea"/>
                          <a:cs typeface="+mn-cs"/>
                        </a:rPr>
                        <a:t>Возможная безработица</a:t>
                      </a:r>
                      <a:endParaRPr lang="ru-RU" dirty="0"/>
                    </a:p>
                  </a:txBody>
                  <a:tcPr/>
                </a:tc>
                <a:extLst>
                  <a:ext uri="{0D108BD9-81ED-4DB2-BD59-A6C34878D82A}">
                    <a16:rowId xmlns:a16="http://schemas.microsoft.com/office/drawing/2014/main" val="2854775021"/>
                  </a:ext>
                </a:extLst>
              </a:tr>
            </a:tbl>
          </a:graphicData>
        </a:graphic>
      </p:graphicFrame>
    </p:spTree>
    <p:extLst>
      <p:ext uri="{BB962C8B-B14F-4D97-AF65-F5344CB8AC3E}">
        <p14:creationId xmlns:p14="http://schemas.microsoft.com/office/powerpoint/2010/main" val="2676066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normAutofit fontScale="90000"/>
          </a:bodyPr>
          <a:lstStyle/>
          <a:p>
            <a:r>
              <a:rPr lang="ru-RU" dirty="0">
                <a:solidFill>
                  <a:schemeClr val="bg2">
                    <a:lumMod val="75000"/>
                  </a:schemeClr>
                </a:solidFill>
              </a:rPr>
              <a:t>Административно-командная система (централизованно-плановая)</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745673" y="1066799"/>
            <a:ext cx="9905998" cy="5458692"/>
          </a:xfrm>
        </p:spPr>
        <p:txBody>
          <a:bodyPr>
            <a:normAutofit/>
          </a:bodyPr>
          <a:lstStyle/>
          <a:p>
            <a:pPr marL="0" indent="450000">
              <a:buNone/>
            </a:pPr>
            <a:endParaRPr lang="ru-RU" sz="1800" dirty="0">
              <a:solidFill>
                <a:schemeClr val="bg1">
                  <a:lumMod val="75000"/>
                  <a:lumOff val="25000"/>
                </a:schemeClr>
              </a:solidFill>
            </a:endParaRPr>
          </a:p>
          <a:p>
            <a:pPr marL="0" indent="450000">
              <a:buNone/>
            </a:pPr>
            <a:r>
              <a:rPr lang="ru-RU" sz="1800" dirty="0">
                <a:solidFill>
                  <a:schemeClr val="bg1">
                    <a:lumMod val="75000"/>
                    <a:lumOff val="25000"/>
                  </a:schemeClr>
                </a:solidFill>
              </a:rPr>
              <a:t>Административно-командная система (плановая экономика) - это экономика, при которой материальные ресурсы составляют государственную собственность, а направление и координация экономической деятельности осуществляются посредством централизованного планирования, управления и контроля. </a:t>
            </a:r>
          </a:p>
          <a:p>
            <a:pPr marL="0" indent="450000">
              <a:buNone/>
            </a:pPr>
            <a:r>
              <a:rPr lang="ru-RU" sz="1800" dirty="0">
                <a:solidFill>
                  <a:schemeClr val="bg1">
                    <a:lumMod val="75000"/>
                    <a:lumOff val="25000"/>
                  </a:schemeClr>
                </a:solidFill>
              </a:rPr>
              <a:t>Плановая экономика функционирует на базе общественной собственности на экономические ресурсы. Основные экономические решения принимаются централизованно в виде планов социально-экономического развития. Посредством выполнения планов достигается сбалансированность экономической деятельности.</a:t>
            </a:r>
          </a:p>
          <a:p>
            <a:pPr marL="0" indent="450000">
              <a:buNone/>
            </a:pPr>
            <a:r>
              <a:rPr lang="ru-RU" sz="1800" dirty="0">
                <a:solidFill>
                  <a:schemeClr val="bg1">
                    <a:lumMod val="75000"/>
                    <a:lumOff val="25000"/>
                  </a:schemeClr>
                </a:solidFill>
              </a:rPr>
              <a:t>Существуют два вида плановой экономики: демократическая плановая экономика и командная плановая экономика.</a:t>
            </a:r>
          </a:p>
          <a:p>
            <a:pPr marL="0" indent="450000">
              <a:buNone/>
            </a:pPr>
            <a:endParaRPr lang="ru-RU" sz="1800" dirty="0">
              <a:solidFill>
                <a:schemeClr val="bg1">
                  <a:lumMod val="75000"/>
                  <a:lumOff val="25000"/>
                </a:schemeClr>
              </a:solidFill>
            </a:endParaRPr>
          </a:p>
        </p:txBody>
      </p:sp>
    </p:spTree>
    <p:extLst>
      <p:ext uri="{BB962C8B-B14F-4D97-AF65-F5344CB8AC3E}">
        <p14:creationId xmlns:p14="http://schemas.microsoft.com/office/powerpoint/2010/main" val="1947449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4" y="180108"/>
            <a:ext cx="9781310" cy="1108365"/>
          </a:xfrm>
        </p:spPr>
        <p:txBody>
          <a:bodyPr>
            <a:normAutofit/>
          </a:bodyPr>
          <a:lstStyle/>
          <a:p>
            <a:r>
              <a:rPr lang="ru-RU" dirty="0">
                <a:solidFill>
                  <a:schemeClr val="bg2">
                    <a:lumMod val="75000"/>
                  </a:schemeClr>
                </a:solidFill>
              </a:rPr>
              <a:t>Административно-командная система. Демократическая плановая экономика </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801091" y="1856508"/>
            <a:ext cx="8797636" cy="2216728"/>
          </a:xfrm>
        </p:spPr>
        <p:txBody>
          <a:bodyPr>
            <a:normAutofit/>
          </a:bodyPr>
          <a:lstStyle/>
          <a:p>
            <a:pPr marL="0" indent="450000">
              <a:buNone/>
            </a:pPr>
            <a:r>
              <a:rPr lang="ru-RU" sz="1800" dirty="0">
                <a:solidFill>
                  <a:schemeClr val="bg1">
                    <a:lumMod val="75000"/>
                    <a:lumOff val="25000"/>
                  </a:schemeClr>
                </a:solidFill>
              </a:rPr>
              <a:t>Демократическая плановая экономика предполагает как общественную, так и частную собственность на экономические ресурсы, однако господствующей формой остается общественная собственность. Планирование имеет общий, а не детальный характер. Выполнение планов обязательно лишь для государственных предприятий. Для остальных участников экономики планы имеют рекомендательный характер. </a:t>
            </a:r>
          </a:p>
        </p:txBody>
      </p:sp>
    </p:spTree>
    <p:extLst>
      <p:ext uri="{BB962C8B-B14F-4D97-AF65-F5344CB8AC3E}">
        <p14:creationId xmlns:p14="http://schemas.microsoft.com/office/powerpoint/2010/main" val="1387040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4" y="180108"/>
            <a:ext cx="9781310" cy="1108365"/>
          </a:xfrm>
        </p:spPr>
        <p:txBody>
          <a:bodyPr>
            <a:normAutofit/>
          </a:bodyPr>
          <a:lstStyle/>
          <a:p>
            <a:r>
              <a:rPr lang="ru-RU" dirty="0">
                <a:solidFill>
                  <a:schemeClr val="bg2">
                    <a:lumMod val="75000"/>
                  </a:schemeClr>
                </a:solidFill>
              </a:rPr>
              <a:t>Административно-командная система. Командная плановая экономика</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801089" y="1717963"/>
            <a:ext cx="9781309" cy="4821384"/>
          </a:xfrm>
        </p:spPr>
        <p:txBody>
          <a:bodyPr>
            <a:normAutofit fontScale="85000" lnSpcReduction="20000"/>
          </a:bodyPr>
          <a:lstStyle/>
          <a:p>
            <a:pPr marL="0" indent="450000">
              <a:buNone/>
            </a:pPr>
            <a:r>
              <a:rPr lang="ru-RU" sz="1800" dirty="0">
                <a:solidFill>
                  <a:schemeClr val="bg1">
                    <a:lumMod val="75000"/>
                    <a:lumOff val="25000"/>
                  </a:schemeClr>
                </a:solidFill>
              </a:rPr>
              <a:t>Командная плановая экономика представляет более жесткую модель, характерную для бывшего СССР, а также для ряда стран Восточной Европы, Кубы, для стран Азии (Китай, Вьетнам, Монголия, Северная Корея). Она основана на государственной собственности на экономические ресурсы. Главным звеном управления экономикой является директивное планирование. Оно сверху вниз пронизывает практически все стороны экономической жизни, а выполнение плана обязательно для всех. В условиях командной экономики управление всеми предприятиями осуществляется из единого центра - высших эшелонов государственной власти, что сводит на нет самостоятельность хозяйственных субъектов.</a:t>
            </a:r>
          </a:p>
          <a:p>
            <a:pPr marL="0" indent="450000">
              <a:buNone/>
            </a:pPr>
            <a:r>
              <a:rPr lang="ru-RU" sz="1800" dirty="0">
                <a:solidFill>
                  <a:schemeClr val="bg1">
                    <a:lumMod val="75000"/>
                    <a:lumOff val="25000"/>
                  </a:schemeClr>
                </a:solidFill>
              </a:rPr>
              <a:t>Важнейшей отличительной чертой командной плановой экономики служит отсутствие полноценного рынка средств производства, их прямое, </a:t>
            </a:r>
            <a:r>
              <a:rPr lang="ru-RU" sz="1800" dirty="0" err="1">
                <a:solidFill>
                  <a:schemeClr val="bg1">
                    <a:lumMod val="75000"/>
                    <a:lumOff val="25000"/>
                  </a:schemeClr>
                </a:solidFill>
              </a:rPr>
              <a:t>неопосредованное</a:t>
            </a:r>
            <a:r>
              <a:rPr lang="ru-RU" sz="1800" dirty="0">
                <a:solidFill>
                  <a:schemeClr val="bg1">
                    <a:lumMod val="75000"/>
                    <a:lumOff val="25000"/>
                  </a:schemeClr>
                </a:solidFill>
              </a:rPr>
              <a:t> распределение по потребителям в соответствии с установленными для них фондами (лимитами) на ресурсы (так называемое фондирование ресурсов). Потребители жёстко прикрепляется к поставщикам. Потребитель и поставщик напрямую не связаны, между ними всегда посредник в виде государственного органа (планового либо снабженческого). Здесь значение имеет не спрос потребителя, определяемый его реальными потребностями, а спрос, узаконенный государственным органом. В этих условиях возник феномен командной экономики - монополизм производителя и полное бесправие и бессилие потребителя в вопросах выбора номенклатуры потребляемой продукции, её качества, цены и т. д. </a:t>
            </a:r>
          </a:p>
          <a:p>
            <a:pPr marL="0" indent="450000">
              <a:buNone/>
            </a:pPr>
            <a:r>
              <a:rPr lang="ru-RU" sz="1800" dirty="0">
                <a:solidFill>
                  <a:schemeClr val="bg1">
                    <a:lumMod val="75000"/>
                    <a:lumOff val="25000"/>
                  </a:schemeClr>
                </a:solidFill>
              </a:rPr>
              <a:t>В командной экономике: производитель производит не то, что необходимо потребителю, а то, что предусмотрено планом, потребитель же получает не то, что для него наиболее выгодно, а то, что предусмотрено фондами, лимитами. </a:t>
            </a:r>
          </a:p>
        </p:txBody>
      </p:sp>
    </p:spTree>
    <p:extLst>
      <p:ext uri="{BB962C8B-B14F-4D97-AF65-F5344CB8AC3E}">
        <p14:creationId xmlns:p14="http://schemas.microsoft.com/office/powerpoint/2010/main" val="1844930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normAutofit/>
          </a:bodyPr>
          <a:lstStyle/>
          <a:p>
            <a:r>
              <a:rPr lang="ru-RU" dirty="0">
                <a:solidFill>
                  <a:schemeClr val="bg2">
                    <a:lumMod val="75000"/>
                  </a:schemeClr>
                </a:solidFill>
              </a:rPr>
              <a:t>Административно-командная система</a:t>
            </a:r>
            <a:endParaRPr lang="ru-RU" dirty="0"/>
          </a:p>
        </p:txBody>
      </p:sp>
      <p:graphicFrame>
        <p:nvGraphicFramePr>
          <p:cNvPr id="4" name="Таблица 4">
            <a:extLst>
              <a:ext uri="{FF2B5EF4-FFF2-40B4-BE49-F238E27FC236}">
                <a16:creationId xmlns:a16="http://schemas.microsoft.com/office/drawing/2014/main" id="{72A9100C-0440-40C8-9679-39B92A299653}"/>
              </a:ext>
            </a:extLst>
          </p:cNvPr>
          <p:cNvGraphicFramePr>
            <a:graphicFrameLocks noGrp="1"/>
          </p:cNvGraphicFramePr>
          <p:nvPr>
            <p:extLst>
              <p:ext uri="{D42A27DB-BD31-4B8C-83A1-F6EECF244321}">
                <p14:modId xmlns:p14="http://schemas.microsoft.com/office/powerpoint/2010/main" val="1091285273"/>
              </p:ext>
            </p:extLst>
          </p:nvPr>
        </p:nvGraphicFramePr>
        <p:xfrm>
          <a:off x="1975861" y="1274617"/>
          <a:ext cx="9239896" cy="4944409"/>
        </p:xfrm>
        <a:graphic>
          <a:graphicData uri="http://schemas.openxmlformats.org/drawingml/2006/table">
            <a:tbl>
              <a:tblPr firstRow="1" bandRow="1">
                <a:tableStyleId>{5C22544A-7EE6-4342-B048-85BDC9FD1C3A}</a:tableStyleId>
              </a:tblPr>
              <a:tblGrid>
                <a:gridCol w="4619948">
                  <a:extLst>
                    <a:ext uri="{9D8B030D-6E8A-4147-A177-3AD203B41FA5}">
                      <a16:colId xmlns:a16="http://schemas.microsoft.com/office/drawing/2014/main" val="4242608550"/>
                    </a:ext>
                  </a:extLst>
                </a:gridCol>
                <a:gridCol w="4619948">
                  <a:extLst>
                    <a:ext uri="{9D8B030D-6E8A-4147-A177-3AD203B41FA5}">
                      <a16:colId xmlns:a16="http://schemas.microsoft.com/office/drawing/2014/main" val="1622770722"/>
                    </a:ext>
                  </a:extLst>
                </a:gridCol>
              </a:tblGrid>
              <a:tr h="415795">
                <a:tc>
                  <a:txBody>
                    <a:bodyPr/>
                    <a:lstStyle/>
                    <a:p>
                      <a:pPr algn="ctr"/>
                      <a:r>
                        <a:rPr lang="ru-RU"/>
                        <a:t>Преимущества</a:t>
                      </a:r>
                      <a:endParaRPr lang="ru-RU" dirty="0"/>
                    </a:p>
                  </a:txBody>
                  <a:tcPr/>
                </a:tc>
                <a:tc>
                  <a:txBody>
                    <a:bodyPr/>
                    <a:lstStyle/>
                    <a:p>
                      <a:pPr algn="ctr"/>
                      <a:r>
                        <a:rPr lang="ru-RU"/>
                        <a:t>Недостатки</a:t>
                      </a:r>
                      <a:endParaRPr lang="ru-RU" dirty="0"/>
                    </a:p>
                  </a:txBody>
                  <a:tcPr>
                    <a:solidFill>
                      <a:srgbClr val="E37437"/>
                    </a:solidFill>
                  </a:tcPr>
                </a:tc>
                <a:extLst>
                  <a:ext uri="{0D108BD9-81ED-4DB2-BD59-A6C34878D82A}">
                    <a16:rowId xmlns:a16="http://schemas.microsoft.com/office/drawing/2014/main" val="4261093125"/>
                  </a:ext>
                </a:extLst>
              </a:tr>
              <a:tr h="727642">
                <a:tc>
                  <a:txBody>
                    <a:bodyPr/>
                    <a:lstStyle/>
                    <a:p>
                      <a:r>
                        <a:rPr lang="ru-RU" sz="1800" b="0" i="0" kern="1200" dirty="0">
                          <a:solidFill>
                            <a:schemeClr val="dk1"/>
                          </a:solidFill>
                          <a:effectLst/>
                          <a:latin typeface="+mn-lt"/>
                          <a:ea typeface="+mn-ea"/>
                          <a:cs typeface="+mn-cs"/>
                        </a:rPr>
                        <a:t>Концентрация ресурсов на важнейших направлениях</a:t>
                      </a:r>
                      <a:endParaRPr lang="ru-RU" dirty="0"/>
                    </a:p>
                  </a:txBody>
                  <a:tcPr/>
                </a:tc>
                <a:tc>
                  <a:txBody>
                    <a:bodyPr/>
                    <a:lstStyle/>
                    <a:p>
                      <a:r>
                        <a:rPr lang="ru-RU" sz="1800" b="0" i="0" kern="1200" dirty="0">
                          <a:solidFill>
                            <a:schemeClr val="dk1"/>
                          </a:solidFill>
                          <a:effectLst/>
                          <a:latin typeface="+mn-lt"/>
                          <a:ea typeface="+mn-ea"/>
                          <a:cs typeface="+mn-cs"/>
                        </a:rPr>
                        <a:t>Низкая адаптивность к меняющимся условиям</a:t>
                      </a:r>
                      <a:endParaRPr lang="ru-RU" dirty="0"/>
                    </a:p>
                  </a:txBody>
                  <a:tcPr/>
                </a:tc>
                <a:extLst>
                  <a:ext uri="{0D108BD9-81ED-4DB2-BD59-A6C34878D82A}">
                    <a16:rowId xmlns:a16="http://schemas.microsoft.com/office/drawing/2014/main" val="4216661484"/>
                  </a:ext>
                </a:extLst>
              </a:tr>
              <a:tr h="421570">
                <a:tc>
                  <a:txBody>
                    <a:bodyPr/>
                    <a:lstStyle/>
                    <a:p>
                      <a:r>
                        <a:rPr lang="ru-RU" sz="1800" b="0" i="0" kern="1200" dirty="0">
                          <a:solidFill>
                            <a:schemeClr val="dk1"/>
                          </a:solidFill>
                          <a:effectLst/>
                          <a:latin typeface="+mn-lt"/>
                          <a:ea typeface="+mn-ea"/>
                          <a:cs typeface="+mn-cs"/>
                        </a:rPr>
                        <a:t>Высокая инвестиционная активность</a:t>
                      </a:r>
                      <a:endParaRPr lang="ru-RU" dirty="0"/>
                    </a:p>
                  </a:txBody>
                  <a:tcPr/>
                </a:tc>
                <a:tc>
                  <a:txBody>
                    <a:bodyPr/>
                    <a:lstStyle/>
                    <a:p>
                      <a:r>
                        <a:rPr lang="ru-RU" sz="1800" b="0" i="0" kern="1200" dirty="0">
                          <a:solidFill>
                            <a:schemeClr val="dk1"/>
                          </a:solidFill>
                          <a:effectLst/>
                          <a:latin typeface="+mn-lt"/>
                          <a:ea typeface="+mn-ea"/>
                          <a:cs typeface="+mn-cs"/>
                        </a:rPr>
                        <a:t>Бюрократизм</a:t>
                      </a:r>
                      <a:endParaRPr lang="ru-RU" dirty="0"/>
                    </a:p>
                  </a:txBody>
                  <a:tcPr/>
                </a:tc>
                <a:extLst>
                  <a:ext uri="{0D108BD9-81ED-4DB2-BD59-A6C34878D82A}">
                    <a16:rowId xmlns:a16="http://schemas.microsoft.com/office/drawing/2014/main" val="4270907515"/>
                  </a:ext>
                </a:extLst>
              </a:tr>
              <a:tr h="727642">
                <a:tc>
                  <a:txBody>
                    <a:bodyPr/>
                    <a:lstStyle/>
                    <a:p>
                      <a:r>
                        <a:rPr lang="ru-RU" sz="1800" b="0" i="0" kern="1200" dirty="0">
                          <a:solidFill>
                            <a:schemeClr val="dk1"/>
                          </a:solidFill>
                          <a:effectLst/>
                          <a:latin typeface="+mn-lt"/>
                          <a:ea typeface="+mn-ea"/>
                          <a:cs typeface="+mn-cs"/>
                        </a:rPr>
                        <a:t>Стабильность</a:t>
                      </a:r>
                      <a:endParaRPr lang="ru-RU" dirty="0"/>
                    </a:p>
                  </a:txBody>
                  <a:tcPr/>
                </a:tc>
                <a:tc>
                  <a:txBody>
                    <a:bodyPr/>
                    <a:lstStyle/>
                    <a:p>
                      <a:r>
                        <a:rPr lang="ru-RU" sz="1800" b="0" i="0" kern="1200" dirty="0">
                          <a:solidFill>
                            <a:schemeClr val="dk1"/>
                          </a:solidFill>
                          <a:effectLst/>
                          <a:latin typeface="+mn-lt"/>
                          <a:ea typeface="+mn-ea"/>
                          <a:cs typeface="+mn-cs"/>
                        </a:rPr>
                        <a:t>Отсутствие конкуренции</a:t>
                      </a:r>
                      <a:endParaRPr lang="ru-RU" dirty="0"/>
                    </a:p>
                  </a:txBody>
                  <a:tcPr/>
                </a:tc>
                <a:extLst>
                  <a:ext uri="{0D108BD9-81ED-4DB2-BD59-A6C34878D82A}">
                    <a16:rowId xmlns:a16="http://schemas.microsoft.com/office/drawing/2014/main" val="1417654587"/>
                  </a:ext>
                </a:extLst>
              </a:tr>
              <a:tr h="570093">
                <a:tc>
                  <a:txBody>
                    <a:bodyPr/>
                    <a:lstStyle/>
                    <a:p>
                      <a:r>
                        <a:rPr lang="ru-RU" sz="1800" b="0" i="0" kern="1200" dirty="0">
                          <a:solidFill>
                            <a:schemeClr val="dk1"/>
                          </a:solidFill>
                          <a:effectLst/>
                          <a:latin typeface="+mn-lt"/>
                          <a:ea typeface="+mn-ea"/>
                          <a:cs typeface="+mn-cs"/>
                        </a:rPr>
                        <a:t>Нет проблемы трудоустройства</a:t>
                      </a:r>
                      <a:endParaRPr lang="ru-RU" dirty="0"/>
                    </a:p>
                  </a:txBody>
                  <a:tcPr>
                    <a:lnB w="12700" cap="flat" cmpd="sng" algn="ctr">
                      <a:solidFill>
                        <a:schemeClr val="tx1"/>
                      </a:solidFill>
                      <a:prstDash val="solid"/>
                      <a:round/>
                      <a:headEnd type="none" w="med" len="med"/>
                      <a:tailEnd type="none" w="med" len="med"/>
                    </a:lnB>
                  </a:tcPr>
                </a:tc>
                <a:tc>
                  <a:txBody>
                    <a:bodyPr/>
                    <a:lstStyle/>
                    <a:p>
                      <a:r>
                        <a:rPr lang="ru-RU" sz="1800" b="0" i="0" kern="1200" dirty="0">
                          <a:solidFill>
                            <a:schemeClr val="dk1"/>
                          </a:solidFill>
                          <a:effectLst/>
                          <a:latin typeface="+mn-lt"/>
                          <a:ea typeface="+mn-ea"/>
                          <a:cs typeface="+mn-cs"/>
                        </a:rPr>
                        <a:t>Акцент на объем выпуска, а не на качество и эффективность производства</a:t>
                      </a:r>
                      <a:endParaRPr lang="ru-RU"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4775021"/>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b="0" i="0" kern="1200" dirty="0">
                          <a:solidFill>
                            <a:schemeClr val="dk1"/>
                          </a:solidFill>
                          <a:effectLst/>
                          <a:latin typeface="+mn-lt"/>
                          <a:ea typeface="+mn-ea"/>
                          <a:cs typeface="+mn-cs"/>
                        </a:rPr>
                        <a:t> Отсутствие крайней бедности и богатства</a:t>
                      </a:r>
                      <a:endParaRPr lang="ru-RU"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b="0" i="0" kern="1200" dirty="0">
                          <a:solidFill>
                            <a:schemeClr val="dk1"/>
                          </a:solidFill>
                          <a:effectLst/>
                          <a:latin typeface="+mn-lt"/>
                          <a:ea typeface="+mn-ea"/>
                          <a:cs typeface="+mn-cs"/>
                        </a:rPr>
                        <a:t>Медленное внедрение новых технологий</a:t>
                      </a:r>
                      <a:endParaRPr lang="ru-RU"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4679203"/>
                  </a:ext>
                </a:extLst>
              </a:tr>
              <a:tr h="3646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b="0" i="0" kern="1200" dirty="0">
                          <a:solidFill>
                            <a:schemeClr val="dk1"/>
                          </a:solidFill>
                          <a:effectLst/>
                          <a:latin typeface="+mn-lt"/>
                          <a:ea typeface="+mn-ea"/>
                          <a:cs typeface="+mn-cs"/>
                        </a:rPr>
                        <a:t>Возможность мобилизовать достаточное количество ресурсов для быстрого решения острых проблем</a:t>
                      </a:r>
                      <a:endParaRPr lang="ru-RU" dirty="0"/>
                    </a:p>
                    <a:p>
                      <a:endParaRPr lang="ru-RU"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b="0" i="0" kern="1200" dirty="0">
                          <a:solidFill>
                            <a:schemeClr val="dk1"/>
                          </a:solidFill>
                          <a:effectLst/>
                          <a:latin typeface="+mn-lt"/>
                          <a:ea typeface="+mn-ea"/>
                          <a:cs typeface="+mn-cs"/>
                        </a:rPr>
                        <a:t>Ресурсы используются неэффективно</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5577442"/>
                  </a:ext>
                </a:extLst>
              </a:tr>
              <a:tr h="275985">
                <a:tc>
                  <a:txBody>
                    <a:bodyPr/>
                    <a:lstStyle/>
                    <a:p>
                      <a:endParaRPr lang="ru-RU" dirty="0"/>
                    </a:p>
                  </a:txBody>
                  <a:tcPr>
                    <a:lnT w="12700" cap="flat" cmpd="sng" algn="ctr">
                      <a:solidFill>
                        <a:schemeClr val="tx1"/>
                      </a:solidFill>
                      <a:prstDash val="solid"/>
                      <a:round/>
                      <a:headEnd type="none" w="med" len="med"/>
                      <a:tailEnd type="none" w="med" len="med"/>
                    </a:lnT>
                  </a:tcPr>
                </a:tc>
                <a:tc>
                  <a:txBody>
                    <a:bodyPr/>
                    <a:lstStyle/>
                    <a:p>
                      <a:r>
                        <a:rPr lang="ru-RU" sz="1800" b="0" i="0" kern="1200" dirty="0">
                          <a:solidFill>
                            <a:schemeClr val="dk1"/>
                          </a:solidFill>
                          <a:effectLst/>
                          <a:latin typeface="+mn-lt"/>
                          <a:ea typeface="+mn-ea"/>
                          <a:cs typeface="+mn-cs"/>
                        </a:rPr>
                        <a:t>Формируются безынициативные работники</a:t>
                      </a:r>
                      <a:endParaRPr lang="ru-RU"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89004330"/>
                  </a:ext>
                </a:extLst>
              </a:tr>
            </a:tbl>
          </a:graphicData>
        </a:graphic>
      </p:graphicFrame>
    </p:spTree>
    <p:extLst>
      <p:ext uri="{BB962C8B-B14F-4D97-AF65-F5344CB8AC3E}">
        <p14:creationId xmlns:p14="http://schemas.microsoft.com/office/powerpoint/2010/main" val="1447305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4" y="180108"/>
            <a:ext cx="9781310" cy="1108365"/>
          </a:xfrm>
        </p:spPr>
        <p:txBody>
          <a:bodyPr>
            <a:normAutofit/>
          </a:bodyPr>
          <a:lstStyle/>
          <a:p>
            <a:r>
              <a:rPr lang="ru-RU" dirty="0">
                <a:solidFill>
                  <a:schemeClr val="bg2">
                    <a:lumMod val="75000"/>
                  </a:schemeClr>
                </a:solidFill>
              </a:rPr>
              <a:t>смешанная система. </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801089" y="1717963"/>
            <a:ext cx="9781309" cy="4821384"/>
          </a:xfrm>
        </p:spPr>
        <p:txBody>
          <a:bodyPr>
            <a:normAutofit lnSpcReduction="10000"/>
          </a:bodyPr>
          <a:lstStyle/>
          <a:p>
            <a:pPr marL="0" indent="450000">
              <a:buNone/>
            </a:pPr>
            <a:r>
              <a:rPr lang="ru-RU" sz="1800" dirty="0">
                <a:solidFill>
                  <a:schemeClr val="bg1">
                    <a:lumMod val="75000"/>
                    <a:lumOff val="25000"/>
                  </a:schemeClr>
                </a:solidFill>
              </a:rPr>
              <a:t>Сегодня нельзя говорить о наличии в том или ином государстве в чистом виде одной из трех моделей. В большинстве современных развитых стран существует смешанная экономика, сочетающая элементы всех трех видов.</a:t>
            </a:r>
          </a:p>
          <a:p>
            <a:pPr marL="0" indent="450000">
              <a:buNone/>
            </a:pPr>
            <a:r>
              <a:rPr lang="ru-RU" sz="1800" dirty="0">
                <a:solidFill>
                  <a:schemeClr val="bg1">
                    <a:lumMod val="75000"/>
                    <a:lumOff val="25000"/>
                  </a:schemeClr>
                </a:solidFill>
              </a:rPr>
              <a:t>Данная система оказалась наиболее гибкой, приспособленной к изменяющимся внутренним и внешним условиям. Основные черты данной экономической системы: обобществление и огосударствление части хозяйства в национальном и интернациональном масштабах; экономическая деятельность на базе количественной частной и государственной собственности; активное государство. </a:t>
            </a:r>
          </a:p>
          <a:p>
            <a:pPr marL="0" indent="450000">
              <a:buNone/>
            </a:pPr>
            <a:r>
              <a:rPr lang="ru-RU" sz="1800" dirty="0">
                <a:solidFill>
                  <a:schemeClr val="bg1">
                    <a:lumMod val="75000"/>
                    <a:lumOff val="25000"/>
                  </a:schemeClr>
                </a:solidFill>
              </a:rPr>
              <a:t>Смешанная экономика предполагает использование регулирующей роли государства и экономической свободы производителей. Предприниматели и рабочие перемещаются из отрасли в отрасль по собственному решению, а не по правительственным директивам. Государство же в свою очередь осуществляет антимонопольную, социальную, фискальную (налоговую) и другие виды экономической политики, что в той или иной степени способствует экономическому росту страны и повышению жизненного уровня населения.</a:t>
            </a:r>
          </a:p>
        </p:txBody>
      </p:sp>
    </p:spTree>
    <p:extLst>
      <p:ext uri="{BB962C8B-B14F-4D97-AF65-F5344CB8AC3E}">
        <p14:creationId xmlns:p14="http://schemas.microsoft.com/office/powerpoint/2010/main" val="2657836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4" y="180108"/>
            <a:ext cx="9781310" cy="1108365"/>
          </a:xfrm>
        </p:spPr>
        <p:txBody>
          <a:bodyPr>
            <a:normAutofit/>
          </a:bodyPr>
          <a:lstStyle/>
          <a:p>
            <a:r>
              <a:rPr lang="ru-RU" dirty="0">
                <a:solidFill>
                  <a:schemeClr val="bg2">
                    <a:lumMod val="75000"/>
                  </a:schemeClr>
                </a:solidFill>
              </a:rPr>
              <a:t>Заключение</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801089" y="1717963"/>
            <a:ext cx="9781309" cy="4821384"/>
          </a:xfrm>
        </p:spPr>
        <p:txBody>
          <a:bodyPr>
            <a:normAutofit fontScale="92500" lnSpcReduction="20000"/>
          </a:bodyPr>
          <a:lstStyle/>
          <a:p>
            <a:pPr marL="0" indent="450000">
              <a:buNone/>
            </a:pPr>
            <a:r>
              <a:rPr lang="ru-RU" sz="1800" dirty="0">
                <a:solidFill>
                  <a:schemeClr val="bg1">
                    <a:lumMod val="75000"/>
                    <a:lumOff val="25000"/>
                  </a:schemeClr>
                </a:solidFill>
              </a:rPr>
              <a:t>Хозяйственная жизнь человечества может быть устроена различным образом. Эти различия сильнее всего проявляются в способах принятия хозяйственных решении и типе собственности на основные виды ресурсов. С учетом данных различий выделяют следующие четыре вида экономических систем: традиционную экономику, рыночную экономику, административно-командную (плановую) экономику, смешанную экономику.</a:t>
            </a:r>
          </a:p>
          <a:p>
            <a:pPr marL="0" indent="450000">
              <a:buNone/>
            </a:pPr>
            <a:r>
              <a:rPr lang="ru-RU" sz="1800" dirty="0">
                <a:solidFill>
                  <a:schemeClr val="bg1">
                    <a:lumMod val="75000"/>
                    <a:lumOff val="25000"/>
                  </a:schemeClr>
                </a:solidFill>
              </a:rPr>
              <a:t>Традиционная экономика - такая экономическая система, в которой традиции и обычаи определяют практику использования ограниченных ресурсов. Преимуществами традиционной экономики являются стабильность, предсказуемость, добротность и большое количество благ. Недостатки традиционной экономики - беззащитность перед внешними воздействиями, неспособность к самосовершенствованию, к прогрессу.</a:t>
            </a:r>
          </a:p>
          <a:p>
            <a:pPr marL="0" indent="450000">
              <a:buNone/>
            </a:pPr>
            <a:r>
              <a:rPr lang="ru-RU" sz="1800" dirty="0">
                <a:solidFill>
                  <a:schemeClr val="bg1">
                    <a:lumMod val="75000"/>
                    <a:lumOff val="25000"/>
                  </a:schemeClr>
                </a:solidFill>
              </a:rPr>
              <a:t>Административно-командная система (плановая экономика) - это экономика, при которой материальные ресурсы составляют государственную собственность, а направление и координация экономической деятельности осуществляются посредством централизованного планирования, управления и контроля. Для этого государство вынуждено регулировать все аспекты экономической жизни общества, включая установление цен и заработной платы. Плохое функционирование такой системы связано с потерей интереса людей к труду и оценкой его результатов по формальным критериям, которые могут не совпадать с реальными нуждами общества.</a:t>
            </a:r>
          </a:p>
        </p:txBody>
      </p:sp>
    </p:spTree>
    <p:extLst>
      <p:ext uri="{BB962C8B-B14F-4D97-AF65-F5344CB8AC3E}">
        <p14:creationId xmlns:p14="http://schemas.microsoft.com/office/powerpoint/2010/main" val="2993019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lstStyle/>
          <a:p>
            <a:r>
              <a:rPr lang="ru-RU" dirty="0">
                <a:solidFill>
                  <a:schemeClr val="bg2">
                    <a:lumMod val="75000"/>
                  </a:schemeClr>
                </a:solidFill>
              </a:rPr>
              <a:t>Введение</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667886" y="1833850"/>
            <a:ext cx="9905998" cy="3541714"/>
          </a:xfrm>
        </p:spPr>
        <p:txBody>
          <a:bodyPr>
            <a:normAutofit fontScale="85000" lnSpcReduction="10000"/>
          </a:bodyPr>
          <a:lstStyle/>
          <a:p>
            <a:pPr marL="0" indent="450000">
              <a:buNone/>
            </a:pPr>
            <a:r>
              <a:rPr lang="ru-RU" dirty="0">
                <a:solidFill>
                  <a:schemeClr val="bg2">
                    <a:lumMod val="60000"/>
                    <a:lumOff val="40000"/>
                  </a:schemeClr>
                </a:solidFill>
              </a:rPr>
              <a:t>Экономическая система </a:t>
            </a:r>
            <a:r>
              <a:rPr lang="ru-RU" dirty="0">
                <a:solidFill>
                  <a:schemeClr val="bg1">
                    <a:lumMod val="75000"/>
                    <a:lumOff val="25000"/>
                  </a:schemeClr>
                </a:solidFill>
              </a:rPr>
              <a:t>есть совокупность взаимосвязанных и определенным образом упорядоченных элементов экономики, образующих экономическую структуру общества.</a:t>
            </a:r>
          </a:p>
          <a:p>
            <a:pPr marL="0" indent="450000">
              <a:buNone/>
            </a:pPr>
            <a:r>
              <a:rPr lang="ru-RU" dirty="0">
                <a:solidFill>
                  <a:schemeClr val="bg1">
                    <a:lumMod val="75000"/>
                    <a:lumOff val="25000"/>
                  </a:schemeClr>
                </a:solidFill>
              </a:rPr>
              <a:t>В современном мире существует много разновидностей экономических систем и моделей. Каждое государство, выбирая и изменяя свою экономическую модель построения отношений внутри страны, пытается таким образом занять свое место в глобальной мировой экономике. Как правило, построение эффективной экономической системы государства осуществляется с учетом устоявшихся бизнес традиций как внутри страны, так и ближайших её соседей. </a:t>
            </a:r>
          </a:p>
        </p:txBody>
      </p:sp>
    </p:spTree>
    <p:extLst>
      <p:ext uri="{BB962C8B-B14F-4D97-AF65-F5344CB8AC3E}">
        <p14:creationId xmlns:p14="http://schemas.microsoft.com/office/powerpoint/2010/main" val="515314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4" y="180108"/>
            <a:ext cx="9781310" cy="1108365"/>
          </a:xfrm>
        </p:spPr>
        <p:txBody>
          <a:bodyPr>
            <a:normAutofit/>
          </a:bodyPr>
          <a:lstStyle/>
          <a:p>
            <a:r>
              <a:rPr lang="ru-RU" dirty="0">
                <a:solidFill>
                  <a:schemeClr val="bg2">
                    <a:lumMod val="75000"/>
                  </a:schemeClr>
                </a:solidFill>
              </a:rPr>
              <a:t>Заключение</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787234" y="1136072"/>
            <a:ext cx="9781310" cy="5444838"/>
          </a:xfrm>
        </p:spPr>
        <p:txBody>
          <a:bodyPr>
            <a:normAutofit fontScale="85000" lnSpcReduction="10000"/>
          </a:bodyPr>
          <a:lstStyle/>
          <a:p>
            <a:pPr marL="0" indent="450000">
              <a:buNone/>
            </a:pPr>
            <a:r>
              <a:rPr lang="ru-RU" sz="1800" dirty="0">
                <a:solidFill>
                  <a:schemeClr val="bg1">
                    <a:lumMod val="75000"/>
                    <a:lumOff val="25000"/>
                  </a:schemeClr>
                </a:solidFill>
              </a:rPr>
              <a:t>Рыночная экономика - это экономика, основанная на товарно-денежных отношениях, господстве частной собственности и свободной конкуренции производителей и потребителей, и все решения принимаются на соответствующих рынках. Деятельность этих рынков никем не ограничивается и не регулируется. Рыночная экономика не является достаточно стабильной системой, рынок не гарантирует право на труд и доход, и порождает значительное имущественное расслоение населения. Функцию социальной защиты населения берет на себя государство путем проведения активной социальной политики. Рынок не обеспечивает фундаментальных научных исследований, так как частному производителю невыгодно производить то, что не дает быстрой отдачи. В чистом виде свободный рынок не существует ни в одной стране. Он представляет собой абстрактную модель, необходимую для понимания сущности рыночного хозяйства.</a:t>
            </a:r>
          </a:p>
          <a:p>
            <a:pPr marL="0" indent="450000">
              <a:buNone/>
            </a:pPr>
            <a:r>
              <a:rPr lang="ru-RU" sz="1800" dirty="0">
                <a:solidFill>
                  <a:schemeClr val="bg1">
                    <a:lumMod val="75000"/>
                    <a:lumOff val="25000"/>
                  </a:schemeClr>
                </a:solidFill>
              </a:rPr>
              <a:t>Смешанная экономика предполагает сочетание частной собственности на подавляющую часть экономических ресурсов с ограниченной государственной собственностью. Государство участвует в решении основных экономических вопросов не с помощью планов, а путем централизации в своем распоряжении части экономических ресурсов. Эти ресурсы распределяются таким образом, чтобы компенсировать некоторые слабости рыночных механизмов.</a:t>
            </a:r>
          </a:p>
          <a:p>
            <a:pPr marL="0" indent="450000">
              <a:buNone/>
            </a:pPr>
            <a:r>
              <a:rPr lang="ru-RU" sz="1800" dirty="0">
                <a:solidFill>
                  <a:schemeClr val="bg1">
                    <a:lumMod val="75000"/>
                    <a:lumOff val="25000"/>
                  </a:schemeClr>
                </a:solidFill>
              </a:rPr>
              <a:t>Подводя итог, можно сказать, что существуют общие проблемы, стоящие перед любой экономической системой, но не существует однозначного, общепринятого решения этих проблем. Каждое общество имеет свое культурное и историческое прошлое, свои традиции и обычаи, комплекс ресурсов - все это и обусловливает различие методов использования ресурсов и решения встающих перед данным обществом проблем. То, что применимо в одной стране и дает высокий экономический эффект, может привести к совершенно 	противоположным результатам в другой стране, о чем свидетельствует мировая практика.</a:t>
            </a:r>
          </a:p>
        </p:txBody>
      </p:sp>
    </p:spTree>
    <p:extLst>
      <p:ext uri="{BB962C8B-B14F-4D97-AF65-F5344CB8AC3E}">
        <p14:creationId xmlns:p14="http://schemas.microsoft.com/office/powerpoint/2010/main" val="3141167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normAutofit fontScale="90000"/>
          </a:bodyPr>
          <a:lstStyle/>
          <a:p>
            <a:r>
              <a:rPr lang="ru-RU" dirty="0">
                <a:solidFill>
                  <a:schemeClr val="bg2">
                    <a:lumMod val="75000"/>
                  </a:schemeClr>
                </a:solidFill>
              </a:rPr>
              <a:t>Понятие и структура экономических систем </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620982" y="1066799"/>
            <a:ext cx="10266217" cy="5611093"/>
          </a:xfrm>
        </p:spPr>
        <p:txBody>
          <a:bodyPr>
            <a:noAutofit/>
          </a:bodyPr>
          <a:lstStyle/>
          <a:p>
            <a:pPr marL="0" indent="450000">
              <a:buNone/>
            </a:pPr>
            <a:r>
              <a:rPr lang="ru-RU" sz="1500" dirty="0">
                <a:solidFill>
                  <a:schemeClr val="bg1">
                    <a:lumMod val="75000"/>
                    <a:lumOff val="25000"/>
                  </a:schemeClr>
                </a:solidFill>
              </a:rPr>
              <a:t>Основными элементами экономической системы являются социально-экономические отношения, базирующиеся на сложившихся формах собственности на экономические ресурсы и результаты хозяйственной деятельности; организационные формы хозяйственной деятельности; хозяйственный механизм. </a:t>
            </a:r>
          </a:p>
          <a:p>
            <a:pPr marL="0" indent="450000">
              <a:buNone/>
            </a:pPr>
            <a:r>
              <a:rPr lang="ru-RU" sz="1500" dirty="0">
                <a:solidFill>
                  <a:schemeClr val="bg1">
                    <a:lumMod val="75000"/>
                    <a:lumOff val="25000"/>
                  </a:schemeClr>
                </a:solidFill>
              </a:rPr>
              <a:t>Экономика представляет собой сложную многоуровневую, развивающуюся систему. Экономическая система общества состоит из малых экономических систем - домохозяйств и предприятий. Домохозяйство - это малая система, которая представляет владельцев ресурсов и потребителей. Предприятие - малая система, в рамках которой создаются экономические блага и услуги. Группы взаимосвязанных предприятий объединены в отрасли. Отрасль - это более крупная система, объединяющая все предприятия, выпускающие определённые продукты. Отрасли объединяются в более крупные системы - межотраслевые. Все системы обслуживают друг друга, объединены единой структурой общественной организации и управления, связаны между собой посредством продуктообмена, находятся в постоянном взаимодействии.</a:t>
            </a:r>
          </a:p>
          <a:p>
            <a:pPr marL="0" indent="450000">
              <a:buNone/>
            </a:pPr>
            <a:r>
              <a:rPr lang="ru-RU" sz="1500" dirty="0">
                <a:solidFill>
                  <a:schemeClr val="bg1">
                    <a:lumMod val="75000"/>
                    <a:lumOff val="25000"/>
                  </a:schemeClr>
                </a:solidFill>
              </a:rPr>
              <a:t>Структура экономической системы выступает как внутренняя организация общественного производства. Следовательно, структуру экономической системы образуют отношения взаимодействия людей в процессе производства материальных и духовных благ и услуг, т.е. совокупность производственных отношений.</a:t>
            </a:r>
          </a:p>
          <a:p>
            <a:pPr marL="0" indent="450000">
              <a:buNone/>
            </a:pPr>
            <a:r>
              <a:rPr lang="ru-RU" sz="1500" b="1" dirty="0">
                <a:solidFill>
                  <a:schemeClr val="bg2">
                    <a:lumMod val="60000"/>
                    <a:lumOff val="40000"/>
                  </a:schemeClr>
                </a:solidFill>
              </a:rPr>
              <a:t>Экономическая система </a:t>
            </a:r>
            <a:r>
              <a:rPr lang="ru-RU" sz="1500" dirty="0">
                <a:solidFill>
                  <a:schemeClr val="bg1">
                    <a:lumMod val="75000"/>
                    <a:lumOff val="25000"/>
                  </a:schemeClr>
                </a:solidFill>
              </a:rPr>
              <a:t>- сложная, упорядоченная совокупность всех экономических отношений и видов хозяйственной деятельности общества, осуществляющаяся в формах определенных производственных и социальных отношений и социальных институтов, целью, которой является удовлетворение потребностей общества в материальных благах и услугах.</a:t>
            </a:r>
          </a:p>
          <a:p>
            <a:pPr marL="0" indent="450000">
              <a:buNone/>
            </a:pPr>
            <a:endParaRPr lang="ru-RU" sz="1500" dirty="0">
              <a:solidFill>
                <a:schemeClr val="bg1">
                  <a:lumMod val="75000"/>
                  <a:lumOff val="25000"/>
                </a:schemeClr>
              </a:solidFill>
            </a:endParaRPr>
          </a:p>
          <a:p>
            <a:pPr marL="0" indent="450000">
              <a:buNone/>
            </a:pPr>
            <a:endParaRPr lang="ru-RU" sz="1500" dirty="0">
              <a:solidFill>
                <a:schemeClr val="bg1">
                  <a:lumMod val="75000"/>
                  <a:lumOff val="25000"/>
                </a:schemeClr>
              </a:solidFill>
            </a:endParaRPr>
          </a:p>
          <a:p>
            <a:pPr marL="0" indent="450000">
              <a:buNone/>
            </a:pPr>
            <a:endParaRPr lang="ru-RU" sz="1500" dirty="0">
              <a:solidFill>
                <a:schemeClr val="bg1">
                  <a:lumMod val="75000"/>
                  <a:lumOff val="25000"/>
                </a:schemeClr>
              </a:solidFill>
            </a:endParaRPr>
          </a:p>
        </p:txBody>
      </p:sp>
    </p:spTree>
    <p:extLst>
      <p:ext uri="{BB962C8B-B14F-4D97-AF65-F5344CB8AC3E}">
        <p14:creationId xmlns:p14="http://schemas.microsoft.com/office/powerpoint/2010/main" val="678789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lstStyle/>
          <a:p>
            <a:r>
              <a:rPr lang="ru-RU" dirty="0">
                <a:solidFill>
                  <a:schemeClr val="bg2">
                    <a:lumMod val="75000"/>
                  </a:schemeClr>
                </a:solidFill>
              </a:rPr>
              <a:t>Типы экономических систем</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667886" y="1833850"/>
            <a:ext cx="9905998" cy="3541714"/>
          </a:xfrm>
        </p:spPr>
        <p:txBody>
          <a:bodyPr>
            <a:normAutofit/>
          </a:bodyPr>
          <a:lstStyle/>
          <a:p>
            <a:pPr marL="0" indent="450000">
              <a:buNone/>
            </a:pPr>
            <a:r>
              <a:rPr lang="ru-RU" dirty="0">
                <a:solidFill>
                  <a:schemeClr val="bg1">
                    <a:lumMod val="75000"/>
                    <a:lumOff val="25000"/>
                  </a:schemeClr>
                </a:solidFill>
              </a:rPr>
              <a:t>Современный мир характеризуется наличием самых разных экономических систем, каждая из которых сформировалась в процессе длительного исторического развития.</a:t>
            </a:r>
          </a:p>
          <a:p>
            <a:pPr marL="0" indent="450000">
              <a:buNone/>
            </a:pPr>
            <a:r>
              <a:rPr lang="ru-RU" dirty="0">
                <a:solidFill>
                  <a:schemeClr val="bg1">
                    <a:lumMod val="75000"/>
                    <a:lumOff val="25000"/>
                  </a:schemeClr>
                </a:solidFill>
              </a:rPr>
              <a:t>Анализ экономических систем обусловил попытки их классификации. </a:t>
            </a:r>
          </a:p>
        </p:txBody>
      </p:sp>
    </p:spTree>
    <p:extLst>
      <p:ext uri="{BB962C8B-B14F-4D97-AF65-F5344CB8AC3E}">
        <p14:creationId xmlns:p14="http://schemas.microsoft.com/office/powerpoint/2010/main" val="3841188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lstStyle/>
          <a:p>
            <a:r>
              <a:rPr lang="ru-RU" dirty="0">
                <a:solidFill>
                  <a:schemeClr val="bg2">
                    <a:lumMod val="75000"/>
                  </a:schemeClr>
                </a:solidFill>
              </a:rPr>
              <a:t>Типы экономических систем</a:t>
            </a:r>
            <a:endParaRPr lang="ru-RU" dirty="0"/>
          </a:p>
        </p:txBody>
      </p:sp>
      <p:sp>
        <p:nvSpPr>
          <p:cNvPr id="4" name="Прямоугольник 3">
            <a:extLst>
              <a:ext uri="{FF2B5EF4-FFF2-40B4-BE49-F238E27FC236}">
                <a16:creationId xmlns:a16="http://schemas.microsoft.com/office/drawing/2014/main" id="{F1262556-A79F-4E85-AF83-8FB9C826D098}"/>
              </a:ext>
            </a:extLst>
          </p:cNvPr>
          <p:cNvSpPr/>
          <p:nvPr/>
        </p:nvSpPr>
        <p:spPr>
          <a:xfrm>
            <a:off x="3796145" y="1399308"/>
            <a:ext cx="5320146" cy="133003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800" b="1" dirty="0"/>
              <a:t>По господствующей форме хозяйствования</a:t>
            </a:r>
          </a:p>
        </p:txBody>
      </p:sp>
      <p:sp>
        <p:nvSpPr>
          <p:cNvPr id="5" name="Прямоугольник 4">
            <a:extLst>
              <a:ext uri="{FF2B5EF4-FFF2-40B4-BE49-F238E27FC236}">
                <a16:creationId xmlns:a16="http://schemas.microsoft.com/office/drawing/2014/main" id="{0B4FF977-84E1-42C8-8C6E-AE4465898842}"/>
              </a:ext>
            </a:extLst>
          </p:cNvPr>
          <p:cNvSpPr/>
          <p:nvPr/>
        </p:nvSpPr>
        <p:spPr>
          <a:xfrm>
            <a:off x="1510144" y="3768436"/>
            <a:ext cx="4572002" cy="133003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Натуральная</a:t>
            </a:r>
          </a:p>
          <a:p>
            <a:pPr algn="ctr"/>
            <a:r>
              <a:rPr lang="ru-RU" dirty="0">
                <a:solidFill>
                  <a:schemeClr val="bg2">
                    <a:lumMod val="60000"/>
                    <a:lumOff val="40000"/>
                  </a:schemeClr>
                </a:solidFill>
              </a:rPr>
              <a:t> </a:t>
            </a:r>
            <a:r>
              <a:rPr lang="ru-RU" dirty="0">
                <a:solidFill>
                  <a:schemeClr val="tx1">
                    <a:lumMod val="95000"/>
                  </a:schemeClr>
                </a:solidFill>
              </a:rPr>
              <a:t>(производство имеет целью удовлетворение собственных потребностей, не для продажи)</a:t>
            </a:r>
            <a:endParaRPr lang="ru-RU" sz="2800" b="1" dirty="0">
              <a:solidFill>
                <a:schemeClr val="tx1">
                  <a:lumMod val="95000"/>
                </a:schemeClr>
              </a:solidFill>
            </a:endParaRPr>
          </a:p>
        </p:txBody>
      </p:sp>
      <p:sp>
        <p:nvSpPr>
          <p:cNvPr id="6" name="Прямоугольник 5">
            <a:extLst>
              <a:ext uri="{FF2B5EF4-FFF2-40B4-BE49-F238E27FC236}">
                <a16:creationId xmlns:a16="http://schemas.microsoft.com/office/drawing/2014/main" id="{D1D8394B-DA79-43DD-A43A-51BEC77892CE}"/>
              </a:ext>
            </a:extLst>
          </p:cNvPr>
          <p:cNvSpPr/>
          <p:nvPr/>
        </p:nvSpPr>
        <p:spPr>
          <a:xfrm>
            <a:off x="6941126" y="3768436"/>
            <a:ext cx="4572001" cy="133003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Товарная</a:t>
            </a:r>
            <a:r>
              <a:rPr lang="ru-RU" sz="2400" u="sng" dirty="0"/>
              <a:t> </a:t>
            </a:r>
          </a:p>
          <a:p>
            <a:pPr algn="ctr"/>
            <a:r>
              <a:rPr lang="ru-RU" dirty="0">
                <a:solidFill>
                  <a:schemeClr val="tx1">
                    <a:lumMod val="95000"/>
                  </a:schemeClr>
                </a:solidFill>
              </a:rPr>
              <a:t>(товары производят для обмена, для торговли)</a:t>
            </a:r>
            <a:endParaRPr lang="ru-RU" sz="2800" b="1" dirty="0">
              <a:solidFill>
                <a:schemeClr val="tx1">
                  <a:lumMod val="95000"/>
                </a:schemeClr>
              </a:solidFill>
            </a:endParaRPr>
          </a:p>
        </p:txBody>
      </p:sp>
      <p:cxnSp>
        <p:nvCxnSpPr>
          <p:cNvPr id="8" name="Прямая со стрелкой 7">
            <a:extLst>
              <a:ext uri="{FF2B5EF4-FFF2-40B4-BE49-F238E27FC236}">
                <a16:creationId xmlns:a16="http://schemas.microsoft.com/office/drawing/2014/main" id="{98801B59-8511-4A90-810E-03472377F7FA}"/>
              </a:ext>
            </a:extLst>
          </p:cNvPr>
          <p:cNvCxnSpPr>
            <a:cxnSpLocks/>
          </p:cNvCxnSpPr>
          <p:nvPr/>
        </p:nvCxnSpPr>
        <p:spPr>
          <a:xfrm>
            <a:off x="7495309" y="2854036"/>
            <a:ext cx="1620982" cy="7897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Прямая со стрелкой 10">
            <a:extLst>
              <a:ext uri="{FF2B5EF4-FFF2-40B4-BE49-F238E27FC236}">
                <a16:creationId xmlns:a16="http://schemas.microsoft.com/office/drawing/2014/main" id="{71E25EBB-85C6-427C-B583-13FC94601344}"/>
              </a:ext>
            </a:extLst>
          </p:cNvPr>
          <p:cNvCxnSpPr>
            <a:cxnSpLocks/>
          </p:cNvCxnSpPr>
          <p:nvPr/>
        </p:nvCxnSpPr>
        <p:spPr>
          <a:xfrm flipH="1">
            <a:off x="3796145" y="2840183"/>
            <a:ext cx="1620982" cy="7897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247029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lstStyle/>
          <a:p>
            <a:r>
              <a:rPr lang="ru-RU" dirty="0">
                <a:solidFill>
                  <a:schemeClr val="bg2">
                    <a:lumMod val="75000"/>
                  </a:schemeClr>
                </a:solidFill>
              </a:rPr>
              <a:t>Типы экономических систем</a:t>
            </a:r>
            <a:endParaRPr lang="ru-RU" dirty="0"/>
          </a:p>
        </p:txBody>
      </p:sp>
      <p:sp>
        <p:nvSpPr>
          <p:cNvPr id="4" name="Прямоугольник 3">
            <a:extLst>
              <a:ext uri="{FF2B5EF4-FFF2-40B4-BE49-F238E27FC236}">
                <a16:creationId xmlns:a16="http://schemas.microsoft.com/office/drawing/2014/main" id="{F1262556-A79F-4E85-AF83-8FB9C826D098}"/>
              </a:ext>
            </a:extLst>
          </p:cNvPr>
          <p:cNvSpPr/>
          <p:nvPr/>
        </p:nvSpPr>
        <p:spPr>
          <a:xfrm>
            <a:off x="3796145" y="1399308"/>
            <a:ext cx="5320146" cy="133003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800" b="1" dirty="0"/>
              <a:t>По форме собственности</a:t>
            </a:r>
          </a:p>
        </p:txBody>
      </p:sp>
      <p:sp>
        <p:nvSpPr>
          <p:cNvPr id="5" name="Прямоугольник 4">
            <a:extLst>
              <a:ext uri="{FF2B5EF4-FFF2-40B4-BE49-F238E27FC236}">
                <a16:creationId xmlns:a16="http://schemas.microsoft.com/office/drawing/2014/main" id="{0B4FF977-84E1-42C8-8C6E-AE4465898842}"/>
              </a:ext>
            </a:extLst>
          </p:cNvPr>
          <p:cNvSpPr/>
          <p:nvPr/>
        </p:nvSpPr>
        <p:spPr>
          <a:xfrm>
            <a:off x="4274125" y="3837708"/>
            <a:ext cx="2286001" cy="96981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Общинная</a:t>
            </a:r>
            <a:endParaRPr lang="ru-RU" sz="2800" b="1" i="1" u="sng" dirty="0">
              <a:solidFill>
                <a:schemeClr val="tx1">
                  <a:lumMod val="95000"/>
                </a:schemeClr>
              </a:solidFill>
            </a:endParaRPr>
          </a:p>
        </p:txBody>
      </p:sp>
      <p:cxnSp>
        <p:nvCxnSpPr>
          <p:cNvPr id="8" name="Прямая со стрелкой 7">
            <a:extLst>
              <a:ext uri="{FF2B5EF4-FFF2-40B4-BE49-F238E27FC236}">
                <a16:creationId xmlns:a16="http://schemas.microsoft.com/office/drawing/2014/main" id="{98801B59-8511-4A90-810E-03472377F7FA}"/>
              </a:ext>
            </a:extLst>
          </p:cNvPr>
          <p:cNvCxnSpPr>
            <a:cxnSpLocks/>
          </p:cNvCxnSpPr>
          <p:nvPr/>
        </p:nvCxnSpPr>
        <p:spPr>
          <a:xfrm>
            <a:off x="8894616" y="2840182"/>
            <a:ext cx="1620982" cy="7897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Прямая со стрелкой 10">
            <a:extLst>
              <a:ext uri="{FF2B5EF4-FFF2-40B4-BE49-F238E27FC236}">
                <a16:creationId xmlns:a16="http://schemas.microsoft.com/office/drawing/2014/main" id="{71E25EBB-85C6-427C-B583-13FC94601344}"/>
              </a:ext>
            </a:extLst>
          </p:cNvPr>
          <p:cNvCxnSpPr>
            <a:cxnSpLocks/>
          </p:cNvCxnSpPr>
          <p:nvPr/>
        </p:nvCxnSpPr>
        <p:spPr>
          <a:xfrm flipH="1">
            <a:off x="2604656" y="2840181"/>
            <a:ext cx="1620982" cy="7897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9" name="Прямоугольник 8">
            <a:extLst>
              <a:ext uri="{FF2B5EF4-FFF2-40B4-BE49-F238E27FC236}">
                <a16:creationId xmlns:a16="http://schemas.microsoft.com/office/drawing/2014/main" id="{CC668FA1-2ED7-46EB-9683-ECDF1EE0BB45}"/>
              </a:ext>
            </a:extLst>
          </p:cNvPr>
          <p:cNvSpPr/>
          <p:nvPr/>
        </p:nvSpPr>
        <p:spPr>
          <a:xfrm>
            <a:off x="200892" y="3837707"/>
            <a:ext cx="3754579" cy="96981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Частнособственническая</a:t>
            </a:r>
            <a:endParaRPr lang="ru-RU" sz="2800" b="1" i="1" u="sng" dirty="0">
              <a:solidFill>
                <a:schemeClr val="tx1">
                  <a:lumMod val="95000"/>
                </a:schemeClr>
              </a:solidFill>
            </a:endParaRPr>
          </a:p>
        </p:txBody>
      </p:sp>
      <p:sp>
        <p:nvSpPr>
          <p:cNvPr id="10" name="Прямоугольник 9">
            <a:extLst>
              <a:ext uri="{FF2B5EF4-FFF2-40B4-BE49-F238E27FC236}">
                <a16:creationId xmlns:a16="http://schemas.microsoft.com/office/drawing/2014/main" id="{A612A7A2-89BD-472E-B98B-12604CBA5616}"/>
              </a:ext>
            </a:extLst>
          </p:cNvPr>
          <p:cNvSpPr/>
          <p:nvPr/>
        </p:nvSpPr>
        <p:spPr>
          <a:xfrm>
            <a:off x="6989616" y="3837708"/>
            <a:ext cx="2286001" cy="96981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Кооперативно- общественная</a:t>
            </a:r>
            <a:endParaRPr lang="ru-RU" sz="2800" b="1" i="1" u="sng" dirty="0">
              <a:solidFill>
                <a:schemeClr val="tx1">
                  <a:lumMod val="95000"/>
                </a:schemeClr>
              </a:solidFill>
            </a:endParaRPr>
          </a:p>
        </p:txBody>
      </p:sp>
      <p:sp>
        <p:nvSpPr>
          <p:cNvPr id="12" name="Прямоугольник 11">
            <a:extLst>
              <a:ext uri="{FF2B5EF4-FFF2-40B4-BE49-F238E27FC236}">
                <a16:creationId xmlns:a16="http://schemas.microsoft.com/office/drawing/2014/main" id="{32739F41-49B0-4B37-83F3-834DB7D4D6EC}"/>
              </a:ext>
            </a:extLst>
          </p:cNvPr>
          <p:cNvSpPr/>
          <p:nvPr/>
        </p:nvSpPr>
        <p:spPr>
          <a:xfrm>
            <a:off x="9705107" y="3837708"/>
            <a:ext cx="2286001" cy="96981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Смешанная</a:t>
            </a:r>
            <a:endParaRPr lang="ru-RU" sz="2800" b="1" i="1" u="sng" dirty="0">
              <a:solidFill>
                <a:schemeClr val="tx1">
                  <a:lumMod val="95000"/>
                </a:schemeClr>
              </a:solidFill>
            </a:endParaRPr>
          </a:p>
        </p:txBody>
      </p:sp>
      <p:cxnSp>
        <p:nvCxnSpPr>
          <p:cNvPr id="13" name="Прямая со стрелкой 12">
            <a:extLst>
              <a:ext uri="{FF2B5EF4-FFF2-40B4-BE49-F238E27FC236}">
                <a16:creationId xmlns:a16="http://schemas.microsoft.com/office/drawing/2014/main" id="{51718DFB-B16E-45FB-A409-1F242EA5136E}"/>
              </a:ext>
            </a:extLst>
          </p:cNvPr>
          <p:cNvCxnSpPr>
            <a:cxnSpLocks/>
          </p:cNvCxnSpPr>
          <p:nvPr/>
        </p:nvCxnSpPr>
        <p:spPr>
          <a:xfrm flipH="1">
            <a:off x="5343595" y="2860962"/>
            <a:ext cx="810491" cy="74814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4" name="Прямая со стрелкой 13">
            <a:extLst>
              <a:ext uri="{FF2B5EF4-FFF2-40B4-BE49-F238E27FC236}">
                <a16:creationId xmlns:a16="http://schemas.microsoft.com/office/drawing/2014/main" id="{DFB094DD-262D-4BB7-8E07-5DC9D71F9F3D}"/>
              </a:ext>
            </a:extLst>
          </p:cNvPr>
          <p:cNvCxnSpPr>
            <a:cxnSpLocks/>
          </p:cNvCxnSpPr>
          <p:nvPr/>
        </p:nvCxnSpPr>
        <p:spPr>
          <a:xfrm>
            <a:off x="6866797" y="2860961"/>
            <a:ext cx="810491" cy="74814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573639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lstStyle/>
          <a:p>
            <a:r>
              <a:rPr lang="ru-RU" dirty="0">
                <a:solidFill>
                  <a:schemeClr val="bg2">
                    <a:lumMod val="75000"/>
                  </a:schemeClr>
                </a:solidFill>
              </a:rPr>
              <a:t>Типы экономических систем</a:t>
            </a:r>
            <a:endParaRPr lang="ru-RU" dirty="0"/>
          </a:p>
        </p:txBody>
      </p:sp>
      <p:sp>
        <p:nvSpPr>
          <p:cNvPr id="4" name="Прямоугольник 3">
            <a:extLst>
              <a:ext uri="{FF2B5EF4-FFF2-40B4-BE49-F238E27FC236}">
                <a16:creationId xmlns:a16="http://schemas.microsoft.com/office/drawing/2014/main" id="{F1262556-A79F-4E85-AF83-8FB9C826D098}"/>
              </a:ext>
            </a:extLst>
          </p:cNvPr>
          <p:cNvSpPr/>
          <p:nvPr/>
        </p:nvSpPr>
        <p:spPr>
          <a:xfrm>
            <a:off x="3796145" y="1399308"/>
            <a:ext cx="5320146" cy="133003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800" b="1" dirty="0"/>
              <a:t>По уровню государственного вмешательства в экономику</a:t>
            </a:r>
          </a:p>
        </p:txBody>
      </p:sp>
      <p:sp>
        <p:nvSpPr>
          <p:cNvPr id="5" name="Прямоугольник 4">
            <a:extLst>
              <a:ext uri="{FF2B5EF4-FFF2-40B4-BE49-F238E27FC236}">
                <a16:creationId xmlns:a16="http://schemas.microsoft.com/office/drawing/2014/main" id="{0B4FF977-84E1-42C8-8C6E-AE4465898842}"/>
              </a:ext>
            </a:extLst>
          </p:cNvPr>
          <p:cNvSpPr/>
          <p:nvPr/>
        </p:nvSpPr>
        <p:spPr>
          <a:xfrm>
            <a:off x="858983" y="3823854"/>
            <a:ext cx="2286001" cy="96981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Свободная, либеральная</a:t>
            </a:r>
            <a:endParaRPr lang="ru-RU" sz="2800" b="1" i="1" u="sng" dirty="0">
              <a:solidFill>
                <a:schemeClr val="tx1">
                  <a:lumMod val="95000"/>
                </a:schemeClr>
              </a:solidFill>
            </a:endParaRPr>
          </a:p>
        </p:txBody>
      </p:sp>
      <p:cxnSp>
        <p:nvCxnSpPr>
          <p:cNvPr id="8" name="Прямая со стрелкой 7">
            <a:extLst>
              <a:ext uri="{FF2B5EF4-FFF2-40B4-BE49-F238E27FC236}">
                <a16:creationId xmlns:a16="http://schemas.microsoft.com/office/drawing/2014/main" id="{98801B59-8511-4A90-810E-03472377F7FA}"/>
              </a:ext>
            </a:extLst>
          </p:cNvPr>
          <p:cNvCxnSpPr>
            <a:cxnSpLocks/>
          </p:cNvCxnSpPr>
          <p:nvPr/>
        </p:nvCxnSpPr>
        <p:spPr>
          <a:xfrm>
            <a:off x="8894616" y="2840182"/>
            <a:ext cx="1620982" cy="7897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Прямая со стрелкой 10">
            <a:extLst>
              <a:ext uri="{FF2B5EF4-FFF2-40B4-BE49-F238E27FC236}">
                <a16:creationId xmlns:a16="http://schemas.microsoft.com/office/drawing/2014/main" id="{71E25EBB-85C6-427C-B583-13FC94601344}"/>
              </a:ext>
            </a:extLst>
          </p:cNvPr>
          <p:cNvCxnSpPr>
            <a:cxnSpLocks/>
          </p:cNvCxnSpPr>
          <p:nvPr/>
        </p:nvCxnSpPr>
        <p:spPr>
          <a:xfrm flipH="1">
            <a:off x="2604656" y="2840181"/>
            <a:ext cx="1620982" cy="7897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9" name="Прямоугольник 8">
            <a:extLst>
              <a:ext uri="{FF2B5EF4-FFF2-40B4-BE49-F238E27FC236}">
                <a16:creationId xmlns:a16="http://schemas.microsoft.com/office/drawing/2014/main" id="{CC668FA1-2ED7-46EB-9683-ECDF1EE0BB45}"/>
              </a:ext>
            </a:extLst>
          </p:cNvPr>
          <p:cNvSpPr/>
          <p:nvPr/>
        </p:nvSpPr>
        <p:spPr>
          <a:xfrm>
            <a:off x="3560618" y="3823855"/>
            <a:ext cx="2999509" cy="96981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Командно-административная</a:t>
            </a:r>
          </a:p>
        </p:txBody>
      </p:sp>
      <p:sp>
        <p:nvSpPr>
          <p:cNvPr id="10" name="Прямоугольник 9">
            <a:extLst>
              <a:ext uri="{FF2B5EF4-FFF2-40B4-BE49-F238E27FC236}">
                <a16:creationId xmlns:a16="http://schemas.microsoft.com/office/drawing/2014/main" id="{A612A7A2-89BD-472E-B98B-12604CBA5616}"/>
              </a:ext>
            </a:extLst>
          </p:cNvPr>
          <p:cNvSpPr/>
          <p:nvPr/>
        </p:nvSpPr>
        <p:spPr>
          <a:xfrm>
            <a:off x="6989616" y="3837708"/>
            <a:ext cx="2286001" cy="96981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Экономически регулируемая</a:t>
            </a:r>
            <a:endParaRPr lang="ru-RU" sz="2800" b="1" i="1" u="sng" dirty="0">
              <a:solidFill>
                <a:schemeClr val="tx1">
                  <a:lumMod val="95000"/>
                </a:schemeClr>
              </a:solidFill>
            </a:endParaRPr>
          </a:p>
        </p:txBody>
      </p:sp>
      <p:sp>
        <p:nvSpPr>
          <p:cNvPr id="12" name="Прямоугольник 11">
            <a:extLst>
              <a:ext uri="{FF2B5EF4-FFF2-40B4-BE49-F238E27FC236}">
                <a16:creationId xmlns:a16="http://schemas.microsoft.com/office/drawing/2014/main" id="{32739F41-49B0-4B37-83F3-834DB7D4D6EC}"/>
              </a:ext>
            </a:extLst>
          </p:cNvPr>
          <p:cNvSpPr/>
          <p:nvPr/>
        </p:nvSpPr>
        <p:spPr>
          <a:xfrm>
            <a:off x="9705107" y="3837708"/>
            <a:ext cx="2286001" cy="96981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Смешанная</a:t>
            </a:r>
            <a:endParaRPr lang="ru-RU" sz="2800" b="1" i="1" u="sng" dirty="0">
              <a:solidFill>
                <a:schemeClr val="tx1">
                  <a:lumMod val="95000"/>
                </a:schemeClr>
              </a:solidFill>
            </a:endParaRPr>
          </a:p>
        </p:txBody>
      </p:sp>
      <p:cxnSp>
        <p:nvCxnSpPr>
          <p:cNvPr id="13" name="Прямая со стрелкой 12">
            <a:extLst>
              <a:ext uri="{FF2B5EF4-FFF2-40B4-BE49-F238E27FC236}">
                <a16:creationId xmlns:a16="http://schemas.microsoft.com/office/drawing/2014/main" id="{51718DFB-B16E-45FB-A409-1F242EA5136E}"/>
              </a:ext>
            </a:extLst>
          </p:cNvPr>
          <p:cNvCxnSpPr>
            <a:cxnSpLocks/>
          </p:cNvCxnSpPr>
          <p:nvPr/>
        </p:nvCxnSpPr>
        <p:spPr>
          <a:xfrm flipH="1">
            <a:off x="5343595" y="2860962"/>
            <a:ext cx="810491" cy="74814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4" name="Прямая со стрелкой 13">
            <a:extLst>
              <a:ext uri="{FF2B5EF4-FFF2-40B4-BE49-F238E27FC236}">
                <a16:creationId xmlns:a16="http://schemas.microsoft.com/office/drawing/2014/main" id="{DFB094DD-262D-4BB7-8E07-5DC9D71F9F3D}"/>
              </a:ext>
            </a:extLst>
          </p:cNvPr>
          <p:cNvCxnSpPr>
            <a:cxnSpLocks/>
          </p:cNvCxnSpPr>
          <p:nvPr/>
        </p:nvCxnSpPr>
        <p:spPr>
          <a:xfrm>
            <a:off x="6866797" y="2860961"/>
            <a:ext cx="810491" cy="74814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718405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lstStyle/>
          <a:p>
            <a:r>
              <a:rPr lang="ru-RU" dirty="0">
                <a:solidFill>
                  <a:schemeClr val="bg2">
                    <a:lumMod val="75000"/>
                  </a:schemeClr>
                </a:solidFill>
              </a:rPr>
              <a:t>Типы экономических систем</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667886" y="1246909"/>
            <a:ext cx="9905998" cy="4405746"/>
          </a:xfrm>
        </p:spPr>
        <p:txBody>
          <a:bodyPr>
            <a:normAutofit fontScale="92500"/>
          </a:bodyPr>
          <a:lstStyle/>
          <a:p>
            <a:pPr marL="0" indent="450000">
              <a:buNone/>
            </a:pPr>
            <a:r>
              <a:rPr lang="ru-RU" dirty="0">
                <a:solidFill>
                  <a:schemeClr val="bg1">
                    <a:lumMod val="75000"/>
                    <a:lumOff val="25000"/>
                  </a:schemeClr>
                </a:solidFill>
              </a:rPr>
              <a:t>Если основным признаком классификации являются формы собственности на факторы производства и способы управления и координации экономической деятельностью, то выделяют:</a:t>
            </a:r>
          </a:p>
          <a:p>
            <a:pPr marL="0" indent="450000">
              <a:buNone/>
            </a:pPr>
            <a:r>
              <a:rPr lang="ru-RU" dirty="0">
                <a:solidFill>
                  <a:schemeClr val="bg1">
                    <a:lumMod val="75000"/>
                    <a:lumOff val="25000"/>
                  </a:schemeClr>
                </a:solidFill>
              </a:rPr>
              <a:t>• традиционную экономику;</a:t>
            </a:r>
          </a:p>
          <a:p>
            <a:pPr marL="0" indent="450000">
              <a:buNone/>
            </a:pPr>
            <a:r>
              <a:rPr lang="ru-RU" dirty="0">
                <a:solidFill>
                  <a:schemeClr val="bg1">
                    <a:lumMod val="75000"/>
                    <a:lumOff val="25000"/>
                  </a:schemeClr>
                </a:solidFill>
              </a:rPr>
              <a:t>• рыночную экономику;</a:t>
            </a:r>
          </a:p>
          <a:p>
            <a:pPr marL="0" indent="450000">
              <a:buNone/>
            </a:pPr>
            <a:r>
              <a:rPr lang="ru-RU" dirty="0">
                <a:solidFill>
                  <a:schemeClr val="bg1">
                    <a:lumMod val="75000"/>
                    <a:lumOff val="25000"/>
                  </a:schemeClr>
                </a:solidFill>
              </a:rPr>
              <a:t>• административно-командную (плановую) экономику;</a:t>
            </a:r>
          </a:p>
          <a:p>
            <a:pPr marL="0" indent="450000">
              <a:buNone/>
            </a:pPr>
            <a:r>
              <a:rPr lang="ru-RU" dirty="0">
                <a:solidFill>
                  <a:schemeClr val="bg1">
                    <a:lumMod val="75000"/>
                    <a:lumOff val="25000"/>
                  </a:schemeClr>
                </a:solidFill>
              </a:rPr>
              <a:t>• смешанную экономику.</a:t>
            </a:r>
          </a:p>
          <a:p>
            <a:pPr marL="0" indent="450000">
              <a:buNone/>
            </a:pPr>
            <a:r>
              <a:rPr lang="ru-RU" dirty="0">
                <a:solidFill>
                  <a:schemeClr val="bg1">
                    <a:lumMod val="75000"/>
                    <a:lumOff val="25000"/>
                  </a:schemeClr>
                </a:solidFill>
              </a:rPr>
              <a:t>В настоящее время такая классификация на основе способа организации хозяйственной деятельностью является наиболее распространенной.</a:t>
            </a:r>
          </a:p>
        </p:txBody>
      </p:sp>
    </p:spTree>
    <p:extLst>
      <p:ext uri="{BB962C8B-B14F-4D97-AF65-F5344CB8AC3E}">
        <p14:creationId xmlns:p14="http://schemas.microsoft.com/office/powerpoint/2010/main" val="1150659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normAutofit/>
          </a:bodyPr>
          <a:lstStyle/>
          <a:p>
            <a:r>
              <a:rPr lang="ru-RU" dirty="0">
                <a:solidFill>
                  <a:schemeClr val="bg2">
                    <a:lumMod val="75000"/>
                  </a:schemeClr>
                </a:solidFill>
              </a:rPr>
              <a:t>Традиционная система</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745673" y="1066799"/>
            <a:ext cx="9905998" cy="4959927"/>
          </a:xfrm>
        </p:spPr>
        <p:txBody>
          <a:bodyPr>
            <a:normAutofit fontScale="77500" lnSpcReduction="20000"/>
          </a:bodyPr>
          <a:lstStyle/>
          <a:p>
            <a:pPr marL="0" indent="450000">
              <a:buNone/>
            </a:pPr>
            <a:r>
              <a:rPr lang="ru-RU" dirty="0">
                <a:solidFill>
                  <a:schemeClr val="bg1">
                    <a:lumMod val="75000"/>
                    <a:lumOff val="25000"/>
                  </a:schemeClr>
                </a:solidFill>
              </a:rPr>
              <a:t>В экономически слаборазвитых странах существует </a:t>
            </a:r>
            <a:r>
              <a:rPr lang="ru-RU" u="sng" dirty="0">
                <a:solidFill>
                  <a:schemeClr val="bg1">
                    <a:lumMod val="75000"/>
                    <a:lumOff val="25000"/>
                  </a:schemeClr>
                </a:solidFill>
              </a:rPr>
              <a:t>традиционная экономическая система</a:t>
            </a:r>
            <a:r>
              <a:rPr lang="ru-RU" dirty="0">
                <a:solidFill>
                  <a:schemeClr val="bg1">
                    <a:lumMod val="75000"/>
                    <a:lumOff val="25000"/>
                  </a:schemeClr>
                </a:solidFill>
              </a:rPr>
              <a:t>. Этот тип экономической системы базируется на отсталой технологии, широком распространении ручного труда, многоукладности экономики.</a:t>
            </a:r>
          </a:p>
          <a:p>
            <a:pPr marL="0" indent="450000">
              <a:buNone/>
            </a:pPr>
            <a:r>
              <a:rPr lang="ru-RU" dirty="0">
                <a:solidFill>
                  <a:schemeClr val="bg1">
                    <a:lumMod val="75000"/>
                    <a:lumOff val="25000"/>
                  </a:schemeClr>
                </a:solidFill>
              </a:rPr>
              <a:t>Многоукладность экономики означает существование при данной экономической системе различных форм хозяйствования. Сохраняются в ряде стран натурально-общинные формы, основанной на общинном ведении хозяйства и натуральных формах распределения созданного продукта. Огромное значение имеет мелкотоварное производство. Оно основано на частной собственности на  производственные ресурсы и личном труде их владельца. В странах с традиционной системой мелкотоварное производство является доминирующим.</a:t>
            </a:r>
          </a:p>
          <a:p>
            <a:pPr marL="0" indent="450000">
              <a:buNone/>
            </a:pPr>
            <a:r>
              <a:rPr lang="ru-RU" dirty="0">
                <a:solidFill>
                  <a:schemeClr val="bg1">
                    <a:lumMod val="75000"/>
                    <a:lumOff val="25000"/>
                  </a:schemeClr>
                </a:solidFill>
              </a:rPr>
              <a:t>В условиях относительно слабо развитого национального предпринимательства огромную роль в экономике рассматриваемых стран часто играет иностранный капитал.</a:t>
            </a:r>
          </a:p>
          <a:p>
            <a:pPr marL="0" indent="450000">
              <a:buNone/>
            </a:pPr>
            <a:r>
              <a:rPr lang="ru-RU" dirty="0">
                <a:solidFill>
                  <a:schemeClr val="bg1">
                    <a:lumMod val="75000"/>
                    <a:lumOff val="25000"/>
                  </a:schemeClr>
                </a:solidFill>
              </a:rPr>
              <a:t>В жизни общества преобладают освещенные веками традиции и обычаи, религиозные культурные ценности, кастовые и сословные деления, сдерживая социально-экономический прогресс.</a:t>
            </a:r>
          </a:p>
          <a:p>
            <a:pPr marL="0" indent="450000">
              <a:buNone/>
            </a:pPr>
            <a:endParaRPr lang="ru-RU" dirty="0">
              <a:solidFill>
                <a:schemeClr val="bg1">
                  <a:lumMod val="75000"/>
                  <a:lumOff val="25000"/>
                </a:schemeClr>
              </a:solidFill>
            </a:endParaRPr>
          </a:p>
        </p:txBody>
      </p:sp>
    </p:spTree>
    <p:extLst>
      <p:ext uri="{BB962C8B-B14F-4D97-AF65-F5344CB8AC3E}">
        <p14:creationId xmlns:p14="http://schemas.microsoft.com/office/powerpoint/2010/main" val="16407786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Контур">
  <a:themeElements>
    <a:clrScheme name="Контур">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Контур">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Контур">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TM04033919[[fn=Контур]]</Template>
  <TotalTime>153</TotalTime>
  <Words>2093</Words>
  <Application>Microsoft Office PowerPoint</Application>
  <PresentationFormat>Широкоэкранный</PresentationFormat>
  <Paragraphs>118</Paragraphs>
  <Slides>20</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20</vt:i4>
      </vt:variant>
    </vt:vector>
  </HeadingPairs>
  <TitlesOfParts>
    <vt:vector size="23" baseType="lpstr">
      <vt:lpstr>Arial</vt:lpstr>
      <vt:lpstr>Tw Cen MT</vt:lpstr>
      <vt:lpstr>Контур</vt:lpstr>
      <vt:lpstr>Экономические системы</vt:lpstr>
      <vt:lpstr>Введение</vt:lpstr>
      <vt:lpstr>Понятие и структура экономических систем </vt:lpstr>
      <vt:lpstr>Типы экономических систем</vt:lpstr>
      <vt:lpstr>Типы экономических систем</vt:lpstr>
      <vt:lpstr>Типы экономических систем</vt:lpstr>
      <vt:lpstr>Типы экономических систем</vt:lpstr>
      <vt:lpstr>Типы экономических систем</vt:lpstr>
      <vt:lpstr>Традиционная система</vt:lpstr>
      <vt:lpstr>Традиционная система</vt:lpstr>
      <vt:lpstr>Традиционная система</vt:lpstr>
      <vt:lpstr>Рыночная система</vt:lpstr>
      <vt:lpstr>Рыночная система</vt:lpstr>
      <vt:lpstr>Административно-командная система (централизованно-плановая)</vt:lpstr>
      <vt:lpstr>Административно-командная система. Демократическая плановая экономика </vt:lpstr>
      <vt:lpstr>Административно-командная система. Командная плановая экономика</vt:lpstr>
      <vt:lpstr>Административно-командная система</vt:lpstr>
      <vt:lpstr>смешанная система. </vt:lpstr>
      <vt:lpstr>Заключение</vt:lpstr>
      <vt:lpstr>Заключение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Экономические системы</dc:title>
  <dc:creator>kchipson</dc:creator>
  <cp:lastModifiedBy>kchipson</cp:lastModifiedBy>
  <cp:revision>16</cp:revision>
  <dcterms:created xsi:type="dcterms:W3CDTF">2019-11-11T15:39:57Z</dcterms:created>
  <dcterms:modified xsi:type="dcterms:W3CDTF">2019-11-11T18:13:52Z</dcterms:modified>
</cp:coreProperties>
</file>