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90" r:id="rId2"/>
    <p:sldId id="291" r:id="rId3"/>
    <p:sldId id="277" r:id="rId4"/>
    <p:sldId id="286" r:id="rId5"/>
    <p:sldId id="257" r:id="rId6"/>
    <p:sldId id="258" r:id="rId7"/>
    <p:sldId id="259" r:id="rId8"/>
    <p:sldId id="260" r:id="rId9"/>
    <p:sldId id="261" r:id="rId10"/>
    <p:sldId id="287" r:id="rId11"/>
    <p:sldId id="262" r:id="rId12"/>
    <p:sldId id="263" r:id="rId13"/>
    <p:sldId id="264" r:id="rId14"/>
    <p:sldId id="294" r:id="rId15"/>
    <p:sldId id="278" r:id="rId16"/>
    <p:sldId id="265" r:id="rId17"/>
    <p:sldId id="266" r:id="rId18"/>
    <p:sldId id="279" r:id="rId19"/>
    <p:sldId id="267" r:id="rId20"/>
    <p:sldId id="268" r:id="rId21"/>
    <p:sldId id="295" r:id="rId22"/>
    <p:sldId id="269" r:id="rId23"/>
    <p:sldId id="271" r:id="rId24"/>
    <p:sldId id="272" r:id="rId25"/>
    <p:sldId id="289" r:id="rId26"/>
    <p:sldId id="273" r:id="rId27"/>
    <p:sldId id="274" r:id="rId28"/>
    <p:sldId id="275" r:id="rId29"/>
    <p:sldId id="276" r:id="rId30"/>
    <p:sldId id="284" r:id="rId31"/>
    <p:sldId id="288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6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A67E7-5633-457B-AA62-AF053BE20560}" type="datetimeFigureOut">
              <a:rPr lang="ru-RU" smtClean="0"/>
              <a:t>03.02.2017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20AD-D6B0-4E8D-B4B4-B38776C28A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06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03.02.2017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03.02.2017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03.02.2017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03.02.2017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03.02.2017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03.02.2017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03.02.2017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03.02.2017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03.02.2017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03.02.2017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314-5FB5-47D1-9150-F2FDC15DAA2F}" type="datetimeFigureOut">
              <a:rPr lang="ru-RU" smtClean="0"/>
              <a:t>03.02.2017</a:t>
            </a:fld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B1BB0B-03E6-4576-87DE-3FF9E4BFC58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489314-5FB5-47D1-9150-F2FDC15DAA2F}" type="datetimeFigureOut">
              <a:rPr lang="ru-RU" smtClean="0"/>
              <a:t>03.02.2017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7848872" cy="2403698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sz="4900" b="1" dirty="0">
                <a:solidFill>
                  <a:schemeClr val="tx1"/>
                </a:solidFill>
              </a:rPr>
              <a:t>СТРУКТУРЫ И АЛГОРИТМЫ </a:t>
            </a:r>
            <a:br>
              <a:rPr lang="ru-RU" sz="4900" b="1" dirty="0">
                <a:solidFill>
                  <a:schemeClr val="tx1"/>
                </a:solidFill>
              </a:rPr>
            </a:br>
            <a:r>
              <a:rPr lang="ru-RU" sz="4900" b="1" dirty="0">
                <a:solidFill>
                  <a:schemeClr val="tx1"/>
                </a:solidFill>
              </a:rPr>
              <a:t>ОБРАБОТКИ ДАННЫХ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3749" y="3437217"/>
            <a:ext cx="7560840" cy="2808312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	Янченко (Курапова)</a:t>
            </a:r>
          </a:p>
          <a:p>
            <a:pPr>
              <a:spcBef>
                <a:spcPts val="0"/>
              </a:spcBef>
            </a:pPr>
            <a:r>
              <a:rPr lang="ru-RU" sz="4000" dirty="0" smtClean="0">
                <a:solidFill>
                  <a:schemeClr val="tx1"/>
                </a:solidFill>
              </a:rPr>
              <a:t>	 </a:t>
            </a:r>
            <a:r>
              <a:rPr lang="ru-RU" sz="4000" dirty="0" smtClean="0">
                <a:solidFill>
                  <a:schemeClr val="tx1"/>
                </a:solidFill>
              </a:rPr>
              <a:t>Елена </a:t>
            </a:r>
            <a:r>
              <a:rPr lang="ru-RU" sz="4000" dirty="0" smtClean="0">
                <a:solidFill>
                  <a:schemeClr val="tx1"/>
                </a:solidFill>
              </a:rPr>
              <a:t>Викторовна</a:t>
            </a:r>
            <a:endParaRPr lang="ru-RU" sz="3600" dirty="0" smtClean="0">
              <a:solidFill>
                <a:schemeClr val="tx1"/>
              </a:solidFill>
            </a:endParaRPr>
          </a:p>
          <a:p>
            <a:pPr algn="r"/>
            <a:r>
              <a:rPr lang="ru-RU" sz="2800" dirty="0" smtClean="0">
                <a:solidFill>
                  <a:schemeClr val="tx1"/>
                </a:solidFill>
              </a:rPr>
              <a:t>Кафедра </a:t>
            </a:r>
            <a:r>
              <a:rPr lang="ru-RU" sz="2800" dirty="0" err="1" smtClean="0">
                <a:solidFill>
                  <a:schemeClr val="tx1"/>
                </a:solidFill>
              </a:rPr>
              <a:t>ПМиК</a:t>
            </a:r>
            <a:r>
              <a:rPr lang="ru-RU" sz="2800" dirty="0" smtClean="0">
                <a:solidFill>
                  <a:schemeClr val="tx1"/>
                </a:solidFill>
              </a:rPr>
              <a:t>:   430а (</a:t>
            </a:r>
            <a:r>
              <a:rPr lang="ru-RU" sz="2800" dirty="0" err="1" smtClean="0">
                <a:solidFill>
                  <a:schemeClr val="tx1"/>
                </a:solidFill>
              </a:rPr>
              <a:t>гл.корпус</a:t>
            </a:r>
            <a:r>
              <a:rPr lang="ru-RU" sz="2800" dirty="0" smtClean="0">
                <a:solidFill>
                  <a:schemeClr val="tx1"/>
                </a:solidFill>
              </a:rPr>
              <a:t>),</a:t>
            </a:r>
          </a:p>
          <a:p>
            <a:pPr algn="r"/>
            <a:r>
              <a:rPr lang="ru-RU" sz="2800" dirty="0" smtClean="0">
                <a:solidFill>
                  <a:schemeClr val="tx1"/>
                </a:solidFill>
              </a:rPr>
              <a:t>406 (</a:t>
            </a:r>
            <a:r>
              <a:rPr lang="ru-RU" sz="2800" dirty="0" err="1" smtClean="0">
                <a:solidFill>
                  <a:schemeClr val="tx1"/>
                </a:solidFill>
              </a:rPr>
              <a:t>нов.корпус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Овальная выноска 3"/>
          <p:cNvSpPr/>
          <p:nvPr/>
        </p:nvSpPr>
        <p:spPr>
          <a:xfrm>
            <a:off x="4139952" y="404664"/>
            <a:ext cx="914400" cy="612648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rgbClr val="FF0000"/>
                  </a:solidFill>
                </a:ln>
              </a:rPr>
              <a:t>???</a:t>
            </a:r>
            <a:endParaRPr lang="ru-RU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Сердце 4"/>
          <p:cNvSpPr/>
          <p:nvPr/>
        </p:nvSpPr>
        <p:spPr>
          <a:xfrm>
            <a:off x="4139952" y="5445224"/>
            <a:ext cx="792088" cy="648072"/>
          </a:xfrm>
          <a:prstGeom prst="hear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звук 5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2339753" y="2757950"/>
            <a:ext cx="792088" cy="671050"/>
          </a:xfrm>
          <a:prstGeom prst="actionButtonSou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ru-RU" sz="3200" dirty="0"/>
              <a:t>Тип </a:t>
            </a:r>
            <a:r>
              <a:rPr lang="ru-RU" sz="3200" i="1" dirty="0">
                <a:solidFill>
                  <a:srgbClr val="0070C0"/>
                </a:solidFill>
              </a:rPr>
              <a:t>элементов</a:t>
            </a:r>
            <a:r>
              <a:rPr lang="ru-RU" sz="3200" dirty="0"/>
              <a:t> массива - любой, </a:t>
            </a:r>
            <a:endParaRPr lang="ru-RU" sz="3200" dirty="0" smtClean="0"/>
          </a:p>
          <a:p>
            <a:pPr marL="114300" indent="0">
              <a:buNone/>
            </a:pPr>
            <a:r>
              <a:rPr lang="ru-RU" sz="3200" dirty="0"/>
              <a:t>т</a:t>
            </a:r>
            <a:r>
              <a:rPr lang="ru-RU" sz="3200" dirty="0" smtClean="0"/>
              <a:t>ип </a:t>
            </a:r>
            <a:r>
              <a:rPr lang="ru-RU" sz="3200" i="1" dirty="0">
                <a:solidFill>
                  <a:srgbClr val="0070C0"/>
                </a:solidFill>
              </a:rPr>
              <a:t>индексов</a:t>
            </a:r>
            <a:r>
              <a:rPr lang="ru-RU" sz="3200" dirty="0"/>
              <a:t> </a:t>
            </a:r>
            <a:r>
              <a:rPr lang="ru-RU" sz="3200" dirty="0" smtClean="0"/>
              <a:t> массива – </a:t>
            </a:r>
          </a:p>
          <a:p>
            <a:pPr marL="114300" indent="0">
              <a:buNone/>
            </a:pPr>
            <a:r>
              <a:rPr lang="ru-RU" sz="3200" dirty="0" smtClean="0"/>
              <a:t>				только скалярный</a:t>
            </a:r>
            <a:r>
              <a:rPr lang="ru-RU" sz="3200" dirty="0"/>
              <a:t>. </a:t>
            </a:r>
          </a:p>
          <a:p>
            <a:pPr marL="114300" indent="0">
              <a:buNone/>
            </a:pPr>
            <a:endParaRPr lang="ru-RU" sz="3200" dirty="0" smtClean="0"/>
          </a:p>
          <a:p>
            <a:pPr marL="114300" indent="0">
              <a:buNone/>
            </a:pPr>
            <a:r>
              <a:rPr lang="ru-RU" sz="3200" dirty="0" smtClean="0"/>
              <a:t>Массив </a:t>
            </a:r>
            <a:r>
              <a:rPr lang="ru-RU" sz="3200" dirty="0"/>
              <a:t>– это </a:t>
            </a:r>
            <a:r>
              <a:rPr lang="ru-RU" sz="3200" dirty="0">
                <a:solidFill>
                  <a:srgbClr val="0070C0"/>
                </a:solidFill>
              </a:rPr>
              <a:t>структура </a:t>
            </a:r>
            <a:r>
              <a:rPr lang="ru-RU" sz="3200" dirty="0" smtClean="0">
                <a:solidFill>
                  <a:srgbClr val="0070C0"/>
                </a:solidFill>
              </a:rPr>
              <a:t>данных </a:t>
            </a:r>
            <a:r>
              <a:rPr lang="ru-RU" sz="3200" dirty="0" smtClean="0"/>
              <a:t>со</a:t>
            </a:r>
            <a:r>
              <a:rPr lang="ru-RU" sz="3200" dirty="0" smtClean="0">
                <a:solidFill>
                  <a:srgbClr val="0070C0"/>
                </a:solidFill>
              </a:rPr>
              <a:t> </a:t>
            </a:r>
            <a:r>
              <a:rPr lang="ru-RU" sz="3200" dirty="0">
                <a:solidFill>
                  <a:srgbClr val="C00000"/>
                </a:solidFill>
              </a:rPr>
              <a:t>случайным</a:t>
            </a:r>
            <a:r>
              <a:rPr lang="ru-RU" sz="3200" dirty="0">
                <a:solidFill>
                  <a:srgbClr val="0070C0"/>
                </a:solidFill>
              </a:rPr>
              <a:t> </a:t>
            </a:r>
            <a:r>
              <a:rPr lang="ru-RU" sz="3200" dirty="0" smtClean="0">
                <a:solidFill>
                  <a:srgbClr val="0070C0"/>
                </a:solidFill>
              </a:rPr>
              <a:t> </a:t>
            </a:r>
            <a:r>
              <a:rPr lang="ru-RU" sz="3200" dirty="0" smtClean="0"/>
              <a:t>(</a:t>
            </a:r>
            <a:r>
              <a:rPr lang="ru-RU" sz="3200" dirty="0">
                <a:solidFill>
                  <a:srgbClr val="C00000"/>
                </a:solidFill>
              </a:rPr>
              <a:t>прямым</a:t>
            </a:r>
            <a:r>
              <a:rPr lang="ru-RU" sz="3200" dirty="0" smtClean="0"/>
              <a:t>)  </a:t>
            </a:r>
            <a:r>
              <a:rPr lang="ru-RU" sz="3200" dirty="0"/>
              <a:t>доступом.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0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>
                <a:solidFill>
                  <a:schemeClr val="tx1"/>
                </a:solidFill>
              </a:rPr>
              <a:t>Способы доступа к памяти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ru-RU" sz="2800" dirty="0" smtClean="0">
                <a:solidFill>
                  <a:srgbClr val="C00000"/>
                </a:solidFill>
              </a:rPr>
              <a:t>Прямой доступ </a:t>
            </a:r>
            <a:r>
              <a:rPr lang="ru-RU" sz="2800" dirty="0" smtClean="0"/>
              <a:t>(случайный) </a:t>
            </a:r>
            <a:r>
              <a:rPr lang="ru-RU" sz="2800" dirty="0"/>
              <a:t>– </a:t>
            </a:r>
            <a:r>
              <a:rPr lang="ru-RU" sz="2800" dirty="0" smtClean="0"/>
              <a:t>в </a:t>
            </a:r>
            <a:r>
              <a:rPr lang="ru-RU" sz="2800" dirty="0"/>
              <a:t>любой момент времени доступен любой </a:t>
            </a:r>
            <a:r>
              <a:rPr lang="ru-RU" sz="2800" dirty="0" smtClean="0"/>
              <a:t>элемент.</a:t>
            </a:r>
            <a:endParaRPr lang="ru-RU" sz="2800" dirty="0"/>
          </a:p>
          <a:p>
            <a:pPr marL="571500" indent="-457200">
              <a:buFont typeface="+mj-lt"/>
              <a:buAutoNum type="arabicPeriod"/>
            </a:pPr>
            <a:r>
              <a:rPr lang="ru-RU" sz="2800" dirty="0" smtClean="0">
                <a:solidFill>
                  <a:srgbClr val="C00000"/>
                </a:solidFill>
              </a:rPr>
              <a:t>Последовательный доступ</a:t>
            </a:r>
            <a:r>
              <a:rPr lang="ru-RU" sz="2800" dirty="0" smtClean="0"/>
              <a:t> – </a:t>
            </a:r>
            <a:r>
              <a:rPr lang="ru-RU" sz="2800" dirty="0"/>
              <a:t>(</a:t>
            </a:r>
            <a:r>
              <a:rPr lang="ru-RU" sz="2800" b="1" i="1" dirty="0"/>
              <a:t>к+1</a:t>
            </a:r>
            <a:r>
              <a:rPr lang="ru-RU" sz="2800" dirty="0"/>
              <a:t>)-й </a:t>
            </a:r>
            <a:r>
              <a:rPr lang="ru-RU" sz="2800" dirty="0" smtClean="0"/>
              <a:t>элемент может быть получен только путем просмотра предыдущих </a:t>
            </a:r>
            <a:r>
              <a:rPr lang="ru-RU" sz="2800" b="1" i="1" dirty="0" smtClean="0"/>
              <a:t>к</a:t>
            </a:r>
            <a:r>
              <a:rPr lang="ru-RU" sz="2800" dirty="0" smtClean="0"/>
              <a:t> элементов.</a:t>
            </a:r>
            <a:endParaRPr lang="ru-RU" sz="2800" dirty="0"/>
          </a:p>
          <a:p>
            <a:pPr marL="5715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7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Записи (структуры)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Запись</a:t>
            </a:r>
            <a:r>
              <a:rPr lang="ru-RU" sz="2800" dirty="0" smtClean="0"/>
              <a:t> </a:t>
            </a:r>
            <a:r>
              <a:rPr lang="ru-RU" sz="2800" dirty="0"/>
              <a:t>состоит из </a:t>
            </a:r>
            <a:r>
              <a:rPr lang="ru-RU" sz="2800" dirty="0" smtClean="0"/>
              <a:t>фиксированного</a:t>
            </a:r>
            <a:r>
              <a:rPr lang="ru-RU" sz="2800" dirty="0"/>
              <a:t> </a:t>
            </a:r>
            <a:r>
              <a:rPr lang="ru-RU" sz="2800" dirty="0" smtClean="0"/>
              <a:t>числа </a:t>
            </a:r>
            <a:r>
              <a:rPr lang="ru-RU" sz="2800" dirty="0"/>
              <a:t>компонент называемых </a:t>
            </a:r>
            <a:r>
              <a:rPr lang="ru-RU" sz="2800" b="1" dirty="0">
                <a:solidFill>
                  <a:srgbClr val="C00000"/>
                </a:solidFill>
              </a:rPr>
              <a:t>полями</a:t>
            </a:r>
            <a:r>
              <a:rPr lang="ru-RU" sz="2800" dirty="0"/>
              <a:t>, которые </a:t>
            </a:r>
            <a:r>
              <a:rPr lang="ru-RU" sz="2800" dirty="0" smtClean="0"/>
              <a:t>могут </a:t>
            </a:r>
            <a:r>
              <a:rPr lang="ru-RU" sz="2800" dirty="0"/>
              <a:t>быть разных типов</a:t>
            </a:r>
            <a:r>
              <a:rPr lang="ru-RU" sz="2800" dirty="0" smtClean="0"/>
              <a:t>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b="1" dirty="0" smtClean="0"/>
              <a:t>Пример</a:t>
            </a:r>
            <a:r>
              <a:rPr lang="ru-RU" sz="2800" dirty="0" smtClean="0"/>
              <a:t>.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data {  char day;</a:t>
            </a:r>
          </a:p>
          <a:p>
            <a:pPr marL="114300" indent="0">
              <a:buNone/>
            </a:pPr>
            <a:r>
              <a:rPr lang="en-US" sz="2800" dirty="0" smtClean="0"/>
              <a:t>                        </a:t>
            </a:r>
            <a:r>
              <a:rPr lang="ru-RU" sz="2800" dirty="0" smtClean="0"/>
              <a:t>  		</a:t>
            </a:r>
            <a:r>
              <a:rPr lang="en-US" sz="2800" dirty="0" smtClean="0"/>
              <a:t> char month;</a:t>
            </a:r>
          </a:p>
          <a:p>
            <a:pPr marL="114300" indent="0">
              <a:buNone/>
            </a:pPr>
            <a:r>
              <a:rPr lang="en-US" sz="2800" dirty="0"/>
              <a:t>         </a:t>
            </a:r>
            <a:r>
              <a:rPr lang="en-US" sz="2800" dirty="0" smtClean="0"/>
              <a:t>               </a:t>
            </a:r>
            <a:r>
              <a:rPr lang="ru-RU" sz="2800" dirty="0" smtClean="0"/>
              <a:t>		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year;    }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r>
              <a:rPr lang="ru-RU" sz="2800" dirty="0" smtClean="0"/>
              <a:t>	</a:t>
            </a:r>
            <a:r>
              <a:rPr lang="en-US" sz="2800" dirty="0" smtClean="0"/>
              <a:t>zap[n]</a:t>
            </a:r>
            <a:r>
              <a:rPr lang="ru-RU" sz="2800" dirty="0" smtClean="0"/>
              <a:t>; - массив записей.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 smtClean="0"/>
              <a:t>Поле записи может являться записью, тогда образуются вложенные записи.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458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905"/>
            <a:ext cx="7620000" cy="894815"/>
          </a:xfrm>
        </p:spPr>
        <p:txBody>
          <a:bodyPr/>
          <a:lstStyle/>
          <a:p>
            <a:pPr algn="ctr"/>
            <a:r>
              <a:rPr lang="ru-RU" sz="4000" u="sng" dirty="0">
                <a:solidFill>
                  <a:schemeClr val="tx1"/>
                </a:solidFill>
              </a:rPr>
              <a:t>Объединения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7620000" cy="59492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/>
              <a:t>Используются </a:t>
            </a:r>
            <a:r>
              <a:rPr lang="ru-RU" sz="2800" dirty="0"/>
              <a:t>для размещения </a:t>
            </a:r>
            <a:r>
              <a:rPr lang="ru-RU" sz="2800" dirty="0">
                <a:solidFill>
                  <a:srgbClr val="C00000"/>
                </a:solidFill>
              </a:rPr>
              <a:t>в одной и той же области памяти</a:t>
            </a:r>
            <a:r>
              <a:rPr lang="ru-RU" sz="2800" dirty="0"/>
              <a:t> данных </a:t>
            </a:r>
            <a:r>
              <a:rPr lang="ru-RU" sz="2800" dirty="0">
                <a:solidFill>
                  <a:srgbClr val="0070C0"/>
                </a:solidFill>
              </a:rPr>
              <a:t>различного типа. </a:t>
            </a:r>
            <a:endParaRPr lang="ru-RU" sz="28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ru-RU" sz="2800" dirty="0" smtClean="0"/>
              <a:t>Но в каждый конкретный </a:t>
            </a:r>
            <a:r>
              <a:rPr lang="ru-RU" sz="2800" dirty="0"/>
              <a:t>момент времени </a:t>
            </a:r>
            <a:r>
              <a:rPr lang="ru-RU" sz="2800" dirty="0" smtClean="0"/>
              <a:t>используются данные </a:t>
            </a:r>
            <a:r>
              <a:rPr lang="ru-RU" sz="2800" dirty="0">
                <a:solidFill>
                  <a:srgbClr val="0070C0"/>
                </a:solidFill>
              </a:rPr>
              <a:t>только одного типа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114300" indent="0">
              <a:spcBef>
                <a:spcPts val="1800"/>
              </a:spcBef>
              <a:buNone/>
            </a:pPr>
            <a:r>
              <a:rPr lang="ru-RU" sz="2800" b="1" dirty="0" smtClean="0"/>
              <a:t>Пример</a:t>
            </a:r>
            <a:r>
              <a:rPr lang="ru-RU" sz="2800" dirty="0" smtClean="0"/>
              <a:t>.  </a:t>
            </a:r>
            <a:r>
              <a:rPr lang="en-US" sz="2800" dirty="0" smtClean="0"/>
              <a:t>Union w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ru-RU" sz="2800" dirty="0" smtClean="0"/>
              <a:t>              </a:t>
            </a:r>
            <a:r>
              <a:rPr lang="en-US" sz="2800" dirty="0" smtClean="0"/>
              <a:t>{ </a:t>
            </a:r>
            <a:r>
              <a:rPr lang="en-US" sz="2800" dirty="0" err="1" smtClean="0"/>
              <a:t>int</a:t>
            </a:r>
            <a:r>
              <a:rPr lang="en-US" sz="2800" dirty="0" smtClean="0"/>
              <a:t> a;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ru-RU" sz="2800" dirty="0" smtClean="0"/>
              <a:t>              </a:t>
            </a:r>
            <a:r>
              <a:rPr lang="en-US" sz="2800" dirty="0" smtClean="0"/>
              <a:t>char b [2]; }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US" dirty="0" smtClean="0"/>
              <a:t>                      </a:t>
            </a:r>
            <a:r>
              <a:rPr lang="en-US" dirty="0" err="1" smtClean="0"/>
              <a:t>int</a:t>
            </a:r>
            <a:endParaRPr lang="ru-RU" dirty="0"/>
          </a:p>
          <a:p>
            <a:endParaRPr lang="en-US" sz="800" dirty="0" smtClean="0"/>
          </a:p>
          <a:p>
            <a:endParaRPr lang="en-US" sz="1800" dirty="0"/>
          </a:p>
          <a:p>
            <a:pPr marL="114300" indent="0">
              <a:spcBef>
                <a:spcPts val="1800"/>
              </a:spcBef>
              <a:buNone/>
            </a:pPr>
            <a:r>
              <a:rPr lang="en-US" dirty="0" smtClean="0"/>
              <a:t>            char           </a:t>
            </a:r>
            <a:r>
              <a:rPr lang="en-US" dirty="0" err="1" smtClean="0"/>
              <a:t>char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5589240"/>
            <a:ext cx="273630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>
            <a:stCxn id="4" idx="0"/>
            <a:endCxn id="4" idx="2"/>
          </p:cNvCxnSpPr>
          <p:nvPr/>
        </p:nvCxnSpPr>
        <p:spPr>
          <a:xfrm>
            <a:off x="2555776" y="5589240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днс\Desktop\картинки_лекции\2012-07-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0728"/>
            <a:ext cx="551507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434282"/>
          </a:xfrm>
        </p:spPr>
        <p:txBody>
          <a:bodyPr/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Псевдокод</a:t>
            </a:r>
            <a:r>
              <a:rPr lang="ru-RU" sz="4000" u="sng" dirty="0">
                <a:solidFill>
                  <a:schemeClr val="tx1"/>
                </a:solidFill>
              </a:rPr>
              <a:t> </a:t>
            </a:r>
            <a:r>
              <a:rPr lang="ru-RU" sz="4000" u="sng" dirty="0" smtClean="0">
                <a:solidFill>
                  <a:schemeClr val="tx1"/>
                </a:solidFill>
              </a:rPr>
              <a:t/>
            </a:r>
            <a:br>
              <a:rPr lang="ru-RU" sz="4000" u="sng" dirty="0" smtClean="0">
                <a:solidFill>
                  <a:schemeClr val="tx1"/>
                </a:solidFill>
              </a:rPr>
            </a:br>
            <a:r>
              <a:rPr lang="ru-RU" sz="4000" dirty="0" smtClean="0">
                <a:solidFill>
                  <a:schemeClr val="tx1"/>
                </a:solidFill>
              </a:rPr>
              <a:t>(</a:t>
            </a:r>
            <a:r>
              <a:rPr lang="ru-RU" sz="4000" i="1" dirty="0">
                <a:solidFill>
                  <a:srgbClr val="FF0000"/>
                </a:solidFill>
              </a:rPr>
              <a:t>некоторые </a:t>
            </a:r>
            <a:r>
              <a:rPr lang="ru-RU" sz="4000" i="1" dirty="0" smtClean="0">
                <a:solidFill>
                  <a:srgbClr val="FF0000"/>
                </a:solidFill>
              </a:rPr>
              <a:t>соглашения</a:t>
            </a:r>
            <a:br>
              <a:rPr lang="ru-RU" sz="4000" i="1" dirty="0" smtClean="0">
                <a:solidFill>
                  <a:srgbClr val="FF0000"/>
                </a:solidFill>
              </a:rPr>
            </a:br>
            <a:r>
              <a:rPr lang="ru-RU" sz="4000" i="1" dirty="0" smtClean="0">
                <a:solidFill>
                  <a:srgbClr val="FF0000"/>
                </a:solidFill>
              </a:rPr>
              <a:t> </a:t>
            </a:r>
            <a:r>
              <a:rPr lang="ru-RU" sz="4000" i="1" dirty="0">
                <a:solidFill>
                  <a:srgbClr val="FF0000"/>
                </a:solidFill>
              </a:rPr>
              <a:t>по записи алгоритмов</a:t>
            </a:r>
            <a:r>
              <a:rPr lang="ru-RU" sz="4000" dirty="0">
                <a:solidFill>
                  <a:schemeClr val="tx1"/>
                </a:solidFill>
              </a:rPr>
              <a:t>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2924944"/>
            <a:ext cx="7139136" cy="34758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200" b="1" dirty="0" smtClean="0"/>
              <a:t>Алгоритм на псевдокоде</a:t>
            </a:r>
            <a:r>
              <a:rPr lang="ru-RU" sz="3200" dirty="0" smtClean="0"/>
              <a:t> записывается в свободной форме на естественном языке </a:t>
            </a:r>
          </a:p>
          <a:p>
            <a:pPr marL="114300" indent="0">
              <a:buNone/>
            </a:pPr>
            <a:r>
              <a:rPr lang="ru-RU" sz="3200" dirty="0" smtClean="0"/>
              <a:t>с использованием </a:t>
            </a:r>
            <a:r>
              <a:rPr lang="ru-RU" sz="3200" u="sng" dirty="0" smtClean="0"/>
              <a:t>двух формализованных конструкций</a:t>
            </a:r>
            <a:r>
              <a:rPr lang="ru-RU" sz="3200" dirty="0" smtClean="0"/>
              <a:t>: </a:t>
            </a:r>
            <a:r>
              <a:rPr lang="ru-RU" sz="3200" dirty="0" smtClean="0">
                <a:solidFill>
                  <a:srgbClr val="0070C0"/>
                </a:solidFill>
              </a:rPr>
              <a:t>ветвления</a:t>
            </a:r>
            <a:r>
              <a:rPr lang="ru-RU" sz="3200" dirty="0" smtClean="0"/>
              <a:t> и </a:t>
            </a:r>
            <a:r>
              <a:rPr lang="ru-RU" sz="3200" dirty="0" smtClean="0">
                <a:solidFill>
                  <a:srgbClr val="0070C0"/>
                </a:solidFill>
              </a:rPr>
              <a:t>повтора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878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152" y="0"/>
            <a:ext cx="7620000" cy="940966"/>
          </a:xfrm>
        </p:spPr>
        <p:txBody>
          <a:bodyPr/>
          <a:lstStyle/>
          <a:p>
            <a:pPr algn="ctr"/>
            <a:r>
              <a:rPr lang="ru-RU" sz="4800" u="sng" dirty="0" smtClean="0">
                <a:solidFill>
                  <a:schemeClr val="tx1"/>
                </a:solidFill>
              </a:rPr>
              <a:t/>
            </a:r>
            <a:br>
              <a:rPr lang="ru-RU" sz="4800" u="sng" dirty="0" smtClean="0">
                <a:solidFill>
                  <a:schemeClr val="tx1"/>
                </a:solidFill>
              </a:rPr>
            </a:br>
            <a:r>
              <a:rPr lang="ru-RU" sz="4000" u="sng" dirty="0">
                <a:solidFill>
                  <a:schemeClr val="tx1"/>
                </a:solidFill>
              </a:rPr>
              <a:t>Конструкция</a:t>
            </a:r>
            <a:r>
              <a:rPr lang="ru-RU" sz="4800" u="sng" dirty="0" smtClean="0">
                <a:solidFill>
                  <a:schemeClr val="tx1"/>
                </a:solidFill>
              </a:rPr>
              <a:t> </a:t>
            </a:r>
            <a:r>
              <a:rPr lang="ru-RU" sz="4000" u="sng" dirty="0" smtClean="0">
                <a:solidFill>
                  <a:schemeClr val="tx1"/>
                </a:solidFill>
              </a:rPr>
              <a:t>ветвления</a:t>
            </a:r>
            <a:r>
              <a:rPr lang="ru-RU" sz="4800" b="1" dirty="0"/>
              <a:t/>
            </a:r>
            <a:br>
              <a:rPr lang="ru-RU" sz="4800" b="1" dirty="0"/>
            </a:b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4186808" cy="518457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IF</a:t>
            </a:r>
            <a:r>
              <a:rPr lang="ru-RU" sz="2800" dirty="0" smtClean="0"/>
              <a:t> (условие)</a:t>
            </a:r>
            <a:endParaRPr lang="en-US" sz="2800" dirty="0" smtClean="0"/>
          </a:p>
          <a:p>
            <a:pPr marL="114300" indent="0">
              <a:buNone/>
            </a:pPr>
            <a:r>
              <a:rPr lang="ru-RU" sz="2800" dirty="0" smtClean="0"/>
              <a:t>     </a:t>
            </a:r>
            <a:r>
              <a:rPr lang="en-US" sz="2800" dirty="0" smtClean="0"/>
              <a:t>&lt;</a:t>
            </a:r>
            <a:r>
              <a:rPr lang="ru-RU" sz="2800" dirty="0" smtClean="0"/>
              <a:t>действие</a:t>
            </a:r>
            <a:r>
              <a:rPr lang="en-US" sz="2800" dirty="0" smtClean="0"/>
              <a:t>&gt;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 smtClean="0"/>
              <a:t> </a:t>
            </a:r>
            <a:r>
              <a:rPr lang="ru-RU" sz="2800" dirty="0" smtClean="0"/>
              <a:t>  </a:t>
            </a:r>
            <a:r>
              <a:rPr lang="en-US" sz="2800" b="1" dirty="0" smtClean="0"/>
              <a:t>FI</a:t>
            </a:r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endParaRPr lang="ru-RU" sz="2800" dirty="0" smtClean="0"/>
          </a:p>
          <a:p>
            <a:r>
              <a:rPr lang="en-US" sz="2800" b="1" dirty="0"/>
              <a:t>IF</a:t>
            </a:r>
            <a:r>
              <a:rPr lang="ru-RU" sz="2800" dirty="0"/>
              <a:t> (условие)</a:t>
            </a:r>
            <a:endParaRPr lang="en-US" sz="2800" dirty="0"/>
          </a:p>
          <a:p>
            <a:pPr marL="114300" indent="0">
              <a:buNone/>
            </a:pPr>
            <a:r>
              <a:rPr lang="ru-RU" sz="2800" dirty="0"/>
              <a:t>     </a:t>
            </a:r>
            <a:r>
              <a:rPr lang="en-US" sz="2800" dirty="0"/>
              <a:t>&lt;</a:t>
            </a:r>
            <a:r>
              <a:rPr lang="ru-RU" sz="2800" dirty="0" smtClean="0"/>
              <a:t>действие</a:t>
            </a:r>
            <a:r>
              <a:rPr lang="en-US" sz="2800" dirty="0" smtClean="0"/>
              <a:t>1&gt;</a:t>
            </a:r>
            <a:endParaRPr lang="ru-RU" sz="2800" dirty="0" smtClean="0"/>
          </a:p>
          <a:p>
            <a:pPr marL="114300" indent="0">
              <a:buNone/>
            </a:pPr>
            <a:r>
              <a:rPr lang="en-US" sz="2800" dirty="0" smtClean="0"/>
              <a:t>   </a:t>
            </a:r>
            <a:r>
              <a:rPr lang="en-US" sz="2800" b="1" dirty="0" smtClean="0"/>
              <a:t>ELSE</a:t>
            </a:r>
          </a:p>
          <a:p>
            <a:pPr marL="11430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/>
              <a:t>&lt;</a:t>
            </a:r>
            <a:r>
              <a:rPr lang="ru-RU" sz="2800" dirty="0" smtClean="0"/>
              <a:t>действие</a:t>
            </a:r>
            <a:r>
              <a:rPr lang="en-US" sz="2800" dirty="0" smtClean="0"/>
              <a:t>2&gt;</a:t>
            </a:r>
            <a:endParaRPr lang="en-US" sz="2800" dirty="0"/>
          </a:p>
          <a:p>
            <a:pPr marL="114300" indent="0">
              <a:buNone/>
            </a:pPr>
            <a:r>
              <a:rPr lang="ru-RU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 </a:t>
            </a:r>
            <a:r>
              <a:rPr lang="en-US" sz="2800" b="1" dirty="0" smtClean="0"/>
              <a:t>FI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2348880"/>
            <a:ext cx="41044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b="1" dirty="0"/>
              <a:t>IF</a:t>
            </a:r>
            <a:r>
              <a:rPr lang="ru-RU" sz="2800" dirty="0"/>
              <a:t> (условие</a:t>
            </a:r>
            <a:r>
              <a:rPr lang="en-US" sz="2800" dirty="0"/>
              <a:t>1</a:t>
            </a:r>
            <a:r>
              <a:rPr lang="ru-RU" sz="2800" dirty="0"/>
              <a:t>)</a:t>
            </a:r>
            <a:endParaRPr lang="en-US" sz="2800" dirty="0"/>
          </a:p>
          <a:p>
            <a:pPr marL="114300" indent="0">
              <a:buNone/>
            </a:pPr>
            <a:r>
              <a:rPr lang="ru-RU" sz="2800" dirty="0"/>
              <a:t>     </a:t>
            </a:r>
            <a:r>
              <a:rPr lang="en-US" sz="2800" dirty="0"/>
              <a:t>&lt;</a:t>
            </a:r>
            <a:r>
              <a:rPr lang="ru-RU" sz="2800" dirty="0"/>
              <a:t>действие</a:t>
            </a:r>
            <a:r>
              <a:rPr lang="en-US" sz="2800" dirty="0"/>
              <a:t>1&gt;</a:t>
            </a:r>
            <a:endParaRPr lang="ru-RU" sz="2800" dirty="0"/>
          </a:p>
          <a:p>
            <a:pPr marL="114300" indent="0">
              <a:buNone/>
            </a:pPr>
            <a:r>
              <a:rPr lang="en-US" sz="2800" dirty="0"/>
              <a:t>  </a:t>
            </a:r>
            <a:r>
              <a:rPr lang="en-US" sz="2800" b="1" dirty="0" smtClean="0"/>
              <a:t>ELSE IF</a:t>
            </a:r>
            <a:r>
              <a:rPr lang="ru-RU" sz="2800" dirty="0" smtClean="0"/>
              <a:t> (условие</a:t>
            </a:r>
            <a:r>
              <a:rPr lang="en-US" sz="2800" dirty="0"/>
              <a:t>2</a:t>
            </a:r>
            <a:r>
              <a:rPr lang="ru-RU" sz="2800" dirty="0" smtClean="0"/>
              <a:t>)</a:t>
            </a:r>
            <a:r>
              <a:rPr lang="en-US" sz="2800" dirty="0" smtClean="0"/>
              <a:t>                 </a:t>
            </a:r>
            <a:r>
              <a:rPr lang="ru-RU" sz="2800" dirty="0" smtClean="0"/>
              <a:t>	       </a:t>
            </a:r>
            <a:r>
              <a:rPr lang="en-US" sz="2800" dirty="0" smtClean="0"/>
              <a:t>&lt;</a:t>
            </a:r>
            <a:r>
              <a:rPr lang="ru-RU" sz="2800" dirty="0"/>
              <a:t>действие</a:t>
            </a:r>
            <a:r>
              <a:rPr lang="en-US" sz="2800" dirty="0"/>
              <a:t>2&gt;</a:t>
            </a:r>
          </a:p>
          <a:p>
            <a:pPr marL="114300" indent="0">
              <a:buNone/>
            </a:pPr>
            <a:r>
              <a:rPr lang="en-US" sz="2800" dirty="0"/>
              <a:t>             </a:t>
            </a:r>
            <a:r>
              <a:rPr lang="en-US" sz="2800" b="1" dirty="0" smtClean="0"/>
              <a:t>FI</a:t>
            </a:r>
            <a:endParaRPr lang="en-US" sz="2800" b="1" dirty="0"/>
          </a:p>
          <a:p>
            <a:pPr marL="114300" indent="0">
              <a:buNone/>
            </a:pPr>
            <a:r>
              <a:rPr lang="en-US" sz="2800" dirty="0"/>
              <a:t>  </a:t>
            </a:r>
            <a:r>
              <a:rPr lang="ru-RU" sz="2800" dirty="0" smtClean="0"/>
              <a:t> </a:t>
            </a:r>
            <a:r>
              <a:rPr lang="en-US" sz="2800" b="1" dirty="0"/>
              <a:t>FI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85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850106"/>
          </a:xfrm>
        </p:spPr>
        <p:txBody>
          <a:bodyPr/>
          <a:lstStyle/>
          <a:p>
            <a:pPr algn="ctr"/>
            <a:r>
              <a:rPr lang="ru-RU" sz="4000" u="sng" dirty="0" smtClean="0">
                <a:solidFill>
                  <a:schemeClr val="tx1"/>
                </a:solidFill>
              </a:rPr>
              <a:t>Конструкция повтора</a:t>
            </a:r>
            <a:endParaRPr lang="ru-RU" sz="40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184" y="1340768"/>
            <a:ext cx="4402832" cy="5184576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2800" dirty="0" smtClean="0"/>
              <a:t>1. </a:t>
            </a:r>
            <a:r>
              <a:rPr lang="ru-RU" sz="2800" b="1" dirty="0" smtClean="0"/>
              <a:t>Цикл </a:t>
            </a:r>
            <a:r>
              <a:rPr lang="ru-RU" sz="2800" b="1" dirty="0"/>
              <a:t>с </a:t>
            </a:r>
            <a:r>
              <a:rPr lang="ru-RU" sz="2800" b="1" dirty="0" smtClean="0"/>
              <a:t>предусловием</a:t>
            </a:r>
          </a:p>
          <a:p>
            <a:pPr marL="628650" indent="-514350">
              <a:buAutoNum type="arabicPeriod"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b="1" dirty="0" smtClean="0"/>
              <a:t>DO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ru-RU" sz="2800" dirty="0"/>
              <a:t>условие)</a:t>
            </a:r>
            <a:endParaRPr lang="en-US" sz="2800" dirty="0"/>
          </a:p>
          <a:p>
            <a:pPr marL="114300" indent="0">
              <a:buNone/>
            </a:pPr>
            <a:r>
              <a:rPr lang="ru-RU" sz="2800" dirty="0"/>
              <a:t>     </a:t>
            </a:r>
            <a:r>
              <a:rPr lang="en-US" sz="2800" dirty="0"/>
              <a:t>&lt;</a:t>
            </a:r>
            <a:r>
              <a:rPr lang="ru-RU" sz="2800" dirty="0" smtClean="0"/>
              <a:t>действия</a:t>
            </a:r>
            <a:r>
              <a:rPr lang="en-US" sz="2800" dirty="0" smtClean="0"/>
              <a:t>&gt;</a:t>
            </a:r>
            <a:endParaRPr lang="en-US" sz="2800" dirty="0"/>
          </a:p>
          <a:p>
            <a:pPr marL="114300" indent="0">
              <a:buNone/>
            </a:pPr>
            <a:r>
              <a:rPr lang="en-US" sz="2800" b="1" dirty="0" smtClean="0"/>
              <a:t>OD</a:t>
            </a:r>
            <a:endParaRPr lang="ru-RU" sz="2800" b="1" dirty="0" smtClean="0"/>
          </a:p>
          <a:p>
            <a:pPr marL="114300" indent="0">
              <a:buNone/>
            </a:pPr>
            <a:endParaRPr lang="ru-RU" sz="2800" dirty="0"/>
          </a:p>
          <a:p>
            <a:pPr marL="114300" indent="0">
              <a:buNone/>
            </a:pPr>
            <a:endParaRPr lang="ru-RU" sz="2800" dirty="0"/>
          </a:p>
          <a:p>
            <a:pPr marL="114300" indent="0">
              <a:buNone/>
            </a:pPr>
            <a:r>
              <a:rPr lang="ru-RU" sz="2800" dirty="0" smtClean="0"/>
              <a:t> 2. </a:t>
            </a:r>
            <a:r>
              <a:rPr lang="ru-RU" sz="2800" b="1" dirty="0" smtClean="0"/>
              <a:t>Цикл </a:t>
            </a:r>
            <a:r>
              <a:rPr lang="ru-RU" sz="2800" b="1" dirty="0"/>
              <a:t>с </a:t>
            </a:r>
            <a:r>
              <a:rPr lang="ru-RU" sz="2800" b="1" dirty="0" smtClean="0"/>
              <a:t>постусловием</a:t>
            </a:r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b="1" dirty="0"/>
              <a:t>DO</a:t>
            </a:r>
            <a:r>
              <a:rPr lang="en-US" sz="2800" dirty="0"/>
              <a:t> 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     &lt;</a:t>
            </a:r>
            <a:r>
              <a:rPr lang="ru-RU" sz="2800" dirty="0" smtClean="0"/>
              <a:t>действия</a:t>
            </a:r>
            <a:r>
              <a:rPr lang="en-US" sz="2800" dirty="0" smtClean="0"/>
              <a:t>&gt;</a:t>
            </a:r>
            <a:endParaRPr lang="en-US" sz="2800" dirty="0"/>
          </a:p>
          <a:p>
            <a:pPr marL="114300" indent="0">
              <a:buNone/>
            </a:pPr>
            <a:r>
              <a:rPr lang="en-US" sz="2800" b="1" dirty="0" smtClean="0"/>
              <a:t>OD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ru-RU" sz="2800" dirty="0"/>
              <a:t>условие)</a:t>
            </a:r>
            <a:endParaRPr lang="en-US" sz="2800" dirty="0"/>
          </a:p>
          <a:p>
            <a:pPr marL="114300" indent="0">
              <a:buNone/>
            </a:pPr>
            <a:r>
              <a:rPr lang="ru-RU" dirty="0" smtClean="0"/>
              <a:t>  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9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xfrm>
            <a:off x="0" y="0"/>
            <a:ext cx="824440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ru-RU" sz="2800" dirty="0" smtClean="0"/>
              <a:t>3. </a:t>
            </a:r>
            <a:r>
              <a:rPr lang="ru-RU" sz="2800" b="1" dirty="0" smtClean="0"/>
              <a:t>Цикл с параметром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2800" b="1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2800" b="1" dirty="0" smtClean="0"/>
              <a:t>DO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:</a:t>
            </a:r>
            <a:r>
              <a:rPr lang="en-US" sz="2800" dirty="0" smtClean="0"/>
              <a:t>= 1, 2, …, n </a:t>
            </a:r>
            <a:r>
              <a:rPr lang="ru-RU" sz="2800" dirty="0" smtClean="0"/>
              <a:t>)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/>
              <a:t>&lt;</a:t>
            </a:r>
            <a:r>
              <a:rPr lang="ru-RU" sz="2800" dirty="0" smtClean="0"/>
              <a:t>действия</a:t>
            </a:r>
            <a:r>
              <a:rPr lang="en-US" sz="2800" dirty="0" smtClean="0"/>
              <a:t>&gt;</a:t>
            </a:r>
            <a:endParaRPr lang="en-US" sz="2800" dirty="0"/>
          </a:p>
          <a:p>
            <a:pPr marL="114300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b="1" dirty="0" smtClean="0"/>
              <a:t>OD</a:t>
            </a:r>
            <a:endParaRPr lang="en-US" sz="2800" b="1" dirty="0"/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r>
              <a:rPr lang="en-US" sz="2800" dirty="0" smtClean="0"/>
              <a:t>4. </a:t>
            </a:r>
            <a:r>
              <a:rPr lang="ru-RU" sz="2800" b="1" dirty="0" smtClean="0"/>
              <a:t>Бесконечный цикл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2800" b="1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2800" b="1" dirty="0" smtClean="0"/>
              <a:t>DO</a:t>
            </a:r>
            <a:r>
              <a:rPr lang="en-US" sz="2800" dirty="0" smtClean="0"/>
              <a:t> </a:t>
            </a:r>
            <a:endParaRPr lang="en-US" sz="2800" dirty="0"/>
          </a:p>
          <a:p>
            <a:pPr marL="114300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dirty="0"/>
              <a:t>      &lt;</a:t>
            </a:r>
            <a:r>
              <a:rPr lang="ru-RU" sz="2800" dirty="0" smtClean="0"/>
              <a:t>действия</a:t>
            </a:r>
            <a:r>
              <a:rPr lang="en-US" sz="2800" dirty="0" smtClean="0"/>
              <a:t>&gt;</a:t>
            </a:r>
            <a:r>
              <a:rPr lang="ru-RU" sz="2800" dirty="0" smtClean="0"/>
              <a:t> </a:t>
            </a:r>
          </a:p>
          <a:p>
            <a:pPr marL="114300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dirty="0" smtClean="0"/>
              <a:t>       …</a:t>
            </a:r>
          </a:p>
          <a:p>
            <a:pPr marL="114300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dirty="0" smtClean="0"/>
              <a:t>       </a:t>
            </a:r>
            <a:r>
              <a:rPr lang="en-US" sz="2800" b="1" dirty="0" smtClean="0"/>
              <a:t>IF</a:t>
            </a:r>
            <a:r>
              <a:rPr lang="en-US" sz="2800" dirty="0" smtClean="0"/>
              <a:t> (</a:t>
            </a:r>
            <a:r>
              <a:rPr lang="ru-RU" sz="2800" dirty="0" smtClean="0"/>
              <a:t>условие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en-US" sz="2800" b="1" dirty="0" smtClean="0"/>
              <a:t>OD  FI</a:t>
            </a:r>
            <a:endParaRPr lang="en-US" sz="2800" b="1" dirty="0"/>
          </a:p>
          <a:p>
            <a:pPr marL="114300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dirty="0" smtClean="0"/>
              <a:t>       …  </a:t>
            </a:r>
          </a:p>
          <a:p>
            <a:pPr marL="114300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b="1" dirty="0" smtClean="0"/>
              <a:t>OD</a:t>
            </a:r>
            <a:endParaRPr lang="ru-RU" sz="2800" b="1" dirty="0" smtClean="0"/>
          </a:p>
          <a:p>
            <a:pPr marL="114300" indent="0">
              <a:buClr>
                <a:schemeClr val="accent1"/>
              </a:buClr>
              <a:buNone/>
            </a:pPr>
            <a:endParaRPr lang="en-US" sz="2800" dirty="0"/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5603699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Присваивание         </a:t>
            </a:r>
            <a:r>
              <a:rPr lang="ru-RU" sz="2400" b="1" dirty="0" smtClean="0"/>
              <a:t>:=</a:t>
            </a:r>
          </a:p>
          <a:p>
            <a:r>
              <a:rPr lang="ru-RU" sz="2400" dirty="0" smtClean="0"/>
              <a:t>Обмен значений    </a:t>
            </a:r>
            <a:endParaRPr lang="ru-RU" sz="24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7524328" y="6237312"/>
            <a:ext cx="4320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088"/>
            <a:ext cx="7620000" cy="796950"/>
          </a:xfrm>
        </p:spPr>
        <p:txBody>
          <a:bodyPr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Сортировка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27919"/>
            <a:ext cx="7992888" cy="49552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14300" indent="0" algn="ctr"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Причины</a:t>
            </a:r>
            <a:r>
              <a:rPr lang="ru-RU" sz="2800" dirty="0" smtClean="0"/>
              <a:t>, </a:t>
            </a:r>
            <a:r>
              <a:rPr lang="ru-RU" sz="2800" dirty="0"/>
              <a:t>по которым мы </a:t>
            </a:r>
            <a:r>
              <a:rPr lang="ru-RU" sz="2800" dirty="0" smtClean="0"/>
              <a:t>обращаемся к </a:t>
            </a:r>
            <a:r>
              <a:rPr lang="ru-RU" sz="2800" dirty="0" smtClean="0">
                <a:solidFill>
                  <a:srgbClr val="0070C0"/>
                </a:solidFill>
              </a:rPr>
              <a:t>задаче сортировки</a:t>
            </a:r>
            <a:r>
              <a:rPr lang="ru-RU" sz="2800" dirty="0" smtClean="0"/>
              <a:t> в нашем курсе</a:t>
            </a:r>
          </a:p>
          <a:p>
            <a:pPr marL="114300" indent="0" algn="ctr">
              <a:buNone/>
            </a:pPr>
            <a:endParaRPr lang="ru-RU" sz="2800" dirty="0" smtClean="0"/>
          </a:p>
          <a:p>
            <a:pPr marL="628650" indent="-514350">
              <a:buAutoNum type="arabicParenR"/>
            </a:pPr>
            <a:r>
              <a:rPr lang="ru-RU" sz="2800" dirty="0" smtClean="0"/>
              <a:t>Сортировка – </a:t>
            </a:r>
            <a:r>
              <a:rPr lang="ru-RU" sz="2800" dirty="0" smtClean="0">
                <a:solidFill>
                  <a:srgbClr val="C00000"/>
                </a:solidFill>
              </a:rPr>
              <a:t>фундаментальная деятельность</a:t>
            </a:r>
            <a:r>
              <a:rPr lang="ru-RU" sz="2800" dirty="0" smtClean="0"/>
              <a:t>, без которой не обходится ни одна обработка реальных данных.</a:t>
            </a:r>
          </a:p>
          <a:p>
            <a:pPr marL="114300"/>
            <a:endParaRPr lang="ru-RU" sz="2800" dirty="0" smtClean="0"/>
          </a:p>
          <a:p>
            <a:pPr marL="114300"/>
            <a:r>
              <a:rPr lang="ru-RU" sz="2800" dirty="0" smtClean="0"/>
              <a:t>2)  На примере сортировки удобно   </a:t>
            </a:r>
          </a:p>
          <a:p>
            <a:pPr marL="114300"/>
            <a:r>
              <a:rPr lang="ru-RU" sz="2800" dirty="0"/>
              <a:t> </a:t>
            </a:r>
            <a:r>
              <a:rPr lang="ru-RU" sz="2800" dirty="0" smtClean="0"/>
              <a:t>    рассматривать </a:t>
            </a:r>
            <a:r>
              <a:rPr lang="ru-RU" sz="2800" dirty="0" smtClean="0">
                <a:solidFill>
                  <a:srgbClr val="C00000"/>
                </a:solidFill>
              </a:rPr>
              <a:t>множество алгоритмов</a:t>
            </a:r>
            <a:r>
              <a:rPr lang="ru-RU" sz="2800" dirty="0" smtClean="0"/>
              <a:t>,</a:t>
            </a:r>
          </a:p>
          <a:p>
            <a:pPr marL="114300"/>
            <a:r>
              <a:rPr lang="ru-RU" sz="2800" dirty="0"/>
              <a:t> </a:t>
            </a:r>
            <a:r>
              <a:rPr lang="ru-RU" sz="2800" dirty="0" smtClean="0"/>
              <a:t>    сравнивать и анализировать их.</a:t>
            </a:r>
          </a:p>
          <a:p>
            <a:pPr marL="11430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22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620000" cy="1143000"/>
          </a:xfrm>
        </p:spPr>
        <p:txBody>
          <a:bodyPr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Формы освоения материала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568952" cy="6093296"/>
          </a:xfrm>
          <a:ln>
            <a:noFill/>
          </a:ln>
        </p:spPr>
        <p:txBody>
          <a:bodyPr>
            <a:normAutofit/>
          </a:bodyPr>
          <a:lstStyle/>
          <a:p>
            <a:pPr marL="114300" indent="0">
              <a:spcBef>
                <a:spcPts val="1800"/>
              </a:spcBef>
              <a:buNone/>
            </a:pPr>
            <a:r>
              <a:rPr lang="ru-RU" sz="2400" b="1" dirty="0" smtClean="0"/>
              <a:t>Лекции</a:t>
            </a:r>
            <a:r>
              <a:rPr lang="ru-RU" sz="2400" dirty="0" smtClean="0"/>
              <a:t>    </a:t>
            </a:r>
          </a:p>
          <a:p>
            <a:pPr marL="114300" indent="0">
              <a:buNone/>
            </a:pPr>
            <a:r>
              <a:rPr lang="ru-RU" sz="2400" b="1" dirty="0"/>
              <a:t>Домашние </a:t>
            </a:r>
            <a:r>
              <a:rPr lang="ru-RU" sz="2400" b="1" dirty="0" smtClean="0"/>
              <a:t>задания</a:t>
            </a:r>
            <a:endParaRPr lang="ru-RU" sz="2400" b="1" dirty="0"/>
          </a:p>
          <a:p>
            <a:pPr marL="114300" indent="0">
              <a:buNone/>
            </a:pPr>
            <a:r>
              <a:rPr lang="ru-RU" sz="2400" b="1" dirty="0" smtClean="0"/>
              <a:t>Лабораторные работы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b="1" dirty="0" smtClean="0"/>
              <a:t>Курсовой проект</a:t>
            </a:r>
            <a:endParaRPr lang="ru-RU" sz="2400" b="1" dirty="0" smtClean="0"/>
          </a:p>
          <a:p>
            <a:pPr marL="114300" indent="0" algn="ctr">
              <a:buNone/>
            </a:pPr>
            <a:endParaRPr lang="ru-RU" sz="3200" b="1" dirty="0" smtClean="0"/>
          </a:p>
          <a:p>
            <a:pPr marL="114300" indent="0" algn="ctr">
              <a:buNone/>
            </a:pPr>
            <a:r>
              <a:rPr lang="ru-RU" sz="3200" b="1" dirty="0" smtClean="0"/>
              <a:t>Формы контроля знаний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400" b="1" dirty="0" smtClean="0"/>
              <a:t>Контроль посещения лекций (проверка!)</a:t>
            </a:r>
          </a:p>
          <a:p>
            <a:pPr marL="114300" indent="0">
              <a:buNone/>
            </a:pPr>
            <a:r>
              <a:rPr lang="ru-RU" sz="2400" b="1" dirty="0" smtClean="0"/>
              <a:t>Проверка домашних заданий (</a:t>
            </a:r>
            <a:r>
              <a:rPr lang="ru-RU" sz="2400" b="1" dirty="0" smtClean="0">
                <a:solidFill>
                  <a:srgbClr val="FF0000"/>
                </a:solidFill>
              </a:rPr>
              <a:t>оценка</a:t>
            </a:r>
            <a:r>
              <a:rPr lang="ru-RU" sz="2400" b="1" dirty="0" smtClean="0"/>
              <a:t>)</a:t>
            </a:r>
          </a:p>
          <a:p>
            <a:pPr marL="114300" indent="0">
              <a:buNone/>
            </a:pPr>
            <a:r>
              <a:rPr lang="ru-RU" sz="2400" b="1" dirty="0" smtClean="0"/>
              <a:t>Защита лабораторных работ </a:t>
            </a:r>
            <a:r>
              <a:rPr lang="ru-RU" sz="2400" b="1" dirty="0"/>
              <a:t>(</a:t>
            </a:r>
            <a:r>
              <a:rPr lang="ru-RU" sz="2400" b="1" dirty="0">
                <a:solidFill>
                  <a:srgbClr val="FF0000"/>
                </a:solidFill>
              </a:rPr>
              <a:t>оценка</a:t>
            </a:r>
            <a:r>
              <a:rPr lang="ru-RU" sz="2400" b="1" dirty="0"/>
              <a:t>)</a:t>
            </a:r>
            <a:endParaRPr lang="ru-RU" sz="2400" b="1" dirty="0" smtClean="0"/>
          </a:p>
          <a:p>
            <a:pPr marL="114300" indent="0">
              <a:buNone/>
            </a:pPr>
            <a:r>
              <a:rPr lang="ru-RU" sz="2400" b="1" dirty="0" smtClean="0"/>
              <a:t>Защита </a:t>
            </a:r>
            <a:r>
              <a:rPr lang="ru-RU" sz="2400" b="1" dirty="0" smtClean="0"/>
              <a:t>курсового проекта </a:t>
            </a:r>
            <a:r>
              <a:rPr lang="ru-RU" sz="2400" b="1" dirty="0"/>
              <a:t>(</a:t>
            </a:r>
            <a:r>
              <a:rPr lang="ru-RU" sz="2400" b="1" dirty="0">
                <a:solidFill>
                  <a:srgbClr val="FF0000"/>
                </a:solidFill>
              </a:rPr>
              <a:t>оценка</a:t>
            </a:r>
            <a:r>
              <a:rPr lang="ru-RU" sz="2400" b="1" dirty="0"/>
              <a:t>)</a:t>
            </a:r>
            <a:endParaRPr lang="ru-RU" sz="2400" b="1" dirty="0" smtClean="0"/>
          </a:p>
          <a:p>
            <a:pPr marL="114300" indent="0">
              <a:buNone/>
            </a:pPr>
            <a:r>
              <a:rPr lang="ru-RU" sz="2400" b="1" dirty="0" smtClean="0"/>
              <a:t>Экзамен </a:t>
            </a:r>
            <a:r>
              <a:rPr lang="ru-RU" sz="2000" b="1" dirty="0"/>
              <a:t>(</a:t>
            </a:r>
            <a:r>
              <a:rPr lang="ru-RU" sz="2400" b="1" dirty="0">
                <a:solidFill>
                  <a:srgbClr val="FF0000"/>
                </a:solidFill>
              </a:rPr>
              <a:t>оценка</a:t>
            </a:r>
            <a:r>
              <a:rPr lang="ru-RU" sz="2400" b="1" dirty="0" smtClean="0"/>
              <a:t>)</a:t>
            </a:r>
          </a:p>
          <a:p>
            <a:pPr marL="114300" indent="0">
              <a:buNone/>
            </a:pPr>
            <a:r>
              <a:rPr lang="ru-RU" sz="2400" b="1" dirty="0" smtClean="0"/>
              <a:t>Конспект лекций (конкурс!) </a:t>
            </a:r>
            <a:endParaRPr lang="ru-RU" sz="2400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4427984" y="1196752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9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620000" cy="864096"/>
          </a:xfrm>
        </p:spPr>
        <p:txBody>
          <a:bodyPr/>
          <a:lstStyle/>
          <a:p>
            <a:pPr algn="ctr"/>
            <a:r>
              <a:rPr lang="ru-RU" sz="4000" u="sng" dirty="0" smtClean="0">
                <a:solidFill>
                  <a:schemeClr val="tx1"/>
                </a:solidFill>
              </a:rPr>
              <a:t>Постановка задачи сортировки</a:t>
            </a:r>
            <a:endParaRPr lang="ru-RU" sz="40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8388424" cy="5949280"/>
          </a:xfrm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ru-RU" sz="2400" dirty="0" smtClean="0"/>
              <a:t>Пусть </a:t>
            </a:r>
            <a:r>
              <a:rPr lang="ru-RU" sz="2400" dirty="0"/>
              <a:t>дан массив </a:t>
            </a:r>
            <a:r>
              <a:rPr lang="ru-RU" sz="2400" b="1" i="1" dirty="0" smtClean="0"/>
              <a:t>А = </a:t>
            </a:r>
            <a:r>
              <a:rPr lang="en-US" sz="2400" b="1" i="1" dirty="0" smtClean="0"/>
              <a:t>{</a:t>
            </a:r>
            <a:r>
              <a:rPr lang="ru-RU" sz="2400" b="1" i="1" dirty="0" smtClean="0"/>
              <a:t> а</a:t>
            </a:r>
            <a:r>
              <a:rPr lang="ru-RU" sz="2400" b="1" i="1" baseline="-25000" dirty="0" smtClean="0"/>
              <a:t>1</a:t>
            </a:r>
            <a:r>
              <a:rPr lang="ru-RU" sz="2400" b="1" i="1" dirty="0"/>
              <a:t>, а</a:t>
            </a:r>
            <a:r>
              <a:rPr lang="ru-RU" sz="2400" b="1" i="1" baseline="-25000" dirty="0"/>
              <a:t>2</a:t>
            </a:r>
            <a:r>
              <a:rPr lang="ru-RU" sz="2400" b="1" i="1" dirty="0"/>
              <a:t>, …, а</a:t>
            </a:r>
            <a:r>
              <a:rPr lang="en-US" sz="2400" b="1" i="1" baseline="-25000" dirty="0" smtClean="0"/>
              <a:t>n</a:t>
            </a:r>
            <a:r>
              <a:rPr lang="ru-RU" sz="2400" b="1" i="1" baseline="-25000" dirty="0" smtClean="0"/>
              <a:t> </a:t>
            </a:r>
            <a:r>
              <a:rPr lang="en-US" sz="2400" b="1" i="1" dirty="0" smtClean="0"/>
              <a:t>}</a:t>
            </a:r>
            <a:r>
              <a:rPr lang="ru-RU" sz="2400" dirty="0" smtClean="0"/>
              <a:t>. 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всех его элементов определены </a:t>
            </a:r>
            <a:r>
              <a:rPr lang="ru-RU" sz="2400" b="1" i="1" dirty="0">
                <a:solidFill>
                  <a:srgbClr val="0070C0"/>
                </a:solidFill>
              </a:rPr>
              <a:t>операции </a:t>
            </a:r>
            <a:r>
              <a:rPr lang="ru-RU" sz="2400" b="1" i="1" dirty="0" smtClean="0">
                <a:solidFill>
                  <a:srgbClr val="0070C0"/>
                </a:solidFill>
              </a:rPr>
              <a:t> 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400" b="1" i="1" dirty="0">
                <a:solidFill>
                  <a:srgbClr val="0070C0"/>
                </a:solidFill>
              </a:rPr>
              <a:t> </a:t>
            </a:r>
            <a:r>
              <a:rPr lang="ru-RU" sz="2400" b="1" i="1" dirty="0" smtClean="0">
                <a:solidFill>
                  <a:srgbClr val="0070C0"/>
                </a:solidFill>
              </a:rPr>
              <a:t>  отношения</a:t>
            </a:r>
            <a:r>
              <a:rPr lang="ru-RU" sz="2400" dirty="0"/>
              <a:t>: меньше, больше, равно (</a:t>
            </a:r>
            <a:r>
              <a:rPr lang="ru-RU" sz="2400" b="1" dirty="0"/>
              <a:t>&lt;, &gt;, </a:t>
            </a:r>
            <a:r>
              <a:rPr lang="ru-RU" sz="2400" b="1" dirty="0" smtClean="0"/>
              <a:t>=</a:t>
            </a:r>
            <a:r>
              <a:rPr lang="ru-RU" sz="2400" dirty="0" smtClean="0"/>
              <a:t>).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400" dirty="0" smtClean="0"/>
              <a:t>Необходимо </a:t>
            </a:r>
            <a:r>
              <a:rPr lang="ru-RU" sz="2400" b="1" dirty="0"/>
              <a:t>отсортировать массив</a:t>
            </a:r>
            <a:r>
              <a:rPr lang="ru-RU" sz="2400" dirty="0"/>
              <a:t>, т.е. </a:t>
            </a:r>
            <a:endParaRPr lang="ru-RU" sz="24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0070C0"/>
                </a:solidFill>
              </a:rPr>
              <a:t>переставить элементы </a:t>
            </a:r>
            <a:r>
              <a:rPr lang="ru-RU" sz="2400" dirty="0">
                <a:solidFill>
                  <a:srgbClr val="0070C0"/>
                </a:solidFill>
              </a:rPr>
              <a:t>массива А</a:t>
            </a:r>
            <a:r>
              <a:rPr lang="ru-RU" sz="2400" dirty="0"/>
              <a:t> </a:t>
            </a:r>
            <a:r>
              <a:rPr lang="ru-RU" sz="2400" dirty="0" smtClean="0"/>
              <a:t>таким образом,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 smtClean="0"/>
              <a:t> что </a:t>
            </a:r>
            <a:r>
              <a:rPr lang="ru-RU" sz="2400" dirty="0"/>
              <a:t>выполняется </a:t>
            </a:r>
            <a:r>
              <a:rPr lang="ru-RU" sz="2400" dirty="0" smtClean="0"/>
              <a:t>одно </a:t>
            </a:r>
            <a:r>
              <a:rPr lang="ru-RU" sz="2400" dirty="0"/>
              <a:t>из следующих неравенств</a:t>
            </a:r>
            <a:r>
              <a:rPr lang="ru-RU" sz="2400" dirty="0" smtClean="0"/>
              <a:t>:</a:t>
            </a:r>
            <a:endParaRPr lang="ru-RU" sz="2400" dirty="0"/>
          </a:p>
          <a:p>
            <a:pPr marL="114300" indent="0" algn="ctr">
              <a:spcBef>
                <a:spcPts val="1800"/>
              </a:spcBef>
              <a:buNone/>
            </a:pPr>
            <a:r>
              <a:rPr lang="en-US" sz="2400" b="1" dirty="0" smtClean="0"/>
              <a:t>a</a:t>
            </a:r>
            <a:r>
              <a:rPr lang="ru-RU" sz="2400" b="1" baseline="-25000" dirty="0" smtClean="0"/>
              <a:t>1</a:t>
            </a:r>
            <a:r>
              <a:rPr lang="ru-RU" sz="2400" b="1" dirty="0" smtClean="0"/>
              <a:t> ≤ а</a:t>
            </a:r>
            <a:r>
              <a:rPr lang="ru-RU" sz="2400" b="1" baseline="-25000" dirty="0" smtClean="0"/>
              <a:t>2</a:t>
            </a:r>
            <a:r>
              <a:rPr lang="ru-RU" sz="2400" b="1" dirty="0" smtClean="0"/>
              <a:t> ≤ а</a:t>
            </a:r>
            <a:r>
              <a:rPr lang="ru-RU" sz="2400" b="1" baseline="-25000" dirty="0" smtClean="0"/>
              <a:t>3</a:t>
            </a:r>
            <a:r>
              <a:rPr lang="ru-RU" sz="2400" b="1" dirty="0" smtClean="0"/>
              <a:t> ≤ … ≤ а</a:t>
            </a:r>
            <a:r>
              <a:rPr lang="en-US" sz="2400" b="1" baseline="-25000" dirty="0" smtClean="0"/>
              <a:t>n</a:t>
            </a:r>
            <a:r>
              <a:rPr lang="ru-RU" sz="2400" b="1" baseline="-25000" dirty="0" smtClean="0"/>
              <a:t>    (1)</a:t>
            </a:r>
            <a:endParaRPr lang="ru-RU" sz="2400" b="1" dirty="0" smtClean="0"/>
          </a:p>
          <a:p>
            <a:pPr marL="114300" indent="0" algn="ctr">
              <a:spcBef>
                <a:spcPts val="0"/>
              </a:spcBef>
              <a:buNone/>
            </a:pPr>
            <a:r>
              <a:rPr lang="en-US" sz="2400" b="1" dirty="0" smtClean="0"/>
              <a:t>a</a:t>
            </a:r>
            <a:r>
              <a:rPr lang="ru-RU" sz="2400" b="1" baseline="-25000" dirty="0"/>
              <a:t>1</a:t>
            </a:r>
            <a:r>
              <a:rPr lang="ru-RU" sz="2400" b="1" dirty="0"/>
              <a:t> ≥ </a:t>
            </a:r>
            <a:r>
              <a:rPr lang="en-US" sz="2400" b="1" dirty="0"/>
              <a:t>a</a:t>
            </a:r>
            <a:r>
              <a:rPr lang="ru-RU" sz="2400" b="1" baseline="-25000" dirty="0"/>
              <a:t>2</a:t>
            </a:r>
            <a:r>
              <a:rPr lang="ru-RU" sz="2400" b="1" dirty="0"/>
              <a:t> ≥ </a:t>
            </a:r>
            <a:r>
              <a:rPr lang="en-US" sz="2400" b="1" dirty="0"/>
              <a:t>a</a:t>
            </a:r>
            <a:r>
              <a:rPr lang="ru-RU" sz="2400" b="1" baseline="-25000" dirty="0"/>
              <a:t>3</a:t>
            </a:r>
            <a:r>
              <a:rPr lang="ru-RU" sz="2400" b="1" dirty="0"/>
              <a:t> ≥  ... </a:t>
            </a:r>
            <a:r>
              <a:rPr lang="ru-RU" sz="2400" b="1" dirty="0" smtClean="0"/>
              <a:t>≥ </a:t>
            </a:r>
            <a:r>
              <a:rPr lang="en-US" sz="2400" b="1" dirty="0" smtClean="0"/>
              <a:t>a</a:t>
            </a:r>
            <a:r>
              <a:rPr lang="en-US" sz="2400" b="1" baseline="-25000" dirty="0" smtClean="0"/>
              <a:t>n</a:t>
            </a:r>
            <a:r>
              <a:rPr lang="ru-RU" sz="2400" b="1" baseline="-25000" dirty="0" smtClean="0"/>
              <a:t>    (2)</a:t>
            </a:r>
          </a:p>
          <a:p>
            <a:pPr marL="114300" indent="0" algn="ctr">
              <a:spcBef>
                <a:spcPts val="0"/>
              </a:spcBef>
              <a:buNone/>
            </a:pPr>
            <a:endParaRPr lang="ru-RU" sz="2400" b="1" baseline="-250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/>
              <a:t>Если выполняется неравенство (1), то массив отсортирован </a:t>
            </a:r>
            <a:r>
              <a:rPr lang="ru-RU" sz="2400" dirty="0">
                <a:solidFill>
                  <a:srgbClr val="C00000"/>
                </a:solidFill>
              </a:rPr>
              <a:t>по возрастанию </a:t>
            </a:r>
            <a:r>
              <a:rPr lang="ru-RU" sz="2400" dirty="0"/>
              <a:t>или </a:t>
            </a:r>
            <a:r>
              <a:rPr lang="ru-RU" sz="2400" dirty="0">
                <a:solidFill>
                  <a:srgbClr val="C00000"/>
                </a:solidFill>
              </a:rPr>
              <a:t>в прямом порядке</a:t>
            </a:r>
            <a:r>
              <a:rPr lang="ru-RU" sz="2400" dirty="0"/>
              <a:t>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400" dirty="0"/>
              <a:t>Если выполняется неравенство (2), то массив отсортирован </a:t>
            </a:r>
            <a:r>
              <a:rPr lang="ru-RU" sz="2400" dirty="0">
                <a:solidFill>
                  <a:srgbClr val="C00000"/>
                </a:solidFill>
              </a:rPr>
              <a:t>по убыванию </a:t>
            </a:r>
            <a:r>
              <a:rPr lang="ru-RU" sz="2400" dirty="0"/>
              <a:t>или </a:t>
            </a:r>
            <a:r>
              <a:rPr lang="ru-RU" sz="2400" dirty="0">
                <a:solidFill>
                  <a:srgbClr val="C00000"/>
                </a:solidFill>
              </a:rPr>
              <a:t>в обратном порядке</a:t>
            </a:r>
            <a:r>
              <a:rPr lang="ru-RU" sz="2400" dirty="0" smtClean="0"/>
              <a:t>.</a:t>
            </a:r>
          </a:p>
          <a:p>
            <a:pPr>
              <a:spcBef>
                <a:spcPts val="0"/>
              </a:spcBef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5736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rgbClr val="C00000"/>
                </a:solidFill>
              </a:rPr>
              <a:t>Цель сортировки ???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1224136"/>
          </a:xfrm>
        </p:spPr>
        <p:txBody>
          <a:bodyPr/>
          <a:lstStyle/>
          <a:p>
            <a:pPr marL="114300" indent="0">
              <a:buNone/>
            </a:pPr>
            <a:r>
              <a:rPr lang="ru-RU" sz="2400" dirty="0" smtClean="0"/>
              <a:t>– </a:t>
            </a:r>
            <a:r>
              <a:rPr lang="ru-RU" sz="2400" dirty="0"/>
              <a:t>облегчить (ускорить) последующий </a:t>
            </a:r>
            <a:r>
              <a:rPr lang="ru-RU" sz="2400" dirty="0">
                <a:solidFill>
                  <a:srgbClr val="0070C0"/>
                </a:solidFill>
              </a:rPr>
              <a:t>поиск</a:t>
            </a:r>
            <a:r>
              <a:rPr lang="ru-RU" sz="2400" dirty="0"/>
              <a:t> элементов в отсортированном массиве.</a:t>
            </a:r>
          </a:p>
          <a:p>
            <a:endParaRPr lang="ru-RU" dirty="0"/>
          </a:p>
        </p:txBody>
      </p:sp>
      <p:pic>
        <p:nvPicPr>
          <p:cNvPr id="1026" name="Picture 2" descr="C:\Users\днс\Desktop\картинки_лекции\imgpreview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3"/>
            <a:ext cx="4652944" cy="312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8640"/>
                <a:ext cx="7620000" cy="6480720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spcBef>
                    <a:spcPts val="1200"/>
                  </a:spcBef>
                  <a:buNone/>
                </a:pPr>
                <a:r>
                  <a:rPr lang="ru-RU" sz="3000" b="1" dirty="0" smtClean="0"/>
                  <a:t>Проверку </a:t>
                </a:r>
                <a:r>
                  <a:rPr lang="ru-RU" sz="3000" b="1" dirty="0"/>
                  <a:t>правильности сортировки</a:t>
                </a:r>
                <a:r>
                  <a:rPr lang="ru-RU" sz="2800" b="1" dirty="0"/>
                  <a:t> </a:t>
                </a:r>
                <a:r>
                  <a:rPr lang="ru-RU" sz="2800" dirty="0"/>
                  <a:t>осуществляем с </a:t>
                </a:r>
                <a:r>
                  <a:rPr lang="ru-RU" sz="2800" dirty="0" smtClean="0"/>
                  <a:t>помощью:</a:t>
                </a:r>
              </a:p>
              <a:p>
                <a:pPr lvl="3">
                  <a:buFont typeface="Wingdings" pitchFamily="2" charset="2"/>
                  <a:buChar char="§"/>
                </a:pPr>
                <a:r>
                  <a:rPr lang="ru-RU" sz="2600" dirty="0" smtClean="0"/>
                  <a:t> </a:t>
                </a:r>
                <a:r>
                  <a:rPr lang="ru-RU" sz="2800" dirty="0"/>
                  <a:t>подсчета </a:t>
                </a:r>
                <a:r>
                  <a:rPr lang="ru-RU" sz="2800" dirty="0">
                    <a:solidFill>
                      <a:srgbClr val="0070C0"/>
                    </a:solidFill>
                  </a:rPr>
                  <a:t>контрольной </a:t>
                </a:r>
                <a:r>
                  <a:rPr lang="ru-RU" sz="2800" dirty="0" smtClean="0">
                    <a:solidFill>
                      <a:srgbClr val="0070C0"/>
                    </a:solidFill>
                  </a:rPr>
                  <a:t>суммы</a:t>
                </a:r>
                <a:endParaRPr lang="en-US" sz="2800" dirty="0" smtClean="0">
                  <a:solidFill>
                    <a:srgbClr val="0070C0"/>
                  </a:solidFill>
                </a:endParaRPr>
              </a:p>
              <a:p>
                <a:pPr lvl="3">
                  <a:buFont typeface="Wingdings" pitchFamily="2" charset="2"/>
                  <a:buChar char="§"/>
                </a:pPr>
                <a:endParaRPr lang="en-US" sz="2800" dirty="0"/>
              </a:p>
              <a:p>
                <a:pPr lvl="3">
                  <a:buFont typeface="Wingdings" pitchFamily="2" charset="2"/>
                  <a:buChar char="§"/>
                </a:pPr>
                <a:endParaRPr lang="en-US" sz="2800" dirty="0" smtClean="0"/>
              </a:p>
              <a:p>
                <a:pPr marL="1051560" lvl="3" indent="0">
                  <a:buNone/>
                </a:pPr>
                <a:r>
                  <a:rPr lang="ru-RU" sz="2800" dirty="0" smtClean="0"/>
                  <a:t> </a:t>
                </a:r>
                <a:endParaRPr lang="ru-RU" sz="2800" dirty="0"/>
              </a:p>
              <a:p>
                <a:pPr lvl="3">
                  <a:buFont typeface="Wingdings" pitchFamily="2" charset="2"/>
                  <a:buChar char="§"/>
                </a:pPr>
                <a:r>
                  <a:rPr lang="ru-RU" sz="2800" dirty="0" smtClean="0"/>
                  <a:t> подсчета </a:t>
                </a:r>
                <a:r>
                  <a:rPr lang="ru-RU" sz="2800" dirty="0" smtClean="0">
                    <a:solidFill>
                      <a:srgbClr val="0070C0"/>
                    </a:solidFill>
                  </a:rPr>
                  <a:t>количества серий</a:t>
                </a:r>
                <a:r>
                  <a:rPr lang="ru-RU" sz="2800" dirty="0" smtClean="0"/>
                  <a:t>.</a:t>
                </a:r>
              </a:p>
              <a:p>
                <a:pPr marL="1051560" lvl="3" indent="0">
                  <a:buNone/>
                </a:pPr>
                <a:endParaRPr lang="ru-RU" sz="2800" dirty="0" smtClean="0"/>
              </a:p>
              <a:p>
                <a:pPr marL="114300" indent="0">
                  <a:buNone/>
                </a:pPr>
                <a:endParaRPr lang="en-US" sz="2800" u="sng" dirty="0" smtClean="0"/>
              </a:p>
              <a:p>
                <a:pPr marL="114300" indent="0">
                  <a:buNone/>
                </a:pPr>
                <a:endParaRPr lang="en-US" sz="2800" u="sng" dirty="0" smtClean="0"/>
              </a:p>
              <a:p>
                <a:pPr marL="114300" indent="0">
                  <a:buNone/>
                </a:pPr>
                <a:endParaRPr lang="en-US" sz="2800" u="sng" dirty="0"/>
              </a:p>
              <a:p>
                <a:pPr marL="114300" indent="0">
                  <a:buNone/>
                </a:pPr>
                <a:r>
                  <a:rPr lang="ru-RU" sz="2800" u="sng" dirty="0" smtClean="0"/>
                  <a:t>Определение.</a:t>
                </a:r>
                <a:r>
                  <a:rPr lang="ru-RU" sz="2800" dirty="0" smtClean="0"/>
                  <a:t> </a:t>
                </a:r>
                <a:r>
                  <a:rPr lang="ru-RU" sz="2800" dirty="0" smtClean="0">
                    <a:solidFill>
                      <a:srgbClr val="C00000"/>
                    </a:solidFill>
                  </a:rPr>
                  <a:t>Контрольная </a:t>
                </a:r>
                <a:r>
                  <a:rPr lang="ru-RU" sz="2800" dirty="0">
                    <a:solidFill>
                      <a:srgbClr val="C00000"/>
                    </a:solidFill>
                  </a:rPr>
                  <a:t>сумма</a:t>
                </a:r>
                <a:r>
                  <a:rPr lang="ru-RU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ru-RU" sz="2800" dirty="0"/>
                  <a:t>– </a:t>
                </a:r>
                <a:r>
                  <a:rPr lang="ru-RU" sz="2800" dirty="0" smtClean="0"/>
                  <a:t>это сумма </a:t>
                </a:r>
                <a:r>
                  <a:rPr lang="en-US" sz="2800" dirty="0" smtClean="0"/>
                  <a:t>			</a:t>
                </a:r>
                <a:r>
                  <a:rPr lang="ru-RU" sz="2800" dirty="0" smtClean="0"/>
                  <a:t>всех </a:t>
                </a:r>
                <a:r>
                  <a:rPr lang="ru-RU" sz="2800" dirty="0"/>
                  <a:t>элементов </a:t>
                </a:r>
                <a:r>
                  <a:rPr lang="ru-RU" sz="2800" dirty="0" smtClean="0"/>
                  <a:t>массива.</a:t>
                </a:r>
                <a:endParaRPr lang="ru-RU" sz="2800" dirty="0"/>
              </a:p>
              <a:p>
                <a:pPr marL="114300" indent="0">
                  <a:buNone/>
                </a:pPr>
                <a:r>
                  <a:rPr lang="en-US" sz="3600" dirty="0"/>
                  <a:t>              </a:t>
                </a:r>
                <a:r>
                  <a:rPr lang="en-US" sz="3600" dirty="0" smtClean="0"/>
                  <a:t>			 </a:t>
                </a:r>
                <a:r>
                  <a:rPr lang="ru-RU" sz="3600" dirty="0" smtClean="0"/>
                  <a:t>КС</a:t>
                </a:r>
                <a:r>
                  <a:rPr lang="en-US" sz="3600" dirty="0" smtClean="0"/>
                  <a:t> </a:t>
                </a:r>
                <a:r>
                  <a:rPr lang="ru-RU" sz="3600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3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sz="3600" dirty="0"/>
              </a:p>
              <a:p>
                <a:pPr marL="114300" indent="0">
                  <a:buNone/>
                </a:pPr>
                <a:endParaRPr lang="en-US" sz="2000" dirty="0"/>
              </a:p>
              <a:p>
                <a:pPr marL="114300" indent="0">
                  <a:buNone/>
                </a:pPr>
                <a:r>
                  <a:rPr lang="ru-RU" sz="2800" dirty="0"/>
                  <a:t>Вычисляется </a:t>
                </a:r>
                <a:r>
                  <a:rPr lang="ru-RU" sz="2800" dirty="0">
                    <a:solidFill>
                      <a:srgbClr val="0070C0"/>
                    </a:solidFill>
                  </a:rPr>
                  <a:t>до</a:t>
                </a:r>
                <a:r>
                  <a:rPr lang="ru-RU" sz="2800" dirty="0"/>
                  <a:t> и </a:t>
                </a:r>
                <a:r>
                  <a:rPr lang="ru-RU" sz="2800" dirty="0">
                    <a:solidFill>
                      <a:srgbClr val="0070C0"/>
                    </a:solidFill>
                  </a:rPr>
                  <a:t>после</a:t>
                </a:r>
                <a:r>
                  <a:rPr lang="ru-RU" sz="2800" dirty="0"/>
                  <a:t> </a:t>
                </a:r>
                <a:r>
                  <a:rPr lang="ru-RU" sz="2800" dirty="0" smtClean="0"/>
                  <a:t>сортировки.</a:t>
                </a:r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8640"/>
                <a:ext cx="7620000" cy="6480720"/>
              </a:xfrm>
              <a:blipFill rotWithShape="1">
                <a:blip r:embed="rId2"/>
                <a:stretch>
                  <a:fillRect l="-160" t="-2258" r="-1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C:\Users\днс\Desktop\картинки_лекции\imgpreview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63308"/>
            <a:ext cx="2333625" cy="95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днс\Desktop\картинки_лекции\80b914cab9d50b3bc1fea3bcb8a1f3a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2996952"/>
            <a:ext cx="2333625" cy="1152128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1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7992888" cy="6408711"/>
          </a:xfrm>
        </p:spPr>
        <p:txBody>
          <a:bodyPr>
            <a:noAutofit/>
          </a:bodyPr>
          <a:lstStyle/>
          <a:p>
            <a:pPr marL="114300" indent="0">
              <a:spcBef>
                <a:spcPts val="3000"/>
              </a:spcBef>
              <a:buNone/>
            </a:pPr>
            <a:r>
              <a:rPr lang="ru-RU" sz="2800" u="sng" dirty="0" smtClean="0"/>
              <a:t>Определение</a:t>
            </a:r>
            <a:r>
              <a:rPr lang="ru-RU" sz="2800" dirty="0" smtClean="0"/>
              <a:t>.</a:t>
            </a:r>
            <a:r>
              <a:rPr lang="ru-RU" sz="2800" b="1" dirty="0" smtClean="0"/>
              <a:t> </a:t>
            </a:r>
            <a:r>
              <a:rPr lang="ru-RU" sz="2800" b="1" dirty="0" smtClean="0">
                <a:solidFill>
                  <a:srgbClr val="C00000"/>
                </a:solidFill>
              </a:rPr>
              <a:t>Серия</a:t>
            </a:r>
            <a:r>
              <a:rPr lang="ru-RU" sz="2800" dirty="0" smtClean="0"/>
              <a:t> – это неубывающая последовательность максимальной длины.</a:t>
            </a:r>
          </a:p>
          <a:p>
            <a:pPr marL="114300" indent="0">
              <a:buNone/>
            </a:pPr>
            <a:r>
              <a:rPr lang="ru-RU" sz="2800" b="1" dirty="0" smtClean="0"/>
              <a:t>Пример</a:t>
            </a:r>
            <a:r>
              <a:rPr lang="ru-RU" sz="2800" dirty="0" smtClean="0"/>
              <a:t>:</a:t>
            </a:r>
            <a:endParaRPr lang="ru-RU" sz="2800" dirty="0"/>
          </a:p>
          <a:p>
            <a:pPr marL="114300" indent="0" algn="just">
              <a:buNone/>
            </a:pPr>
            <a:r>
              <a:rPr lang="ru-RU" sz="2800" dirty="0" smtClean="0"/>
              <a:t>     5    6    8    1    3    5    5    4    2    7    6</a:t>
            </a:r>
          </a:p>
          <a:p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5 </a:t>
            </a:r>
            <a:r>
              <a:rPr lang="ru-RU" sz="2800" dirty="0"/>
              <a:t>неубывающих </a:t>
            </a:r>
            <a:r>
              <a:rPr lang="ru-RU" sz="2800" dirty="0" smtClean="0"/>
              <a:t>послед-</a:t>
            </a:r>
            <a:r>
              <a:rPr lang="ru-RU" sz="2800" dirty="0" err="1" smtClean="0"/>
              <a:t>тей</a:t>
            </a:r>
            <a:r>
              <a:rPr lang="ru-RU" sz="2800" dirty="0" smtClean="0"/>
              <a:t> </a:t>
            </a:r>
            <a:r>
              <a:rPr lang="ru-RU" sz="2800" dirty="0"/>
              <a:t>=</a:t>
            </a:r>
            <a:r>
              <a:rPr lang="en-US" sz="2800" dirty="0"/>
              <a:t>&gt;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0070C0"/>
                </a:solidFill>
              </a:rPr>
              <a:t>5 </a:t>
            </a:r>
            <a:r>
              <a:rPr lang="ru-RU" sz="2800" dirty="0" smtClean="0">
                <a:solidFill>
                  <a:srgbClr val="0070C0"/>
                </a:solidFill>
              </a:rPr>
              <a:t>серий</a:t>
            </a:r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Массив, </a:t>
            </a:r>
            <a:r>
              <a:rPr lang="ru-RU" sz="2800" dirty="0"/>
              <a:t>отсортированный </a:t>
            </a:r>
            <a:r>
              <a:rPr lang="ru-RU" sz="2800" dirty="0">
                <a:solidFill>
                  <a:srgbClr val="0070C0"/>
                </a:solidFill>
              </a:rPr>
              <a:t>по возрастанию</a:t>
            </a:r>
            <a:r>
              <a:rPr lang="ru-RU" sz="2800" dirty="0"/>
              <a:t>, состоит из </a:t>
            </a:r>
            <a:r>
              <a:rPr lang="ru-RU" sz="2800" i="1" dirty="0">
                <a:solidFill>
                  <a:srgbClr val="C00000"/>
                </a:solidFill>
              </a:rPr>
              <a:t>одной серии</a:t>
            </a:r>
            <a:r>
              <a:rPr lang="ru-RU" sz="2800" dirty="0"/>
              <a:t>, </a:t>
            </a:r>
            <a:endParaRPr lang="ru-RU" sz="2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/>
              <a:t>а </a:t>
            </a:r>
            <a:r>
              <a:rPr lang="ru-RU" sz="2800" dirty="0"/>
              <a:t>в массиве, отсортированном </a:t>
            </a:r>
            <a:r>
              <a:rPr lang="ru-RU" sz="2800" dirty="0">
                <a:solidFill>
                  <a:srgbClr val="0070C0"/>
                </a:solidFill>
              </a:rPr>
              <a:t>по убыванию</a:t>
            </a:r>
            <a:r>
              <a:rPr lang="ru-RU" sz="2800" dirty="0"/>
              <a:t>, количество серий равно </a:t>
            </a:r>
            <a:r>
              <a:rPr lang="ru-RU" sz="2800" i="1" dirty="0">
                <a:solidFill>
                  <a:srgbClr val="0070C0"/>
                </a:solidFill>
              </a:rPr>
              <a:t>количеству элементов</a:t>
            </a:r>
            <a:r>
              <a:rPr lang="ru-RU" sz="2800" dirty="0"/>
              <a:t> в </a:t>
            </a:r>
            <a:r>
              <a:rPr lang="ru-RU" sz="2800" dirty="0" smtClean="0"/>
              <a:t>массиве (если все элементы различны).</a:t>
            </a:r>
            <a:endParaRPr lang="ru-RU" sz="28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029318" y="2564904"/>
            <a:ext cx="1368152" cy="17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2867944" y="2565795"/>
            <a:ext cx="1848072" cy="2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036981" y="2528240"/>
            <a:ext cx="4103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720680" y="2528240"/>
            <a:ext cx="705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04248" y="2528240"/>
            <a:ext cx="4103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029318" y="2276872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397470" y="2302109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842228" y="2300327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716016" y="2302935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036981" y="2276872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5447325" y="2281995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7191584" y="2251881"/>
            <a:ext cx="786" cy="272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5720680" y="2263663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804248" y="2262280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6439206" y="2248632"/>
            <a:ext cx="0" cy="264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6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2284"/>
            <a:ext cx="7992888" cy="796950"/>
          </a:xfrm>
        </p:spPr>
        <p:txBody>
          <a:bodyPr/>
          <a:lstStyle/>
          <a:p>
            <a:pPr algn="ctr"/>
            <a:r>
              <a:rPr lang="ru-RU" sz="2800" b="1" u="sng" dirty="0" smtClean="0">
                <a:solidFill>
                  <a:schemeClr val="tx1"/>
                </a:solidFill>
              </a:rPr>
              <a:t>Сортировка элементов со сложной структурой</a:t>
            </a:r>
            <a:endParaRPr lang="ru-RU" sz="2800" b="1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307" y="908720"/>
            <a:ext cx="8057109" cy="5760640"/>
          </a:xfrm>
        </p:spPr>
        <p:txBody>
          <a:bodyPr>
            <a:normAutofit lnSpcReduction="10000"/>
          </a:bodyPr>
          <a:lstStyle/>
          <a:p>
            <a:pPr marL="114300" indent="0">
              <a:spcBef>
                <a:spcPts val="800"/>
              </a:spcBef>
              <a:buNone/>
            </a:pPr>
            <a:r>
              <a:rPr lang="ru-RU" sz="2800" u="sng" dirty="0" smtClean="0"/>
              <a:t>Пример</a:t>
            </a:r>
            <a:r>
              <a:rPr lang="ru-RU" sz="2800" dirty="0" smtClean="0"/>
              <a:t>:  </a:t>
            </a:r>
            <a:r>
              <a:rPr lang="ru-RU" sz="2800" dirty="0" smtClean="0">
                <a:solidFill>
                  <a:srgbClr val="C00000"/>
                </a:solidFill>
              </a:rPr>
              <a:t>Телефонный справочник</a:t>
            </a:r>
            <a:r>
              <a:rPr lang="ru-RU" sz="2800" dirty="0" smtClean="0"/>
              <a:t> –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	сложная структура</a:t>
            </a:r>
            <a:r>
              <a:rPr lang="ru-RU" sz="2800" dirty="0" smtClean="0"/>
              <a:t>, состоит из: </a:t>
            </a:r>
          </a:p>
          <a:p>
            <a:pPr marL="114300" indent="0">
              <a:spcBef>
                <a:spcPts val="800"/>
              </a:spcBef>
              <a:buNone/>
            </a:pPr>
            <a:r>
              <a:rPr lang="ru-RU" sz="2800" b="1" dirty="0" smtClean="0"/>
              <a:t>Фамилии; Имени</a:t>
            </a:r>
            <a:r>
              <a:rPr lang="ru-RU" sz="2800" b="1" dirty="0"/>
              <a:t>;</a:t>
            </a:r>
            <a:r>
              <a:rPr lang="ru-RU" sz="2800" b="1" dirty="0" smtClean="0"/>
              <a:t> Телефона; Адреса</a:t>
            </a:r>
            <a:r>
              <a:rPr lang="ru-RU" sz="2800" dirty="0" smtClean="0"/>
              <a:t>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 smtClean="0"/>
              <a:t>Чтобы его отсортировать, нужно определить </a:t>
            </a:r>
            <a:r>
              <a:rPr lang="ru-RU" sz="2800" i="1" dirty="0" smtClean="0">
                <a:solidFill>
                  <a:srgbClr val="C00000"/>
                </a:solidFill>
              </a:rPr>
              <a:t>отношения порядка</a:t>
            </a:r>
            <a:r>
              <a:rPr lang="ru-RU" sz="2800" i="1" dirty="0" smtClean="0"/>
              <a:t> </a:t>
            </a:r>
            <a:r>
              <a:rPr lang="ru-RU" sz="2800" dirty="0" smtClean="0"/>
              <a:t>(</a:t>
            </a:r>
            <a:r>
              <a:rPr lang="en-US" sz="2800" b="1" dirty="0" smtClean="0"/>
              <a:t>&lt;</a:t>
            </a:r>
            <a:r>
              <a:rPr lang="ru-RU" sz="2800" b="1" dirty="0" smtClean="0"/>
              <a:t>,</a:t>
            </a:r>
            <a:r>
              <a:rPr lang="en-US" sz="2800" b="1" dirty="0" smtClean="0"/>
              <a:t>&gt;</a:t>
            </a:r>
            <a:r>
              <a:rPr lang="ru-RU" sz="2800" b="1" dirty="0" smtClean="0"/>
              <a:t>,</a:t>
            </a:r>
            <a:r>
              <a:rPr lang="en-US" sz="2800" b="1" dirty="0" smtClean="0"/>
              <a:t>=</a:t>
            </a:r>
            <a:r>
              <a:rPr lang="ru-RU" sz="2800" dirty="0" smtClean="0"/>
              <a:t>).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u="sng" dirty="0" smtClean="0"/>
              <a:t>Например</a:t>
            </a:r>
            <a:r>
              <a:rPr lang="ru-RU" sz="2800" dirty="0" smtClean="0"/>
              <a:t>, пусть при сравнении двух элементов </a:t>
            </a:r>
            <a:r>
              <a:rPr lang="ru-RU" sz="2800" dirty="0" smtClean="0">
                <a:solidFill>
                  <a:srgbClr val="C00000"/>
                </a:solidFill>
              </a:rPr>
              <a:t>меньше</a:t>
            </a:r>
            <a:r>
              <a:rPr lang="ru-RU" sz="2800" dirty="0" smtClean="0"/>
              <a:t> тот, чья </a:t>
            </a:r>
            <a:r>
              <a:rPr lang="ru-RU" sz="2800" dirty="0" smtClean="0">
                <a:solidFill>
                  <a:srgbClr val="0070C0"/>
                </a:solidFill>
              </a:rPr>
              <a:t>фамилия</a:t>
            </a:r>
            <a:r>
              <a:rPr lang="ru-RU" sz="2800" dirty="0" smtClean="0"/>
              <a:t> идет раньше по алфавиту.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 smtClean="0"/>
              <a:t>Если </a:t>
            </a:r>
            <a:r>
              <a:rPr lang="ru-RU" sz="2800" i="1" u="sng" dirty="0" smtClean="0"/>
              <a:t>фамилии совпадают</a:t>
            </a:r>
            <a:r>
              <a:rPr lang="ru-RU" sz="2800" dirty="0" smtClean="0"/>
              <a:t>, то </a:t>
            </a:r>
            <a:r>
              <a:rPr lang="ru-RU" sz="2800" dirty="0" smtClean="0">
                <a:solidFill>
                  <a:srgbClr val="C00000"/>
                </a:solidFill>
              </a:rPr>
              <a:t>меньше</a:t>
            </a:r>
            <a:r>
              <a:rPr lang="ru-RU" sz="2800" dirty="0" smtClean="0"/>
              <a:t> элемент, у которого </a:t>
            </a:r>
            <a:r>
              <a:rPr lang="ru-RU" sz="2800" dirty="0" smtClean="0">
                <a:solidFill>
                  <a:srgbClr val="0070C0"/>
                </a:solidFill>
              </a:rPr>
              <a:t>имя</a:t>
            </a:r>
            <a:r>
              <a:rPr lang="ru-RU" sz="2800" dirty="0" smtClean="0"/>
              <a:t> раньше по алфавиту.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/>
              <a:t>Если </a:t>
            </a:r>
            <a:r>
              <a:rPr lang="ru-RU" sz="2800" i="1" u="sng" dirty="0"/>
              <a:t>фамилии и имена совпадают</a:t>
            </a:r>
            <a:r>
              <a:rPr lang="ru-RU" sz="2800" dirty="0"/>
              <a:t>, то будем считать, что элементы </a:t>
            </a:r>
            <a:r>
              <a:rPr lang="ru-RU" sz="2800" dirty="0">
                <a:solidFill>
                  <a:srgbClr val="0070C0"/>
                </a:solidFill>
              </a:rPr>
              <a:t>равны</a:t>
            </a:r>
            <a:r>
              <a:rPr lang="ru-RU" sz="2800" dirty="0"/>
              <a:t>. </a:t>
            </a:r>
          </a:p>
          <a:p>
            <a:pPr marL="114300" indent="0">
              <a:spcBef>
                <a:spcPts val="1800"/>
              </a:spcBef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7629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7787208" cy="6336704"/>
          </a:xfrm>
        </p:spPr>
        <p:txBody>
          <a:bodyPr>
            <a:normAutofit lnSpcReduction="10000"/>
          </a:bodyPr>
          <a:lstStyle/>
          <a:p>
            <a:pPr marL="114300" indent="0">
              <a:spcBef>
                <a:spcPts val="800"/>
              </a:spcBef>
              <a:buNone/>
            </a:pPr>
            <a:r>
              <a:rPr lang="ru-RU" sz="2800" dirty="0" smtClean="0"/>
              <a:t>Таким образом, мы выбрали поля телефонного справочника для определения </a:t>
            </a:r>
            <a:r>
              <a:rPr lang="ru-RU" sz="2800" dirty="0" smtClean="0">
                <a:solidFill>
                  <a:srgbClr val="0070C0"/>
                </a:solidFill>
              </a:rPr>
              <a:t>отношения порядка </a:t>
            </a:r>
            <a:r>
              <a:rPr lang="ru-RU" sz="2800" dirty="0"/>
              <a:t>(</a:t>
            </a:r>
            <a:r>
              <a:rPr lang="en-US" sz="2800" b="1" dirty="0"/>
              <a:t>&lt;</a:t>
            </a:r>
            <a:r>
              <a:rPr lang="ru-RU" sz="2800" b="1" dirty="0"/>
              <a:t>,</a:t>
            </a:r>
            <a:r>
              <a:rPr lang="en-US" sz="2800" b="1" dirty="0"/>
              <a:t>&gt;</a:t>
            </a:r>
            <a:r>
              <a:rPr lang="ru-RU" sz="2800" b="1" dirty="0"/>
              <a:t>,</a:t>
            </a:r>
            <a:r>
              <a:rPr lang="en-US" sz="2800" b="1" dirty="0"/>
              <a:t>=</a:t>
            </a:r>
            <a:r>
              <a:rPr lang="ru-RU" sz="2800" dirty="0"/>
              <a:t>)</a:t>
            </a:r>
            <a:r>
              <a:rPr lang="ru-RU" sz="2800" dirty="0" smtClean="0"/>
              <a:t>. 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800" b="1" u="sng" dirty="0" smtClean="0"/>
              <a:t>Определение</a:t>
            </a:r>
            <a:r>
              <a:rPr lang="ru-RU" sz="2800" dirty="0"/>
              <a:t>. Та часть информации, которая учитывается </a:t>
            </a:r>
            <a:r>
              <a:rPr lang="ru-RU" sz="2800" dirty="0">
                <a:solidFill>
                  <a:srgbClr val="0070C0"/>
                </a:solidFill>
              </a:rPr>
              <a:t>при определении отношения порядка</a:t>
            </a:r>
            <a:r>
              <a:rPr lang="ru-RU" sz="2800" dirty="0"/>
              <a:t>, называется </a:t>
            </a:r>
            <a:r>
              <a:rPr lang="ru-RU" sz="2800" i="1" dirty="0">
                <a:solidFill>
                  <a:srgbClr val="C00000"/>
                </a:solidFill>
              </a:rPr>
              <a:t>ключом</a:t>
            </a:r>
            <a:r>
              <a:rPr lang="ru-RU" sz="2800" b="1" dirty="0">
                <a:solidFill>
                  <a:srgbClr val="C00000"/>
                </a:solidFill>
              </a:rPr>
              <a:t> </a:t>
            </a:r>
            <a:r>
              <a:rPr lang="ru-RU" sz="2800" i="1" dirty="0">
                <a:solidFill>
                  <a:srgbClr val="C00000"/>
                </a:solidFill>
              </a:rPr>
              <a:t>сортировки. </a:t>
            </a:r>
            <a:endParaRPr lang="ru-RU" sz="2800" dirty="0">
              <a:solidFill>
                <a:srgbClr val="C00000"/>
              </a:solidFill>
            </a:endParaRPr>
          </a:p>
          <a:p>
            <a:pPr marL="114300" indent="0">
              <a:spcBef>
                <a:spcPts val="1200"/>
              </a:spcBef>
              <a:buNone/>
            </a:pPr>
            <a:r>
              <a:rPr lang="ru-RU" sz="2800" u="sng" dirty="0"/>
              <a:t>В данном примере</a:t>
            </a:r>
            <a:r>
              <a:rPr lang="ru-RU" sz="2800" dirty="0"/>
              <a:t> </a:t>
            </a:r>
            <a:r>
              <a:rPr lang="ru-RU" sz="2800" dirty="0" smtClean="0"/>
              <a:t>ключ сортировки: </a:t>
            </a:r>
            <a:r>
              <a:rPr lang="ru-RU" sz="2800" dirty="0">
                <a:solidFill>
                  <a:srgbClr val="0070C0"/>
                </a:solidFill>
              </a:rPr>
              <a:t>фамилия и имя</a:t>
            </a:r>
            <a:r>
              <a:rPr lang="ru-RU" sz="2800" dirty="0"/>
              <a:t> - составной ключ из двух </a:t>
            </a:r>
            <a:r>
              <a:rPr lang="ru-RU" sz="2800" dirty="0" smtClean="0"/>
              <a:t>полей (фамилия – </a:t>
            </a:r>
            <a:r>
              <a:rPr lang="ru-RU" sz="2800" b="1" i="1" dirty="0" smtClean="0"/>
              <a:t>старшая часть</a:t>
            </a:r>
            <a:r>
              <a:rPr lang="ru-RU" sz="2800" dirty="0" smtClean="0"/>
              <a:t> ключа, имя – </a:t>
            </a:r>
            <a:r>
              <a:rPr lang="ru-RU" sz="2800" b="1" i="1" dirty="0" smtClean="0"/>
              <a:t>младшая часть</a:t>
            </a:r>
            <a:r>
              <a:rPr lang="ru-RU" sz="2800" dirty="0" smtClean="0"/>
              <a:t> ключа).</a:t>
            </a:r>
            <a:endParaRPr lang="ru-RU" sz="2800" dirty="0"/>
          </a:p>
          <a:p>
            <a:pPr marL="114300" indent="0">
              <a:spcBef>
                <a:spcPts val="1200"/>
              </a:spcBef>
              <a:buNone/>
            </a:pPr>
            <a:r>
              <a:rPr lang="ru-RU" sz="2800" i="1" dirty="0" smtClean="0">
                <a:solidFill>
                  <a:srgbClr val="C00000"/>
                </a:solidFill>
              </a:rPr>
              <a:t>Ключ поиска</a:t>
            </a:r>
            <a:r>
              <a:rPr lang="ru-RU" sz="2800" dirty="0" smtClean="0"/>
              <a:t> обычно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         -равен</a:t>
            </a:r>
            <a:r>
              <a:rPr lang="ru-RU" sz="2800" dirty="0" smtClean="0"/>
              <a:t> ключу сортировки </a:t>
            </a:r>
            <a:r>
              <a:rPr lang="ru-RU" sz="2800" b="1" i="1" dirty="0" smtClean="0"/>
              <a:t>или</a:t>
            </a:r>
            <a:r>
              <a:rPr lang="ru-RU" sz="2800" dirty="0" smtClean="0"/>
              <a:t>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/>
              <a:t>         -состоит </a:t>
            </a:r>
            <a:r>
              <a:rPr lang="ru-RU" sz="2800" dirty="0" smtClean="0">
                <a:solidFill>
                  <a:srgbClr val="0070C0"/>
                </a:solidFill>
              </a:rPr>
              <a:t>из его старшей части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428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4000" b="1" dirty="0" smtClean="0"/>
              <a:t>Сортировка</a:t>
            </a:r>
            <a:r>
              <a:rPr lang="ru-RU" sz="4000" dirty="0" smtClean="0"/>
              <a:t> рассматривается с точки зрения </a:t>
            </a:r>
            <a:r>
              <a:rPr lang="ru-RU" sz="4000" dirty="0" smtClean="0">
                <a:solidFill>
                  <a:srgbClr val="0070C0"/>
                </a:solidFill>
              </a:rPr>
              <a:t>двух свойств</a:t>
            </a:r>
            <a:r>
              <a:rPr lang="ru-RU" sz="4000" dirty="0" smtClean="0"/>
              <a:t>:</a:t>
            </a:r>
          </a:p>
          <a:p>
            <a:pPr marL="114300" indent="0" algn="ctr">
              <a:buNone/>
            </a:pPr>
            <a:endParaRPr lang="ru-RU" sz="4000" u="sng" dirty="0" smtClean="0"/>
          </a:p>
          <a:p>
            <a:pPr marL="114300" indent="0" algn="ctr">
              <a:buNone/>
            </a:pPr>
            <a:r>
              <a:rPr lang="ru-RU" sz="3200" dirty="0" smtClean="0"/>
              <a:t>1. </a:t>
            </a:r>
            <a:r>
              <a:rPr lang="ru-RU" sz="3200" dirty="0" smtClean="0">
                <a:solidFill>
                  <a:srgbClr val="C00000"/>
                </a:solidFill>
              </a:rPr>
              <a:t>Устойчивость</a:t>
            </a:r>
            <a:r>
              <a:rPr lang="ru-RU" sz="3200" dirty="0" smtClean="0"/>
              <a:t> сортировки.</a:t>
            </a:r>
          </a:p>
          <a:p>
            <a:pPr marL="114300" indent="0" algn="ctr">
              <a:buNone/>
            </a:pPr>
            <a:endParaRPr lang="ru-RU" sz="3200" dirty="0" smtClean="0"/>
          </a:p>
          <a:p>
            <a:pPr marL="114300" indent="0" algn="ctr">
              <a:buNone/>
            </a:pPr>
            <a:r>
              <a:rPr lang="ru-RU" sz="3200" dirty="0" smtClean="0"/>
              <a:t>2. </a:t>
            </a:r>
            <a:r>
              <a:rPr lang="ru-RU" sz="3200" dirty="0" smtClean="0">
                <a:solidFill>
                  <a:srgbClr val="C00000"/>
                </a:solidFill>
              </a:rPr>
              <a:t>Зависимость</a:t>
            </a:r>
            <a:r>
              <a:rPr lang="ru-RU" sz="3200" dirty="0" smtClean="0"/>
              <a:t> от исходной упорядоченности массива.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903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099"/>
            <a:ext cx="7620000" cy="541581"/>
          </a:xfrm>
        </p:spPr>
        <p:txBody>
          <a:bodyPr/>
          <a:lstStyle/>
          <a:p>
            <a:pPr algn="ctr"/>
            <a:r>
              <a:rPr lang="ru-RU" sz="3600" u="sng" dirty="0" smtClean="0">
                <a:solidFill>
                  <a:schemeClr val="tx1"/>
                </a:solidFill>
              </a:rPr>
              <a:t>Устойчивость сортировки</a:t>
            </a:r>
            <a:endParaRPr lang="ru-RU" sz="36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136904" cy="623731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800" u="sng" dirty="0" smtClean="0"/>
              <a:t>Определение</a:t>
            </a:r>
            <a:r>
              <a:rPr lang="ru-RU" sz="2800" dirty="0" smtClean="0"/>
              <a:t> Сортировка </a:t>
            </a:r>
            <a:r>
              <a:rPr lang="ru-RU" sz="2800" dirty="0"/>
              <a:t>называется </a:t>
            </a:r>
            <a:r>
              <a:rPr lang="ru-RU" sz="2800" i="1" dirty="0">
                <a:solidFill>
                  <a:srgbClr val="C00000"/>
                </a:solidFill>
              </a:rPr>
              <a:t>устойчивой</a:t>
            </a:r>
            <a:r>
              <a:rPr lang="ru-RU" sz="2800" dirty="0">
                <a:solidFill>
                  <a:srgbClr val="C00000"/>
                </a:solidFill>
              </a:rPr>
              <a:t>, </a:t>
            </a:r>
            <a:r>
              <a:rPr lang="ru-RU" sz="2800" dirty="0"/>
              <a:t>если после её проведения в массиве </a:t>
            </a:r>
            <a:r>
              <a:rPr lang="ru-RU" sz="2800" dirty="0">
                <a:solidFill>
                  <a:srgbClr val="0070C0"/>
                </a:solidFill>
              </a:rPr>
              <a:t>не меняется</a:t>
            </a:r>
            <a:r>
              <a:rPr lang="ru-RU" sz="2800" dirty="0"/>
              <a:t> относительный порядок элементов </a:t>
            </a:r>
            <a:r>
              <a:rPr lang="ru-RU" sz="2800" dirty="0">
                <a:solidFill>
                  <a:srgbClr val="0070C0"/>
                </a:solidFill>
              </a:rPr>
              <a:t>с одинаковыми ключами</a:t>
            </a:r>
            <a:r>
              <a:rPr lang="ru-RU" sz="2800" dirty="0" smtClean="0"/>
              <a:t>.</a:t>
            </a:r>
          </a:p>
          <a:p>
            <a:pPr marL="114300" indent="0">
              <a:buNone/>
            </a:pPr>
            <a:r>
              <a:rPr lang="ru-RU" sz="2800" i="1" u="sng" dirty="0" smtClean="0"/>
              <a:t>Пример:</a:t>
            </a:r>
          </a:p>
          <a:p>
            <a:pPr marL="114300" indent="0">
              <a:buNone/>
            </a:pPr>
            <a:r>
              <a:rPr lang="ru-RU" sz="2800" dirty="0" smtClean="0"/>
              <a:t>1   2   </a:t>
            </a:r>
            <a:r>
              <a:rPr lang="ru-RU" sz="2800" b="1" dirty="0" smtClean="0"/>
              <a:t>5</a:t>
            </a:r>
            <a:r>
              <a:rPr lang="en-US" sz="2800" b="1" dirty="0" smtClean="0"/>
              <a:t>’</a:t>
            </a:r>
            <a:r>
              <a:rPr lang="ru-RU" sz="2800" dirty="0" smtClean="0"/>
              <a:t>   6   3   4   </a:t>
            </a:r>
            <a:r>
              <a:rPr lang="ru-RU" sz="2800" b="1" dirty="0" smtClean="0"/>
              <a:t>5</a:t>
            </a:r>
            <a:r>
              <a:rPr lang="en-US" sz="2800" b="1" dirty="0" smtClean="0"/>
              <a:t>”</a:t>
            </a:r>
            <a:endParaRPr lang="ru-RU" sz="2800" b="1" dirty="0" smtClean="0"/>
          </a:p>
          <a:p>
            <a:pPr marL="114300" indent="0">
              <a:buNone/>
            </a:pPr>
            <a:r>
              <a:rPr lang="ru-RU" sz="2800" dirty="0" smtClean="0"/>
              <a:t>Итог сортировки:</a:t>
            </a:r>
          </a:p>
          <a:p>
            <a:pPr marL="114300" indent="0">
              <a:buNone/>
            </a:pPr>
            <a:r>
              <a:rPr lang="ru-RU" sz="2800" dirty="0" smtClean="0"/>
              <a:t>1   2   3   4   </a:t>
            </a:r>
            <a:r>
              <a:rPr lang="ru-RU" sz="2800" b="1" dirty="0"/>
              <a:t>5</a:t>
            </a:r>
            <a:r>
              <a:rPr lang="en-US" sz="2800" b="1" dirty="0" smtClean="0"/>
              <a:t>’</a:t>
            </a:r>
            <a:r>
              <a:rPr lang="ru-RU" sz="2800" b="1" dirty="0" smtClean="0"/>
              <a:t>   5</a:t>
            </a:r>
            <a:r>
              <a:rPr lang="en-US" sz="2800" b="1" dirty="0" smtClean="0"/>
              <a:t>”</a:t>
            </a:r>
            <a:r>
              <a:rPr lang="ru-RU" sz="2800" dirty="0" smtClean="0"/>
              <a:t>  6  - </a:t>
            </a:r>
            <a:r>
              <a:rPr lang="ru-RU" sz="2400" dirty="0" smtClean="0">
                <a:solidFill>
                  <a:srgbClr val="C00000"/>
                </a:solidFill>
              </a:rPr>
              <a:t>устойчивая</a:t>
            </a:r>
            <a:r>
              <a:rPr lang="ru-RU" sz="2400" dirty="0" smtClean="0"/>
              <a:t> сортировка</a:t>
            </a:r>
          </a:p>
          <a:p>
            <a:pPr marL="114300" indent="0">
              <a:buNone/>
            </a:pPr>
            <a:r>
              <a:rPr lang="ru-RU" sz="2800" dirty="0"/>
              <a:t>1   </a:t>
            </a:r>
            <a:r>
              <a:rPr lang="ru-RU" sz="2800" dirty="0" smtClean="0"/>
              <a:t>2   </a:t>
            </a:r>
            <a:r>
              <a:rPr lang="ru-RU" sz="2800" dirty="0"/>
              <a:t>3  </a:t>
            </a:r>
            <a:r>
              <a:rPr lang="ru-RU" sz="2800" dirty="0" smtClean="0"/>
              <a:t> </a:t>
            </a:r>
            <a:r>
              <a:rPr lang="ru-RU" sz="2800" dirty="0"/>
              <a:t>4 </a:t>
            </a:r>
            <a:r>
              <a:rPr lang="ru-RU" sz="2800" dirty="0" smtClean="0"/>
              <a:t>  </a:t>
            </a:r>
            <a:r>
              <a:rPr lang="ru-RU" sz="2800" b="1" dirty="0" smtClean="0"/>
              <a:t>5</a:t>
            </a:r>
            <a:r>
              <a:rPr lang="en-US" sz="2800" b="1" dirty="0" smtClean="0"/>
              <a:t>”</a:t>
            </a:r>
            <a:r>
              <a:rPr lang="ru-RU" sz="2800" b="1" dirty="0" smtClean="0"/>
              <a:t>  5</a:t>
            </a:r>
            <a:r>
              <a:rPr lang="en-US" sz="2800" b="1" dirty="0"/>
              <a:t>’</a:t>
            </a:r>
            <a:r>
              <a:rPr lang="ru-RU" sz="2800" dirty="0" smtClean="0"/>
              <a:t>   </a:t>
            </a:r>
            <a:r>
              <a:rPr lang="ru-RU" sz="2800" dirty="0"/>
              <a:t>6 </a:t>
            </a:r>
            <a:r>
              <a:rPr lang="ru-RU" sz="2800" dirty="0" smtClean="0"/>
              <a:t> </a:t>
            </a:r>
            <a:r>
              <a:rPr lang="ru-RU" sz="2400" dirty="0" smtClean="0"/>
              <a:t>- </a:t>
            </a:r>
            <a:r>
              <a:rPr lang="ru-RU" sz="2400" dirty="0" smtClean="0">
                <a:solidFill>
                  <a:srgbClr val="0070C0"/>
                </a:solidFill>
              </a:rPr>
              <a:t>неустойчивая</a:t>
            </a:r>
            <a:r>
              <a:rPr lang="ru-RU" sz="2400" dirty="0" smtClean="0"/>
              <a:t> сортировка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В общем случае </a:t>
            </a:r>
            <a:r>
              <a:rPr lang="ru-RU" sz="2800" dirty="0" smtClean="0">
                <a:solidFill>
                  <a:srgbClr val="0070C0"/>
                </a:solidFill>
              </a:rPr>
              <a:t>устойчивая сортировка лучше</a:t>
            </a:r>
            <a:r>
              <a:rPr lang="ru-RU" sz="2800" dirty="0" smtClean="0"/>
              <a:t>, чем неустойчивая. В частности, когда данные уже были ранее упорядочены по другим ключам.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36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1008112"/>
          </a:xfrm>
        </p:spPr>
        <p:txBody>
          <a:bodyPr/>
          <a:lstStyle/>
          <a:p>
            <a:pPr algn="ctr"/>
            <a:r>
              <a:rPr lang="ru-RU" sz="3600" u="sng" dirty="0" smtClean="0">
                <a:solidFill>
                  <a:schemeClr val="tx1"/>
                </a:solidFill>
              </a:rPr>
              <a:t>Зависимость от исходной упорядоченности массива</a:t>
            </a:r>
            <a:endParaRPr lang="ru-RU" sz="36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/>
              <a:t>Эта характеристика показывает, </a:t>
            </a:r>
            <a:r>
              <a:rPr lang="ru-RU" sz="2800" dirty="0" smtClean="0">
                <a:solidFill>
                  <a:srgbClr val="0070C0"/>
                </a:solidFill>
              </a:rPr>
              <a:t>изменяется ли</a:t>
            </a:r>
            <a:r>
              <a:rPr lang="ru-RU" sz="2800" dirty="0" smtClean="0"/>
              <a:t> трудоемкость сортировки </a:t>
            </a:r>
            <a:r>
              <a:rPr lang="ru-RU" sz="2800" dirty="0"/>
              <a:t> </a:t>
            </a:r>
            <a:r>
              <a:rPr lang="ru-RU" sz="2800" dirty="0" smtClean="0"/>
              <a:t>  в зависимости </a:t>
            </a:r>
            <a:r>
              <a:rPr lang="ru-RU" sz="2800" dirty="0" smtClean="0">
                <a:solidFill>
                  <a:srgbClr val="0070C0"/>
                </a:solidFill>
              </a:rPr>
              <a:t>от исходных данных</a:t>
            </a:r>
            <a:r>
              <a:rPr lang="ru-RU" sz="2800" dirty="0" smtClean="0"/>
              <a:t>.</a:t>
            </a:r>
          </a:p>
          <a:p>
            <a:pPr marL="114300" indent="0">
              <a:spcBef>
                <a:spcPts val="2400"/>
              </a:spcBef>
              <a:buNone/>
            </a:pPr>
            <a:r>
              <a:rPr lang="ru-RU" sz="2800" dirty="0" smtClean="0"/>
              <a:t>		Но все же…</a:t>
            </a:r>
          </a:p>
          <a:p>
            <a:pPr marL="114300" indent="0">
              <a:buNone/>
            </a:pPr>
            <a:r>
              <a:rPr lang="ru-RU" sz="2800" b="1" dirty="0" smtClean="0"/>
              <a:t>Главным качественным показателем сортировки</a:t>
            </a:r>
            <a:r>
              <a:rPr lang="ru-RU" sz="2800" dirty="0" smtClean="0"/>
              <a:t> является </a:t>
            </a:r>
            <a:r>
              <a:rPr lang="ru-RU" sz="2800" dirty="0" smtClean="0">
                <a:solidFill>
                  <a:srgbClr val="0070C0"/>
                </a:solidFill>
              </a:rPr>
              <a:t>быстрота работы</a:t>
            </a:r>
            <a:r>
              <a:rPr lang="ru-RU" sz="2800" dirty="0" smtClean="0"/>
              <a:t> (</a:t>
            </a:r>
            <a:r>
              <a:rPr lang="ru-RU" sz="2800" dirty="0" smtClean="0">
                <a:solidFill>
                  <a:srgbClr val="C00000"/>
                </a:solidFill>
              </a:rPr>
              <a:t>трудоемкость</a:t>
            </a:r>
            <a:r>
              <a:rPr lang="ru-RU" sz="2800" dirty="0" smtClean="0"/>
              <a:t>).</a:t>
            </a:r>
          </a:p>
          <a:p>
            <a:pPr marL="114300" indent="0">
              <a:buNone/>
            </a:pPr>
            <a:r>
              <a:rPr lang="ru-RU" sz="2800" dirty="0" smtClean="0"/>
              <a:t>Для сравнения </a:t>
            </a:r>
            <a:r>
              <a:rPr lang="ru-RU" sz="2800" dirty="0" smtClean="0">
                <a:solidFill>
                  <a:srgbClr val="0070C0"/>
                </a:solidFill>
              </a:rPr>
              <a:t>методов сортировки</a:t>
            </a:r>
            <a:r>
              <a:rPr lang="ru-RU" sz="2800" dirty="0" smtClean="0"/>
              <a:t> необходимо оценивать их </a:t>
            </a:r>
            <a:r>
              <a:rPr lang="ru-RU" sz="2800" b="1" dirty="0" smtClean="0"/>
              <a:t>эффективность по времени.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681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992888" cy="576064"/>
          </a:xfrm>
        </p:spPr>
        <p:txBody>
          <a:bodyPr/>
          <a:lstStyle/>
          <a:p>
            <a:pPr algn="ctr"/>
            <a:r>
              <a:rPr lang="ru-RU" sz="3600" u="sng" dirty="0" smtClean="0">
                <a:solidFill>
                  <a:schemeClr val="tx1"/>
                </a:solidFill>
              </a:rPr>
              <a:t>Трудоемкость сортировки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388424" cy="5544616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Операции</a:t>
            </a:r>
            <a:r>
              <a:rPr lang="ru-RU" sz="2800" dirty="0" smtClean="0"/>
              <a:t>, влияющие на </a:t>
            </a:r>
            <a:r>
              <a:rPr lang="ru-RU" sz="2800" dirty="0" smtClean="0">
                <a:solidFill>
                  <a:srgbClr val="0070C0"/>
                </a:solidFill>
              </a:rPr>
              <a:t>трудоемкость сортировки</a:t>
            </a:r>
            <a:r>
              <a:rPr lang="ru-RU" sz="2800" dirty="0" smtClean="0"/>
              <a:t>:</a:t>
            </a:r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1. </a:t>
            </a:r>
            <a:r>
              <a:rPr lang="ru-RU" sz="2800" b="1" dirty="0" smtClean="0"/>
              <a:t>Сравнение</a:t>
            </a:r>
            <a:r>
              <a:rPr lang="ru-RU" sz="2800" dirty="0" smtClean="0"/>
              <a:t> элементов </a:t>
            </a:r>
            <a:r>
              <a:rPr lang="en-US" sz="2800" dirty="0" smtClean="0"/>
              <a:t>-</a:t>
            </a:r>
            <a:r>
              <a:rPr lang="ru-RU" sz="2800" dirty="0" smtClean="0"/>
              <a:t> </a:t>
            </a:r>
            <a:r>
              <a:rPr lang="en-US" sz="2800" b="1" dirty="0" smtClean="0"/>
              <a:t>C </a:t>
            </a:r>
            <a:r>
              <a:rPr lang="en-US" sz="2800" dirty="0" smtClean="0"/>
              <a:t>(“Compare”);</a:t>
            </a:r>
          </a:p>
          <a:p>
            <a:pPr marL="114300" indent="0">
              <a:buNone/>
            </a:pPr>
            <a:r>
              <a:rPr lang="en-US" sz="2800" dirty="0" smtClean="0"/>
              <a:t>2.</a:t>
            </a:r>
            <a:r>
              <a:rPr lang="ru-RU" sz="2800" dirty="0" smtClean="0"/>
              <a:t> </a:t>
            </a:r>
            <a:r>
              <a:rPr lang="ru-RU" sz="2800" b="1" dirty="0" smtClean="0"/>
              <a:t>Перестановки</a:t>
            </a:r>
            <a:r>
              <a:rPr lang="ru-RU" sz="2800" dirty="0" smtClean="0"/>
              <a:t> элементов – </a:t>
            </a:r>
            <a:r>
              <a:rPr lang="en-US" sz="2800" b="1" dirty="0" smtClean="0"/>
              <a:t>M</a:t>
            </a:r>
            <a:r>
              <a:rPr lang="en-US" sz="2800" dirty="0" smtClean="0"/>
              <a:t> (“Move”).</a:t>
            </a:r>
            <a:endParaRPr lang="ru-RU" sz="2800" dirty="0" smtClean="0"/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Мы будем оценивать </a:t>
            </a:r>
            <a:r>
              <a:rPr lang="ru-RU" sz="2800" dirty="0" smtClean="0">
                <a:solidFill>
                  <a:srgbClr val="C00000"/>
                </a:solidFill>
              </a:rPr>
              <a:t>трудоемкость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0070C0"/>
                </a:solidFill>
              </a:rPr>
              <a:t>количеством операций </a:t>
            </a:r>
            <a:r>
              <a:rPr lang="ru-RU" sz="2800" dirty="0" smtClean="0">
                <a:solidFill>
                  <a:srgbClr val="C00000"/>
                </a:solidFill>
              </a:rPr>
              <a:t>сравнения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и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>
                <a:solidFill>
                  <a:srgbClr val="C00000"/>
                </a:solidFill>
              </a:rPr>
              <a:t>перестановки</a:t>
            </a:r>
            <a:r>
              <a:rPr lang="ru-RU" sz="2800" dirty="0" smtClean="0"/>
              <a:t>: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</a:p>
          <a:p>
            <a:pPr marL="114300" indent="0">
              <a:buNone/>
            </a:pPr>
            <a:r>
              <a:rPr lang="en-US" sz="2800" dirty="0" smtClean="0"/>
              <a:t>			</a:t>
            </a:r>
            <a:r>
              <a:rPr lang="ru-RU" sz="2800" dirty="0" smtClean="0"/>
              <a:t>С</a:t>
            </a:r>
            <a:r>
              <a:rPr lang="en-US" sz="2800" dirty="0" smtClean="0"/>
              <a:t> </a:t>
            </a:r>
            <a:r>
              <a:rPr lang="ru-RU" sz="2800" dirty="0" smtClean="0"/>
              <a:t>+</a:t>
            </a:r>
            <a:r>
              <a:rPr lang="en-US" sz="2800" dirty="0" smtClean="0"/>
              <a:t> M = T</a:t>
            </a:r>
            <a:endParaRPr lang="ru-RU" sz="2800" dirty="0" smtClean="0"/>
          </a:p>
          <a:p>
            <a:pPr marL="114300" indent="0">
              <a:buNone/>
            </a:pPr>
            <a:endParaRPr lang="ru-RU" sz="2800" dirty="0"/>
          </a:p>
          <a:p>
            <a:pPr marL="114300" indent="0">
              <a:buNone/>
            </a:pPr>
            <a:r>
              <a:rPr lang="en-US" sz="2800" b="1" dirty="0" smtClean="0"/>
              <a:t>C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b="1" dirty="0" smtClean="0"/>
              <a:t>M</a:t>
            </a:r>
            <a:r>
              <a:rPr lang="ru-RU" sz="2800" b="1" dirty="0" smtClean="0"/>
              <a:t> </a:t>
            </a:r>
            <a:r>
              <a:rPr lang="ru-RU" sz="2800" dirty="0" smtClean="0"/>
              <a:t>зависят от </a:t>
            </a:r>
            <a:r>
              <a:rPr lang="ru-RU" sz="2800" dirty="0" smtClean="0">
                <a:solidFill>
                  <a:srgbClr val="0070C0"/>
                </a:solidFill>
              </a:rPr>
              <a:t>количества элементов</a:t>
            </a:r>
            <a:r>
              <a:rPr lang="ru-RU" sz="2800" dirty="0" smtClean="0"/>
              <a:t> в массиве:</a:t>
            </a:r>
            <a:endParaRPr lang="en-US" sz="2800" dirty="0" smtClean="0"/>
          </a:p>
          <a:p>
            <a:pPr marL="114300" indent="0" algn="ctr">
              <a:buNone/>
            </a:pPr>
            <a:r>
              <a:rPr lang="en-US" sz="2800" dirty="0" smtClean="0"/>
              <a:t>C(n) + M(n) = T(n)</a:t>
            </a:r>
            <a:r>
              <a:rPr lang="ru-RU" sz="2800" dirty="0" smtClean="0"/>
              <a:t>,</a:t>
            </a:r>
          </a:p>
          <a:p>
            <a:pPr marL="114300" indent="0" algn="ctr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ru-RU" sz="2800" dirty="0"/>
              <a:t>г</a:t>
            </a:r>
            <a:r>
              <a:rPr lang="ru-RU" sz="2800" dirty="0" smtClean="0"/>
              <a:t>де </a:t>
            </a:r>
            <a:r>
              <a:rPr lang="en-US" sz="2800" dirty="0" smtClean="0"/>
              <a:t>C(n)</a:t>
            </a:r>
            <a:r>
              <a:rPr lang="ru-RU" sz="2800" dirty="0" smtClean="0"/>
              <a:t>, </a:t>
            </a:r>
            <a:r>
              <a:rPr lang="en-US" sz="2800" dirty="0" smtClean="0"/>
              <a:t>M(n)</a:t>
            </a:r>
            <a:r>
              <a:rPr lang="ru-RU" sz="2800" dirty="0" smtClean="0"/>
              <a:t>, </a:t>
            </a:r>
            <a:r>
              <a:rPr lang="en-US" sz="2800" dirty="0" smtClean="0"/>
              <a:t>T(n)</a:t>
            </a:r>
            <a:r>
              <a:rPr lang="ru-RU" sz="2800" dirty="0" smtClean="0"/>
              <a:t> – функции от количества элементов</a:t>
            </a:r>
            <a:r>
              <a:rPr lang="en-US" sz="2800" dirty="0" smtClean="0"/>
              <a:t> </a:t>
            </a:r>
            <a:r>
              <a:rPr lang="ru-RU" sz="2800" dirty="0" smtClean="0"/>
              <a:t>массива.</a:t>
            </a:r>
            <a:endParaRPr lang="en-US" sz="2800" dirty="0"/>
          </a:p>
          <a:p>
            <a:pPr marL="11430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41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620000" cy="1143000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Рейтинг (баллы)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8748464" cy="6165304"/>
          </a:xfrm>
        </p:spPr>
        <p:txBody>
          <a:bodyPr/>
          <a:lstStyle/>
          <a:p>
            <a:pPr marL="114300" indent="0">
              <a:buNone/>
            </a:pPr>
            <a:r>
              <a:rPr lang="ru-RU" sz="2400" b="1" dirty="0" smtClean="0"/>
              <a:t>Лекции</a:t>
            </a:r>
            <a:r>
              <a:rPr lang="ru-RU" sz="2400" dirty="0" smtClean="0"/>
              <a:t>:     посещение (</a:t>
            </a:r>
            <a:r>
              <a:rPr lang="ru-RU" sz="2400" dirty="0" smtClean="0">
                <a:solidFill>
                  <a:srgbClr val="FF0000"/>
                </a:solidFill>
              </a:rPr>
              <a:t>+5</a:t>
            </a:r>
            <a:r>
              <a:rPr lang="ru-RU" sz="2400" dirty="0" smtClean="0"/>
              <a:t>), ответы (</a:t>
            </a:r>
            <a:r>
              <a:rPr lang="ru-RU" sz="2400" dirty="0" smtClean="0">
                <a:solidFill>
                  <a:srgbClr val="FF0000"/>
                </a:solidFill>
              </a:rPr>
              <a:t>+</a:t>
            </a:r>
            <a:r>
              <a:rPr lang="ru-RU" sz="2400" dirty="0" smtClean="0"/>
              <a:t>), пропуск (</a:t>
            </a:r>
            <a:r>
              <a:rPr lang="ru-RU" sz="2400" dirty="0" smtClean="0">
                <a:solidFill>
                  <a:srgbClr val="FF0000"/>
                </a:solidFill>
              </a:rPr>
              <a:t>-5</a:t>
            </a:r>
            <a:r>
              <a:rPr lang="ru-RU" sz="2400" dirty="0" smtClean="0"/>
              <a:t>)</a:t>
            </a:r>
          </a:p>
          <a:p>
            <a:pPr marL="114300" indent="0">
              <a:buNone/>
            </a:pPr>
            <a:r>
              <a:rPr lang="ru-RU" sz="2400" b="1" dirty="0" smtClean="0"/>
              <a:t>Лабораторные работы</a:t>
            </a:r>
            <a:r>
              <a:rPr lang="ru-RU" sz="2400" dirty="0" smtClean="0"/>
              <a:t>: </a:t>
            </a:r>
            <a:r>
              <a:rPr lang="ru-RU" sz="2400" dirty="0" smtClean="0">
                <a:solidFill>
                  <a:srgbClr val="C00000"/>
                </a:solidFill>
              </a:rPr>
              <a:t>оценки 3, 4, 5, 5+</a:t>
            </a:r>
          </a:p>
          <a:p>
            <a:pPr marL="11430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                           </a:t>
            </a:r>
            <a:r>
              <a:rPr lang="ru-RU" sz="2400" dirty="0" smtClean="0">
                <a:solidFill>
                  <a:srgbClr val="FF0000"/>
                </a:solidFill>
              </a:rPr>
              <a:t>баллы 3, 5, 7, 10</a:t>
            </a:r>
          </a:p>
          <a:p>
            <a:pPr marL="11430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                           пропуск (</a:t>
            </a:r>
            <a:r>
              <a:rPr lang="ru-RU" sz="2400" dirty="0" smtClean="0">
                <a:solidFill>
                  <a:srgbClr val="FF0000"/>
                </a:solidFill>
              </a:rPr>
              <a:t>-</a:t>
            </a:r>
            <a:r>
              <a:rPr lang="en-US" sz="2400" dirty="0" smtClean="0">
                <a:solidFill>
                  <a:srgbClr val="FF0000"/>
                </a:solidFill>
              </a:rPr>
              <a:t>5</a:t>
            </a:r>
            <a:r>
              <a:rPr lang="ru-RU" sz="2400" dirty="0" smtClean="0"/>
              <a:t>)</a:t>
            </a:r>
          </a:p>
          <a:p>
            <a:pPr marL="114300" indent="0">
              <a:buNone/>
            </a:pPr>
            <a:r>
              <a:rPr lang="ru-RU" sz="2400" b="1" dirty="0" smtClean="0"/>
              <a:t>Домашние задания</a:t>
            </a:r>
            <a:r>
              <a:rPr lang="ru-RU" sz="2400" dirty="0" smtClean="0"/>
              <a:t>:      </a:t>
            </a:r>
            <a:r>
              <a:rPr lang="ru-RU" sz="2400" dirty="0" smtClean="0">
                <a:solidFill>
                  <a:srgbClr val="C00000"/>
                </a:solidFill>
              </a:rPr>
              <a:t>оценки 3, 4, 5, 5+</a:t>
            </a:r>
          </a:p>
          <a:p>
            <a:pPr marL="11430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                         </a:t>
            </a:r>
            <a:r>
              <a:rPr lang="ru-RU" sz="2400" dirty="0" smtClean="0">
                <a:solidFill>
                  <a:srgbClr val="FF0000"/>
                </a:solidFill>
              </a:rPr>
              <a:t>баллы 1, 3, 5, 7</a:t>
            </a:r>
          </a:p>
          <a:p>
            <a:pPr marL="114300" indent="0" algn="ctr">
              <a:buNone/>
            </a:pPr>
            <a:endParaRPr lang="ru-RU" sz="2400" u="sng" dirty="0" smtClean="0">
              <a:solidFill>
                <a:srgbClr val="00B0F0"/>
              </a:solidFill>
            </a:endParaRPr>
          </a:p>
          <a:p>
            <a:pPr marL="114300" indent="0">
              <a:buNone/>
            </a:pPr>
            <a:r>
              <a:rPr lang="ru-RU" sz="2400" b="1" dirty="0" smtClean="0"/>
              <a:t>Автомат</a:t>
            </a:r>
            <a:r>
              <a:rPr lang="ru-RU" sz="2400" dirty="0" smtClean="0"/>
              <a:t>:</a:t>
            </a:r>
            <a:r>
              <a:rPr lang="ru-RU" sz="2400" dirty="0" smtClean="0">
                <a:solidFill>
                  <a:srgbClr val="FF0000"/>
                </a:solidFill>
              </a:rPr>
              <a:t> ≥80% от </a:t>
            </a:r>
            <a:r>
              <a:rPr lang="en-US" sz="2400" dirty="0" smtClean="0">
                <a:solidFill>
                  <a:srgbClr val="FF0000"/>
                </a:solidFill>
              </a:rPr>
              <a:t>max</a:t>
            </a:r>
            <a:r>
              <a:rPr lang="en-US" sz="2400" dirty="0" smtClean="0"/>
              <a:t>,</a:t>
            </a:r>
            <a:r>
              <a:rPr lang="ru-RU" sz="2400" dirty="0" smtClean="0"/>
              <a:t> все лабораторные ≥4, ДЗ ≥4, </a:t>
            </a:r>
            <a:r>
              <a:rPr lang="ru-RU" sz="2400" b="1" dirty="0" smtClean="0"/>
              <a:t>		       </a:t>
            </a:r>
            <a:r>
              <a:rPr lang="ru-RU" sz="2400" dirty="0" smtClean="0"/>
              <a:t>контрольные сроки </a:t>
            </a:r>
            <a:r>
              <a:rPr lang="ru-RU" sz="2400" dirty="0"/>
              <a:t>≥ </a:t>
            </a:r>
            <a:r>
              <a:rPr lang="en-US" sz="2400" dirty="0" smtClean="0"/>
              <a:t>1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b="1" dirty="0" smtClean="0"/>
              <a:t>Собеседование (полуавтомат)</a:t>
            </a:r>
            <a:r>
              <a:rPr lang="ru-RU" sz="2400" dirty="0" smtClean="0"/>
              <a:t>: </a:t>
            </a:r>
          </a:p>
          <a:p>
            <a:pPr marL="114300" indent="0">
              <a:buNone/>
            </a:pPr>
            <a:r>
              <a:rPr lang="ru-RU" sz="2400" dirty="0" smtClean="0"/>
              <a:t>	       </a:t>
            </a:r>
            <a:r>
              <a:rPr lang="ru-RU" sz="2400" dirty="0" smtClean="0">
                <a:solidFill>
                  <a:srgbClr val="FF0000"/>
                </a:solidFill>
              </a:rPr>
              <a:t>от 60% до 80</a:t>
            </a:r>
            <a:r>
              <a:rPr lang="ru-RU" sz="2400" dirty="0">
                <a:solidFill>
                  <a:srgbClr val="FF0000"/>
                </a:solidFill>
              </a:rPr>
              <a:t>% </a:t>
            </a:r>
            <a:r>
              <a:rPr lang="ru-RU" sz="2400" dirty="0" smtClean="0">
                <a:solidFill>
                  <a:srgbClr val="FF0000"/>
                </a:solidFill>
              </a:rPr>
              <a:t>от </a:t>
            </a:r>
            <a:r>
              <a:rPr lang="en-US" sz="2400" dirty="0" smtClean="0">
                <a:solidFill>
                  <a:srgbClr val="FF0000"/>
                </a:solidFill>
              </a:rPr>
              <a:t>max</a:t>
            </a:r>
            <a:r>
              <a:rPr lang="en-US" sz="2400" dirty="0" smtClean="0"/>
              <a:t>,</a:t>
            </a:r>
            <a:r>
              <a:rPr lang="ru-RU" sz="2400" dirty="0" smtClean="0"/>
              <a:t> все </a:t>
            </a:r>
            <a:r>
              <a:rPr lang="ru-RU" sz="2400" dirty="0"/>
              <a:t>лабораторные </a:t>
            </a:r>
            <a:r>
              <a:rPr lang="ru-RU" sz="2400" dirty="0" smtClean="0"/>
              <a:t>≥3,            	       ДЗ ≥3, контрольные </a:t>
            </a:r>
            <a:r>
              <a:rPr lang="ru-RU" sz="2400" dirty="0"/>
              <a:t>сроки </a:t>
            </a:r>
            <a:r>
              <a:rPr lang="ru-RU" sz="2400" dirty="0" smtClean="0"/>
              <a:t>≥</a:t>
            </a:r>
            <a:r>
              <a:rPr lang="en-US" sz="2400" dirty="0" smtClean="0"/>
              <a:t> 0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b="1" dirty="0" smtClean="0"/>
              <a:t>Экзамен по билетам</a:t>
            </a:r>
            <a:r>
              <a:rPr lang="ru-RU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ru-RU" sz="2400" dirty="0" smtClean="0">
                <a:solidFill>
                  <a:srgbClr val="FF0000"/>
                </a:solidFill>
              </a:rPr>
              <a:t>60% от </a:t>
            </a:r>
            <a:r>
              <a:rPr lang="en-US" sz="2400" dirty="0" smtClean="0">
                <a:solidFill>
                  <a:srgbClr val="FF0000"/>
                </a:solidFill>
              </a:rPr>
              <a:t>max</a:t>
            </a:r>
            <a:r>
              <a:rPr lang="ru-RU" sz="2400" dirty="0" smtClean="0"/>
              <a:t> с предварительной 				       отработкой лабораторных работ</a:t>
            </a:r>
            <a:endParaRPr lang="ru-RU" sz="2400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2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54842"/>
            <a:ext cx="8064896" cy="650315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b="1" dirty="0" smtClean="0"/>
              <a:t>При подсчете трудоемкости</a:t>
            </a:r>
            <a:r>
              <a:rPr lang="ru-RU" sz="2800" dirty="0" smtClean="0"/>
              <a:t> учитываются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800" i="1" dirty="0" smtClean="0">
                <a:solidFill>
                  <a:srgbClr val="0070C0"/>
                </a:solidFill>
              </a:rPr>
              <a:t>только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i="1" dirty="0" smtClean="0">
                <a:solidFill>
                  <a:srgbClr val="0070C0"/>
                </a:solidFill>
              </a:rPr>
              <a:t>те операции</a:t>
            </a:r>
            <a:r>
              <a:rPr lang="ru-RU" sz="2800" dirty="0" smtClean="0"/>
              <a:t>, в которых участвуют </a:t>
            </a:r>
            <a:r>
              <a:rPr lang="ru-RU" sz="2800" i="1" dirty="0" smtClean="0">
                <a:solidFill>
                  <a:srgbClr val="C00000"/>
                </a:solidFill>
              </a:rPr>
              <a:t>элементы массива</a:t>
            </a:r>
            <a:r>
              <a:rPr lang="ru-RU" sz="2800" i="1" dirty="0" smtClean="0"/>
              <a:t>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600" dirty="0" smtClean="0"/>
              <a:t>Предварительно обнулить счетчики </a:t>
            </a:r>
            <a:r>
              <a:rPr lang="en-US" sz="2600" b="1" dirty="0" smtClean="0"/>
              <a:t>C=0; M=0;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 smtClean="0"/>
              <a:t>При подсчете </a:t>
            </a:r>
            <a:r>
              <a:rPr lang="ru-RU" sz="2800" dirty="0" smtClean="0">
                <a:solidFill>
                  <a:srgbClr val="C00000"/>
                </a:solidFill>
              </a:rPr>
              <a:t>количества сравнений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счетчик желательно ставить </a:t>
            </a:r>
            <a:r>
              <a:rPr lang="ru-RU" sz="2800" b="1" dirty="0" smtClean="0"/>
              <a:t>перед</a:t>
            </a:r>
            <a:r>
              <a:rPr lang="ru-RU" sz="2800" dirty="0" smtClean="0"/>
              <a:t> условным оператором.</a:t>
            </a:r>
          </a:p>
          <a:p>
            <a:pPr marL="114300" indent="0">
              <a:buNone/>
            </a:pPr>
            <a:r>
              <a:rPr lang="ru-RU" sz="2800" u="sng" dirty="0" smtClean="0"/>
              <a:t>Пример:</a:t>
            </a:r>
            <a:r>
              <a:rPr lang="ru-RU" sz="2800" dirty="0" smtClean="0"/>
              <a:t>  </a:t>
            </a:r>
            <a:r>
              <a:rPr lang="en-US" sz="2800" dirty="0" smtClean="0"/>
              <a:t>  </a:t>
            </a:r>
            <a:r>
              <a:rPr lang="ru-RU" sz="2800" dirty="0" smtClean="0"/>
              <a:t> </a:t>
            </a:r>
            <a:r>
              <a:rPr lang="ru-RU" sz="2800" b="1" dirty="0"/>
              <a:t>С</a:t>
            </a:r>
            <a:r>
              <a:rPr lang="en-US" sz="2800" b="1" dirty="0" smtClean="0"/>
              <a:t>++;</a:t>
            </a:r>
            <a:r>
              <a:rPr lang="en-US" sz="2800" dirty="0" smtClean="0"/>
              <a:t> </a:t>
            </a:r>
            <a:r>
              <a:rPr lang="en-US" sz="2800" b="1" dirty="0" smtClean="0"/>
              <a:t>if (</a:t>
            </a:r>
            <a:r>
              <a:rPr lang="en-US" sz="2800" b="1" dirty="0" err="1" smtClean="0"/>
              <a:t>a</a:t>
            </a:r>
            <a:r>
              <a:rPr lang="en-US" sz="2800" b="1" baseline="-25000" dirty="0" err="1" smtClean="0"/>
              <a:t>i</a:t>
            </a:r>
            <a:r>
              <a:rPr lang="en-US" sz="2800" b="1" dirty="0" smtClean="0"/>
              <a:t> &lt; x) …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 smtClean="0"/>
              <a:t>При подсчете </a:t>
            </a:r>
            <a:r>
              <a:rPr lang="ru-RU" sz="2800" dirty="0" smtClean="0">
                <a:solidFill>
                  <a:srgbClr val="C00000"/>
                </a:solidFill>
              </a:rPr>
              <a:t>количества пересылок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счетчик ставится </a:t>
            </a:r>
            <a:r>
              <a:rPr lang="ru-RU" sz="2800" b="1" dirty="0" smtClean="0"/>
              <a:t>до или после</a:t>
            </a:r>
            <a:r>
              <a:rPr lang="ru-RU" sz="2800" dirty="0" smtClean="0"/>
              <a:t> оператора присваивания:</a:t>
            </a:r>
          </a:p>
          <a:p>
            <a:pPr marL="114300" indent="0">
              <a:buNone/>
            </a:pPr>
            <a:r>
              <a:rPr lang="ru-RU" sz="2800" u="sng" dirty="0" smtClean="0"/>
              <a:t>Пример:</a:t>
            </a:r>
            <a:r>
              <a:rPr lang="ru-RU" sz="2800" dirty="0" smtClean="0"/>
              <a:t>  </a:t>
            </a:r>
            <a:r>
              <a:rPr lang="ru-RU" sz="2800" b="1" dirty="0" smtClean="0"/>
              <a:t> 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a</a:t>
            </a:r>
            <a:r>
              <a:rPr lang="en-US" sz="2800" b="1" baseline="-25000" dirty="0" err="1" smtClean="0"/>
              <a:t>i</a:t>
            </a:r>
            <a:r>
              <a:rPr lang="en-US" sz="2800" b="1" dirty="0" smtClean="0"/>
              <a:t>=x; M++;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2853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708104"/>
          </a:xfrm>
        </p:spPr>
        <p:txBody>
          <a:bodyPr/>
          <a:lstStyle/>
          <a:p>
            <a:pPr marL="114300" indent="0">
              <a:spcBef>
                <a:spcPts val="1800"/>
              </a:spcBef>
              <a:buNone/>
            </a:pPr>
            <a:r>
              <a:rPr lang="ru-RU" sz="2800" b="1" dirty="0" smtClean="0"/>
              <a:t>Рассматриваемые  алгоритмы</a:t>
            </a:r>
            <a:r>
              <a:rPr lang="ru-RU" sz="2800" dirty="0" smtClean="0"/>
              <a:t> написаны </a:t>
            </a:r>
            <a:r>
              <a:rPr lang="ru-RU" sz="2800" dirty="0" smtClean="0">
                <a:solidFill>
                  <a:srgbClr val="C00000"/>
                </a:solidFill>
              </a:rPr>
              <a:t>на естественном языке</a:t>
            </a:r>
            <a:r>
              <a:rPr lang="ru-RU" sz="2800" dirty="0" smtClean="0"/>
              <a:t>, в котором </a:t>
            </a:r>
            <a:r>
              <a:rPr lang="ru-RU" sz="2800" dirty="0" smtClean="0">
                <a:solidFill>
                  <a:srgbClr val="0070C0"/>
                </a:solidFill>
              </a:rPr>
              <a:t>массив нумеруется от 1 до </a:t>
            </a:r>
            <a:r>
              <a:rPr lang="en-US" sz="2800" dirty="0" smtClean="0">
                <a:solidFill>
                  <a:srgbClr val="0070C0"/>
                </a:solidFill>
              </a:rPr>
              <a:t>n</a:t>
            </a:r>
            <a:r>
              <a:rPr lang="en-US" sz="2800" dirty="0" smtClean="0"/>
              <a:t>:  </a:t>
            </a:r>
            <a:r>
              <a:rPr lang="ru-RU" sz="2800" b="1" dirty="0" smtClean="0"/>
              <a:t>А </a:t>
            </a:r>
            <a:r>
              <a:rPr lang="ru-RU" sz="2800" b="1" dirty="0"/>
              <a:t>= </a:t>
            </a:r>
            <a:r>
              <a:rPr lang="en-US" sz="2800" b="1" dirty="0"/>
              <a:t>{</a:t>
            </a:r>
            <a:r>
              <a:rPr lang="ru-RU" sz="2800" b="1" dirty="0"/>
              <a:t> </a:t>
            </a:r>
            <a:r>
              <a:rPr lang="ru-RU" sz="2800" b="1" dirty="0" smtClean="0"/>
              <a:t>а</a:t>
            </a:r>
            <a:r>
              <a:rPr lang="ru-RU" sz="2800" b="1" baseline="-25000" dirty="0" smtClean="0"/>
              <a:t>1 </a:t>
            </a:r>
            <a:r>
              <a:rPr lang="ru-RU" sz="2800" b="1" dirty="0" smtClean="0"/>
              <a:t>, а</a:t>
            </a:r>
            <a:r>
              <a:rPr lang="ru-RU" sz="2800" b="1" baseline="-25000" dirty="0" smtClean="0"/>
              <a:t>2 </a:t>
            </a:r>
            <a:r>
              <a:rPr lang="ru-RU" sz="2800" b="1" dirty="0" smtClean="0"/>
              <a:t>, </a:t>
            </a:r>
            <a:r>
              <a:rPr lang="ru-RU" sz="2800" b="1" dirty="0"/>
              <a:t>…, а</a:t>
            </a:r>
            <a:r>
              <a:rPr lang="en-US" sz="2800" b="1" baseline="-25000" dirty="0"/>
              <a:t>n</a:t>
            </a:r>
            <a:r>
              <a:rPr lang="ru-RU" sz="2800" b="1" baseline="-25000" dirty="0"/>
              <a:t> </a:t>
            </a:r>
            <a:r>
              <a:rPr lang="en-US" sz="2800" b="1" dirty="0" smtClean="0"/>
              <a:t>}</a:t>
            </a:r>
            <a:r>
              <a:rPr lang="ru-RU" sz="28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/>
              <a:t>Для </a:t>
            </a:r>
            <a:r>
              <a:rPr lang="ru-RU" sz="2800" dirty="0"/>
              <a:t>удобства реализации </a:t>
            </a:r>
            <a:r>
              <a:rPr lang="ru-RU" sz="2800" dirty="0" smtClean="0"/>
              <a:t>алгоритмов </a:t>
            </a:r>
            <a:r>
              <a:rPr lang="ru-RU" sz="2800" dirty="0" smtClean="0">
                <a:solidFill>
                  <a:srgbClr val="C00000"/>
                </a:solidFill>
              </a:rPr>
              <a:t>на языке </a:t>
            </a:r>
            <a:r>
              <a:rPr lang="en-US" sz="2800" dirty="0" smtClean="0">
                <a:solidFill>
                  <a:srgbClr val="C00000"/>
                </a:solidFill>
              </a:rPr>
              <a:t>C++</a:t>
            </a:r>
            <a:r>
              <a:rPr lang="ru-RU" sz="2800" dirty="0" smtClean="0"/>
              <a:t>, </a:t>
            </a:r>
            <a:r>
              <a:rPr lang="ru-RU" sz="2800" dirty="0"/>
              <a:t>массив </a:t>
            </a:r>
            <a:r>
              <a:rPr lang="ru-RU" sz="2800" dirty="0" smtClean="0"/>
              <a:t>возможно </a:t>
            </a:r>
            <a:r>
              <a:rPr lang="ru-RU" sz="2800" dirty="0"/>
              <a:t>описывать следующим образом:</a:t>
            </a:r>
          </a:p>
          <a:p>
            <a:pPr marL="114300" indent="0">
              <a:buNone/>
            </a:pPr>
            <a:r>
              <a:rPr lang="en-US" sz="2800" b="1" dirty="0" err="1"/>
              <a:t>int</a:t>
            </a:r>
            <a:r>
              <a:rPr lang="en-US" sz="2800" b="1" dirty="0"/>
              <a:t>  A [ 1+n ];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2800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smtClean="0"/>
              <a:t>Тогда </a:t>
            </a:r>
            <a:r>
              <a:rPr lang="ru-RU" sz="2800" dirty="0">
                <a:solidFill>
                  <a:srgbClr val="0070C0"/>
                </a:solidFill>
              </a:rPr>
              <a:t>при </a:t>
            </a:r>
            <a:r>
              <a:rPr lang="ru-RU" sz="2800" dirty="0" smtClean="0">
                <a:solidFill>
                  <a:srgbClr val="0070C0"/>
                </a:solidFill>
              </a:rPr>
              <a:t>заполнении, обработке </a:t>
            </a:r>
            <a:r>
              <a:rPr lang="ru-RU" sz="2800" dirty="0">
                <a:solidFill>
                  <a:srgbClr val="0070C0"/>
                </a:solidFill>
              </a:rPr>
              <a:t>и выводе</a:t>
            </a:r>
            <a:r>
              <a:rPr lang="ru-RU" sz="2800" dirty="0"/>
              <a:t> массива </a:t>
            </a:r>
            <a:r>
              <a:rPr lang="ru-RU" sz="2800" dirty="0" smtClean="0"/>
              <a:t>элемент </a:t>
            </a:r>
            <a:r>
              <a:rPr lang="ru-RU" sz="2800" b="1" dirty="0"/>
              <a:t>А</a:t>
            </a:r>
            <a:r>
              <a:rPr lang="en-US" sz="2800" b="1" dirty="0"/>
              <a:t>[0]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C00000"/>
                </a:solidFill>
              </a:rPr>
              <a:t>не используется</a:t>
            </a:r>
            <a:r>
              <a:rPr lang="ru-RU" sz="2800" dirty="0"/>
              <a:t>.</a:t>
            </a:r>
          </a:p>
          <a:p>
            <a:pPr marL="114300" indent="0">
              <a:buNone/>
            </a:pPr>
            <a:r>
              <a:rPr lang="en-US" dirty="0" smtClean="0"/>
              <a:t>      A[0]      A[1]     A[2]               ...                    A[n]</a:t>
            </a:r>
            <a:endParaRPr lang="ru-RU" dirty="0" smtClean="0"/>
          </a:p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54230"/>
              </p:ext>
            </p:extLst>
          </p:nvPr>
        </p:nvGraphicFramePr>
        <p:xfrm>
          <a:off x="971600" y="5794464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7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Материалы в электронном виде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CYBER200</a:t>
            </a:r>
            <a:r>
              <a:rPr lang="ru-RU" sz="2800" dirty="0" smtClean="0">
                <a:solidFill>
                  <a:srgbClr val="0070C0"/>
                </a:solidFill>
              </a:rPr>
              <a:t>8</a:t>
            </a:r>
            <a:r>
              <a:rPr lang="en-US" sz="2800" dirty="0" smtClean="0">
                <a:solidFill>
                  <a:srgbClr val="0070C0"/>
                </a:solidFill>
              </a:rPr>
              <a:t> \ TXT \ KURAPOVA</a:t>
            </a:r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	</a:t>
            </a:r>
            <a:r>
              <a:rPr lang="en-US" sz="2800" dirty="0" smtClean="0"/>
              <a:t>posobie.doc - </a:t>
            </a:r>
            <a:r>
              <a:rPr lang="ru-RU" sz="2800" i="1" dirty="0" smtClean="0"/>
              <a:t>теория</a:t>
            </a:r>
            <a:endParaRPr lang="en-US" sz="2800" i="1" dirty="0" smtClean="0"/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ru-RU" sz="2800" dirty="0" smtClean="0"/>
              <a:t>Задания на </a:t>
            </a:r>
            <a:r>
              <a:rPr lang="ru-RU" sz="2800" dirty="0" err="1" smtClean="0"/>
              <a:t>лабы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		</a:t>
            </a:r>
            <a:r>
              <a:rPr lang="en-US" sz="2800" dirty="0" smtClean="0"/>
              <a:t>	</a:t>
            </a:r>
            <a:r>
              <a:rPr lang="ru-RU" sz="2800" dirty="0" smtClean="0"/>
              <a:t>Сортировки</a:t>
            </a:r>
          </a:p>
          <a:p>
            <a:pPr marL="11430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			</a:t>
            </a:r>
            <a:r>
              <a:rPr lang="en-US" sz="2800" dirty="0" smtClean="0"/>
              <a:t>	</a:t>
            </a:r>
            <a:r>
              <a:rPr lang="en-US" sz="2800" dirty="0"/>
              <a:t>Lab1.doc </a:t>
            </a:r>
            <a:r>
              <a:rPr lang="ru-RU" sz="2800" dirty="0" smtClean="0"/>
              <a:t>							</a:t>
            </a:r>
            <a:r>
              <a:rPr lang="en-US" sz="2800" dirty="0" smtClean="0"/>
              <a:t>Lab</a:t>
            </a:r>
            <a:r>
              <a:rPr lang="ru-RU" sz="2800" dirty="0" smtClean="0"/>
              <a:t>2</a:t>
            </a:r>
            <a:r>
              <a:rPr lang="en-US" sz="2800" dirty="0" smtClean="0"/>
              <a:t>.doc</a:t>
            </a:r>
            <a:endParaRPr lang="ru-RU" sz="2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ru-RU" sz="2800" dirty="0" smtClean="0"/>
              <a:t>					</a:t>
            </a:r>
            <a:r>
              <a:rPr lang="ru-RU" sz="2800" b="1" dirty="0" smtClean="0"/>
              <a:t>…</a:t>
            </a:r>
            <a:endParaRPr lang="ru-RU" sz="2800" b="1" dirty="0"/>
          </a:p>
        </p:txBody>
      </p:sp>
      <p:sp>
        <p:nvSpPr>
          <p:cNvPr id="4" name="Овал 3"/>
          <p:cNvSpPr/>
          <p:nvPr/>
        </p:nvSpPr>
        <p:spPr>
          <a:xfrm>
            <a:off x="2987824" y="2467744"/>
            <a:ext cx="4032448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9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53752"/>
            <a:ext cx="7620000" cy="1143000"/>
          </a:xfrm>
        </p:spPr>
        <p:txBody>
          <a:bodyPr/>
          <a:lstStyle/>
          <a:p>
            <a:pPr algn="ctr"/>
            <a:r>
              <a:rPr lang="ru-RU" sz="4500" u="sng" dirty="0" smtClean="0">
                <a:solidFill>
                  <a:schemeClr val="tx1"/>
                </a:solidFill>
              </a:rPr>
              <a:t>Основные структуры данных</a:t>
            </a:r>
            <a:endParaRPr lang="ru-RU" sz="4500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119675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Данные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7" y="2286202"/>
            <a:ext cx="212741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Статические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36368" y="2222493"/>
            <a:ext cx="2880320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Динамические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8594" y="3285791"/>
            <a:ext cx="1728192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Простые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70925" y="3285790"/>
            <a:ext cx="18002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Составные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37468" y="3285789"/>
            <a:ext cx="158417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С</a:t>
            </a:r>
            <a:r>
              <a:rPr lang="ru-RU" sz="2400" dirty="0" smtClean="0"/>
              <a:t>писки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3279715"/>
            <a:ext cx="158417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Деревья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4549" y="4315162"/>
            <a:ext cx="23042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Целые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Вещественные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Логические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Символьные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637468" y="4315163"/>
            <a:ext cx="16390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Очередь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302455" y="4315163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АВЛ-деревья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Б-деревья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519148" y="4315162"/>
            <a:ext cx="20882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Массивы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Структуры</a:t>
            </a:r>
          </a:p>
          <a:p>
            <a:r>
              <a:rPr lang="ru-RU" dirty="0"/>
              <a:t> </a:t>
            </a:r>
            <a:r>
              <a:rPr lang="ru-RU" dirty="0" smtClean="0"/>
              <a:t>         (записи)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Объединения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7" idx="2"/>
          </p:cNvCxnSpPr>
          <p:nvPr/>
        </p:nvCxnSpPr>
        <p:spPr>
          <a:xfrm>
            <a:off x="6276528" y="2745713"/>
            <a:ext cx="671736" cy="5340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2"/>
          </p:cNvCxnSpPr>
          <p:nvPr/>
        </p:nvCxnSpPr>
        <p:spPr>
          <a:xfrm flipH="1">
            <a:off x="5652120" y="2745713"/>
            <a:ext cx="624408" cy="5340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>
            <a:off x="2107316" y="2747867"/>
            <a:ext cx="1063709" cy="537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2"/>
            <a:endCxn id="8" idx="0"/>
          </p:cNvCxnSpPr>
          <p:nvPr/>
        </p:nvCxnSpPr>
        <p:spPr>
          <a:xfrm flipH="1">
            <a:off x="1122690" y="2747867"/>
            <a:ext cx="984626" cy="5379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</p:cNvCxnSpPr>
          <p:nvPr/>
        </p:nvCxnSpPr>
        <p:spPr>
          <a:xfrm>
            <a:off x="1122690" y="3747456"/>
            <a:ext cx="0" cy="5677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9" idx="2"/>
          </p:cNvCxnSpPr>
          <p:nvPr/>
        </p:nvCxnSpPr>
        <p:spPr>
          <a:xfrm>
            <a:off x="3171025" y="3747455"/>
            <a:ext cx="32823" cy="567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0" idx="2"/>
            <a:endCxn id="13" idx="0"/>
          </p:cNvCxnSpPr>
          <p:nvPr/>
        </p:nvCxnSpPr>
        <p:spPr>
          <a:xfrm>
            <a:off x="5429556" y="3747454"/>
            <a:ext cx="27442" cy="56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1" idx="2"/>
          </p:cNvCxnSpPr>
          <p:nvPr/>
        </p:nvCxnSpPr>
        <p:spPr>
          <a:xfrm>
            <a:off x="7452320" y="3741380"/>
            <a:ext cx="0" cy="573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270925" y="1700808"/>
            <a:ext cx="1580995" cy="5216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4427984" y="1700808"/>
            <a:ext cx="1536340" cy="5216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7715200" cy="6068144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Статические</a:t>
            </a:r>
            <a:r>
              <a:rPr lang="ru-RU" sz="3200" dirty="0" smtClean="0"/>
              <a:t> </a:t>
            </a:r>
            <a:r>
              <a:rPr lang="ru-RU" sz="3200" dirty="0"/>
              <a:t>данные имеют фиксированную структуру,  </a:t>
            </a:r>
            <a:r>
              <a:rPr lang="ru-RU" sz="3200" dirty="0" smtClean="0"/>
              <a:t>     поэтому </a:t>
            </a:r>
            <a:r>
              <a:rPr lang="ru-RU" sz="3200" dirty="0"/>
              <a:t>размер выделенной для них памяти постоянен. </a:t>
            </a:r>
            <a:endParaRPr lang="ru-RU" sz="3200" dirty="0" smtClean="0"/>
          </a:p>
          <a:p>
            <a:r>
              <a:rPr lang="ru-RU" sz="3200" dirty="0" smtClean="0">
                <a:solidFill>
                  <a:srgbClr val="C00000"/>
                </a:solidFill>
              </a:rPr>
              <a:t>Динамические</a:t>
            </a:r>
            <a:r>
              <a:rPr lang="ru-RU" sz="3200" dirty="0" smtClean="0"/>
              <a:t> </a:t>
            </a:r>
            <a:r>
              <a:rPr lang="ru-RU" sz="3200" dirty="0"/>
              <a:t>данные изменяют свою структуру в процессе работы программы, </a:t>
            </a:r>
            <a:r>
              <a:rPr lang="ru-RU" sz="3200" dirty="0" smtClean="0"/>
              <a:t>                                      при </a:t>
            </a:r>
            <a:r>
              <a:rPr lang="ru-RU" sz="3200" dirty="0"/>
              <a:t>этом </a:t>
            </a:r>
            <a:r>
              <a:rPr lang="ru-RU" sz="3200" dirty="0" smtClean="0"/>
              <a:t>изменяется объём выделенной памяти.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961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7920880" cy="4968552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Тип</a:t>
            </a:r>
            <a:r>
              <a:rPr lang="ru-RU" sz="3200" dirty="0"/>
              <a:t> характеризует множество значений, которые может принимать переменная. </a:t>
            </a:r>
            <a:endParaRPr lang="ru-RU" sz="3200" dirty="0" smtClean="0"/>
          </a:p>
          <a:p>
            <a:r>
              <a:rPr lang="ru-RU" sz="3200" dirty="0" smtClean="0">
                <a:solidFill>
                  <a:srgbClr val="C00000"/>
                </a:solidFill>
              </a:rPr>
              <a:t>Целые </a:t>
            </a:r>
            <a:r>
              <a:rPr lang="ru-RU" sz="3200" dirty="0">
                <a:solidFill>
                  <a:srgbClr val="C00000"/>
                </a:solidFill>
              </a:rPr>
              <a:t>типы </a:t>
            </a:r>
            <a:r>
              <a:rPr lang="ru-RU" sz="3200" dirty="0" smtClean="0"/>
              <a:t>различаются </a:t>
            </a:r>
            <a:r>
              <a:rPr lang="ru-RU" sz="3200" dirty="0"/>
              <a:t>количеством байт, отведённых в памяти </a:t>
            </a:r>
            <a:r>
              <a:rPr lang="ru-RU" sz="3200" dirty="0" smtClean="0"/>
              <a:t>и </a:t>
            </a:r>
            <a:r>
              <a:rPr lang="ru-RU" sz="3200" dirty="0"/>
              <a:t>наличием знака. </a:t>
            </a:r>
            <a:r>
              <a:rPr lang="ru-RU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, short, long)</a:t>
            </a:r>
            <a:endParaRPr lang="ru-RU" sz="3200" dirty="0" smtClean="0"/>
          </a:p>
          <a:p>
            <a:r>
              <a:rPr lang="ru-RU" sz="3200" dirty="0" smtClean="0">
                <a:solidFill>
                  <a:srgbClr val="C00000"/>
                </a:solidFill>
              </a:rPr>
              <a:t>Вещественные </a:t>
            </a:r>
            <a:r>
              <a:rPr lang="ru-RU" sz="3200" dirty="0">
                <a:solidFill>
                  <a:srgbClr val="C00000"/>
                </a:solidFill>
              </a:rPr>
              <a:t>типы </a:t>
            </a:r>
            <a:r>
              <a:rPr lang="ru-RU" sz="3200" dirty="0"/>
              <a:t>характеризуются точностью представления числа. </a:t>
            </a:r>
            <a:r>
              <a:rPr lang="en-US" sz="3200" dirty="0" smtClean="0"/>
              <a:t>(double, float, long double)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Простые типы данных</a:t>
            </a:r>
            <a:endParaRPr lang="ru-RU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48680"/>
            <a:ext cx="7643192" cy="5780112"/>
          </a:xfrm>
        </p:spPr>
        <p:txBody>
          <a:bodyPr/>
          <a:lstStyle/>
          <a:p>
            <a:r>
              <a:rPr lang="ru-RU" sz="3200" dirty="0">
                <a:solidFill>
                  <a:srgbClr val="C00000"/>
                </a:solidFill>
              </a:rPr>
              <a:t>Символьный тип </a:t>
            </a:r>
            <a:r>
              <a:rPr lang="ru-RU" sz="3200" dirty="0"/>
              <a:t>определяет полный набор </a:t>
            </a:r>
            <a:r>
              <a:rPr lang="en-US" sz="3200" dirty="0" smtClean="0"/>
              <a:t>ASCII</a:t>
            </a:r>
            <a:r>
              <a:rPr lang="ru-RU" sz="3200" dirty="0" smtClean="0"/>
              <a:t> </a:t>
            </a:r>
            <a:r>
              <a:rPr lang="ru-RU" sz="3200" dirty="0"/>
              <a:t>кода</a:t>
            </a:r>
            <a:r>
              <a:rPr lang="ru-RU" sz="3200" dirty="0" smtClean="0"/>
              <a:t>.</a:t>
            </a:r>
          </a:p>
          <a:p>
            <a:endParaRPr lang="en-US" sz="3200" dirty="0"/>
          </a:p>
          <a:p>
            <a:r>
              <a:rPr lang="ru-RU" sz="3200" dirty="0">
                <a:solidFill>
                  <a:srgbClr val="C00000"/>
                </a:solidFill>
              </a:rPr>
              <a:t>Перечислимый тип </a:t>
            </a:r>
            <a:r>
              <a:rPr lang="ru-RU" sz="3200" dirty="0"/>
              <a:t>- перечисление всех возможных значений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ru-RU" sz="3200" dirty="0">
                <a:solidFill>
                  <a:srgbClr val="C00000"/>
                </a:solidFill>
              </a:rPr>
              <a:t>Логический тип </a:t>
            </a:r>
            <a:r>
              <a:rPr lang="ru-RU" sz="3200" dirty="0"/>
              <a:t>- частный случай перечислимого типа с двумя возможными значениями ИСТИНА и ЛОЖЬ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221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882352"/>
          </a:xfrm>
        </p:spPr>
        <p:txBody>
          <a:bodyPr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Составные типы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7787208" cy="5949280"/>
          </a:xfrm>
        </p:spPr>
        <p:txBody>
          <a:bodyPr>
            <a:normAutofit/>
          </a:bodyPr>
          <a:lstStyle/>
          <a:p>
            <a:endParaRPr lang="ru-RU" sz="3200" dirty="0" smtClean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ru-RU" sz="3200" dirty="0" smtClean="0">
                <a:solidFill>
                  <a:srgbClr val="C00000"/>
                </a:solidFill>
              </a:rPr>
              <a:t>Структурированные </a:t>
            </a:r>
            <a:r>
              <a:rPr lang="ru-RU" sz="3200" dirty="0">
                <a:solidFill>
                  <a:srgbClr val="C00000"/>
                </a:solidFill>
              </a:rPr>
              <a:t>(составные) типы</a:t>
            </a:r>
            <a:r>
              <a:rPr lang="ru-RU" sz="3200" dirty="0"/>
              <a:t> </a:t>
            </a:r>
            <a:r>
              <a:rPr lang="ru-RU" sz="3200" dirty="0" smtClean="0"/>
              <a:t>всегда определяют </a:t>
            </a:r>
            <a:r>
              <a:rPr lang="ru-RU" sz="3200" dirty="0" smtClean="0">
                <a:solidFill>
                  <a:srgbClr val="0070C0"/>
                </a:solidFill>
              </a:rPr>
              <a:t>набор компонентов</a:t>
            </a:r>
            <a:r>
              <a:rPr lang="ru-RU" sz="3200" dirty="0" smtClean="0"/>
              <a:t> </a:t>
            </a:r>
            <a:r>
              <a:rPr lang="ru-RU" sz="3200" i="1" dirty="0" smtClean="0"/>
              <a:t>одинакового</a:t>
            </a:r>
            <a:r>
              <a:rPr lang="ru-RU" sz="3200" dirty="0" smtClean="0"/>
              <a:t> </a:t>
            </a:r>
            <a:r>
              <a:rPr lang="ru-RU" sz="3200" dirty="0"/>
              <a:t>или </a:t>
            </a:r>
            <a:r>
              <a:rPr lang="ru-RU" sz="3200" i="1" dirty="0"/>
              <a:t>разного</a:t>
            </a:r>
            <a:r>
              <a:rPr lang="ru-RU" sz="3200" dirty="0"/>
              <a:t> типа. </a:t>
            </a:r>
          </a:p>
          <a:p>
            <a:pPr marL="114300" indent="0">
              <a:buNone/>
            </a:pPr>
            <a:endParaRPr lang="ru-RU" sz="3200" dirty="0" smtClean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ru-RU" sz="3200" dirty="0" smtClean="0">
                <a:solidFill>
                  <a:srgbClr val="C00000"/>
                </a:solidFill>
              </a:rPr>
              <a:t>Массивы</a:t>
            </a:r>
            <a:r>
              <a:rPr lang="ru-RU" sz="3200" dirty="0" smtClean="0"/>
              <a:t> – структура данных, которая представляет </a:t>
            </a:r>
            <a:r>
              <a:rPr lang="ru-RU" sz="3200" dirty="0"/>
              <a:t>собой </a:t>
            </a:r>
            <a:r>
              <a:rPr lang="ru-RU" sz="3200" dirty="0">
                <a:solidFill>
                  <a:srgbClr val="0070C0"/>
                </a:solidFill>
              </a:rPr>
              <a:t>фиксированное количество</a:t>
            </a:r>
            <a:r>
              <a:rPr lang="ru-RU" sz="3200" dirty="0"/>
              <a:t> элементов </a:t>
            </a:r>
            <a:r>
              <a:rPr lang="ru-RU" sz="3200" dirty="0">
                <a:solidFill>
                  <a:srgbClr val="C00000"/>
                </a:solidFill>
              </a:rPr>
              <a:t>одного</a:t>
            </a:r>
            <a:r>
              <a:rPr lang="ru-RU" sz="3200" dirty="0"/>
              <a:t> типа. </a:t>
            </a:r>
          </a:p>
        </p:txBody>
      </p:sp>
    </p:spTree>
    <p:extLst>
      <p:ext uri="{BB962C8B-B14F-4D97-AF65-F5344CB8AC3E}">
        <p14:creationId xmlns:p14="http://schemas.microsoft.com/office/powerpoint/2010/main" val="2878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1222</Words>
  <Application>Microsoft Office PowerPoint</Application>
  <PresentationFormat>Экран (4:3)</PresentationFormat>
  <Paragraphs>255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Соседство</vt:lpstr>
      <vt:lpstr>СТРУКТУРЫ И АЛГОРИТМЫ  ОБРАБОТКИ ДАННЫХ </vt:lpstr>
      <vt:lpstr>Формы освоения материала</vt:lpstr>
      <vt:lpstr>Рейтинг (баллы)</vt:lpstr>
      <vt:lpstr>Материалы в электронном виде</vt:lpstr>
      <vt:lpstr>Основные структуры данных</vt:lpstr>
      <vt:lpstr>Презентация PowerPoint</vt:lpstr>
      <vt:lpstr>Простые типы данных</vt:lpstr>
      <vt:lpstr>Презентация PowerPoint</vt:lpstr>
      <vt:lpstr>Составные типы</vt:lpstr>
      <vt:lpstr>Презентация PowerPoint</vt:lpstr>
      <vt:lpstr>Способы доступа к памяти</vt:lpstr>
      <vt:lpstr>Записи (структуры)</vt:lpstr>
      <vt:lpstr>Объединения</vt:lpstr>
      <vt:lpstr>Презентация PowerPoint</vt:lpstr>
      <vt:lpstr>Псевдокод  (некоторые соглашения  по записи алгоритмов)</vt:lpstr>
      <vt:lpstr> Конструкция ветвления </vt:lpstr>
      <vt:lpstr>Конструкция повтора</vt:lpstr>
      <vt:lpstr>Презентация PowerPoint</vt:lpstr>
      <vt:lpstr>Сортировка</vt:lpstr>
      <vt:lpstr>Постановка задачи сортировки</vt:lpstr>
      <vt:lpstr>Цель сортировки ???</vt:lpstr>
      <vt:lpstr>Презентация PowerPoint</vt:lpstr>
      <vt:lpstr>Презентация PowerPoint</vt:lpstr>
      <vt:lpstr>Сортировка элементов со сложной структурой</vt:lpstr>
      <vt:lpstr>Презентация PowerPoint</vt:lpstr>
      <vt:lpstr>Презентация PowerPoint</vt:lpstr>
      <vt:lpstr>Устойчивость сортировки</vt:lpstr>
      <vt:lpstr>Зависимость от исходной упорядоченности массива</vt:lpstr>
      <vt:lpstr>Трудоемкость сортировки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 И АЛГОРИТМЫ  ОБРАБОТКИ ДАННЫХ</dc:title>
  <dc:creator>Дарья</dc:creator>
  <cp:lastModifiedBy>днс</cp:lastModifiedBy>
  <cp:revision>149</cp:revision>
  <dcterms:created xsi:type="dcterms:W3CDTF">2012-09-06T09:20:44Z</dcterms:created>
  <dcterms:modified xsi:type="dcterms:W3CDTF">2017-02-03T11:24:58Z</dcterms:modified>
</cp:coreProperties>
</file>