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58" r:id="rId5"/>
    <p:sldId id="283" r:id="rId6"/>
    <p:sldId id="271" r:id="rId7"/>
    <p:sldId id="259" r:id="rId8"/>
    <p:sldId id="264" r:id="rId9"/>
    <p:sldId id="287" r:id="rId10"/>
    <p:sldId id="268" r:id="rId11"/>
    <p:sldId id="267" r:id="rId12"/>
    <p:sldId id="269" r:id="rId13"/>
    <p:sldId id="266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8" autoAdjust="0"/>
    <p:restoredTop sz="94660"/>
  </p:normalViewPr>
  <p:slideViewPr>
    <p:cSldViewPr>
      <p:cViewPr>
        <p:scale>
          <a:sx n="66" d="100"/>
          <a:sy n="66" d="100"/>
        </p:scale>
        <p:origin x="-1536" y="-1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CA704E-5483-4926-AC3A-2B020ABA3B6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496CE4-722F-4D87-89C1-B7215BF591BD}" type="datetimeFigureOut">
              <a:rPr lang="ru-RU" smtClean="0"/>
              <a:t>15.02.2016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594626"/>
          </a:xfrm>
        </p:spPr>
        <p:txBody>
          <a:bodyPr/>
          <a:lstStyle/>
          <a:p>
            <a:r>
              <a:rPr lang="ru-RU" sz="4400" dirty="0" smtClean="0"/>
              <a:t>Список литературы</a:t>
            </a:r>
            <a:endParaRPr lang="ru-RU" sz="44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79512" y="1196752"/>
            <a:ext cx="8712968" cy="6015952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1. </a:t>
            </a:r>
            <a:r>
              <a:rPr lang="ru-RU" sz="2800" b="1" i="1" dirty="0" err="1" smtClean="0"/>
              <a:t>Н.Вирт</a:t>
            </a:r>
            <a:r>
              <a:rPr lang="ru-RU" sz="2800" dirty="0" smtClean="0"/>
              <a:t>. «Алгоритмы и структуры данных», 1989.</a:t>
            </a:r>
          </a:p>
          <a:p>
            <a:pPr algn="l"/>
            <a:r>
              <a:rPr lang="ru-RU" sz="2800" dirty="0" smtClean="0"/>
              <a:t>2. </a:t>
            </a:r>
            <a:r>
              <a:rPr lang="ru-RU" sz="2800" b="1" i="1" dirty="0" err="1"/>
              <a:t>Д.Кнут</a:t>
            </a:r>
            <a:r>
              <a:rPr lang="ru-RU" sz="2800" dirty="0" smtClean="0"/>
              <a:t>. «Искусство программирования для ЭВМ», 	том 1 и 3, 1976-78.</a:t>
            </a:r>
          </a:p>
          <a:p>
            <a:pPr algn="l"/>
            <a:r>
              <a:rPr lang="ru-RU" sz="2800" dirty="0" smtClean="0"/>
              <a:t>3. </a:t>
            </a:r>
            <a:r>
              <a:rPr lang="ru-RU" sz="2800" b="1" i="1" dirty="0" err="1"/>
              <a:t>Т.Кормен</a:t>
            </a:r>
            <a:r>
              <a:rPr lang="ru-RU" sz="2800" i="1" dirty="0" smtClean="0"/>
              <a:t>, </a:t>
            </a:r>
            <a:r>
              <a:rPr lang="ru-RU" sz="2800" b="1" i="1" dirty="0" err="1"/>
              <a:t>Ч.Лейзерсон</a:t>
            </a:r>
            <a:r>
              <a:rPr lang="ru-RU" sz="2800" i="1" dirty="0" smtClean="0"/>
              <a:t>, </a:t>
            </a:r>
            <a:r>
              <a:rPr lang="ru-RU" sz="2800" b="1" i="1" dirty="0" err="1"/>
              <a:t>Р.Ривест</a:t>
            </a:r>
            <a:r>
              <a:rPr lang="ru-RU" sz="2800" dirty="0" smtClean="0"/>
              <a:t>. «Алгоритмы: 	построение и анализ», 2001,2004,2009,2011.</a:t>
            </a:r>
          </a:p>
          <a:p>
            <a:pPr algn="l"/>
            <a:r>
              <a:rPr lang="ru-RU" sz="2800" dirty="0"/>
              <a:t>4</a:t>
            </a:r>
            <a:r>
              <a:rPr lang="ru-RU" sz="2800" dirty="0" smtClean="0"/>
              <a:t>. </a:t>
            </a:r>
            <a:r>
              <a:rPr lang="ru-RU" sz="2800" b="1" i="1" dirty="0" err="1" smtClean="0"/>
              <a:t>Р.Седжвик</a:t>
            </a:r>
            <a:r>
              <a:rPr lang="ru-RU" sz="2800" dirty="0" smtClean="0"/>
              <a:t>. «Фундаментальные алгоритмы </a:t>
            </a:r>
          </a:p>
          <a:p>
            <a:pPr algn="l"/>
            <a:r>
              <a:rPr lang="ru-RU" sz="2800" dirty="0" smtClean="0"/>
              <a:t>	на С++», 2002.</a:t>
            </a:r>
          </a:p>
          <a:p>
            <a:pPr algn="l"/>
            <a:r>
              <a:rPr lang="ru-RU" sz="2800" dirty="0" smtClean="0"/>
              <a:t>5. </a:t>
            </a:r>
            <a:r>
              <a:rPr lang="ru-RU" sz="2800" b="1" i="1" dirty="0" err="1"/>
              <a:t>Е.В.Курапова</a:t>
            </a:r>
            <a:r>
              <a:rPr lang="ru-RU" sz="2800" i="1" dirty="0" smtClean="0"/>
              <a:t>, </a:t>
            </a:r>
            <a:r>
              <a:rPr lang="ru-RU" sz="2800" b="1" i="1" dirty="0" err="1"/>
              <a:t>Е.П.Мачикина</a:t>
            </a:r>
            <a:r>
              <a:rPr lang="ru-RU" sz="2800" i="1" dirty="0" smtClean="0"/>
              <a:t>. </a:t>
            </a:r>
            <a:r>
              <a:rPr lang="ru-RU" sz="2800" dirty="0" smtClean="0"/>
              <a:t>«Структуры и 	алгоритмы обработки данных», 2006.</a:t>
            </a:r>
          </a:p>
          <a:p>
            <a:pPr algn="l"/>
            <a:r>
              <a:rPr lang="ru-RU" sz="2800" dirty="0" smtClean="0"/>
              <a:t>6. </a:t>
            </a:r>
            <a:r>
              <a:rPr lang="ru-RU" sz="2800" b="1" i="1" dirty="0" err="1"/>
              <a:t>Е.В.Курапова</a:t>
            </a:r>
            <a:r>
              <a:rPr lang="ru-RU" sz="2800" i="1" dirty="0"/>
              <a:t>, </a:t>
            </a:r>
            <a:r>
              <a:rPr lang="ru-RU" sz="2800" b="1" i="1" dirty="0" err="1"/>
              <a:t>Е.П.Мачикина</a:t>
            </a:r>
            <a:r>
              <a:rPr lang="ru-RU" sz="2800" dirty="0"/>
              <a:t>. </a:t>
            </a:r>
            <a:r>
              <a:rPr lang="ru-RU" sz="2800" dirty="0" smtClean="0"/>
              <a:t>«Основные методы 	кодирования данных», 2010.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31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53672" cy="648072"/>
          </a:xfrm>
        </p:spPr>
        <p:txBody>
          <a:bodyPr/>
          <a:lstStyle/>
          <a:p>
            <a:r>
              <a:rPr lang="ru-RU" sz="4400" dirty="0" smtClean="0"/>
              <a:t>Классы сложности алгоритмов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7992888" cy="583264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600" dirty="0" smtClean="0"/>
              <a:t>  </a:t>
            </a:r>
            <a:r>
              <a:rPr lang="ru-RU" sz="2600" dirty="0" smtClean="0"/>
              <a:t>Часто бывает трудно определить точное время работы алгоритма, тогда пользуются </a:t>
            </a:r>
            <a:r>
              <a:rPr lang="ru-RU" sz="2600" dirty="0" smtClean="0">
                <a:solidFill>
                  <a:srgbClr val="0070C0"/>
                </a:solidFill>
              </a:rPr>
              <a:t>асимптотической или приближенной оценкой</a:t>
            </a:r>
            <a:r>
              <a:rPr lang="ru-RU" sz="2600" dirty="0" smtClean="0"/>
              <a:t> времени работы.</a:t>
            </a:r>
          </a:p>
          <a:p>
            <a:pPr marL="114300" indent="0" algn="ctr">
              <a:buNone/>
            </a:pPr>
            <a:r>
              <a:rPr lang="ru-RU" sz="2600" b="1" dirty="0" smtClean="0"/>
              <a:t>Асимптотическое доминирование функций.</a:t>
            </a:r>
          </a:p>
          <a:p>
            <a:pPr marL="114300" indent="0">
              <a:buNone/>
            </a:pPr>
            <a:r>
              <a:rPr lang="en-US" sz="2600" i="1" dirty="0" smtClean="0"/>
              <a:t> </a:t>
            </a:r>
            <a:r>
              <a:rPr lang="ru-RU" sz="2600" b="1" u="sng" dirty="0" smtClean="0"/>
              <a:t>Определение</a:t>
            </a:r>
            <a:r>
              <a:rPr lang="ru-RU" sz="2600" i="1" dirty="0" smtClean="0"/>
              <a:t>. </a:t>
            </a:r>
          </a:p>
          <a:p>
            <a:pPr marL="114300" indent="0">
              <a:buNone/>
            </a:pPr>
            <a:r>
              <a:rPr lang="ru-RU" sz="2600" i="1" dirty="0" smtClean="0"/>
              <a:t>	Функция </a:t>
            </a:r>
            <a:r>
              <a:rPr lang="en-US" sz="2600" i="1" dirty="0" smtClean="0"/>
              <a:t> </a:t>
            </a:r>
            <a:r>
              <a:rPr lang="en-US" sz="2600" b="1" i="1" dirty="0" smtClean="0"/>
              <a:t>f(x)</a:t>
            </a:r>
            <a:r>
              <a:rPr lang="en-US" sz="2600" i="1" dirty="0" smtClean="0"/>
              <a:t> </a:t>
            </a:r>
            <a:r>
              <a:rPr lang="ru-RU" sz="2600" dirty="0" smtClean="0">
                <a:solidFill>
                  <a:srgbClr val="0070C0"/>
                </a:solidFill>
              </a:rPr>
              <a:t>асимптотически доминирует</a:t>
            </a:r>
            <a:r>
              <a:rPr lang="ru-RU" sz="2600" dirty="0" smtClean="0"/>
              <a:t> </a:t>
            </a:r>
          </a:p>
          <a:p>
            <a:pPr marL="114300" indent="0">
              <a:buNone/>
            </a:pPr>
            <a:r>
              <a:rPr lang="ru-RU" sz="2600" dirty="0" smtClean="0"/>
              <a:t>	над функцией </a:t>
            </a:r>
            <a:r>
              <a:rPr lang="en-US" sz="2600" b="1" i="1" dirty="0" smtClean="0"/>
              <a:t>g(x)</a:t>
            </a:r>
            <a:r>
              <a:rPr lang="ru-RU" sz="2600" i="1" dirty="0"/>
              <a:t> </a:t>
            </a:r>
            <a:r>
              <a:rPr lang="ru-RU" sz="2600" i="1" dirty="0" smtClean="0"/>
              <a:t> </a:t>
            </a:r>
            <a:r>
              <a:rPr lang="ru-RU" sz="2600" dirty="0" smtClean="0"/>
              <a:t>или  </a:t>
            </a:r>
            <a:r>
              <a:rPr lang="en-US" sz="2600" b="1" i="1" dirty="0" smtClean="0"/>
              <a:t>g</a:t>
            </a:r>
            <a:r>
              <a:rPr lang="ru-RU" sz="2600" b="1" i="1" dirty="0"/>
              <a:t>(</a:t>
            </a:r>
            <a:r>
              <a:rPr lang="en-US" sz="2600" b="1" i="1" dirty="0"/>
              <a:t>x</a:t>
            </a:r>
            <a:r>
              <a:rPr lang="ru-RU" sz="2600" b="1" i="1" dirty="0" smtClean="0"/>
              <a:t>) = </a:t>
            </a:r>
            <a:r>
              <a:rPr lang="en-US" sz="2600" b="1" i="1" dirty="0" smtClean="0"/>
              <a:t>O</a:t>
            </a:r>
            <a:r>
              <a:rPr lang="ru-RU" sz="2600" b="1" i="1" dirty="0" smtClean="0"/>
              <a:t> ( </a:t>
            </a:r>
            <a:r>
              <a:rPr lang="en-US" sz="2600" b="1" i="1" dirty="0" smtClean="0"/>
              <a:t>f</a:t>
            </a:r>
            <a:r>
              <a:rPr lang="ru-RU" sz="2600" b="1" i="1" dirty="0"/>
              <a:t>(</a:t>
            </a:r>
            <a:r>
              <a:rPr lang="en-US" sz="2600" b="1" i="1" dirty="0"/>
              <a:t>x</a:t>
            </a:r>
            <a:r>
              <a:rPr lang="ru-RU" sz="2600" b="1" i="1" dirty="0" smtClean="0"/>
              <a:t>) )</a:t>
            </a:r>
            <a:r>
              <a:rPr lang="ru-RU" sz="2600" i="1" dirty="0" smtClean="0"/>
              <a:t>,</a:t>
            </a:r>
            <a:r>
              <a:rPr lang="ru-RU" sz="2600" dirty="0" smtClean="0"/>
              <a:t> </a:t>
            </a:r>
          </a:p>
          <a:p>
            <a:pPr marL="114300" indent="0">
              <a:buNone/>
            </a:pPr>
            <a:r>
              <a:rPr lang="ru-RU" sz="2600" dirty="0" smtClean="0"/>
              <a:t>	если </a:t>
            </a:r>
            <a:r>
              <a:rPr lang="ru-RU" sz="2600" b="1" dirty="0"/>
              <a:t>|</a:t>
            </a:r>
            <a:r>
              <a:rPr lang="en-US" sz="2600" b="1" i="1" dirty="0"/>
              <a:t>g</a:t>
            </a:r>
            <a:r>
              <a:rPr lang="ru-RU" sz="2600" b="1" i="1" dirty="0"/>
              <a:t>(</a:t>
            </a:r>
            <a:r>
              <a:rPr lang="en-US" sz="2600" b="1" i="1" dirty="0"/>
              <a:t>x</a:t>
            </a:r>
            <a:r>
              <a:rPr lang="ru-RU" sz="2600" b="1" i="1" dirty="0" smtClean="0"/>
              <a:t>)</a:t>
            </a:r>
            <a:r>
              <a:rPr lang="ru-RU" sz="2600" b="1" dirty="0" smtClean="0"/>
              <a:t>|</a:t>
            </a:r>
            <a:r>
              <a:rPr lang="ru-RU" sz="2600" b="1" i="1" dirty="0" smtClean="0"/>
              <a:t> ≤</a:t>
            </a:r>
            <a:r>
              <a:rPr lang="en-US" sz="2600" b="1" i="1" dirty="0" smtClean="0"/>
              <a:t> </a:t>
            </a:r>
            <a:r>
              <a:rPr lang="en-US" sz="2600" b="1" i="1" dirty="0" err="1" smtClean="0"/>
              <a:t>const</a:t>
            </a:r>
            <a:r>
              <a:rPr lang="ru-RU" sz="2600" b="1" i="1" dirty="0" smtClean="0"/>
              <a:t> </a:t>
            </a:r>
            <a:r>
              <a:rPr lang="ru-RU" sz="2600" b="1" dirty="0" smtClean="0"/>
              <a:t>|</a:t>
            </a:r>
            <a:r>
              <a:rPr lang="en-US" sz="2600" b="1" i="1" dirty="0"/>
              <a:t>f</a:t>
            </a:r>
            <a:r>
              <a:rPr lang="ru-RU" sz="2600" b="1" i="1" dirty="0"/>
              <a:t>(</a:t>
            </a:r>
            <a:r>
              <a:rPr lang="en-US" sz="2600" b="1" i="1" dirty="0"/>
              <a:t>x</a:t>
            </a:r>
            <a:r>
              <a:rPr lang="ru-RU" sz="2600" b="1" i="1" dirty="0"/>
              <a:t>)</a:t>
            </a:r>
            <a:r>
              <a:rPr lang="ru-RU" sz="2600" b="1" dirty="0"/>
              <a:t>|</a:t>
            </a:r>
            <a:r>
              <a:rPr lang="ru-RU" sz="2600" dirty="0"/>
              <a:t> при </a:t>
            </a:r>
            <a:r>
              <a:rPr lang="ru-RU" sz="2600" i="1" dirty="0"/>
              <a:t>x</a:t>
            </a:r>
            <a:r>
              <a:rPr lang="ru-RU" sz="2600" i="1" dirty="0" smtClean="0"/>
              <a:t>→∞</a:t>
            </a:r>
            <a:r>
              <a:rPr lang="ru-RU" sz="2600" dirty="0"/>
              <a:t>.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b="1" dirty="0" smtClean="0"/>
              <a:t>Примеры</a:t>
            </a:r>
            <a:r>
              <a:rPr lang="ru-RU" sz="2600" dirty="0" smtClean="0"/>
              <a:t>: </a:t>
            </a:r>
            <a:endParaRPr lang="en-US" sz="2600" dirty="0" smtClean="0"/>
          </a:p>
          <a:p>
            <a:pPr marL="114300" indent="0">
              <a:buNone/>
            </a:pPr>
            <a:r>
              <a:rPr lang="ru-RU" sz="2600" dirty="0" smtClean="0"/>
              <a:t>1)</a:t>
            </a:r>
            <a:r>
              <a:rPr lang="en-US" sz="2600" i="1" dirty="0"/>
              <a:t> </a:t>
            </a:r>
            <a:r>
              <a:rPr lang="ru-RU" sz="2600" i="1" dirty="0" smtClean="0"/>
              <a:t> </a:t>
            </a:r>
            <a:r>
              <a:rPr lang="en-US" sz="2600" i="1" dirty="0" smtClean="0"/>
              <a:t>g(x)</a:t>
            </a:r>
            <a:r>
              <a:rPr lang="ru-RU" sz="2600" i="1" dirty="0" smtClean="0"/>
              <a:t> = </a:t>
            </a:r>
            <a:r>
              <a:rPr lang="en-US" sz="2600" i="1" dirty="0" smtClean="0"/>
              <a:t>10</a:t>
            </a:r>
            <a:r>
              <a:rPr lang="ru-RU" sz="2600" i="1" dirty="0" smtClean="0"/>
              <a:t>х     </a:t>
            </a:r>
            <a:r>
              <a:rPr lang="en-US" sz="2600" i="1" dirty="0" smtClean="0"/>
              <a:t>f(x)</a:t>
            </a:r>
            <a:r>
              <a:rPr lang="ru-RU" sz="2600" i="1" dirty="0" smtClean="0"/>
              <a:t> = х      </a:t>
            </a:r>
            <a:r>
              <a:rPr lang="en-US" sz="2600" i="1" dirty="0" smtClean="0"/>
              <a:t> </a:t>
            </a:r>
          </a:p>
          <a:p>
            <a:pPr marL="114300" indent="0">
              <a:buNone/>
            </a:pPr>
            <a:r>
              <a:rPr lang="en-US" sz="2600" dirty="0" smtClean="0"/>
              <a:t>2) </a:t>
            </a:r>
            <a:r>
              <a:rPr lang="ru-RU" sz="2600" dirty="0" smtClean="0"/>
              <a:t> </a:t>
            </a:r>
            <a:r>
              <a:rPr lang="en-US" sz="2600" i="1" dirty="0" smtClean="0"/>
              <a:t>g(x)</a:t>
            </a:r>
            <a:r>
              <a:rPr lang="ru-RU" sz="2600" i="1" dirty="0" smtClean="0"/>
              <a:t> </a:t>
            </a:r>
            <a:r>
              <a:rPr lang="en-US" sz="2600" i="1" dirty="0" smtClean="0"/>
              <a:t>=</a:t>
            </a:r>
            <a:r>
              <a:rPr lang="ru-RU" sz="2600" i="1" dirty="0" smtClean="0"/>
              <a:t> </a:t>
            </a:r>
            <a:r>
              <a:rPr lang="en-US" sz="2600" i="1" dirty="0" smtClean="0"/>
              <a:t>1</a:t>
            </a:r>
            <a:r>
              <a:rPr lang="ru-RU" sz="2600" i="1" dirty="0" smtClean="0"/>
              <a:t>     </a:t>
            </a:r>
            <a:r>
              <a:rPr lang="en-US" sz="2600" i="1" dirty="0"/>
              <a:t>f(x</a:t>
            </a:r>
            <a:r>
              <a:rPr lang="en-US" sz="2600" i="1" dirty="0" smtClean="0"/>
              <a:t>)</a:t>
            </a:r>
            <a:r>
              <a:rPr lang="ru-RU" sz="2600" i="1" dirty="0" smtClean="0"/>
              <a:t> = </a:t>
            </a:r>
            <a:r>
              <a:rPr lang="en-US" sz="2600" i="1" dirty="0" smtClean="0"/>
              <a:t>x</a:t>
            </a:r>
            <a:r>
              <a:rPr lang="ru-RU" sz="2600" i="1" dirty="0" smtClean="0"/>
              <a:t>      </a:t>
            </a:r>
            <a:r>
              <a:rPr lang="en-US" sz="2600" i="1" dirty="0" smtClean="0"/>
              <a:t> </a:t>
            </a:r>
            <a:endParaRPr lang="en-US" sz="2600" i="1" dirty="0"/>
          </a:p>
          <a:p>
            <a:pPr marL="114300" indent="0">
              <a:buNone/>
            </a:pPr>
            <a:r>
              <a:rPr lang="en-US" sz="2600" dirty="0" smtClean="0"/>
              <a:t>3) </a:t>
            </a:r>
            <a:r>
              <a:rPr lang="ru-RU" sz="2600" dirty="0" smtClean="0"/>
              <a:t> </a:t>
            </a:r>
            <a:r>
              <a:rPr lang="en-US" sz="2600" i="1" dirty="0" smtClean="0"/>
              <a:t>g(x)</a:t>
            </a:r>
            <a:r>
              <a:rPr lang="ru-RU" sz="2600" i="1" dirty="0" smtClean="0"/>
              <a:t> = </a:t>
            </a:r>
            <a:r>
              <a:rPr lang="en-US" sz="2600" i="1" dirty="0" smtClean="0"/>
              <a:t>2</a:t>
            </a:r>
            <a:r>
              <a:rPr lang="ru-RU" sz="2600" i="1" dirty="0" smtClean="0"/>
              <a:t>х     </a:t>
            </a:r>
            <a:r>
              <a:rPr lang="en-US" sz="2600" i="1" dirty="0"/>
              <a:t>f(x</a:t>
            </a:r>
            <a:r>
              <a:rPr lang="en-US" sz="2600" i="1" dirty="0" smtClean="0"/>
              <a:t>)</a:t>
            </a:r>
            <a:r>
              <a:rPr lang="ru-RU" sz="2600" i="1" dirty="0" smtClean="0"/>
              <a:t> = х</a:t>
            </a:r>
            <a:r>
              <a:rPr lang="en-US" sz="2600" i="1" baseline="30000" dirty="0" smtClean="0"/>
              <a:t>2 </a:t>
            </a:r>
            <a:r>
              <a:rPr lang="ru-RU" sz="2600" i="1" dirty="0" smtClean="0"/>
              <a:t> 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4723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10754"/>
          </a:xfrm>
        </p:spPr>
        <p:txBody>
          <a:bodyPr/>
          <a:lstStyle/>
          <a:p>
            <a:pPr algn="ctr"/>
            <a:r>
              <a:rPr lang="ru-RU" sz="4000" dirty="0" smtClean="0"/>
              <a:t>Свойства асимптотического доминирования функций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064896" cy="566124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 smtClean="0"/>
              <a:t> </a:t>
            </a:r>
            <a:r>
              <a:rPr lang="en-US" sz="2600" dirty="0" smtClean="0"/>
              <a:t>     </a:t>
            </a:r>
            <a:r>
              <a:rPr lang="ru-RU" sz="2600" dirty="0" smtClean="0"/>
              <a:t>Для </a:t>
            </a:r>
            <a:r>
              <a:rPr lang="ru-RU" sz="2600" dirty="0"/>
              <a:t>функций </a:t>
            </a:r>
            <a:r>
              <a:rPr lang="en-US" sz="2600" b="1" i="1" dirty="0" smtClean="0"/>
              <a:t>f</a:t>
            </a:r>
            <a:r>
              <a:rPr lang="ru-RU" sz="2600" b="1" i="1" dirty="0" smtClean="0"/>
              <a:t> , </a:t>
            </a:r>
            <a:r>
              <a:rPr lang="en-US" sz="2600" b="1" i="1" dirty="0"/>
              <a:t>f</a:t>
            </a:r>
            <a:r>
              <a:rPr lang="ru-RU" sz="2600" b="1" i="1" baseline="-25000" dirty="0" smtClean="0"/>
              <a:t>1  </a:t>
            </a:r>
            <a:r>
              <a:rPr lang="ru-RU" sz="2600" b="1" i="1" dirty="0"/>
              <a:t>, </a:t>
            </a:r>
            <a:r>
              <a:rPr lang="en-US" sz="2600" b="1" i="1" dirty="0" smtClean="0"/>
              <a:t>f</a:t>
            </a:r>
            <a:r>
              <a:rPr lang="ru-RU" sz="2600" b="1" i="1" baseline="-25000" dirty="0" smtClean="0"/>
              <a:t>2 </a:t>
            </a:r>
            <a:r>
              <a:rPr lang="ru-RU" sz="2600" dirty="0" smtClean="0"/>
              <a:t> </a:t>
            </a:r>
            <a:r>
              <a:rPr lang="ru-RU" sz="2600" dirty="0"/>
              <a:t>и константы </a:t>
            </a:r>
            <a:r>
              <a:rPr lang="en-US" sz="2600" b="1" i="1" dirty="0"/>
              <a:t>k</a:t>
            </a:r>
            <a:r>
              <a:rPr lang="ru-RU" sz="2600" dirty="0"/>
              <a:t> справедливы </a:t>
            </a:r>
            <a:r>
              <a:rPr lang="ru-RU" sz="2600" b="1" dirty="0"/>
              <a:t>свойства</a:t>
            </a:r>
            <a:r>
              <a:rPr lang="ru-RU" sz="2600" dirty="0"/>
              <a:t>:</a:t>
            </a:r>
          </a:p>
          <a:p>
            <a:pPr marL="628650" lvl="0" indent="-514350">
              <a:buFont typeface="+mj-lt"/>
              <a:buAutoNum type="arabicPeriod"/>
            </a:pPr>
            <a:r>
              <a:rPr lang="en-US" sz="2600" i="1" dirty="0"/>
              <a:t>f = O(f)</a:t>
            </a:r>
            <a:endParaRPr lang="ru-RU" sz="2600" dirty="0"/>
          </a:p>
          <a:p>
            <a:pPr marL="571500" lvl="0" indent="-457200">
              <a:buFont typeface="+mj-lt"/>
              <a:buAutoNum type="arabicPeriod"/>
            </a:pPr>
            <a:r>
              <a:rPr lang="en-US" sz="2600" i="1" dirty="0" smtClean="0"/>
              <a:t>O</a:t>
            </a:r>
            <a:r>
              <a:rPr lang="ru-RU" sz="2600" i="1" dirty="0" smtClean="0"/>
              <a:t> </a:t>
            </a:r>
            <a:r>
              <a:rPr lang="en-US" sz="2600" i="1" dirty="0" smtClean="0"/>
              <a:t>(</a:t>
            </a:r>
            <a:r>
              <a:rPr lang="en-US" sz="2600" i="1" dirty="0"/>
              <a:t>k*f) = </a:t>
            </a:r>
            <a:r>
              <a:rPr lang="en-US" sz="2600" i="1" dirty="0" smtClean="0"/>
              <a:t>O</a:t>
            </a:r>
            <a:r>
              <a:rPr lang="ru-RU" sz="2600" i="1" dirty="0" smtClean="0"/>
              <a:t> </a:t>
            </a:r>
            <a:r>
              <a:rPr lang="en-US" sz="2600" i="1" dirty="0" smtClean="0"/>
              <a:t>(</a:t>
            </a:r>
            <a:r>
              <a:rPr lang="en-US" sz="2600" i="1" dirty="0"/>
              <a:t>f)</a:t>
            </a:r>
            <a:endParaRPr lang="ru-RU" sz="2600" dirty="0"/>
          </a:p>
          <a:p>
            <a:pPr marL="571500" lvl="0" indent="-457200">
              <a:buFont typeface="+mj-lt"/>
              <a:buAutoNum type="arabicPeriod"/>
            </a:pPr>
            <a:r>
              <a:rPr lang="en-US" sz="2600" i="1" dirty="0" smtClean="0"/>
              <a:t>O</a:t>
            </a:r>
            <a:r>
              <a:rPr lang="ru-RU" sz="2600" i="1" dirty="0" smtClean="0"/>
              <a:t> </a:t>
            </a:r>
            <a:r>
              <a:rPr lang="en-US" sz="2600" i="1" dirty="0" smtClean="0"/>
              <a:t>(</a:t>
            </a:r>
            <a:r>
              <a:rPr lang="en-US" sz="2600" i="1" dirty="0"/>
              <a:t>f</a:t>
            </a:r>
            <a:r>
              <a:rPr lang="en-US" sz="2600" i="1" baseline="-25000" dirty="0"/>
              <a:t>1</a:t>
            </a:r>
            <a:r>
              <a:rPr lang="en-US" sz="2600" i="1" dirty="0"/>
              <a:t>+f</a:t>
            </a:r>
            <a:r>
              <a:rPr lang="en-US" sz="2600" i="1" baseline="-25000" dirty="0"/>
              <a:t>2</a:t>
            </a:r>
            <a:r>
              <a:rPr lang="en-US" sz="2600" i="1" dirty="0"/>
              <a:t>) = </a:t>
            </a:r>
            <a:r>
              <a:rPr lang="en-US" sz="2600" i="1" dirty="0" smtClean="0"/>
              <a:t>O</a:t>
            </a:r>
            <a:r>
              <a:rPr lang="ru-RU" sz="2600" i="1" dirty="0" smtClean="0"/>
              <a:t> </a:t>
            </a:r>
            <a:r>
              <a:rPr lang="en-US" sz="2600" i="1" dirty="0" smtClean="0"/>
              <a:t>(</a:t>
            </a:r>
            <a:r>
              <a:rPr lang="en-US" sz="2600" i="1" dirty="0"/>
              <a:t>f</a:t>
            </a:r>
            <a:r>
              <a:rPr lang="en-US" sz="2600" i="1" baseline="-25000" dirty="0"/>
              <a:t>1</a:t>
            </a:r>
            <a:r>
              <a:rPr lang="en-US" sz="2600" i="1" dirty="0"/>
              <a:t>) +</a:t>
            </a:r>
            <a:r>
              <a:rPr lang="en-US" sz="2600" i="1" dirty="0" smtClean="0"/>
              <a:t>O</a:t>
            </a:r>
            <a:r>
              <a:rPr lang="ru-RU" sz="2600" i="1" dirty="0" smtClean="0"/>
              <a:t> </a:t>
            </a:r>
            <a:r>
              <a:rPr lang="en-US" sz="2600" i="1" dirty="0" smtClean="0"/>
              <a:t>(</a:t>
            </a:r>
            <a:r>
              <a:rPr lang="en-US" sz="2600" i="1" dirty="0"/>
              <a:t>f</a:t>
            </a:r>
            <a:r>
              <a:rPr lang="en-US" sz="2600" i="1" baseline="-25000" dirty="0"/>
              <a:t>2</a:t>
            </a:r>
            <a:r>
              <a:rPr lang="en-US" sz="2600" i="1" dirty="0" smtClean="0"/>
              <a:t>)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 </a:t>
            </a:r>
            <a:r>
              <a:rPr lang="ru-RU" sz="2600" b="1" u="sng" dirty="0" smtClean="0"/>
              <a:t>Пример</a:t>
            </a:r>
            <a:r>
              <a:rPr lang="en-US" sz="2600" i="1" dirty="0"/>
              <a:t>:</a:t>
            </a:r>
            <a:r>
              <a:rPr lang="ru-RU" sz="2600" b="1" dirty="0"/>
              <a:t>	</a:t>
            </a:r>
            <a:r>
              <a:rPr lang="en-US" sz="2600" dirty="0"/>
              <a:t>T</a:t>
            </a:r>
            <a:r>
              <a:rPr lang="ru-RU" sz="2600" dirty="0"/>
              <a:t> = 10</a:t>
            </a:r>
            <a:r>
              <a:rPr lang="en-US" sz="2600" i="1" dirty="0"/>
              <a:t>n</a:t>
            </a:r>
            <a:r>
              <a:rPr lang="ru-RU" sz="2600" dirty="0"/>
              <a:t> + 20 </a:t>
            </a:r>
          </a:p>
          <a:p>
            <a:pPr marL="114300" indent="0">
              <a:buNone/>
            </a:pPr>
            <a:r>
              <a:rPr lang="en-US" sz="2600" dirty="0"/>
              <a:t>T</a:t>
            </a:r>
            <a:r>
              <a:rPr lang="ru-RU" sz="2600" dirty="0"/>
              <a:t> = </a:t>
            </a:r>
            <a:r>
              <a:rPr lang="en-US" sz="2600" dirty="0"/>
              <a:t>O</a:t>
            </a:r>
            <a:r>
              <a:rPr lang="ru-RU" sz="2600" dirty="0"/>
              <a:t>(10</a:t>
            </a:r>
            <a:r>
              <a:rPr lang="en-US" sz="2600" i="1" dirty="0"/>
              <a:t>n</a:t>
            </a:r>
            <a:r>
              <a:rPr lang="ru-RU" sz="2600" dirty="0"/>
              <a:t>+20) = </a:t>
            </a:r>
            <a:r>
              <a:rPr lang="en-US" sz="2600" dirty="0"/>
              <a:t>O</a:t>
            </a:r>
            <a:r>
              <a:rPr lang="ru-RU" sz="2600" dirty="0"/>
              <a:t>(10</a:t>
            </a:r>
            <a:r>
              <a:rPr lang="en-US" sz="2600" i="1" dirty="0"/>
              <a:t>n</a:t>
            </a:r>
            <a:r>
              <a:rPr lang="ru-RU" sz="2600" dirty="0"/>
              <a:t>) + </a:t>
            </a:r>
            <a:r>
              <a:rPr lang="en-US" sz="2600" dirty="0"/>
              <a:t>O</a:t>
            </a:r>
            <a:r>
              <a:rPr lang="ru-RU" sz="2600" dirty="0"/>
              <a:t>(20) = </a:t>
            </a:r>
            <a:r>
              <a:rPr lang="en-US" sz="2600" dirty="0"/>
              <a:t>O</a:t>
            </a:r>
            <a:r>
              <a:rPr lang="ru-RU" sz="2600" dirty="0"/>
              <a:t>(</a:t>
            </a:r>
            <a:r>
              <a:rPr lang="en-US" sz="2600" i="1" dirty="0"/>
              <a:t>n</a:t>
            </a:r>
            <a:r>
              <a:rPr lang="ru-RU" sz="2600" dirty="0"/>
              <a:t>) +</a:t>
            </a:r>
            <a:r>
              <a:rPr lang="en-US" sz="2600" dirty="0"/>
              <a:t>O</a:t>
            </a:r>
            <a:r>
              <a:rPr lang="ru-RU" sz="2600" dirty="0"/>
              <a:t>(1) = </a:t>
            </a:r>
            <a:r>
              <a:rPr lang="en-US" sz="2600" dirty="0"/>
              <a:t>O</a:t>
            </a:r>
            <a:r>
              <a:rPr lang="ru-RU" sz="2600" dirty="0"/>
              <a:t>(</a:t>
            </a:r>
            <a:r>
              <a:rPr lang="en-US" sz="2600" i="1" dirty="0"/>
              <a:t>n</a:t>
            </a:r>
            <a:r>
              <a:rPr lang="ru-RU" sz="2600" dirty="0"/>
              <a:t>), </a:t>
            </a:r>
            <a:endParaRPr lang="ru-RU" sz="2600" dirty="0" smtClean="0"/>
          </a:p>
          <a:p>
            <a:pPr marL="114300" indent="0">
              <a:buNone/>
            </a:pPr>
            <a:r>
              <a:rPr lang="ru-RU" sz="2600" dirty="0" smtClean="0"/>
              <a:t>						при </a:t>
            </a:r>
            <a:r>
              <a:rPr lang="en-US" sz="2600" i="1" dirty="0"/>
              <a:t>n</a:t>
            </a:r>
            <a:r>
              <a:rPr lang="ru-RU" sz="2600" dirty="0"/>
              <a:t>→ ∞.</a:t>
            </a:r>
          </a:p>
          <a:p>
            <a:pPr marL="114300" indent="0">
              <a:buNone/>
            </a:pPr>
            <a:r>
              <a:rPr lang="ru-RU" sz="2600" dirty="0" smtClean="0"/>
              <a:t>Приведем </a:t>
            </a:r>
            <a:r>
              <a:rPr lang="ru-RU" sz="2600" dirty="0">
                <a:solidFill>
                  <a:srgbClr val="FF0000"/>
                </a:solidFill>
              </a:rPr>
              <a:t>ряд доминирования основных функций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en-US" sz="2600" b="1" dirty="0"/>
              <a:t>O</a:t>
            </a:r>
            <a:r>
              <a:rPr lang="ru-RU" sz="2600" b="1" dirty="0"/>
              <a:t>(1</a:t>
            </a:r>
            <a:r>
              <a:rPr lang="ru-RU" sz="2600" b="1" dirty="0" smtClean="0"/>
              <a:t>)</a:t>
            </a:r>
            <a:r>
              <a:rPr lang="en-US" sz="2600" b="1" dirty="0" smtClean="0"/>
              <a:t> </a:t>
            </a:r>
            <a:r>
              <a:rPr lang="ru-RU" sz="2600" b="1" dirty="0" smtClean="0"/>
              <a:t> 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 </a:t>
            </a:r>
            <a:r>
              <a:rPr lang="en-US" sz="2600" b="1" dirty="0" smtClean="0"/>
              <a:t>O</a:t>
            </a:r>
            <a:r>
              <a:rPr lang="ru-RU" sz="2600" b="1" dirty="0"/>
              <a:t>(</a:t>
            </a:r>
            <a:r>
              <a:rPr lang="en-US" sz="2600" b="1" dirty="0"/>
              <a:t>log </a:t>
            </a:r>
            <a:r>
              <a:rPr lang="en-US" sz="2600" b="1" i="1" dirty="0"/>
              <a:t>n</a:t>
            </a:r>
            <a:r>
              <a:rPr lang="ru-RU" sz="2600" b="1" dirty="0" smtClean="0"/>
              <a:t>) 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 </a:t>
            </a:r>
            <a:r>
              <a:rPr lang="en-US" sz="2600" b="1" dirty="0" smtClean="0"/>
              <a:t> O</a:t>
            </a:r>
            <a:r>
              <a:rPr lang="ru-RU" sz="2600" b="1" dirty="0"/>
              <a:t>(</a:t>
            </a:r>
            <a:r>
              <a:rPr lang="en-US" sz="2600" b="1" i="1" dirty="0"/>
              <a:t>n</a:t>
            </a:r>
            <a:r>
              <a:rPr lang="ru-RU" sz="2600" b="1" dirty="0" smtClean="0"/>
              <a:t>) 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 </a:t>
            </a:r>
            <a:r>
              <a:rPr lang="en-US" sz="2600" b="1" dirty="0" smtClean="0"/>
              <a:t>O</a:t>
            </a:r>
            <a:r>
              <a:rPr lang="ru-RU" sz="2600" b="1" dirty="0"/>
              <a:t>(</a:t>
            </a:r>
            <a:r>
              <a:rPr lang="en-US" sz="2600" b="1" i="1" dirty="0"/>
              <a:t>n</a:t>
            </a:r>
            <a:r>
              <a:rPr lang="en-US" sz="2600" b="1" dirty="0"/>
              <a:t> log </a:t>
            </a:r>
            <a:r>
              <a:rPr lang="en-US" sz="2600" b="1" i="1" dirty="0"/>
              <a:t>n</a:t>
            </a:r>
            <a:r>
              <a:rPr lang="ru-RU" sz="2600" b="1" dirty="0" smtClean="0"/>
              <a:t>) 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 </a:t>
            </a:r>
            <a:r>
              <a:rPr lang="en-US" sz="2600" b="1" dirty="0" smtClean="0"/>
              <a:t>O</a:t>
            </a:r>
            <a:r>
              <a:rPr lang="ru-RU" sz="2600" b="1" dirty="0" smtClean="0"/>
              <a:t>(</a:t>
            </a:r>
            <a:r>
              <a:rPr lang="en-US" sz="2600" b="1" i="1" dirty="0" err="1" smtClean="0"/>
              <a:t>n</a:t>
            </a:r>
            <a:r>
              <a:rPr lang="en-US" sz="2600" b="1" i="1" baseline="30000" dirty="0" err="1" smtClean="0"/>
              <a:t>a</a:t>
            </a:r>
            <a:r>
              <a:rPr lang="ru-RU" sz="2600" b="1" dirty="0" smtClean="0"/>
              <a:t>) 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 </a:t>
            </a:r>
            <a:r>
              <a:rPr lang="en-US" sz="2600" b="1" dirty="0" smtClean="0"/>
              <a:t> O</a:t>
            </a:r>
            <a:r>
              <a:rPr lang="ru-RU" sz="2600" b="1" dirty="0"/>
              <a:t>(</a:t>
            </a:r>
            <a:r>
              <a:rPr lang="en-US" sz="2600" b="1" i="1" dirty="0" smtClean="0"/>
              <a:t>a</a:t>
            </a:r>
            <a:r>
              <a:rPr lang="en-US" sz="2600" b="1" i="1" baseline="30000" dirty="0" smtClean="0"/>
              <a:t>n</a:t>
            </a:r>
            <a:r>
              <a:rPr lang="ru-RU" sz="2600" b="1" dirty="0" smtClean="0"/>
              <a:t>)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</a:t>
            </a:r>
            <a:r>
              <a:rPr lang="ru-RU" sz="2600" b="1" dirty="0" smtClean="0"/>
              <a:t>    </a:t>
            </a:r>
          </a:p>
          <a:p>
            <a:pPr marL="114300" indent="0">
              <a:buNone/>
            </a:pPr>
            <a:r>
              <a:rPr lang="ru-RU" sz="2600" b="1" dirty="0"/>
              <a:t> </a:t>
            </a:r>
            <a:r>
              <a:rPr lang="ru-RU" sz="2600" b="1" dirty="0" smtClean="0"/>
              <a:t>   &lt; </a:t>
            </a:r>
            <a:r>
              <a:rPr lang="en-US" sz="2600" b="1" dirty="0" smtClean="0"/>
              <a:t>O</a:t>
            </a:r>
            <a:r>
              <a:rPr lang="ru-RU" sz="2600" b="1" dirty="0"/>
              <a:t>(</a:t>
            </a:r>
            <a:r>
              <a:rPr lang="en-US" sz="2600" b="1" i="1" dirty="0"/>
              <a:t>n</a:t>
            </a:r>
            <a:r>
              <a:rPr lang="ru-RU" sz="2600" b="1" dirty="0" smtClean="0"/>
              <a:t>!)</a:t>
            </a:r>
            <a:r>
              <a:rPr lang="en-US" sz="2600" b="1" dirty="0" smtClean="0"/>
              <a:t> </a:t>
            </a:r>
            <a:r>
              <a:rPr lang="ru-RU" sz="2600" b="1" dirty="0" smtClean="0"/>
              <a:t>&lt;</a:t>
            </a:r>
            <a:r>
              <a:rPr lang="en-US" sz="2600" b="1" dirty="0" smtClean="0"/>
              <a:t> O</a:t>
            </a:r>
            <a:r>
              <a:rPr lang="ru-RU" sz="2600" b="1" dirty="0"/>
              <a:t>(</a:t>
            </a:r>
            <a:r>
              <a:rPr lang="en-US" sz="2600" b="1" i="1" dirty="0" err="1"/>
              <a:t>n</a:t>
            </a:r>
            <a:r>
              <a:rPr lang="en-US" sz="2600" b="1" i="1" baseline="30000" dirty="0" err="1"/>
              <a:t>n</a:t>
            </a:r>
            <a:r>
              <a:rPr lang="ru-RU" sz="2600" b="1" dirty="0" smtClean="0"/>
              <a:t>) </a:t>
            </a:r>
            <a:r>
              <a:rPr lang="ru-RU" sz="2600" dirty="0" smtClean="0"/>
              <a:t>,   </a:t>
            </a:r>
            <a:r>
              <a:rPr lang="ru-RU" sz="2600" dirty="0"/>
              <a:t>при </a:t>
            </a:r>
            <a:r>
              <a:rPr lang="en-US" sz="2600" i="1" dirty="0"/>
              <a:t>n</a:t>
            </a:r>
            <a:r>
              <a:rPr lang="ru-RU" sz="2600" dirty="0" smtClean="0"/>
              <a:t>→∞</a:t>
            </a:r>
            <a:r>
              <a:rPr lang="ru-RU" sz="2600" dirty="0"/>
              <a:t>, </a:t>
            </a:r>
            <a:r>
              <a:rPr lang="ru-RU" sz="2600" dirty="0" smtClean="0"/>
              <a:t>  </a:t>
            </a:r>
            <a:r>
              <a:rPr lang="en-US" sz="2600" i="1" dirty="0" smtClean="0"/>
              <a:t>a</a:t>
            </a:r>
            <a:r>
              <a:rPr lang="ru-RU" sz="2600" i="1" dirty="0" smtClean="0"/>
              <a:t> </a:t>
            </a:r>
            <a:r>
              <a:rPr lang="ru-RU" sz="2600" dirty="0" smtClean="0"/>
              <a:t>&gt;1.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09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Трудоемкость </a:t>
            </a:r>
            <a:r>
              <a:rPr lang="en-US" dirty="0" err="1" smtClean="0"/>
              <a:t>SelectSort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064896" cy="4800600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ru-RU" sz="2800" b="1" dirty="0" smtClean="0"/>
                  <a:t>M = 3(n-1)</a:t>
                </a:r>
                <a:r>
                  <a:rPr lang="en-US" sz="2800" dirty="0" smtClean="0"/>
                  <a:t>      </a:t>
                </a:r>
                <a:r>
                  <a:rPr lang="ru-RU" sz="2800" dirty="0" smtClean="0"/>
                  <a:t>   </a:t>
                </a:r>
                <a:r>
                  <a:rPr lang="en-US" sz="2800" dirty="0" smtClean="0"/>
                  <a:t> </a:t>
                </a:r>
                <a:endParaRPr lang="ru-RU" sz="2800" dirty="0" smtClean="0"/>
              </a:p>
              <a:p>
                <a:pPr marL="114300" indent="0" algn="ctr">
                  <a:buNone/>
                </a:pPr>
                <a:r>
                  <a:rPr lang="ru-RU" sz="2800" dirty="0" smtClean="0"/>
                  <a:t>     </a:t>
                </a:r>
                <a:r>
                  <a:rPr lang="ru-RU" sz="2800" b="1" dirty="0" smtClean="0"/>
                  <a:t>С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32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ru-RU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dirty="0" smtClean="0"/>
                  <a:t>  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      </a:t>
                </a:r>
                <a:endParaRPr lang="en-US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Т = С + </a:t>
                </a:r>
                <a:r>
                  <a:rPr lang="ru-RU" sz="2800" dirty="0"/>
                  <a:t>М</a:t>
                </a:r>
                <a:r>
                  <a:rPr lang="ru-RU" sz="2800" dirty="0" smtClean="0"/>
                  <a:t> = О(Т) = О(С+М) = О(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800" dirty="0" smtClean="0"/>
                  <a:t> + 3(</a:t>
                </a:r>
                <a:r>
                  <a:rPr lang="en-US" sz="2800" dirty="0" smtClean="0"/>
                  <a:t>n-1))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ru-RU" sz="2800" dirty="0" smtClean="0"/>
                  <a:t>            = </a:t>
                </a:r>
                <a:r>
                  <a:rPr lang="en-US" sz="2800" dirty="0" smtClean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/>
                  <a:t> </a:t>
                </a:r>
                <a:r>
                  <a:rPr lang="en-US" sz="2800" dirty="0" smtClean="0"/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O(3n)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O(3)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ru-RU" sz="2800" dirty="0" smtClean="0"/>
                  <a:t>= </a:t>
                </a:r>
                <a:r>
                  <a:rPr lang="en-US" sz="2800" dirty="0" smtClean="0"/>
                  <a:t>O(n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- O(n)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+ O(n)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O(1)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= O(n</a:t>
                </a:r>
                <a:r>
                  <a:rPr lang="en-US" sz="2800" baseline="30000" dirty="0" smtClean="0"/>
                  <a:t>2</a:t>
                </a:r>
                <a:r>
                  <a:rPr lang="en-US" sz="2800" dirty="0"/>
                  <a:t>) </a:t>
                </a:r>
                <a:r>
                  <a:rPr lang="ru-RU" sz="2800" dirty="0"/>
                  <a:t>, </a:t>
                </a:r>
                <a:r>
                  <a:rPr lang="en-US" sz="2800" dirty="0"/>
                  <a:t>n</a:t>
                </a:r>
                <a:r>
                  <a:rPr lang="ru-RU" sz="2800" dirty="0"/>
                  <a:t>→∞ </a:t>
                </a:r>
                <a:endParaRPr lang="ru-RU" sz="2800" dirty="0" smtClean="0"/>
              </a:p>
              <a:p>
                <a:pPr marL="114300" indent="0">
                  <a:buNone/>
                </a:pPr>
                <a:r>
                  <a:rPr lang="en-US" sz="2800" dirty="0" smtClean="0"/>
                  <a:t> </a:t>
                </a:r>
              </a:p>
              <a:p>
                <a:pPr marL="114300" indent="0" algn="ctr">
                  <a:buNone/>
                </a:pPr>
                <a:r>
                  <a:rPr lang="ru-RU" sz="2800" dirty="0" smtClean="0"/>
                  <a:t>              </a:t>
                </a:r>
                <a:r>
                  <a:rPr lang="en-US" sz="2800" b="1" dirty="0" smtClean="0"/>
                  <a:t>T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=</a:t>
                </a:r>
                <a:r>
                  <a:rPr lang="ru-RU" sz="2800" b="1" dirty="0" smtClean="0"/>
                  <a:t> </a:t>
                </a:r>
                <a:r>
                  <a:rPr lang="en-US" sz="2800" b="1" dirty="0" smtClean="0"/>
                  <a:t>O(n</a:t>
                </a:r>
                <a:r>
                  <a:rPr lang="en-US" sz="2800" b="1" baseline="30000" dirty="0" smtClean="0"/>
                  <a:t>2</a:t>
                </a:r>
                <a:r>
                  <a:rPr lang="en-US" sz="2800" b="1" dirty="0"/>
                  <a:t>)</a:t>
                </a:r>
                <a:r>
                  <a:rPr lang="en-US" sz="2800" dirty="0"/>
                  <a:t> </a:t>
                </a:r>
                <a:r>
                  <a:rPr lang="ru-RU" sz="2800" dirty="0" smtClean="0"/>
                  <a:t>, </a:t>
                </a:r>
                <a:r>
                  <a:rPr lang="en-US" sz="2800" dirty="0" smtClean="0"/>
                  <a:t>n</a:t>
                </a:r>
                <a:r>
                  <a:rPr lang="ru-RU" sz="2800" dirty="0"/>
                  <a:t>→∞      </a:t>
                </a:r>
                <a:r>
                  <a:rPr lang="en-US" sz="2800" dirty="0" smtClean="0"/>
                  <a:t> </a:t>
                </a:r>
                <a:endParaRPr lang="ru-RU" sz="2800" dirty="0"/>
              </a:p>
              <a:p>
                <a:pPr marL="1143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064896" cy="4800600"/>
              </a:xfrm>
              <a:blipFill rotWithShape="1">
                <a:blip r:embed="rId2"/>
                <a:stretch>
                  <a:fillRect l="-76" t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3635896" y="5385590"/>
            <a:ext cx="2520280" cy="779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993890"/>
              </p:ext>
            </p:extLst>
          </p:nvPr>
        </p:nvGraphicFramePr>
        <p:xfrm>
          <a:off x="251520" y="548680"/>
          <a:ext cx="8136904" cy="5256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SelectSort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951772"/>
          </a:xfrm>
        </p:spPr>
        <p:txBody>
          <a:bodyPr/>
          <a:lstStyle/>
          <a:p>
            <a:pPr algn="ctr"/>
            <a:r>
              <a:rPr lang="ru-RU" sz="4400" dirty="0"/>
              <a:t>	 </a:t>
            </a:r>
            <a:r>
              <a:rPr lang="ru-RU" sz="4400" dirty="0" smtClean="0"/>
              <a:t>Пузырьковая сортировка </a:t>
            </a:r>
            <a:r>
              <a:rPr lang="en-US" sz="4400" dirty="0" err="1" smtClean="0"/>
              <a:t>BubbleSort</a:t>
            </a:r>
            <a:r>
              <a:rPr lang="en-US" sz="4400" dirty="0" smtClean="0"/>
              <a:t> 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54979"/>
            <a:ext cx="8438969" cy="57332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000" dirty="0" smtClean="0"/>
              <a:t>  </a:t>
            </a:r>
            <a:endParaRPr lang="en-US" sz="3000" dirty="0" smtClean="0"/>
          </a:p>
          <a:p>
            <a:pPr marL="114300" indent="0">
              <a:buNone/>
            </a:pPr>
            <a:r>
              <a:rPr lang="ru-RU" sz="3000" dirty="0" smtClean="0"/>
              <a:t>   Двигаясь </a:t>
            </a:r>
            <a:r>
              <a:rPr lang="ru-RU" sz="3000" dirty="0"/>
              <a:t>от конца массива к его началу, будем </a:t>
            </a:r>
            <a:r>
              <a:rPr lang="ru-RU" sz="3000" dirty="0">
                <a:solidFill>
                  <a:srgbClr val="0070C0"/>
                </a:solidFill>
              </a:rPr>
              <a:t>сравнивать</a:t>
            </a:r>
            <a:r>
              <a:rPr lang="ru-RU" sz="3000" dirty="0"/>
              <a:t> между собой </a:t>
            </a:r>
            <a:r>
              <a:rPr lang="ru-RU" sz="3000" dirty="0">
                <a:solidFill>
                  <a:srgbClr val="0070C0"/>
                </a:solidFill>
              </a:rPr>
              <a:t>соседние элементы</a:t>
            </a:r>
            <a:r>
              <a:rPr lang="ru-RU" sz="3000" dirty="0"/>
              <a:t>. Е</a:t>
            </a:r>
            <a:r>
              <a:rPr lang="ru-RU" sz="3000" dirty="0" smtClean="0"/>
              <a:t>сли </a:t>
            </a:r>
            <a:r>
              <a:rPr lang="ru-RU" sz="3000" dirty="0"/>
              <a:t>правый элемент </a:t>
            </a:r>
            <a:r>
              <a:rPr lang="ru-RU" sz="3000" dirty="0" smtClean="0"/>
              <a:t>будет меньше</a:t>
            </a:r>
            <a:r>
              <a:rPr lang="ru-RU" sz="3000" dirty="0"/>
              <a:t>,</a:t>
            </a:r>
            <a:r>
              <a:rPr lang="ru-RU" sz="3000" dirty="0" smtClean="0"/>
              <a:t> </a:t>
            </a:r>
            <a:r>
              <a:rPr lang="ru-RU" sz="3000" dirty="0"/>
              <a:t>чем </a:t>
            </a:r>
            <a:r>
              <a:rPr lang="ru-RU" sz="3000" dirty="0" smtClean="0"/>
              <a:t>левый, то </a:t>
            </a:r>
            <a:r>
              <a:rPr lang="ru-RU" sz="3000" dirty="0" smtClean="0">
                <a:solidFill>
                  <a:srgbClr val="FF0000"/>
                </a:solidFill>
              </a:rPr>
              <a:t>поменяем</a:t>
            </a:r>
            <a:r>
              <a:rPr lang="ru-RU" sz="3000" dirty="0" smtClean="0"/>
              <a:t> </a:t>
            </a:r>
            <a:r>
              <a:rPr lang="ru-RU" sz="3000" dirty="0"/>
              <a:t>их местами</a:t>
            </a:r>
            <a:r>
              <a:rPr lang="ru-RU" sz="3000" dirty="0" smtClean="0"/>
              <a:t>.</a:t>
            </a:r>
          </a:p>
          <a:p>
            <a:pPr marL="114300" indent="0">
              <a:buNone/>
            </a:pPr>
            <a:r>
              <a:rPr lang="ru-RU" sz="3000" dirty="0" smtClean="0"/>
              <a:t>    При первом </a:t>
            </a:r>
            <a:r>
              <a:rPr lang="ru-RU" sz="3000" dirty="0"/>
              <a:t>проходе </a:t>
            </a:r>
            <a:r>
              <a:rPr lang="ru-RU" sz="3000" dirty="0">
                <a:solidFill>
                  <a:srgbClr val="0070C0"/>
                </a:solidFill>
              </a:rPr>
              <a:t>наименьший элемент</a:t>
            </a:r>
            <a:r>
              <a:rPr lang="ru-RU" sz="3000" dirty="0"/>
              <a:t> переместится на </a:t>
            </a:r>
            <a:r>
              <a:rPr lang="ru-RU" sz="3000" dirty="0">
                <a:solidFill>
                  <a:srgbClr val="FF0000"/>
                </a:solidFill>
              </a:rPr>
              <a:t>первое</a:t>
            </a:r>
            <a:r>
              <a:rPr lang="ru-RU" sz="3000" dirty="0"/>
              <a:t> </a:t>
            </a:r>
            <a:r>
              <a:rPr lang="ru-RU" sz="3000" dirty="0" smtClean="0"/>
              <a:t>место. </a:t>
            </a:r>
            <a:r>
              <a:rPr lang="ru-RU" sz="3000" dirty="0"/>
              <a:t>При втором проходе </a:t>
            </a:r>
            <a:r>
              <a:rPr lang="ru-RU" sz="3000" dirty="0">
                <a:solidFill>
                  <a:srgbClr val="0070C0"/>
                </a:solidFill>
              </a:rPr>
              <a:t>наименьший элемент</a:t>
            </a:r>
            <a:r>
              <a:rPr lang="ru-RU" sz="3000" dirty="0"/>
              <a:t> из оставшихся “всплывёт” на </a:t>
            </a:r>
            <a:r>
              <a:rPr lang="ru-RU" sz="3000" dirty="0">
                <a:solidFill>
                  <a:srgbClr val="FF0000"/>
                </a:solidFill>
              </a:rPr>
              <a:t>второе</a:t>
            </a:r>
            <a:r>
              <a:rPr lang="ru-RU" sz="3000" dirty="0"/>
              <a:t> </a:t>
            </a:r>
            <a:r>
              <a:rPr lang="ru-RU" sz="3000" dirty="0" smtClean="0"/>
              <a:t>место, и т.д. </a:t>
            </a:r>
          </a:p>
          <a:p>
            <a:pPr marL="114300" indent="0">
              <a:buNone/>
            </a:pPr>
            <a:r>
              <a:rPr lang="ru-RU" sz="3000" dirty="0" smtClean="0"/>
              <a:t>   Через </a:t>
            </a:r>
            <a:r>
              <a:rPr lang="ru-RU" sz="3000" dirty="0"/>
              <a:t>(n-1) </a:t>
            </a:r>
            <a:r>
              <a:rPr lang="ru-RU" sz="3000" dirty="0" smtClean="0"/>
              <a:t>итерацию </a:t>
            </a:r>
            <a:r>
              <a:rPr lang="ru-RU" sz="3000" dirty="0"/>
              <a:t>массив будет отсортирован.</a:t>
            </a:r>
          </a:p>
        </p:txBody>
      </p:sp>
    </p:spTree>
    <p:extLst>
      <p:ext uri="{BB962C8B-B14F-4D97-AF65-F5344CB8AC3E}">
        <p14:creationId xmlns:p14="http://schemas.microsoft.com/office/powerpoint/2010/main" val="14493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pPr algn="ctr"/>
            <a:r>
              <a:rPr lang="ru-RU" dirty="0"/>
              <a:t>Пузырьковая сортировка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460432" cy="587727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ru-RU" sz="3200" b="1" dirty="0"/>
              <a:t>Алгоритм на </a:t>
            </a:r>
            <a:r>
              <a:rPr lang="ru-RU" sz="3200" b="1" dirty="0" smtClean="0"/>
              <a:t>псевдокоде</a:t>
            </a:r>
            <a:endParaRPr lang="en-US" sz="3200" b="1" dirty="0" smtClean="0"/>
          </a:p>
          <a:p>
            <a:pPr marL="114300" indent="0">
              <a:buNone/>
            </a:pPr>
            <a:r>
              <a:rPr lang="ru-RU" sz="3200" dirty="0"/>
              <a:t>Обозначим </a:t>
            </a:r>
            <a:r>
              <a:rPr lang="en-US" sz="3200" dirty="0" err="1"/>
              <a:t>i</a:t>
            </a:r>
            <a:r>
              <a:rPr lang="en-US" sz="3200" dirty="0"/>
              <a:t> – </a:t>
            </a:r>
            <a:r>
              <a:rPr lang="ru-RU" sz="3200" dirty="0"/>
              <a:t>номер итерации, </a:t>
            </a:r>
          </a:p>
          <a:p>
            <a:pPr marL="114300" indent="0">
              <a:buNone/>
            </a:pPr>
            <a:r>
              <a:rPr lang="en-US" sz="3200" dirty="0"/>
              <a:t>j – </a:t>
            </a:r>
            <a:r>
              <a:rPr lang="ru-RU" sz="3200" dirty="0"/>
              <a:t>индекс правого элемента в текущей паре.</a:t>
            </a:r>
          </a:p>
          <a:p>
            <a:pPr marL="114300" indent="0">
              <a:buNone/>
            </a:pPr>
            <a:r>
              <a:rPr lang="ru-RU" sz="3600" b="1" dirty="0" smtClean="0"/>
              <a:t>         </a:t>
            </a:r>
            <a:r>
              <a:rPr lang="en-US" sz="3600" dirty="0" smtClean="0"/>
              <a:t>DO </a:t>
            </a:r>
            <a:r>
              <a:rPr lang="en-US" sz="3600" dirty="0"/>
              <a:t>(</a:t>
            </a:r>
            <a:r>
              <a:rPr lang="en-US" sz="3600" dirty="0" err="1" smtClean="0"/>
              <a:t>i</a:t>
            </a:r>
            <a:r>
              <a:rPr lang="ru-RU" sz="3600" dirty="0" smtClean="0"/>
              <a:t> :</a:t>
            </a:r>
            <a:r>
              <a:rPr lang="en-US" sz="3600" dirty="0" smtClean="0"/>
              <a:t>= </a:t>
            </a:r>
            <a:r>
              <a:rPr lang="en-US" sz="3600" dirty="0"/>
              <a:t>1, 2, ... n-1)</a:t>
            </a:r>
          </a:p>
          <a:p>
            <a:pPr marL="114300" indent="0">
              <a:buNone/>
            </a:pPr>
            <a:r>
              <a:rPr lang="ru-RU" sz="3600" dirty="0" smtClean="0"/>
              <a:t>               </a:t>
            </a:r>
            <a:r>
              <a:rPr lang="en-US" sz="3600" dirty="0" smtClean="0"/>
              <a:t>DO </a:t>
            </a:r>
            <a:r>
              <a:rPr lang="en-US" sz="3600" dirty="0"/>
              <a:t>(</a:t>
            </a:r>
            <a:r>
              <a:rPr lang="en-US" sz="3600" dirty="0" smtClean="0"/>
              <a:t>j</a:t>
            </a:r>
            <a:r>
              <a:rPr lang="ru-RU" sz="3600" dirty="0" smtClean="0"/>
              <a:t> :</a:t>
            </a:r>
            <a:r>
              <a:rPr lang="en-US" sz="3600" dirty="0" smtClean="0"/>
              <a:t>= </a:t>
            </a:r>
            <a:r>
              <a:rPr lang="en-US" sz="3600" dirty="0"/>
              <a:t>n, n-1, ... i+1)</a:t>
            </a:r>
          </a:p>
          <a:p>
            <a:pPr marL="114300" indent="0">
              <a:buNone/>
            </a:pPr>
            <a:r>
              <a:rPr lang="ru-RU" sz="3600" dirty="0" smtClean="0"/>
              <a:t>                      </a:t>
            </a:r>
            <a:r>
              <a:rPr lang="en-US" sz="3600" dirty="0" smtClean="0"/>
              <a:t>IF (</a:t>
            </a:r>
            <a:r>
              <a:rPr lang="en-US" sz="3600" dirty="0" err="1" smtClean="0"/>
              <a:t>a</a:t>
            </a:r>
            <a:r>
              <a:rPr lang="en-US" sz="3600" baseline="-25000" dirty="0" err="1" smtClean="0"/>
              <a:t>j</a:t>
            </a:r>
            <a:r>
              <a:rPr lang="en-US" sz="3600" dirty="0" smtClean="0"/>
              <a:t> </a:t>
            </a:r>
            <a:r>
              <a:rPr lang="en-US" sz="3600" dirty="0"/>
              <a:t>&lt; a</a:t>
            </a:r>
            <a:r>
              <a:rPr lang="en-US" sz="3600" baseline="-25000" dirty="0"/>
              <a:t>j-1</a:t>
            </a:r>
            <a:r>
              <a:rPr lang="en-US" sz="3600" dirty="0" smtClean="0"/>
              <a:t>)</a:t>
            </a:r>
            <a:r>
              <a:rPr lang="ru-RU" sz="3600" dirty="0" smtClean="0"/>
              <a:t> </a:t>
            </a:r>
            <a:r>
              <a:rPr lang="en-US" sz="3600" dirty="0" smtClean="0"/>
              <a:t> a</a:t>
            </a:r>
            <a:r>
              <a:rPr lang="en-US" sz="3600" baseline="-25000" dirty="0" smtClean="0"/>
              <a:t>j</a:t>
            </a:r>
            <a:r>
              <a:rPr lang="en-US" sz="3600" dirty="0" smtClean="0"/>
              <a:t>↔a</a:t>
            </a:r>
            <a:r>
              <a:rPr lang="en-US" sz="3600" baseline="-25000" dirty="0" smtClean="0"/>
              <a:t>j-1</a:t>
            </a:r>
            <a:r>
              <a:rPr lang="ru-RU" sz="3600" baseline="-25000" dirty="0" smtClean="0"/>
              <a:t> </a:t>
            </a:r>
            <a:r>
              <a:rPr lang="en-US" sz="3600" dirty="0" smtClean="0"/>
              <a:t> </a:t>
            </a:r>
            <a:r>
              <a:rPr lang="en-US" sz="3600" dirty="0"/>
              <a:t>FI</a:t>
            </a:r>
          </a:p>
          <a:p>
            <a:pPr marL="114300" indent="0">
              <a:buNone/>
            </a:pPr>
            <a:r>
              <a:rPr lang="ru-RU" sz="3600" dirty="0" smtClean="0"/>
              <a:t>               </a:t>
            </a:r>
            <a:r>
              <a:rPr lang="en-US" sz="3600" dirty="0" smtClean="0"/>
              <a:t>OD</a:t>
            </a:r>
            <a:endParaRPr lang="en-US" sz="3600" dirty="0"/>
          </a:p>
          <a:p>
            <a:pPr marL="114300" indent="0">
              <a:buNone/>
            </a:pPr>
            <a:r>
              <a:rPr lang="ru-RU" sz="3600" dirty="0" smtClean="0"/>
              <a:t>         </a:t>
            </a:r>
            <a:r>
              <a:rPr lang="en-US" sz="3600" dirty="0" smtClean="0"/>
              <a:t>OD</a:t>
            </a:r>
            <a:endParaRPr lang="en-US" sz="3600" dirty="0"/>
          </a:p>
          <a:p>
            <a:pPr marL="114300" indent="0">
              <a:buNone/>
            </a:pP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4778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0"/>
            <a:ext cx="4176464" cy="6858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dirty="0"/>
              <a:t>К     У     Р     А     П     О     В     </a:t>
            </a:r>
            <a:r>
              <a:rPr lang="ru-RU" sz="2400" dirty="0" smtClean="0"/>
              <a:t>А</a:t>
            </a:r>
          </a:p>
          <a:p>
            <a:pPr marL="114300" indent="0">
              <a:buNone/>
            </a:pPr>
            <a:r>
              <a:rPr lang="ru-RU" sz="2400" dirty="0" smtClean="0"/>
              <a:t>                                             А     В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 smtClean="0"/>
              <a:t>                                      А     О</a:t>
            </a:r>
          </a:p>
          <a:p>
            <a:pPr marL="114300" indent="0">
              <a:buNone/>
            </a:pPr>
            <a:r>
              <a:rPr lang="ru-RU" sz="2400" dirty="0" smtClean="0"/>
              <a:t>                              </a:t>
            </a:r>
            <a:r>
              <a:rPr lang="ru-RU" sz="2400" dirty="0"/>
              <a:t>А</a:t>
            </a:r>
            <a:r>
              <a:rPr lang="ru-RU" sz="2400" dirty="0" smtClean="0"/>
              <a:t>     П</a:t>
            </a:r>
          </a:p>
          <a:p>
            <a:pPr marL="114300" indent="0">
              <a:buNone/>
            </a:pPr>
            <a:r>
              <a:rPr lang="ru-RU" sz="2400" dirty="0" smtClean="0"/>
              <a:t>                      А     </a:t>
            </a:r>
            <a:r>
              <a:rPr lang="ru-RU" sz="2400" dirty="0"/>
              <a:t>А</a:t>
            </a:r>
          </a:p>
          <a:p>
            <a:pPr marL="114300" indent="0">
              <a:buNone/>
            </a:pPr>
            <a:r>
              <a:rPr lang="ru-RU" sz="2000" dirty="0" smtClean="0"/>
              <a:t>                 </a:t>
            </a:r>
            <a:r>
              <a:rPr lang="ru-RU" sz="2400" dirty="0" smtClean="0"/>
              <a:t>А     Р</a:t>
            </a:r>
          </a:p>
          <a:p>
            <a:pPr marL="114300" indent="0">
              <a:buNone/>
            </a:pPr>
            <a:r>
              <a:rPr lang="ru-RU" sz="2400" dirty="0" smtClean="0"/>
              <a:t>       А     У</a:t>
            </a:r>
          </a:p>
          <a:p>
            <a:pPr marL="114300" indent="0">
              <a:buNone/>
            </a:pPr>
            <a:r>
              <a:rPr lang="ru-RU" sz="2400" dirty="0"/>
              <a:t>А     К</a:t>
            </a:r>
          </a:p>
          <a:p>
            <a:pPr marL="114300" indent="0">
              <a:buNone/>
            </a:pPr>
            <a:r>
              <a:rPr lang="ru-RU" sz="2400" dirty="0" smtClean="0"/>
              <a:t>А    К     У     </a:t>
            </a:r>
            <a:r>
              <a:rPr lang="ru-RU" sz="2400" dirty="0"/>
              <a:t>Р     А     П     О     </a:t>
            </a:r>
            <a:r>
              <a:rPr lang="ru-RU" sz="2400" dirty="0" smtClean="0"/>
              <a:t>В</a:t>
            </a:r>
          </a:p>
          <a:p>
            <a:pPr marL="114300" indent="0">
              <a:buNone/>
            </a:pPr>
            <a:r>
              <a:rPr lang="ru-RU" sz="2400" dirty="0" smtClean="0"/>
              <a:t>                                            В     </a:t>
            </a:r>
            <a:r>
              <a:rPr lang="ru-RU" sz="2400" dirty="0"/>
              <a:t>О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dirty="0" smtClean="0"/>
              <a:t>                                     В     П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    </a:t>
            </a:r>
            <a:r>
              <a:rPr lang="ru-RU" sz="2400" dirty="0" smtClean="0"/>
              <a:t>   А     В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А     </a:t>
            </a:r>
            <a:r>
              <a:rPr lang="ru-RU" sz="2400" dirty="0" smtClean="0"/>
              <a:t>Р</a:t>
            </a:r>
            <a:endParaRPr lang="ru-RU" sz="2400" dirty="0"/>
          </a:p>
          <a:p>
            <a:pPr marL="114300" indent="0">
              <a:buNone/>
            </a:pPr>
            <a:r>
              <a:rPr lang="ru-RU" sz="2000" dirty="0"/>
              <a:t>                 </a:t>
            </a:r>
            <a:r>
              <a:rPr lang="ru-RU" sz="2400" dirty="0"/>
              <a:t>А     </a:t>
            </a:r>
            <a:r>
              <a:rPr lang="ru-RU" sz="2400" dirty="0" smtClean="0"/>
              <a:t>У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А     </a:t>
            </a:r>
            <a:r>
              <a:rPr lang="ru-RU" sz="2400" dirty="0" smtClean="0"/>
              <a:t>К</a:t>
            </a:r>
            <a:endParaRPr lang="ru-RU" sz="2400" dirty="0"/>
          </a:p>
          <a:p>
            <a:pPr marL="114300" indent="0">
              <a:buNone/>
            </a:pPr>
            <a:endParaRPr lang="ru-RU" sz="24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47864" y="83671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915816" y="126876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259632" y="256490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339752" y="1700808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93440" y="342900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55576" y="299695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11560" y="3501008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Объект 2"/>
          <p:cNvSpPr txBox="1">
            <a:spLocks/>
          </p:cNvSpPr>
          <p:nvPr/>
        </p:nvSpPr>
        <p:spPr>
          <a:xfrm>
            <a:off x="4283968" y="0"/>
            <a:ext cx="4176464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А     </a:t>
            </a:r>
            <a:r>
              <a:rPr lang="ru-RU" sz="2400" dirty="0" err="1" smtClean="0"/>
              <a:t>А</a:t>
            </a:r>
            <a:r>
              <a:rPr lang="ru-RU" sz="2400" dirty="0" smtClean="0"/>
              <a:t>     К     У     Р     В     П     О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                </a:t>
            </a:r>
            <a:r>
              <a:rPr lang="ru-RU" sz="2400" dirty="0"/>
              <a:t>О</a:t>
            </a:r>
            <a:r>
              <a:rPr lang="ru-RU" sz="2400" dirty="0" smtClean="0"/>
              <a:t>     П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         В     О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 </a:t>
            </a:r>
            <a:r>
              <a:rPr lang="ru-RU" sz="2400" dirty="0"/>
              <a:t>В</a:t>
            </a:r>
            <a:r>
              <a:rPr lang="ru-RU" sz="2400" dirty="0" smtClean="0"/>
              <a:t>     Р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</a:t>
            </a:r>
            <a:r>
              <a:rPr lang="ru-RU" sz="2400" dirty="0"/>
              <a:t>В</a:t>
            </a:r>
            <a:r>
              <a:rPr lang="ru-RU" sz="2400" dirty="0" smtClean="0"/>
              <a:t>     </a:t>
            </a:r>
            <a:r>
              <a:rPr lang="ru-RU" sz="2400" dirty="0"/>
              <a:t>У</a:t>
            </a:r>
            <a:endParaRPr lang="ru-RU" sz="2400" dirty="0" smtClean="0"/>
          </a:p>
          <a:p>
            <a:pPr marL="114300" indent="0">
              <a:buFont typeface="Arial" pitchFamily="34" charset="0"/>
              <a:buNone/>
            </a:pPr>
            <a:r>
              <a:rPr lang="ru-RU" sz="2000" dirty="0" smtClean="0"/>
              <a:t>                 </a:t>
            </a:r>
            <a:r>
              <a:rPr lang="ru-RU" sz="2400" dirty="0"/>
              <a:t>В</a:t>
            </a:r>
            <a:r>
              <a:rPr lang="ru-RU" sz="2400" dirty="0" smtClean="0"/>
              <a:t>     К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А    </a:t>
            </a:r>
            <a:r>
              <a:rPr lang="ru-RU" sz="2400" dirty="0" err="1" smtClean="0"/>
              <a:t>А</a:t>
            </a:r>
            <a:r>
              <a:rPr lang="ru-RU" sz="2400" dirty="0" smtClean="0"/>
              <a:t>     В     К     У     Р     О     П 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               О     П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        </a:t>
            </a:r>
            <a:r>
              <a:rPr lang="ru-RU" sz="2400" dirty="0"/>
              <a:t>О</a:t>
            </a:r>
            <a:r>
              <a:rPr lang="ru-RU" sz="2400" dirty="0" smtClean="0"/>
              <a:t>     Р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       </a:t>
            </a:r>
            <a:r>
              <a:rPr lang="ru-RU" sz="2400" dirty="0"/>
              <a:t>О</a:t>
            </a:r>
            <a:r>
              <a:rPr lang="ru-RU" sz="2400" dirty="0" smtClean="0"/>
              <a:t>     У</a:t>
            </a:r>
          </a:p>
          <a:p>
            <a:pPr marL="114300" indent="0">
              <a:buFont typeface="Arial" pitchFamily="34" charset="0"/>
              <a:buNone/>
            </a:pPr>
            <a:r>
              <a:rPr lang="ru-RU" sz="2400" dirty="0" smtClean="0"/>
              <a:t>                      </a:t>
            </a:r>
            <a:r>
              <a:rPr lang="ru-RU" sz="2400" dirty="0"/>
              <a:t>К</a:t>
            </a:r>
            <a:r>
              <a:rPr lang="ru-RU" sz="2400" dirty="0" smtClean="0"/>
              <a:t>     О</a:t>
            </a:r>
          </a:p>
          <a:p>
            <a:pPr marL="114300" indent="0">
              <a:buNone/>
            </a:pPr>
            <a:r>
              <a:rPr lang="ru-RU" sz="2400" dirty="0"/>
              <a:t>А    </a:t>
            </a:r>
            <a:r>
              <a:rPr lang="ru-RU" sz="2400" dirty="0" err="1"/>
              <a:t>А</a:t>
            </a:r>
            <a:r>
              <a:rPr lang="ru-RU" sz="2400" dirty="0"/>
              <a:t>     В     К     </a:t>
            </a:r>
            <a:r>
              <a:rPr lang="ru-RU" sz="2400" dirty="0" smtClean="0"/>
              <a:t>О     У     Р     </a:t>
            </a:r>
            <a:r>
              <a:rPr lang="ru-RU" sz="2400" dirty="0"/>
              <a:t>П </a:t>
            </a:r>
          </a:p>
          <a:p>
            <a:pPr marL="114300" indent="0">
              <a:buNone/>
            </a:pPr>
            <a:r>
              <a:rPr lang="ru-RU" sz="2400" dirty="0"/>
              <a:t>                                            </a:t>
            </a:r>
            <a:r>
              <a:rPr lang="ru-RU" sz="2400" dirty="0" smtClean="0"/>
              <a:t>П     Р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               </a:t>
            </a:r>
            <a:r>
              <a:rPr lang="ru-RU" sz="2400" dirty="0" smtClean="0"/>
              <a:t>П     У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       О     </a:t>
            </a:r>
            <a:r>
              <a:rPr lang="ru-RU" sz="2400" dirty="0" smtClean="0"/>
              <a:t>П</a:t>
            </a:r>
            <a:endParaRPr lang="ru-RU" sz="24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283968" y="58316"/>
            <a:ext cx="0" cy="67413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843808" y="479715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15397" y="436510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55576" y="659735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87624" y="6093296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1763688" y="5661248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596336" y="85238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516216" y="1700808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940152" y="2132856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436096" y="256490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364088" y="0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00192" y="4800631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020272" y="3933056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472808" y="436510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948264" y="6117704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452320" y="5661248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756532" y="2564904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704" y="1052736"/>
            <a:ext cx="6347048" cy="5400600"/>
          </a:xfrm>
        </p:spPr>
        <p:txBody>
          <a:bodyPr/>
          <a:lstStyle/>
          <a:p>
            <a:pPr marL="114300" indent="0">
              <a:buNone/>
            </a:pPr>
            <a:r>
              <a:rPr lang="ru-RU" sz="2400" dirty="0"/>
              <a:t>А    </a:t>
            </a:r>
            <a:r>
              <a:rPr lang="ru-RU" sz="2400" dirty="0" err="1"/>
              <a:t>А</a:t>
            </a:r>
            <a:r>
              <a:rPr lang="ru-RU" sz="2400" dirty="0"/>
              <a:t>     В     К     О     </a:t>
            </a:r>
            <a:r>
              <a:rPr lang="ru-RU" sz="2400" dirty="0" smtClean="0"/>
              <a:t>П     У     Р 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       </a:t>
            </a:r>
            <a:r>
              <a:rPr lang="ru-RU" sz="2400" dirty="0" smtClean="0"/>
              <a:t>                Р     У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</a:t>
            </a:r>
            <a:r>
              <a:rPr lang="ru-RU" sz="2400" dirty="0" smtClean="0"/>
              <a:t>                         П     Р</a:t>
            </a:r>
          </a:p>
          <a:p>
            <a:pPr marL="114300" indent="0">
              <a:buNone/>
            </a:pPr>
            <a:r>
              <a:rPr lang="ru-RU" sz="2400" dirty="0"/>
              <a:t>А    </a:t>
            </a:r>
            <a:r>
              <a:rPr lang="ru-RU" sz="2400" dirty="0" err="1"/>
              <a:t>А</a:t>
            </a:r>
            <a:r>
              <a:rPr lang="ru-RU" sz="2400" dirty="0"/>
              <a:t>     В     К     О     П     </a:t>
            </a:r>
            <a:r>
              <a:rPr lang="ru-RU" sz="2400" dirty="0" smtClean="0"/>
              <a:t>Р     У 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                                    </a:t>
            </a:r>
            <a:r>
              <a:rPr lang="ru-RU" sz="2400" dirty="0" smtClean="0"/>
              <a:t>         </a:t>
            </a:r>
            <a:r>
              <a:rPr lang="ru-RU" sz="2400" dirty="0"/>
              <a:t>Р     У</a:t>
            </a:r>
          </a:p>
          <a:p>
            <a:pPr marL="114300" indent="0">
              <a:buNone/>
            </a:pPr>
            <a:r>
              <a:rPr lang="ru-RU" sz="2400" dirty="0"/>
              <a:t>А    </a:t>
            </a:r>
            <a:r>
              <a:rPr lang="ru-RU" sz="2400" dirty="0" err="1"/>
              <a:t>А</a:t>
            </a:r>
            <a:r>
              <a:rPr lang="ru-RU" sz="2400" dirty="0"/>
              <a:t>     В     К     О     П     Р</a:t>
            </a:r>
            <a:r>
              <a:rPr lang="ru-RU" sz="2400" dirty="0" smtClean="0"/>
              <a:t>     У</a:t>
            </a:r>
          </a:p>
          <a:p>
            <a:pPr marL="11430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  <a:p>
            <a:pPr marL="114300" indent="0">
              <a:buNone/>
            </a:pPr>
            <a:r>
              <a:rPr lang="ru-RU" sz="2400" dirty="0"/>
              <a:t>А    </a:t>
            </a:r>
            <a:r>
              <a:rPr lang="ru-RU" sz="2400" dirty="0" err="1"/>
              <a:t>А</a:t>
            </a:r>
            <a:r>
              <a:rPr lang="ru-RU" sz="2400" dirty="0"/>
              <a:t>     В     К     О     П     </a:t>
            </a:r>
            <a:r>
              <a:rPr lang="ru-RU" sz="2400" dirty="0" smtClean="0"/>
              <a:t>Р     У</a:t>
            </a:r>
            <a:endParaRPr lang="ru-RU" sz="2400" dirty="0"/>
          </a:p>
          <a:p>
            <a:pPr marL="114300" indent="0">
              <a:buNone/>
            </a:pPr>
            <a:endParaRPr lang="ru-RU" sz="24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148064" y="1916832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499992" y="1052736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461070" y="3212976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004048" y="2348880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8460432" cy="6858000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sz="2600" dirty="0" smtClean="0"/>
                  <a:t>Если сравнить </a:t>
                </a:r>
                <a:r>
                  <a:rPr lang="en-US" sz="2600" b="1" dirty="0" err="1" smtClean="0"/>
                  <a:t>BubbleSort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с алгоритмом </a:t>
                </a:r>
                <a:r>
                  <a:rPr lang="en-US" sz="2600" b="1" dirty="0" err="1" smtClean="0"/>
                  <a:t>SelectSort</a:t>
                </a:r>
                <a:r>
                  <a:rPr lang="ru-RU" sz="2600" dirty="0" smtClean="0"/>
                  <a:t>, то </a:t>
                </a:r>
                <a:r>
                  <a:rPr lang="ru-RU" sz="2600" dirty="0" smtClean="0">
                    <a:solidFill>
                      <a:srgbClr val="FF0000"/>
                    </a:solidFill>
                  </a:rPr>
                  <a:t>по количеству сравнений</a:t>
                </a:r>
                <a:r>
                  <a:rPr lang="ru-RU" sz="2600" dirty="0" smtClean="0"/>
                  <a:t> эти методы идентичны. </a:t>
                </a:r>
              </a:p>
              <a:p>
                <a:pPr marL="114300" indent="0">
                  <a:buNone/>
                </a:pPr>
                <a:r>
                  <a:rPr lang="en-US" sz="2600" dirty="0" smtClean="0"/>
                  <a:t>                          </a:t>
                </a:r>
                <a:r>
                  <a:rPr lang="ru-RU" sz="2600" b="1" dirty="0" smtClean="0"/>
                  <a:t>С</a:t>
                </a:r>
                <a:r>
                  <a:rPr lang="en-US" sz="2600" b="1" dirty="0" smtClean="0"/>
                  <a:t> </a:t>
                </a:r>
                <a:r>
                  <a:rPr lang="ru-RU" sz="2600" b="1" dirty="0" smtClean="0"/>
                  <a:t>=</a:t>
                </a:r>
                <a:r>
                  <a:rPr lang="en-US" sz="2600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6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>
                            <a:latin typeface="Cambria Math"/>
                          </a:rPr>
                          <m:t>−</m:t>
                        </m:r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6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pPr marL="114300" indent="0">
                  <a:buNone/>
                </a:pPr>
                <a:r>
                  <a:rPr lang="ru-RU" sz="2600" dirty="0" smtClean="0">
                    <a:solidFill>
                      <a:srgbClr val="FF0000"/>
                    </a:solidFill>
                  </a:rPr>
                  <a:t>Количество пересылок</a:t>
                </a:r>
                <a:r>
                  <a:rPr lang="ru-RU" sz="2600" dirty="0" smtClean="0"/>
                  <a:t>  </a:t>
                </a:r>
                <a:r>
                  <a:rPr lang="ru-RU" sz="2600" b="1" dirty="0" smtClean="0"/>
                  <a:t>М</a:t>
                </a:r>
                <a:r>
                  <a:rPr lang="ru-RU" sz="2600" dirty="0" smtClean="0"/>
                  <a:t> зависит от исходной упорядоченности массива.   Рассмотрим случаи:</a:t>
                </a:r>
              </a:p>
              <a:p>
                <a:pPr marL="114300" indent="0">
                  <a:spcBef>
                    <a:spcPts val="1800"/>
                  </a:spcBef>
                  <a:buNone/>
                </a:pPr>
                <a:r>
                  <a:rPr lang="ru-RU" sz="2600" dirty="0" smtClean="0"/>
                  <a:t>1)   Массив упорядочен -</a:t>
                </a:r>
                <a:r>
                  <a:rPr lang="en-US" sz="2600" dirty="0" smtClean="0"/>
                  <a:t>&gt; </a:t>
                </a:r>
                <a:r>
                  <a:rPr lang="ru-RU" sz="2600" dirty="0" smtClean="0"/>
                  <a:t>пересылок не будет   (</a:t>
                </a:r>
                <a:r>
                  <a:rPr lang="en-US" sz="2600" b="1" dirty="0" err="1" smtClean="0"/>
                  <a:t>M</a:t>
                </a:r>
                <a:r>
                  <a:rPr lang="en-US" sz="2600" b="1" baseline="-25000" dirty="0" err="1" smtClean="0"/>
                  <a:t>min</a:t>
                </a:r>
                <a:r>
                  <a:rPr lang="en-US" sz="2600" b="1" dirty="0" smtClean="0"/>
                  <a:t> = 0</a:t>
                </a:r>
                <a:r>
                  <a:rPr lang="en-US" sz="2600" dirty="0" smtClean="0"/>
                  <a:t>) </a:t>
                </a:r>
              </a:p>
              <a:p>
                <a:pPr marL="114300" indent="0">
                  <a:buNone/>
                </a:pPr>
                <a:r>
                  <a:rPr lang="ru-RU" sz="2600" dirty="0" smtClean="0"/>
                  <a:t>2)   Массив обратно упорядочен -</a:t>
                </a:r>
                <a:r>
                  <a:rPr lang="en-US" sz="2600" dirty="0" smtClean="0"/>
                  <a:t>&gt;</a:t>
                </a:r>
                <a:r>
                  <a:rPr lang="ru-RU" sz="2600" dirty="0" smtClean="0"/>
                  <a:t> максимальное </a:t>
                </a:r>
              </a:p>
              <a:p>
                <a:pPr marL="114300" indent="0">
                  <a:buNone/>
                </a:pPr>
                <a:r>
                  <a:rPr lang="ru-RU" sz="2600" dirty="0" smtClean="0"/>
                  <a:t>              количество  пересылок </a:t>
                </a:r>
                <a:r>
                  <a:rPr lang="ru-RU" sz="2600" dirty="0"/>
                  <a:t>(</a:t>
                </a:r>
                <a:r>
                  <a:rPr lang="en-US" sz="2600" b="1" dirty="0" smtClean="0"/>
                  <a:t>M</a:t>
                </a:r>
                <a:r>
                  <a:rPr lang="en-US" sz="2600" b="1" baseline="-25000" dirty="0" smtClean="0"/>
                  <a:t>m</a:t>
                </a:r>
                <a:r>
                  <a:rPr lang="ru-RU" sz="2600" b="1" baseline="-25000" dirty="0" smtClean="0"/>
                  <a:t>ах</a:t>
                </a:r>
                <a:r>
                  <a:rPr lang="en-US" sz="2600" b="1" dirty="0" smtClean="0"/>
                  <a:t> </a:t>
                </a:r>
                <a:r>
                  <a:rPr lang="en-US" sz="2600" b="1" dirty="0"/>
                  <a:t>= </a:t>
                </a:r>
                <a:r>
                  <a:rPr lang="ru-RU" sz="2600" b="1" dirty="0" smtClean="0"/>
                  <a:t>3С</a:t>
                </a:r>
                <a:r>
                  <a:rPr lang="en-US" sz="2600" dirty="0" smtClean="0"/>
                  <a:t>) </a:t>
                </a:r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3)  Массив случайный  </a:t>
                </a:r>
                <a:r>
                  <a:rPr lang="ru-RU" sz="2600" b="1" dirty="0" err="1" smtClean="0"/>
                  <a:t>М</a:t>
                </a:r>
                <a:r>
                  <a:rPr lang="ru-RU" sz="2600" b="1" baseline="-25000" dirty="0" err="1" smtClean="0"/>
                  <a:t>ср</a:t>
                </a:r>
                <a:r>
                  <a:rPr lang="en-US" sz="2600" b="1" baseline="-25000" dirty="0" smtClean="0"/>
                  <a:t>  </a:t>
                </a:r>
                <a:r>
                  <a:rPr lang="ru-RU" sz="2600" b="1" dirty="0" smtClean="0"/>
                  <a:t>=</a:t>
                </a:r>
                <a:r>
                  <a:rPr lang="en-US" sz="2600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>
                            <a:latin typeface="Cambria Math"/>
                          </a:rPr>
                          <m:t>𝟑</m:t>
                        </m:r>
                        <m:r>
                          <a:rPr lang="ru-RU" sz="2600" b="1" i="1" smtClean="0">
                            <a:latin typeface="Cambria Math"/>
                          </a:rPr>
                          <m:t>С</m:t>
                        </m:r>
                      </m:num>
                      <m:den>
                        <m:r>
                          <a:rPr lang="ru-RU" sz="26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600" b="1" dirty="0" smtClean="0"/>
                  <a:t>  </a:t>
                </a:r>
                <a:r>
                  <a:rPr lang="ru-RU" sz="2600" b="1" dirty="0" smtClean="0"/>
                  <a:t>=</a:t>
                </a:r>
                <a:r>
                  <a:rPr lang="en-US" sz="2600" b="1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600" b="1" i="1">
                            <a:latin typeface="Cambria Math"/>
                          </a:rPr>
                          <m:t>𝟑</m:t>
                        </m:r>
                        <m:r>
                          <a:rPr lang="ru-RU" sz="2600" b="1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ru-RU" sz="26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>
                            <a:latin typeface="Cambria Math"/>
                          </a:rPr>
                          <m:t>−</m:t>
                        </m:r>
                        <m:r>
                          <a:rPr lang="en-US" sz="2600" b="1" i="1">
                            <a:latin typeface="Cambria Math"/>
                          </a:rPr>
                          <m:t>𝒏</m:t>
                        </m:r>
                        <m:r>
                          <a:rPr lang="en-US" sz="26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600" b="1" i="1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ru-RU" sz="2600" b="1" dirty="0" smtClean="0"/>
              </a:p>
              <a:p>
                <a:pPr marL="114300" indent="0">
                  <a:buNone/>
                </a:pPr>
                <a:endParaRPr lang="en-US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Метод </a:t>
                </a:r>
                <a:r>
                  <a:rPr lang="ru-RU" sz="2600" dirty="0" smtClean="0">
                    <a:solidFill>
                      <a:srgbClr val="0070C0"/>
                    </a:solidFill>
                  </a:rPr>
                  <a:t>зависит от исходной упорядоченности</a:t>
                </a:r>
                <a:r>
                  <a:rPr lang="ru-RU" sz="2600" dirty="0" smtClean="0"/>
                  <a:t> по количеству пересылок. </a:t>
                </a:r>
              </a:p>
              <a:p>
                <a:pPr marL="114300" indent="0">
                  <a:buNone/>
                </a:pPr>
                <a:r>
                  <a:rPr lang="ru-RU" sz="2600" dirty="0" smtClean="0"/>
                  <a:t>Пузырьковая сортировка </a:t>
                </a:r>
                <a:r>
                  <a:rPr lang="ru-RU" sz="2600" dirty="0" smtClean="0">
                    <a:solidFill>
                      <a:srgbClr val="0070C0"/>
                    </a:solidFill>
                  </a:rPr>
                  <a:t>устойчива</a:t>
                </a:r>
                <a:r>
                  <a:rPr lang="ru-RU" sz="2600" dirty="0" smtClean="0"/>
                  <a:t>.</a:t>
                </a:r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8460432" cy="6858000"/>
              </a:xfrm>
              <a:blipFill rotWithShape="1">
                <a:blip r:embed="rId2"/>
                <a:stretch>
                  <a:fillRect t="-711" r="-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31856"/>
              </p:ext>
            </p:extLst>
          </p:nvPr>
        </p:nvGraphicFramePr>
        <p:xfrm>
          <a:off x="251520" y="548680"/>
          <a:ext cx="8136904" cy="5256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2016224"/>
                <a:gridCol w="1944216"/>
                <a:gridCol w="2520280"/>
              </a:tblGrid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Метод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Трудоемкость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Устойчивость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Зависимость от упорядоченности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SelectSort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</a:t>
                      </a:r>
                      <a:r>
                        <a:rPr lang="ru-RU" sz="2400" baseline="0" dirty="0" smtClean="0"/>
                        <a:t> устойчив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Не 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Bubble</a:t>
                      </a:r>
                      <a:r>
                        <a:rPr lang="en-US" sz="2400" baseline="0" dirty="0" err="1" smtClean="0"/>
                        <a:t>Sort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aseline="0" dirty="0" smtClean="0"/>
                        <a:t>Устойчив</a:t>
                      </a:r>
                      <a:endParaRPr lang="ru-R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Зависит</a:t>
                      </a:r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  <a:tr h="1051317"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7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0478"/>
            <a:ext cx="7345914" cy="594626"/>
          </a:xfrm>
        </p:spPr>
        <p:txBody>
          <a:bodyPr/>
          <a:lstStyle/>
          <a:p>
            <a:pPr algn="l"/>
            <a:r>
              <a:rPr lang="ru-RU" sz="2800" dirty="0" err="1" smtClean="0"/>
              <a:t>Никлаус</a:t>
            </a:r>
            <a:r>
              <a:rPr lang="ru-RU" sz="2800" dirty="0" smtClean="0"/>
              <a:t> Вирт</a:t>
            </a:r>
            <a:endParaRPr lang="ru-RU" sz="28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21348"/>
          <a:stretch>
            <a:fillRect/>
          </a:stretch>
        </p:blipFill>
        <p:spPr>
          <a:xfrm>
            <a:off x="715977" y="894206"/>
            <a:ext cx="3948912" cy="256145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9552" y="3645024"/>
            <a:ext cx="7772400" cy="28803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9600" dirty="0"/>
              <a:t>День рождения 15 февраля </a:t>
            </a:r>
            <a:r>
              <a:rPr lang="ru-RU" sz="9600" dirty="0" smtClean="0"/>
              <a:t>1934</a:t>
            </a:r>
            <a:endParaRPr lang="ru-RU" sz="9600" dirty="0"/>
          </a:p>
          <a:p>
            <a:pPr algn="l"/>
            <a:r>
              <a:rPr lang="ru-RU" sz="9600" b="1" dirty="0"/>
              <a:t>Ш</a:t>
            </a:r>
            <a:r>
              <a:rPr lang="ru-RU" sz="9600" b="1" dirty="0" smtClean="0"/>
              <a:t>вейцарский </a:t>
            </a:r>
            <a:r>
              <a:rPr lang="ru-RU" sz="9600" b="1" dirty="0"/>
              <a:t>учёный, </a:t>
            </a:r>
            <a:endParaRPr lang="ru-RU" sz="9600" b="1" dirty="0" smtClean="0"/>
          </a:p>
          <a:p>
            <a:pPr algn="l"/>
            <a:r>
              <a:rPr lang="ru-RU" sz="9600" b="1" dirty="0" smtClean="0"/>
              <a:t>специалист </a:t>
            </a:r>
            <a:r>
              <a:rPr lang="ru-RU" sz="9600" b="1" dirty="0"/>
              <a:t>в области информатики, </a:t>
            </a:r>
            <a:endParaRPr lang="ru-RU" sz="9600" b="1" dirty="0" smtClean="0"/>
          </a:p>
          <a:p>
            <a:pPr algn="l"/>
            <a:r>
              <a:rPr lang="ru-RU" sz="9600" b="1" dirty="0"/>
              <a:t>и</a:t>
            </a:r>
            <a:r>
              <a:rPr lang="ru-RU" sz="9600" b="1" dirty="0" smtClean="0"/>
              <a:t>звестный теоретик </a:t>
            </a:r>
            <a:r>
              <a:rPr lang="ru-RU" sz="9600" b="1" dirty="0"/>
              <a:t>в области разработки языков </a:t>
            </a:r>
            <a:r>
              <a:rPr lang="ru-RU" sz="9600" b="1" dirty="0" smtClean="0"/>
              <a:t>						программирования</a:t>
            </a:r>
            <a:r>
              <a:rPr lang="ru-RU" sz="9600" b="1" dirty="0"/>
              <a:t>, </a:t>
            </a:r>
            <a:endParaRPr lang="ru-RU" sz="9600" b="1" dirty="0" smtClean="0"/>
          </a:p>
          <a:p>
            <a:pPr algn="l"/>
            <a:r>
              <a:rPr lang="ru-RU" sz="9600" b="1" dirty="0" smtClean="0"/>
              <a:t>профессор </a:t>
            </a:r>
            <a:r>
              <a:rPr lang="ru-RU" sz="9600" b="1" dirty="0"/>
              <a:t>компьютерных </a:t>
            </a:r>
            <a:r>
              <a:rPr lang="ru-RU" sz="9600" b="1" dirty="0" smtClean="0"/>
              <a:t>наук.</a:t>
            </a:r>
          </a:p>
          <a:p>
            <a:pPr algn="l"/>
            <a:r>
              <a:rPr lang="ru-RU" sz="9600" b="1" dirty="0" smtClean="0"/>
              <a:t>Участвовал в разработке языков </a:t>
            </a:r>
            <a:r>
              <a:rPr lang="en-US" sz="9600" b="1" dirty="0" smtClean="0"/>
              <a:t>ALGOL68</a:t>
            </a:r>
            <a:r>
              <a:rPr lang="ru-RU" sz="9600" b="1" dirty="0" smtClean="0"/>
              <a:t> и </a:t>
            </a:r>
            <a:r>
              <a:rPr lang="en-US" sz="9600" b="1" dirty="0" smtClean="0"/>
              <a:t>PL/360</a:t>
            </a:r>
          </a:p>
          <a:p>
            <a:pPr algn="l"/>
            <a:r>
              <a:rPr lang="ru-RU" sz="9600" b="1" dirty="0" smtClean="0"/>
              <a:t>Разработал языки Паскаль и Модула-2</a:t>
            </a:r>
          </a:p>
          <a:p>
            <a:pPr algn="l"/>
            <a:r>
              <a:rPr lang="ru-RU" sz="800" dirty="0" smtClean="0"/>
              <a:t>8</a:t>
            </a:r>
            <a:r>
              <a:rPr lang="ru-RU" sz="800" dirty="0"/>
              <a:t>,</a:t>
            </a:r>
            <a:endParaRPr lang="ru-RU" sz="6000" b="1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7772400" cy="620688"/>
          </a:xfrm>
        </p:spPr>
        <p:txBody>
          <a:bodyPr/>
          <a:lstStyle/>
          <a:p>
            <a:pPr algn="l"/>
            <a:r>
              <a:rPr lang="ru-RU" sz="2800" dirty="0" smtClean="0"/>
              <a:t>Дональд Кнут</a:t>
            </a:r>
            <a:endParaRPr lang="ru-RU" sz="2800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7" b="22497"/>
          <a:stretch>
            <a:fillRect/>
          </a:stretch>
        </p:blipFill>
        <p:spPr>
          <a:xfrm>
            <a:off x="611560" y="620688"/>
            <a:ext cx="5256584" cy="34096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149080"/>
            <a:ext cx="7556376" cy="2520280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День рождения 10 января 1938</a:t>
            </a:r>
          </a:p>
          <a:p>
            <a:pPr algn="l"/>
            <a:r>
              <a:rPr lang="ru-RU" sz="2400" b="1" dirty="0"/>
              <a:t>А</a:t>
            </a:r>
            <a:r>
              <a:rPr lang="ru-RU" sz="2400" b="1" dirty="0" smtClean="0"/>
              <a:t>мериканский </a:t>
            </a:r>
            <a:r>
              <a:rPr lang="ru-RU" sz="2400" b="1" dirty="0"/>
              <a:t>учёный, </a:t>
            </a:r>
            <a:endParaRPr lang="ru-RU" sz="2400" b="1" dirty="0" smtClean="0"/>
          </a:p>
          <a:p>
            <a:pPr algn="l"/>
            <a:r>
              <a:rPr lang="ru-RU" sz="2400" b="1" dirty="0" smtClean="0"/>
              <a:t>почётный </a:t>
            </a:r>
            <a:r>
              <a:rPr lang="ru-RU" sz="2400" b="1" dirty="0"/>
              <a:t>профессор </a:t>
            </a:r>
            <a:r>
              <a:rPr lang="ru-RU" sz="2400" b="1" dirty="0" smtClean="0"/>
              <a:t>университетов </a:t>
            </a:r>
            <a:r>
              <a:rPr lang="ru-RU" sz="2400" b="1" dirty="0"/>
              <a:t>в разных странах, иностранный член Российской академии наук</a:t>
            </a:r>
            <a:r>
              <a:rPr lang="ru-RU" sz="2400" b="1" dirty="0" smtClean="0"/>
              <a:t>,</a:t>
            </a:r>
          </a:p>
          <a:p>
            <a:pPr algn="l"/>
            <a:r>
              <a:rPr lang="ru-RU" sz="2400" b="1" dirty="0" smtClean="0"/>
              <a:t>преподаватель </a:t>
            </a:r>
            <a:r>
              <a:rPr lang="ru-RU" sz="2400" b="1" dirty="0"/>
              <a:t>и идеолог программирования, </a:t>
            </a:r>
            <a:endParaRPr lang="ru-RU" sz="2400" b="1" dirty="0" smtClean="0"/>
          </a:p>
          <a:p>
            <a:pPr algn="l"/>
            <a:r>
              <a:rPr lang="ru-RU" sz="2400" b="1" dirty="0" smtClean="0"/>
              <a:t>автор </a:t>
            </a:r>
            <a:r>
              <a:rPr lang="ru-RU" sz="2400" b="1" dirty="0"/>
              <a:t>19 </a:t>
            </a:r>
            <a:r>
              <a:rPr lang="ru-RU" sz="2400" b="1" dirty="0" smtClean="0"/>
              <a:t>монографий.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24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026368"/>
          </a:xfrm>
        </p:spPr>
        <p:txBody>
          <a:bodyPr/>
          <a:lstStyle/>
          <a:p>
            <a:pPr algn="ctr"/>
            <a:r>
              <a:rPr lang="ru-RU" dirty="0"/>
              <a:t>	Метод прямого </a:t>
            </a:r>
            <a:r>
              <a:rPr lang="ru-RU" dirty="0" smtClean="0"/>
              <a:t>выбора</a:t>
            </a:r>
            <a:br>
              <a:rPr lang="ru-RU" dirty="0" smtClean="0"/>
            </a:br>
            <a:r>
              <a:rPr lang="en-US" dirty="0" err="1" smtClean="0"/>
              <a:t>SelectSort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800" dirty="0" smtClean="0"/>
              <a:t>Находим </a:t>
            </a:r>
            <a:r>
              <a:rPr lang="ru-RU" sz="2800" dirty="0">
                <a:solidFill>
                  <a:srgbClr val="0070C0"/>
                </a:solidFill>
              </a:rPr>
              <a:t>наименьший элемент</a:t>
            </a:r>
            <a:r>
              <a:rPr lang="ru-RU" sz="2800" dirty="0"/>
              <a:t> массива и </a:t>
            </a:r>
            <a:r>
              <a:rPr lang="ru-RU" sz="2800" dirty="0" smtClean="0"/>
              <a:t>переставляем </a:t>
            </a:r>
            <a:r>
              <a:rPr lang="ru-RU" sz="2800" dirty="0"/>
              <a:t>его </a:t>
            </a:r>
            <a:r>
              <a:rPr lang="ru-RU" sz="2800" dirty="0" smtClean="0"/>
              <a:t>на </a:t>
            </a:r>
            <a:r>
              <a:rPr lang="ru-RU" sz="2800" dirty="0" smtClean="0">
                <a:solidFill>
                  <a:srgbClr val="FF0000"/>
                </a:solidFill>
              </a:rPr>
              <a:t>первое</a:t>
            </a:r>
            <a:r>
              <a:rPr lang="ru-RU" sz="2800" dirty="0" smtClean="0"/>
              <a:t> место. </a:t>
            </a:r>
          </a:p>
          <a:p>
            <a:pPr marL="114300" indent="0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Среди </a:t>
            </a:r>
            <a:r>
              <a:rPr lang="ru-RU" sz="2800" dirty="0">
                <a:solidFill>
                  <a:srgbClr val="0070C0"/>
                </a:solidFill>
              </a:rPr>
              <a:t>оставшихся</a:t>
            </a:r>
            <a:r>
              <a:rPr lang="ru-RU" sz="2800" dirty="0"/>
              <a:t> элементов </a:t>
            </a:r>
            <a:r>
              <a:rPr lang="ru-RU" sz="2800" dirty="0" smtClean="0"/>
              <a:t>(начиная со второго) находим </a:t>
            </a:r>
            <a:r>
              <a:rPr lang="ru-RU" sz="2800" dirty="0">
                <a:solidFill>
                  <a:srgbClr val="0070C0"/>
                </a:solidFill>
              </a:rPr>
              <a:t>наименьший элемент</a:t>
            </a:r>
            <a:r>
              <a:rPr lang="ru-RU" sz="2800" dirty="0"/>
              <a:t> и </a:t>
            </a:r>
            <a:r>
              <a:rPr lang="ru-RU" sz="2800" dirty="0" smtClean="0"/>
              <a:t>переставляем его на </a:t>
            </a:r>
            <a:r>
              <a:rPr lang="ru-RU" sz="2800" dirty="0" smtClean="0">
                <a:solidFill>
                  <a:srgbClr val="FF0000"/>
                </a:solidFill>
              </a:rPr>
              <a:t>второе</a:t>
            </a:r>
            <a:r>
              <a:rPr lang="ru-RU" sz="2800" dirty="0" smtClean="0"/>
              <a:t> место в массиве. </a:t>
            </a:r>
          </a:p>
          <a:p>
            <a:pPr marL="114300" indent="0">
              <a:buNone/>
            </a:pPr>
            <a:r>
              <a:rPr lang="ru-RU" sz="2800" dirty="0" smtClean="0">
                <a:solidFill>
                  <a:srgbClr val="0070C0"/>
                </a:solidFill>
              </a:rPr>
              <a:t>Среди </a:t>
            </a:r>
            <a:r>
              <a:rPr lang="ru-RU" sz="2800" dirty="0">
                <a:solidFill>
                  <a:srgbClr val="0070C0"/>
                </a:solidFill>
              </a:rPr>
              <a:t>оставшихся</a:t>
            </a:r>
            <a:r>
              <a:rPr lang="ru-RU" sz="2800" dirty="0"/>
              <a:t> элементов </a:t>
            </a:r>
            <a:r>
              <a:rPr lang="ru-RU" sz="2800" dirty="0" smtClean="0"/>
              <a:t>(начиная с третьего) находим </a:t>
            </a:r>
            <a:r>
              <a:rPr lang="ru-RU" sz="2800" dirty="0">
                <a:solidFill>
                  <a:srgbClr val="0070C0"/>
                </a:solidFill>
              </a:rPr>
              <a:t>наименьший </a:t>
            </a:r>
            <a:r>
              <a:rPr lang="ru-RU" sz="2800" dirty="0" smtClean="0">
                <a:solidFill>
                  <a:srgbClr val="0070C0"/>
                </a:solidFill>
              </a:rPr>
              <a:t>элемент</a:t>
            </a:r>
            <a:r>
              <a:rPr lang="ru-RU" sz="2800" dirty="0" smtClean="0"/>
              <a:t> и </a:t>
            </a:r>
            <a:r>
              <a:rPr lang="ru-RU" sz="2800" dirty="0"/>
              <a:t>переставляем его на </a:t>
            </a:r>
            <a:r>
              <a:rPr lang="ru-RU" sz="2800" dirty="0">
                <a:solidFill>
                  <a:srgbClr val="FF0000"/>
                </a:solidFill>
              </a:rPr>
              <a:t>третье</a:t>
            </a:r>
            <a:r>
              <a:rPr lang="ru-RU" sz="2800" dirty="0"/>
              <a:t> место 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и </a:t>
            </a:r>
            <a:r>
              <a:rPr lang="ru-RU" sz="2800" dirty="0"/>
              <a:t>т. д. </a:t>
            </a:r>
            <a:r>
              <a:rPr lang="ru-RU" sz="2800" dirty="0" smtClean="0"/>
              <a:t>   </a:t>
            </a:r>
            <a:r>
              <a:rPr lang="ru-RU" sz="2800" b="1" dirty="0"/>
              <a:t>с</a:t>
            </a:r>
            <a:r>
              <a:rPr lang="ru-RU" sz="2800" b="1" dirty="0" smtClean="0"/>
              <a:t>колько раз???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204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16633"/>
            <a:ext cx="7543800" cy="1152127"/>
          </a:xfrm>
        </p:spPr>
        <p:txBody>
          <a:bodyPr/>
          <a:lstStyle/>
          <a:p>
            <a:r>
              <a:rPr lang="ru-RU" sz="5400" dirty="0"/>
              <a:t>Метод прямого выбора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272808" cy="525658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Алгоритм на </a:t>
            </a:r>
            <a:r>
              <a:rPr lang="ru-RU" sz="3600" b="1" dirty="0" smtClean="0">
                <a:solidFill>
                  <a:schemeClr val="tx1"/>
                </a:solidFill>
              </a:rPr>
              <a:t>псевдокоде</a:t>
            </a:r>
            <a:endParaRPr lang="ru-RU" sz="3600" dirty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DO ( i := </a:t>
            </a:r>
            <a:r>
              <a:rPr lang="ru-RU" sz="3600" dirty="0">
                <a:solidFill>
                  <a:schemeClr val="tx1"/>
                </a:solidFill>
              </a:rPr>
              <a:t>1, 2, ... n-1)</a:t>
            </a:r>
          </a:p>
          <a:p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ru-RU" sz="3600" b="1" dirty="0" smtClean="0">
                <a:solidFill>
                  <a:schemeClr val="tx1"/>
                </a:solidFill>
              </a:rPr>
              <a:t>k := </a:t>
            </a:r>
            <a:r>
              <a:rPr lang="en-US" sz="3600" b="1" dirty="0" err="1" smtClean="0">
                <a:solidFill>
                  <a:schemeClr val="tx1"/>
                </a:solidFill>
              </a:rPr>
              <a:t>i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ru-RU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DO  ( j </a:t>
            </a:r>
            <a:r>
              <a:rPr lang="ru-RU" sz="3600" dirty="0" smtClean="0">
                <a:solidFill>
                  <a:schemeClr val="tx1"/>
                </a:solidFill>
              </a:rPr>
              <a:t>:</a:t>
            </a:r>
            <a:r>
              <a:rPr lang="en-US" sz="3600" dirty="0" smtClean="0">
                <a:solidFill>
                  <a:schemeClr val="tx1"/>
                </a:solidFill>
              </a:rPr>
              <a:t>= i+1, i+2,… ,n )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              IF ( </a:t>
            </a:r>
            <a:r>
              <a:rPr lang="ru-RU" sz="3600" dirty="0" smtClean="0">
                <a:solidFill>
                  <a:schemeClr val="tx1"/>
                </a:solidFill>
              </a:rPr>
              <a:t>a</a:t>
            </a:r>
            <a:r>
              <a:rPr lang="en-US" sz="3600" baseline="-25000" dirty="0" smtClean="0">
                <a:solidFill>
                  <a:schemeClr val="tx1"/>
                </a:solidFill>
              </a:rPr>
              <a:t>j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&lt;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</a:rPr>
              <a:t>a</a:t>
            </a:r>
            <a:r>
              <a:rPr lang="ru-RU" sz="36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3600" dirty="0" smtClean="0">
                <a:solidFill>
                  <a:schemeClr val="tx1"/>
                </a:solidFill>
              </a:rPr>
              <a:t> )  </a:t>
            </a:r>
            <a:r>
              <a:rPr lang="en-US" sz="3600" b="1" dirty="0" smtClean="0">
                <a:solidFill>
                  <a:schemeClr val="tx1"/>
                </a:solidFill>
              </a:rPr>
              <a:t>k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:=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j</a:t>
            </a:r>
            <a:r>
              <a:rPr lang="en-US" sz="3600" dirty="0" smtClean="0">
                <a:solidFill>
                  <a:schemeClr val="tx1"/>
                </a:solidFill>
              </a:rPr>
              <a:t>   FI     </a:t>
            </a:r>
          </a:p>
          <a:p>
            <a:r>
              <a:rPr lang="en-US" sz="3600" dirty="0" smtClean="0">
                <a:solidFill>
                  <a:schemeClr val="tx1"/>
                </a:solidFill>
              </a:rPr>
              <a:t>     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ru-RU" sz="3600" dirty="0" smtClean="0">
                <a:solidFill>
                  <a:schemeClr val="tx1"/>
                </a:solidFill>
              </a:rPr>
              <a:t>OD</a:t>
            </a:r>
          </a:p>
          <a:p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smtClean="0">
                <a:solidFill>
                  <a:schemeClr val="tx1"/>
                </a:solidFill>
              </a:rPr>
              <a:t>       a</a:t>
            </a:r>
            <a:r>
              <a:rPr lang="en-US" sz="3600" baseline="-25000" dirty="0" smtClean="0">
                <a:solidFill>
                  <a:schemeClr val="tx1"/>
                </a:solidFill>
              </a:rPr>
              <a:t>i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sym typeface="Wingdings" pitchFamily="2" charset="2"/>
              </a:rPr>
              <a:t>&lt;--</a:t>
            </a:r>
            <a:r>
              <a:rPr lang="en-US" sz="3600" dirty="0" smtClean="0">
                <a:solidFill>
                  <a:schemeClr val="tx1"/>
                </a:solidFill>
              </a:rPr>
              <a:t>&gt;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a</a:t>
            </a:r>
            <a:r>
              <a:rPr lang="ru-RU" sz="3600" baseline="-25000" dirty="0" err="1">
                <a:solidFill>
                  <a:schemeClr val="tx1"/>
                </a:solidFill>
              </a:rPr>
              <a:t>k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OD</a:t>
            </a:r>
            <a:endParaRPr lang="ru-RU" sz="36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6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0"/>
            <a:ext cx="7643192" cy="6858000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ru-RU" sz="4400" dirty="0" smtClean="0"/>
              <a:t>К     У     Р     А     П     О     В     А</a:t>
            </a:r>
          </a:p>
          <a:p>
            <a:pPr marL="114300" indent="0" algn="ctr">
              <a:buNone/>
            </a:pPr>
            <a:r>
              <a:rPr lang="ru-RU" sz="4400" dirty="0" smtClean="0"/>
              <a:t>А     У     Р     К     П     </a:t>
            </a:r>
            <a:r>
              <a:rPr lang="ru-RU" sz="4400" dirty="0"/>
              <a:t>О </a:t>
            </a:r>
            <a:r>
              <a:rPr lang="ru-RU" sz="4400" dirty="0" smtClean="0"/>
              <a:t>    В     А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Р     К     П     </a:t>
            </a:r>
            <a:r>
              <a:rPr lang="ru-RU" sz="4400" dirty="0"/>
              <a:t>О   </a:t>
            </a:r>
            <a:r>
              <a:rPr lang="ru-RU" sz="4400" dirty="0" smtClean="0"/>
              <a:t>  В     У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В     К     П     </a:t>
            </a:r>
            <a:r>
              <a:rPr lang="ru-RU" sz="4400" dirty="0"/>
              <a:t>О   </a:t>
            </a:r>
            <a:r>
              <a:rPr lang="ru-RU" sz="4400" dirty="0" smtClean="0"/>
              <a:t>  Р     У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В     К     П     </a:t>
            </a:r>
            <a:r>
              <a:rPr lang="ru-RU" sz="4400" dirty="0"/>
              <a:t>О   </a:t>
            </a:r>
            <a:r>
              <a:rPr lang="ru-RU" sz="4400" dirty="0" smtClean="0"/>
              <a:t>  Р     У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В     К     О     П     Р     У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В     К     О     П     Р     У</a:t>
            </a:r>
            <a:endParaRPr lang="ru-RU" sz="4400" dirty="0"/>
          </a:p>
          <a:p>
            <a:pPr marL="114300" indent="0" algn="ctr">
              <a:buNone/>
            </a:pPr>
            <a:r>
              <a:rPr lang="ru-RU" sz="4400" dirty="0" smtClean="0"/>
              <a:t>А     А     В     К     О     П     Р     У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41062" y="-103549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-243408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63888" y="-103549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-228892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3544" y="-228892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784" y="56319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320" y="-228892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888" y="56319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-228892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204864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0135" y="56319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63888" y="1412776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0112" y="2994033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0112" y="2204864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0135" y="3774524"/>
            <a:ext cx="720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.</a:t>
            </a: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461142" y="908720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411760" y="1700808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355976" y="3356992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299689" y="4149080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369327" y="2489977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7197824" y="5733256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300192" y="4941168"/>
            <a:ext cx="0" cy="504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91680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2699792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635896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72000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5580112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516216" y="62068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7452320" y="642864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699792" y="1412776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635896" y="142109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3635896" y="2204864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490462" y="142942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6554358" y="142109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580112" y="142942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72000" y="142109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554358" y="2249216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632109" y="2249216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4610142" y="222704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490462" y="222704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652120" y="306896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4648195" y="306896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5652120" y="3861048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7487041" y="306896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6595922" y="306896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6554358" y="3897079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7487041" y="3897079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7490462" y="5445224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7487041" y="4653136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6595922" y="4647603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1001982" y="764704"/>
            <a:ext cx="2844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001982" y="6206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3851920" y="6206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907704" y="1556792"/>
            <a:ext cx="57627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1907704" y="14127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668344" y="14127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2802182" y="2420888"/>
            <a:ext cx="39321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V="1">
            <a:off x="2802182" y="22768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V="1">
            <a:off x="6732240" y="22768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751606" y="3140968"/>
            <a:ext cx="172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3751606" y="299695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V="1">
            <a:off x="3923928" y="299695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745979" y="4797152"/>
            <a:ext cx="172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V="1">
            <a:off x="5745979" y="46531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V="1">
            <a:off x="5918301" y="46531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669888" y="5589240"/>
            <a:ext cx="1723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V="1">
            <a:off x="6669888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V="1">
            <a:off x="6842210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4797860" y="4005064"/>
            <a:ext cx="9982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4797860" y="386104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5796136" y="386104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2626"/>
            <a:ext cx="8460432" cy="631537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2600" dirty="0"/>
              <a:t>Дадим оценку трудоёмкости метода прямого </a:t>
            </a:r>
            <a:r>
              <a:rPr lang="ru-RU" sz="2600" dirty="0" smtClean="0"/>
              <a:t>выбора,  т.е. определим количество пересылок и сравнений. </a:t>
            </a:r>
          </a:p>
          <a:p>
            <a:pPr marL="114300" indent="0">
              <a:buNone/>
            </a:pPr>
            <a:r>
              <a:rPr lang="ru-RU" sz="2600" dirty="0" smtClean="0"/>
              <a:t>1) </a:t>
            </a:r>
            <a:r>
              <a:rPr lang="ru-RU" sz="2600" i="1" dirty="0" smtClean="0">
                <a:solidFill>
                  <a:srgbClr val="C00000"/>
                </a:solidFill>
              </a:rPr>
              <a:t>По количеству пересылок</a:t>
            </a:r>
            <a:r>
              <a:rPr lang="ru-RU" sz="2600" dirty="0" smtClean="0"/>
              <a:t>: на каждой итерации старшего цикла выполняется один обмен </a:t>
            </a:r>
            <a:r>
              <a:rPr lang="en-US" sz="2600" dirty="0" smtClean="0"/>
              <a:t>(</a:t>
            </a:r>
            <a:r>
              <a:rPr lang="ru-RU" sz="2600" dirty="0" smtClean="0"/>
              <a:t>3 пересылки</a:t>
            </a:r>
            <a:r>
              <a:rPr lang="en-US" sz="2600" dirty="0" smtClean="0"/>
              <a:t>).</a:t>
            </a:r>
            <a:endParaRPr lang="ru-RU" sz="2600" dirty="0" smtClean="0"/>
          </a:p>
          <a:p>
            <a:pPr marL="114300" indent="0" algn="ctr">
              <a:buNone/>
            </a:pPr>
            <a:r>
              <a:rPr lang="ru-RU" sz="2600" dirty="0" smtClean="0"/>
              <a:t> M </a:t>
            </a:r>
            <a:r>
              <a:rPr lang="ru-RU" sz="2600" dirty="0"/>
              <a:t>= 3(n-1</a:t>
            </a:r>
            <a:r>
              <a:rPr lang="ru-RU" sz="2600" dirty="0" smtClean="0"/>
              <a:t>)</a:t>
            </a:r>
          </a:p>
          <a:p>
            <a:pPr marL="114300" indent="0">
              <a:buNone/>
            </a:pPr>
            <a:r>
              <a:rPr lang="ru-RU" sz="2600" dirty="0" smtClean="0"/>
              <a:t>2) </a:t>
            </a:r>
            <a:r>
              <a:rPr lang="ru-RU" sz="2600" i="1" dirty="0" smtClean="0">
                <a:solidFill>
                  <a:srgbClr val="C00000"/>
                </a:solidFill>
              </a:rPr>
              <a:t>По количеству сравнений </a:t>
            </a:r>
            <a:r>
              <a:rPr lang="ru-RU" sz="2600" dirty="0" smtClean="0"/>
              <a:t>можем сказать: </a:t>
            </a:r>
            <a:endParaRPr lang="en-US" sz="2600" dirty="0" smtClean="0"/>
          </a:p>
          <a:p>
            <a:pPr marL="114300" indent="0">
              <a:buNone/>
            </a:pPr>
            <a:r>
              <a:rPr lang="ru-RU" sz="2600" dirty="0" smtClean="0"/>
              <a:t>когда </a:t>
            </a:r>
            <a:r>
              <a:rPr lang="en-US" sz="2600" dirty="0" err="1" smtClean="0"/>
              <a:t>i</a:t>
            </a:r>
            <a:r>
              <a:rPr lang="en-US" sz="2600" dirty="0" smtClean="0"/>
              <a:t>=</a:t>
            </a:r>
            <a:r>
              <a:rPr lang="ru-RU" sz="2600" dirty="0" smtClean="0"/>
              <a:t>1 требуется (n-1) сравнение, </a:t>
            </a:r>
            <a:endParaRPr lang="en-US" sz="2600" dirty="0" smtClean="0"/>
          </a:p>
          <a:p>
            <a:pPr marL="114300" indent="0">
              <a:buNone/>
            </a:pPr>
            <a:r>
              <a:rPr lang="ru-RU" sz="2600" dirty="0" smtClean="0"/>
              <a:t>когда </a:t>
            </a:r>
            <a:r>
              <a:rPr lang="en-US" sz="2600" dirty="0" err="1" smtClean="0"/>
              <a:t>i</a:t>
            </a:r>
            <a:r>
              <a:rPr lang="en-US" sz="2600" dirty="0" smtClean="0"/>
              <a:t>=</a:t>
            </a:r>
            <a:r>
              <a:rPr lang="ru-RU" sz="2600" dirty="0" smtClean="0"/>
              <a:t>2</a:t>
            </a:r>
            <a:r>
              <a:rPr lang="ru-RU" sz="2600" dirty="0"/>
              <a:t> </a:t>
            </a:r>
            <a:r>
              <a:rPr lang="ru-RU" sz="2600" dirty="0" smtClean="0"/>
              <a:t>требуется (n-2</a:t>
            </a:r>
            <a:r>
              <a:rPr lang="ru-RU" sz="2600" dirty="0"/>
              <a:t>) </a:t>
            </a:r>
            <a:r>
              <a:rPr lang="ru-RU" sz="2600" dirty="0" smtClean="0"/>
              <a:t>сравнения, и т.д. </a:t>
            </a:r>
            <a:endParaRPr lang="en-US" sz="2600" dirty="0" smtClean="0"/>
          </a:p>
          <a:p>
            <a:pPr marL="114300" indent="0">
              <a:buNone/>
            </a:pPr>
            <a:r>
              <a:rPr lang="ru-RU" sz="2600" dirty="0" smtClean="0"/>
              <a:t>Суммируя, получим:</a:t>
            </a:r>
            <a:endParaRPr lang="en-US" sz="2600" dirty="0" smtClean="0"/>
          </a:p>
          <a:p>
            <a:pPr marL="11430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</a:t>
            </a:r>
            <a:r>
              <a:rPr lang="ru-RU" sz="2600" dirty="0" smtClean="0"/>
              <a:t>С</a:t>
            </a:r>
            <a:r>
              <a:rPr lang="en-US" sz="2600" dirty="0" smtClean="0"/>
              <a:t> </a:t>
            </a:r>
            <a:r>
              <a:rPr lang="ru-RU" sz="2600" dirty="0" smtClean="0"/>
              <a:t>=</a:t>
            </a:r>
            <a:r>
              <a:rPr lang="en-US" sz="2600" dirty="0" smtClean="0"/>
              <a:t> (n-1) + (n-2) + (n-3) + … + 1</a:t>
            </a:r>
          </a:p>
          <a:p>
            <a:pPr marL="114300" indent="0">
              <a:buNone/>
            </a:pPr>
            <a:r>
              <a:rPr lang="ru-RU" sz="2600" dirty="0" smtClean="0"/>
              <a:t>                           </a:t>
            </a:r>
            <a:r>
              <a:rPr lang="en-US" sz="2600" dirty="0" smtClean="0"/>
              <a:t> </a:t>
            </a:r>
            <a:r>
              <a:rPr lang="ru-RU" sz="2600" dirty="0" smtClean="0"/>
              <a:t>С = </a:t>
            </a:r>
            <a:r>
              <a:rPr lang="en-US" sz="2600" dirty="0" smtClean="0"/>
              <a:t>  </a:t>
            </a:r>
            <a:r>
              <a:rPr lang="ru-RU" sz="2600" dirty="0" smtClean="0"/>
              <a:t> 1    +     2   +     3    + … + (</a:t>
            </a:r>
            <a:r>
              <a:rPr lang="en-US" sz="2600" dirty="0" smtClean="0"/>
              <a:t>n-1)    </a:t>
            </a:r>
          </a:p>
          <a:p>
            <a:pPr marL="115200" indent="0">
              <a:spcBef>
                <a:spcPts val="1000"/>
              </a:spcBef>
              <a:buNone/>
            </a:pPr>
            <a:r>
              <a:rPr lang="en-US" sz="2600" dirty="0" smtClean="0"/>
              <a:t>                          </a:t>
            </a:r>
            <a:r>
              <a:rPr lang="ru-RU" sz="2600" dirty="0" smtClean="0"/>
              <a:t>2С =   </a:t>
            </a:r>
            <a:r>
              <a:rPr lang="en-US" sz="2600" dirty="0" smtClean="0"/>
              <a:t>n     +     n   +     n   +</a:t>
            </a:r>
            <a:r>
              <a:rPr lang="ru-RU" sz="2600" dirty="0" smtClean="0"/>
              <a:t> </a:t>
            </a:r>
            <a:r>
              <a:rPr lang="en-US" sz="2600" dirty="0" smtClean="0"/>
              <a:t> </a:t>
            </a:r>
            <a:r>
              <a:rPr lang="ru-RU" sz="2600" dirty="0" smtClean="0"/>
              <a:t>… +  </a:t>
            </a:r>
            <a:r>
              <a:rPr lang="en-US" sz="2600" dirty="0" smtClean="0"/>
              <a:t>n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   2</a:t>
            </a:r>
            <a:r>
              <a:rPr lang="ru-RU" sz="2600" dirty="0" smtClean="0"/>
              <a:t>С =  </a:t>
            </a:r>
            <a:r>
              <a:rPr lang="en-US" sz="2600" dirty="0" smtClean="0"/>
              <a:t>n (n-1)</a:t>
            </a:r>
            <a:r>
              <a:rPr lang="ru-RU" sz="2600" dirty="0" smtClean="0"/>
              <a:t>  </a:t>
            </a:r>
          </a:p>
          <a:p>
            <a:pPr marL="114300" indent="0">
              <a:buNone/>
            </a:pPr>
            <a:r>
              <a:rPr lang="ru-RU" sz="2600" dirty="0" smtClean="0"/>
              <a:t>                                           </a:t>
            </a:r>
            <a:endParaRPr lang="en-US" sz="26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    </a:t>
            </a:r>
            <a:r>
              <a:rPr lang="ru-RU" sz="2600" dirty="0" smtClean="0"/>
              <a:t> C </a:t>
            </a:r>
            <a:r>
              <a:rPr lang="ru-RU" sz="2600" dirty="0"/>
              <a:t>=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-105489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Трудоемкость метода </a:t>
            </a:r>
            <a:r>
              <a:rPr lang="en-US" sz="40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SelectSort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1505" y="5877272"/>
                <a:ext cx="1800200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n</m:t>
                          </m:r>
                          <m:r>
                            <a:rPr lang="en-US" sz="2400" b="0" i="0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05" y="5877272"/>
                <a:ext cx="1800200" cy="7223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люс 11"/>
          <p:cNvSpPr/>
          <p:nvPr/>
        </p:nvSpPr>
        <p:spPr>
          <a:xfrm>
            <a:off x="1725955" y="4205811"/>
            <a:ext cx="347317" cy="347317"/>
          </a:xfrm>
          <a:prstGeom prst="mathPlus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899612" y="4814486"/>
            <a:ext cx="44725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7992888" cy="655272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2800" dirty="0" smtClean="0"/>
              <a:t>При подсчете трудоемкости учитываются </a:t>
            </a:r>
            <a:r>
              <a:rPr lang="ru-RU" sz="2800" b="1" i="1" dirty="0" smtClean="0"/>
              <a:t>только</a:t>
            </a:r>
            <a:r>
              <a:rPr lang="ru-RU" sz="2800" b="1" dirty="0" smtClean="0"/>
              <a:t> </a:t>
            </a:r>
            <a:r>
              <a:rPr lang="ru-RU" sz="2800" b="1" i="1" dirty="0" smtClean="0"/>
              <a:t>те операции</a:t>
            </a:r>
            <a:r>
              <a:rPr lang="ru-RU" sz="2800" dirty="0" smtClean="0"/>
              <a:t>, в которых участвуют </a:t>
            </a:r>
            <a:r>
              <a:rPr lang="ru-RU" sz="2800" b="1" i="1" dirty="0" smtClean="0"/>
              <a:t>элементы массива</a:t>
            </a:r>
            <a:r>
              <a:rPr lang="ru-RU" sz="2800" i="1" dirty="0" smtClean="0"/>
              <a:t>.</a:t>
            </a:r>
          </a:p>
          <a:p>
            <a:pPr marL="114300" indent="0">
              <a:buNone/>
            </a:pPr>
            <a:r>
              <a:rPr lang="ru-RU" sz="2800" dirty="0" smtClean="0"/>
              <a:t>Для удобства реализации алгоритмов на Си массив можно описывать следующим образом: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A [ 1+n ];</a:t>
            </a:r>
          </a:p>
          <a:p>
            <a:pPr marL="114300" indent="0">
              <a:buNone/>
            </a:pPr>
            <a:r>
              <a:rPr lang="ru-RU" sz="2800" dirty="0" smtClean="0"/>
              <a:t>Тогда при заполнении и выводе массива элемент </a:t>
            </a:r>
            <a:r>
              <a:rPr lang="ru-RU" sz="2800" b="1" dirty="0" smtClean="0"/>
              <a:t>А</a:t>
            </a:r>
            <a:r>
              <a:rPr lang="en-US" sz="2800" b="1" dirty="0" smtClean="0"/>
              <a:t>[0]</a:t>
            </a:r>
            <a:r>
              <a:rPr lang="ru-RU" sz="2800" dirty="0" smtClean="0"/>
              <a:t> не используется.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u="sng" dirty="0" smtClean="0"/>
              <a:t>Для метода прямого выбора</a:t>
            </a:r>
            <a:r>
              <a:rPr lang="en-US" sz="2800" u="sng" dirty="0" smtClean="0"/>
              <a:t> </a:t>
            </a:r>
            <a:r>
              <a:rPr lang="en-US" sz="2800" u="sng" dirty="0" err="1" smtClean="0">
                <a:solidFill>
                  <a:srgbClr val="FF0000"/>
                </a:solidFill>
              </a:rPr>
              <a:t>SelectSort</a:t>
            </a:r>
            <a:r>
              <a:rPr lang="ru-RU" sz="2800" dirty="0" smtClean="0"/>
              <a:t>:</a:t>
            </a:r>
            <a:endParaRPr lang="ru-RU" sz="2800" dirty="0"/>
          </a:p>
          <a:p>
            <a:r>
              <a:rPr lang="ru-RU" sz="2800" dirty="0" smtClean="0"/>
              <a:t>Значения М и С </a:t>
            </a:r>
            <a:r>
              <a:rPr lang="ru-RU" sz="2800" i="1" dirty="0" smtClean="0">
                <a:solidFill>
                  <a:srgbClr val="0070C0"/>
                </a:solidFill>
              </a:rPr>
              <a:t>не зависят</a:t>
            </a:r>
            <a:r>
              <a:rPr lang="ru-RU" sz="2800" i="1" dirty="0" smtClean="0"/>
              <a:t> </a:t>
            </a:r>
            <a:r>
              <a:rPr lang="ru-RU" sz="2800" dirty="0" smtClean="0"/>
              <a:t>от исходной упорядоченности массива.</a:t>
            </a:r>
          </a:p>
          <a:p>
            <a:r>
              <a:rPr lang="ru-RU" sz="2800" dirty="0" smtClean="0"/>
              <a:t>Сортировка </a:t>
            </a:r>
            <a:r>
              <a:rPr lang="ru-RU" sz="2800" i="1" dirty="0" smtClean="0">
                <a:solidFill>
                  <a:srgbClr val="0070C0"/>
                </a:solidFill>
              </a:rPr>
              <a:t>не устойчива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114300" indent="0">
              <a:buNone/>
            </a:pPr>
            <a:r>
              <a:rPr lang="ru-RU" sz="2800" b="1" dirty="0" smtClean="0"/>
              <a:t>Пример</a:t>
            </a:r>
            <a:r>
              <a:rPr lang="ru-RU" sz="2800" dirty="0" smtClean="0"/>
              <a:t>:   </a:t>
            </a:r>
          </a:p>
          <a:p>
            <a:pPr marL="114300" indent="0">
              <a:buNone/>
            </a:pPr>
            <a:r>
              <a:rPr lang="ru-RU" sz="2800" dirty="0" smtClean="0"/>
              <a:t> 3</a:t>
            </a:r>
            <a:r>
              <a:rPr lang="en-US" sz="2800" dirty="0" smtClean="0"/>
              <a:t>’    3”    2     -&gt;       2   </a:t>
            </a:r>
            <a:r>
              <a:rPr lang="ru-RU" sz="2800" dirty="0" smtClean="0"/>
              <a:t> </a:t>
            </a:r>
            <a:r>
              <a:rPr lang="en-US" sz="2800" dirty="0" smtClean="0"/>
              <a:t> 3”    3’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6552612"/>
            <a:ext cx="12961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683568" y="630917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975311" y="630917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Видео </a:t>
            </a:r>
            <a:r>
              <a:rPr lang="en-US" dirty="0" err="1" smtClean="0"/>
              <a:t>SelectSort</a:t>
            </a: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114550"/>
            <a:ext cx="5667375" cy="3771900"/>
          </a:xfrm>
        </p:spPr>
      </p:pic>
    </p:spTree>
    <p:extLst>
      <p:ext uri="{BB962C8B-B14F-4D97-AF65-F5344CB8AC3E}">
        <p14:creationId xmlns:p14="http://schemas.microsoft.com/office/powerpoint/2010/main" val="33081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954</TotalTime>
  <Words>1051</Words>
  <Application>Microsoft Office PowerPoint</Application>
  <PresentationFormat>Экран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Соседство</vt:lpstr>
      <vt:lpstr>Список литературы</vt:lpstr>
      <vt:lpstr>Никлаус Вирт</vt:lpstr>
      <vt:lpstr>Дональд Кнут</vt:lpstr>
      <vt:lpstr> Метод прямого выбора SelectSort</vt:lpstr>
      <vt:lpstr>Метод прямого выбора</vt:lpstr>
      <vt:lpstr>Презентация PowerPoint</vt:lpstr>
      <vt:lpstr>Презентация PowerPoint</vt:lpstr>
      <vt:lpstr>Презентация PowerPoint</vt:lpstr>
      <vt:lpstr>Видео SelectSort  </vt:lpstr>
      <vt:lpstr>Классы сложности алгоритмов</vt:lpstr>
      <vt:lpstr>Свойства асимптотического доминирования функций</vt:lpstr>
      <vt:lpstr>Трудоемкость SelectSort</vt:lpstr>
      <vt:lpstr>Презентация PowerPoint</vt:lpstr>
      <vt:lpstr>  Пузырьковая сортировка BubbleSort </vt:lpstr>
      <vt:lpstr>Пузырьковая сортировка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днс</cp:lastModifiedBy>
  <cp:revision>105</cp:revision>
  <dcterms:created xsi:type="dcterms:W3CDTF">2012-09-06T12:06:35Z</dcterms:created>
  <dcterms:modified xsi:type="dcterms:W3CDTF">2016-02-15T05:26:38Z</dcterms:modified>
</cp:coreProperties>
</file>