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8" r:id="rId2"/>
    <p:sldId id="267" r:id="rId3"/>
    <p:sldId id="274" r:id="rId4"/>
    <p:sldId id="264" r:id="rId5"/>
    <p:sldId id="279" r:id="rId6"/>
    <p:sldId id="262" r:id="rId7"/>
    <p:sldId id="266" r:id="rId8"/>
    <p:sldId id="268" r:id="rId9"/>
    <p:sldId id="269" r:id="rId10"/>
    <p:sldId id="277" r:id="rId11"/>
    <p:sldId id="257" r:id="rId12"/>
    <p:sldId id="259" r:id="rId13"/>
    <p:sldId id="260" r:id="rId14"/>
    <p:sldId id="276" r:id="rId15"/>
    <p:sldId id="27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66" d="100"/>
          <a:sy n="66" d="100"/>
        </p:scale>
        <p:origin x="-150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E51F8-66D2-4706-A449-A73BA6B37630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1A90-F5CC-42AF-B1D6-205C9CF17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96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E1A90-F5CC-42AF-B1D6-205C9CF176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0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EACFCB-832E-411C-B879-E18501E9ECAC}" type="datetimeFigureOut">
              <a:rPr lang="ru-RU" smtClean="0"/>
              <a:t>28.03.2016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72400" cy="1224136"/>
          </a:xfrm>
        </p:spPr>
        <p:txBody>
          <a:bodyPr/>
          <a:lstStyle/>
          <a:p>
            <a:r>
              <a:rPr lang="ru-RU" sz="4000" dirty="0"/>
              <a:t>Пирамидальная </a:t>
            </a:r>
            <a:r>
              <a:rPr lang="ru-RU" sz="4000" dirty="0" smtClean="0"/>
              <a:t>сортировка</a:t>
            </a:r>
            <a:br>
              <a:rPr lang="ru-RU" sz="4000" dirty="0" smtClean="0"/>
            </a:br>
            <a:r>
              <a:rPr lang="en-US" sz="4000" dirty="0" err="1"/>
              <a:t>HeapSort</a:t>
            </a:r>
            <a:endParaRPr lang="ru-RU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1752" y="6377582"/>
            <a:ext cx="7772400" cy="331065"/>
          </a:xfrm>
        </p:spPr>
        <p:txBody>
          <a:bodyPr>
            <a:noAutofit/>
          </a:bodyPr>
          <a:lstStyle/>
          <a:p>
            <a:r>
              <a:rPr lang="ru-RU" sz="2000" dirty="0" smtClean="0"/>
              <a:t>Пирамида Хеопса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6200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9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3537"/>
            <a:ext cx="8425943" cy="506003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</a:t>
            </a:r>
            <a:r>
              <a:rPr lang="en-US" sz="2800" dirty="0" smtClean="0">
                <a:solidFill>
                  <a:srgbClr val="0070C0"/>
                </a:solidFill>
              </a:rPr>
              <a:t>|</a:t>
            </a:r>
            <a:r>
              <a:rPr lang="ru-RU" sz="2800" dirty="0" smtClean="0"/>
              <a:t>      </a:t>
            </a:r>
            <a:r>
              <a:rPr lang="en-US" sz="2800" dirty="0"/>
              <a:t>L</a:t>
            </a:r>
            <a:r>
              <a:rPr lang="ru-RU" sz="2800" dirty="0"/>
              <a:t> </a:t>
            </a:r>
            <a:r>
              <a:rPr lang="en-US" sz="2800" dirty="0" smtClean="0"/>
              <a:t>:=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</a:t>
            </a:r>
            <a:r>
              <a:rPr lang="en-US" sz="2800" dirty="0"/>
              <a:t>n/2</a:t>
            </a:r>
            <a:r>
              <a:rPr lang="en-US" sz="2800" dirty="0" smtClean="0">
                <a:sym typeface="Symbol"/>
              </a:rPr>
              <a:t></a:t>
            </a:r>
            <a:endParaRPr lang="ru-RU" sz="2800" dirty="0" smtClean="0">
              <a:sym typeface="Symbol"/>
            </a:endParaRPr>
          </a:p>
          <a:p>
            <a:pPr marL="11430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|</a:t>
            </a:r>
            <a:r>
              <a:rPr lang="ru-RU" sz="2800" dirty="0" smtClean="0"/>
              <a:t>      </a:t>
            </a:r>
            <a:r>
              <a:rPr lang="en-US" sz="2800" dirty="0"/>
              <a:t>DO (</a:t>
            </a:r>
            <a:r>
              <a:rPr lang="ru-RU" sz="2800" dirty="0"/>
              <a:t> </a:t>
            </a:r>
            <a:r>
              <a:rPr lang="en-US" sz="2800" dirty="0"/>
              <a:t>L&gt;0</a:t>
            </a:r>
            <a:r>
              <a:rPr lang="ru-RU" sz="2800" dirty="0"/>
              <a:t> </a:t>
            </a:r>
            <a:r>
              <a:rPr lang="en-US" sz="2800" dirty="0" smtClean="0"/>
              <a:t>)</a:t>
            </a:r>
            <a:endParaRPr lang="ru-RU" sz="2800" dirty="0"/>
          </a:p>
          <a:p>
            <a:pPr marL="114300" indent="0">
              <a:buNone/>
            </a:pPr>
            <a:r>
              <a:rPr lang="ru-RU" sz="2800" dirty="0" smtClean="0"/>
              <a:t>      </a:t>
            </a:r>
            <a:r>
              <a:rPr lang="en-US" sz="2800" dirty="0" smtClean="0"/>
              <a:t> </a:t>
            </a:r>
            <a:r>
              <a:rPr lang="ru-RU" sz="2800" dirty="0"/>
              <a:t>1 </a:t>
            </a:r>
            <a:r>
              <a:rPr lang="en-US" sz="2800" dirty="0"/>
              <a:t> 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|</a:t>
            </a:r>
            <a:r>
              <a:rPr lang="ru-RU" sz="2800" dirty="0" smtClean="0"/>
              <a:t>             </a:t>
            </a:r>
            <a:r>
              <a:rPr lang="ru-RU" sz="2800" dirty="0"/>
              <a:t>Построение  пирамиды (</a:t>
            </a:r>
            <a:r>
              <a:rPr lang="en-US" sz="2800" dirty="0"/>
              <a:t>L</a:t>
            </a:r>
            <a:r>
              <a:rPr lang="ru-RU" sz="2800" dirty="0"/>
              <a:t>, </a:t>
            </a:r>
            <a:r>
              <a:rPr lang="en-US" sz="2800" dirty="0"/>
              <a:t>n</a:t>
            </a:r>
            <a:r>
              <a:rPr lang="ru-RU" sz="2800" dirty="0"/>
              <a:t>) 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            </a:t>
            </a:r>
            <a:r>
              <a:rPr lang="en-US" sz="2800" dirty="0" smtClean="0">
                <a:solidFill>
                  <a:srgbClr val="0070C0"/>
                </a:solidFill>
              </a:rPr>
              <a:t>|</a:t>
            </a:r>
            <a:r>
              <a:rPr lang="ru-RU" sz="2800" dirty="0" smtClean="0"/>
              <a:t>             </a:t>
            </a:r>
            <a:r>
              <a:rPr lang="en-US" sz="2800" dirty="0"/>
              <a:t>L</a:t>
            </a:r>
            <a:r>
              <a:rPr lang="ru-RU" sz="2800" dirty="0"/>
              <a:t> </a:t>
            </a:r>
            <a:r>
              <a:rPr lang="en-US" sz="2800" dirty="0"/>
              <a:t>:=</a:t>
            </a:r>
            <a:r>
              <a:rPr lang="ru-RU" sz="2800" dirty="0"/>
              <a:t> </a:t>
            </a:r>
            <a:r>
              <a:rPr lang="en-US" sz="2800" dirty="0" smtClean="0"/>
              <a:t>L-1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            </a:t>
            </a:r>
            <a:r>
              <a:rPr lang="en-US" sz="2800" dirty="0">
                <a:solidFill>
                  <a:srgbClr val="0070C0"/>
                </a:solidFill>
              </a:rPr>
              <a:t>|</a:t>
            </a:r>
            <a:r>
              <a:rPr lang="ru-RU" sz="2800" dirty="0"/>
              <a:t>      </a:t>
            </a:r>
            <a:r>
              <a:rPr lang="en-US" sz="2800" dirty="0" smtClean="0"/>
              <a:t>OD</a:t>
            </a:r>
            <a:endParaRPr lang="ru-RU" sz="2800" dirty="0"/>
          </a:p>
          <a:p>
            <a:pPr marL="114300" indent="0">
              <a:buNone/>
            </a:pPr>
            <a:r>
              <a:rPr lang="ru-RU" sz="2800" dirty="0" smtClean="0"/>
              <a:t>                </a:t>
            </a:r>
            <a:r>
              <a:rPr lang="en-US" sz="2800" dirty="0" smtClean="0"/>
              <a:t>|</a:t>
            </a:r>
            <a:r>
              <a:rPr lang="ru-RU" sz="2800" dirty="0" smtClean="0"/>
              <a:t>        </a:t>
            </a:r>
            <a:r>
              <a:rPr lang="en-US" sz="2800" dirty="0"/>
              <a:t>R</a:t>
            </a:r>
            <a:r>
              <a:rPr lang="ru-RU" sz="2800" dirty="0"/>
              <a:t> </a:t>
            </a:r>
            <a:r>
              <a:rPr lang="en-US" sz="2800" dirty="0"/>
              <a:t>:=</a:t>
            </a:r>
            <a:r>
              <a:rPr lang="ru-RU" sz="2800" dirty="0"/>
              <a:t> </a:t>
            </a:r>
            <a:r>
              <a:rPr lang="en-US" sz="2800" dirty="0" smtClean="0"/>
              <a:t>n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                </a:t>
            </a:r>
            <a:r>
              <a:rPr lang="en-US" sz="2800" dirty="0"/>
              <a:t>|</a:t>
            </a:r>
            <a:r>
              <a:rPr lang="ru-RU" sz="2800" dirty="0"/>
              <a:t>     </a:t>
            </a:r>
            <a:r>
              <a:rPr lang="en-US" sz="2800" dirty="0"/>
              <a:t> </a:t>
            </a:r>
            <a:r>
              <a:rPr lang="ru-RU" sz="2800" dirty="0"/>
              <a:t>  </a:t>
            </a:r>
            <a:r>
              <a:rPr lang="en-US" sz="2800" dirty="0"/>
              <a:t>DO (</a:t>
            </a:r>
            <a:r>
              <a:rPr lang="ru-RU" sz="2800" dirty="0"/>
              <a:t> </a:t>
            </a:r>
            <a:r>
              <a:rPr lang="en-US" sz="2800" dirty="0"/>
              <a:t>R&gt;1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           </a:t>
            </a:r>
            <a:r>
              <a:rPr lang="en-US" sz="2800" dirty="0" smtClean="0"/>
              <a:t>2 </a:t>
            </a:r>
            <a:r>
              <a:rPr lang="ru-RU" sz="2800" dirty="0" smtClean="0"/>
              <a:t>  </a:t>
            </a:r>
            <a:r>
              <a:rPr lang="en-US" sz="2800" dirty="0" smtClean="0"/>
              <a:t>|</a:t>
            </a:r>
            <a:r>
              <a:rPr lang="ru-RU" sz="2800" dirty="0" smtClean="0"/>
              <a:t>        </a:t>
            </a:r>
            <a:r>
              <a:rPr lang="en-US" sz="2800" dirty="0" smtClean="0"/>
              <a:t>       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↔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R</a:t>
            </a:r>
            <a:endParaRPr lang="ru-RU" sz="2800" baseline="-25000" dirty="0" smtClean="0"/>
          </a:p>
          <a:p>
            <a:pPr marL="114300" indent="0">
              <a:buNone/>
            </a:pPr>
            <a:r>
              <a:rPr lang="ru-RU" sz="2800" dirty="0" smtClean="0"/>
              <a:t>            </a:t>
            </a:r>
            <a:r>
              <a:rPr lang="en-US" sz="2800" dirty="0" smtClean="0"/>
              <a:t> </a:t>
            </a:r>
            <a:r>
              <a:rPr lang="ru-RU" sz="2800" dirty="0" smtClean="0"/>
              <a:t>   </a:t>
            </a:r>
            <a:r>
              <a:rPr lang="en-US" sz="2800" dirty="0" smtClean="0"/>
              <a:t>|</a:t>
            </a:r>
            <a:r>
              <a:rPr lang="ru-RU" sz="2800" dirty="0" smtClean="0"/>
              <a:t>      </a:t>
            </a:r>
            <a:r>
              <a:rPr lang="en-US" sz="2800" dirty="0" smtClean="0"/>
              <a:t>       </a:t>
            </a:r>
            <a:r>
              <a:rPr lang="ru-RU" sz="2800" dirty="0" smtClean="0"/>
              <a:t>  </a:t>
            </a:r>
            <a:r>
              <a:rPr lang="en-US" sz="2800" dirty="0" smtClean="0"/>
              <a:t> </a:t>
            </a:r>
            <a:r>
              <a:rPr lang="en-US" sz="2800" dirty="0"/>
              <a:t>R</a:t>
            </a:r>
            <a:r>
              <a:rPr lang="ru-RU" sz="2800" dirty="0"/>
              <a:t> := </a:t>
            </a:r>
            <a:r>
              <a:rPr lang="en-US" sz="2800" dirty="0"/>
              <a:t>R</a:t>
            </a:r>
            <a:r>
              <a:rPr lang="ru-RU" sz="2800" dirty="0" smtClean="0"/>
              <a:t>-1</a:t>
            </a:r>
          </a:p>
          <a:p>
            <a:pPr marL="114300" indent="0">
              <a:buNone/>
            </a:pPr>
            <a:r>
              <a:rPr lang="ru-RU" sz="2800" dirty="0" smtClean="0"/>
              <a:t>               </a:t>
            </a:r>
            <a:r>
              <a:rPr lang="en-US" sz="2800" dirty="0" smtClean="0"/>
              <a:t> </a:t>
            </a:r>
            <a:r>
              <a:rPr lang="en-US" sz="2800" dirty="0"/>
              <a:t>| </a:t>
            </a:r>
            <a:r>
              <a:rPr lang="ru-RU" sz="2800" dirty="0"/>
              <a:t>	  </a:t>
            </a:r>
            <a:r>
              <a:rPr lang="en-US" sz="2800" dirty="0"/>
              <a:t>     </a:t>
            </a:r>
            <a:r>
              <a:rPr lang="ru-RU" sz="2800" dirty="0"/>
              <a:t>  Построение  пирамиды (1, </a:t>
            </a:r>
            <a:r>
              <a:rPr lang="en-US" sz="2800" dirty="0"/>
              <a:t>R</a:t>
            </a:r>
            <a:r>
              <a:rPr lang="ru-RU" sz="2800" dirty="0"/>
              <a:t>) 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            </a:t>
            </a:r>
            <a:r>
              <a:rPr lang="en-US" sz="2800" dirty="0" smtClean="0"/>
              <a:t> </a:t>
            </a:r>
            <a:r>
              <a:rPr lang="ru-RU" sz="2800" dirty="0" smtClean="0"/>
              <a:t>   </a:t>
            </a:r>
            <a:r>
              <a:rPr lang="en-US" sz="2800" dirty="0" smtClean="0"/>
              <a:t>|</a:t>
            </a:r>
            <a:r>
              <a:rPr lang="ru-RU" sz="2800" dirty="0"/>
              <a:t>	</a:t>
            </a:r>
            <a:r>
              <a:rPr lang="en-US" sz="2800" dirty="0"/>
              <a:t> OD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764"/>
            <a:ext cx="8425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Пирамидальная сортировка (</a:t>
            </a:r>
            <a:r>
              <a:rPr lang="en-US" sz="3600" dirty="0" err="1" smtClean="0">
                <a:latin typeface="+mj-lt"/>
              </a:rPr>
              <a:t>HeapSort</a:t>
            </a:r>
            <a:r>
              <a:rPr lang="en-US" sz="3600" dirty="0" smtClean="0">
                <a:latin typeface="+mj-lt"/>
              </a:rPr>
              <a:t>)</a:t>
            </a:r>
            <a:endParaRPr lang="ru-RU" sz="3600" dirty="0" smtClean="0">
              <a:latin typeface="+mj-lt"/>
            </a:endParaRPr>
          </a:p>
          <a:p>
            <a:pPr algn="ctr"/>
            <a:r>
              <a:rPr lang="ru-RU" sz="2800" b="1" i="1" dirty="0" smtClean="0"/>
              <a:t>Алгоритм на псевдокоде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18399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0"/>
            <a:ext cx="7620000" cy="6741368"/>
          </a:xfrm>
        </p:spPr>
        <p:txBody>
          <a:bodyPr>
            <a:normAutofit fontScale="62500" lnSpcReduction="20000"/>
          </a:bodyPr>
          <a:lstStyle/>
          <a:p>
            <a:pPr marL="11430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0000"/>
                </a:solidFill>
              </a:rPr>
              <a:t>  1            2             3          4               5               6              7            8</a:t>
            </a:r>
            <a:endParaRPr lang="ru-RU" sz="1400" b="1" dirty="0" smtClean="0">
              <a:solidFill>
                <a:srgbClr val="000000"/>
              </a:solidFill>
            </a:endParaRPr>
          </a:p>
          <a:p>
            <a:pPr marL="114300" indent="0" algn="ctr">
              <a:buNone/>
            </a:pPr>
            <a:r>
              <a:rPr lang="ru-RU" sz="6000" dirty="0" smtClean="0"/>
              <a:t>К   У   Р   А   П   О   В   А</a:t>
            </a:r>
          </a:p>
          <a:p>
            <a:pPr marL="114300" indent="0" algn="ctr">
              <a:buNone/>
            </a:pPr>
            <a:r>
              <a:rPr lang="ru-RU" sz="6000" dirty="0" smtClean="0"/>
              <a:t>                      П   </a:t>
            </a:r>
            <a:r>
              <a:rPr lang="ru-RU" sz="6000" dirty="0"/>
              <a:t>О   В   </a:t>
            </a:r>
            <a:r>
              <a:rPr lang="ru-RU" sz="6000" dirty="0" smtClean="0"/>
              <a:t>А</a:t>
            </a:r>
          </a:p>
          <a:p>
            <a:pPr marL="114300" indent="0" algn="ctr">
              <a:buNone/>
            </a:pPr>
            <a:r>
              <a:rPr lang="ru-RU" sz="6000" dirty="0" smtClean="0"/>
              <a:t>                 А   </a:t>
            </a:r>
            <a:r>
              <a:rPr lang="ru-RU" sz="6000" dirty="0"/>
              <a:t>П   О   В   </a:t>
            </a:r>
            <a:r>
              <a:rPr lang="ru-RU" sz="6000" dirty="0" smtClean="0"/>
              <a:t>А</a:t>
            </a:r>
          </a:p>
          <a:p>
            <a:pPr marL="114300" indent="0" algn="ctr">
              <a:buNone/>
            </a:pPr>
            <a:r>
              <a:rPr lang="ru-RU" sz="6000" dirty="0" smtClean="0"/>
              <a:t>            Р   </a:t>
            </a:r>
            <a:r>
              <a:rPr lang="ru-RU" sz="6000" dirty="0"/>
              <a:t>А   П   О   В   </a:t>
            </a:r>
            <a:r>
              <a:rPr lang="ru-RU" sz="6000" dirty="0" smtClean="0"/>
              <a:t>А</a:t>
            </a:r>
          </a:p>
          <a:p>
            <a:pPr marL="114300" indent="0" algn="ctr">
              <a:buNone/>
            </a:pPr>
            <a:r>
              <a:rPr lang="ru-RU" sz="6000" dirty="0"/>
              <a:t> </a:t>
            </a:r>
            <a:r>
              <a:rPr lang="ru-RU" sz="6000" dirty="0" smtClean="0"/>
              <a:t>           В   </a:t>
            </a:r>
            <a:r>
              <a:rPr lang="ru-RU" sz="6000" dirty="0"/>
              <a:t>А   П   О   </a:t>
            </a:r>
            <a:r>
              <a:rPr lang="ru-RU" sz="6000" dirty="0" smtClean="0"/>
              <a:t>Р   </a:t>
            </a:r>
            <a:r>
              <a:rPr lang="ru-RU" sz="6000" dirty="0"/>
              <a:t>А</a:t>
            </a:r>
          </a:p>
          <a:p>
            <a:pPr marL="114300" indent="0" algn="ctr">
              <a:buNone/>
            </a:pPr>
            <a:r>
              <a:rPr lang="ru-RU" sz="6000" dirty="0" smtClean="0"/>
              <a:t>       У   В   </a:t>
            </a:r>
            <a:r>
              <a:rPr lang="ru-RU" sz="6000" dirty="0"/>
              <a:t>А   П   О   </a:t>
            </a:r>
            <a:r>
              <a:rPr lang="ru-RU" sz="6000" dirty="0" smtClean="0"/>
              <a:t>Р   А</a:t>
            </a:r>
          </a:p>
          <a:p>
            <a:pPr marL="114300" indent="0" algn="ctr">
              <a:buNone/>
            </a:pPr>
            <a:r>
              <a:rPr lang="ru-RU" sz="6000" dirty="0" smtClean="0"/>
              <a:t>       А   </a:t>
            </a:r>
            <a:r>
              <a:rPr lang="ru-RU" sz="6000" dirty="0"/>
              <a:t>В   </a:t>
            </a:r>
            <a:r>
              <a:rPr lang="ru-RU" sz="6000" dirty="0" smtClean="0"/>
              <a:t>У   </a:t>
            </a:r>
            <a:r>
              <a:rPr lang="ru-RU" sz="6000" dirty="0"/>
              <a:t>П   О   Р   А</a:t>
            </a:r>
          </a:p>
          <a:p>
            <a:pPr marL="114300" indent="0" algn="ctr">
              <a:buNone/>
            </a:pPr>
            <a:r>
              <a:rPr lang="ru-RU" sz="6000" dirty="0" smtClean="0"/>
              <a:t>       </a:t>
            </a:r>
            <a:r>
              <a:rPr lang="ru-RU" sz="6000" dirty="0"/>
              <a:t>А   В   </a:t>
            </a:r>
            <a:r>
              <a:rPr lang="ru-RU" sz="6000" dirty="0" smtClean="0"/>
              <a:t>А   </a:t>
            </a:r>
            <a:r>
              <a:rPr lang="ru-RU" sz="6000" dirty="0"/>
              <a:t>П   О   Р   </a:t>
            </a:r>
            <a:r>
              <a:rPr lang="ru-RU" sz="6000" dirty="0" smtClean="0"/>
              <a:t>У</a:t>
            </a:r>
          </a:p>
          <a:p>
            <a:pPr marL="114300" indent="0" algn="ctr">
              <a:buNone/>
            </a:pPr>
            <a:r>
              <a:rPr lang="ru-RU" sz="6000" dirty="0" smtClean="0"/>
              <a:t> К   </a:t>
            </a:r>
            <a:r>
              <a:rPr lang="ru-RU" sz="6000" dirty="0"/>
              <a:t>А</a:t>
            </a:r>
            <a:r>
              <a:rPr lang="ru-RU" sz="6000" dirty="0" smtClean="0"/>
              <a:t>   </a:t>
            </a:r>
            <a:r>
              <a:rPr lang="ru-RU" sz="6000" dirty="0"/>
              <a:t>В</a:t>
            </a:r>
            <a:r>
              <a:rPr lang="ru-RU" sz="6000" dirty="0" smtClean="0"/>
              <a:t>   </a:t>
            </a:r>
            <a:r>
              <a:rPr lang="ru-RU" sz="6000" dirty="0"/>
              <a:t>А   П   О   </a:t>
            </a:r>
            <a:r>
              <a:rPr lang="ru-RU" sz="6000" dirty="0" smtClean="0"/>
              <a:t>Р   У </a:t>
            </a:r>
          </a:p>
          <a:p>
            <a:pPr marL="114300" indent="0" algn="ctr">
              <a:buNone/>
            </a:pPr>
            <a:r>
              <a:rPr lang="ru-RU" sz="6000" dirty="0" smtClean="0"/>
              <a:t> А   К   </a:t>
            </a:r>
            <a:r>
              <a:rPr lang="ru-RU" sz="6000" dirty="0"/>
              <a:t>В   А   П   О   Р   </a:t>
            </a:r>
            <a:r>
              <a:rPr lang="ru-RU" sz="6000" dirty="0" smtClean="0"/>
              <a:t>У</a:t>
            </a:r>
            <a:endParaRPr lang="ru-RU" sz="6000" dirty="0"/>
          </a:p>
          <a:p>
            <a:pPr marL="114300" indent="0" algn="ctr">
              <a:buNone/>
            </a:pPr>
            <a:r>
              <a:rPr lang="ru-RU" sz="6000" dirty="0" smtClean="0"/>
              <a:t> А   </a:t>
            </a:r>
            <a:r>
              <a:rPr lang="ru-RU" sz="6000" dirty="0"/>
              <a:t>А   В   </a:t>
            </a:r>
            <a:r>
              <a:rPr lang="ru-RU" sz="6000" dirty="0" smtClean="0"/>
              <a:t>К   </a:t>
            </a:r>
            <a:r>
              <a:rPr lang="ru-RU" sz="6000" dirty="0"/>
              <a:t>П   О   Р   У</a:t>
            </a:r>
            <a:endParaRPr lang="ru-RU" sz="60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779912" y="1484784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23351" y="2069232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66790" y="3212976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52120" y="2636912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79712" y="4941168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21449" y="6093296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781222" y="3789040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00192" y="4365104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666790" y="5517232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3709214" y="2420888"/>
            <a:ext cx="194290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170846" y="3573016"/>
            <a:ext cx="60906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283968" y="4096009"/>
            <a:ext cx="2016224" cy="269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444735" y="5301208"/>
            <a:ext cx="222055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173377" y="587727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74401" y="836712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8" y="1450777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742175" y="2636912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830175" y="4327072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99821" y="6112590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300192" y="1912442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760132" y="250128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148064" y="250128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499992" y="3651038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889234" y="364502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372200" y="4221088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699792" y="537321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275856" y="537321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3904580" y="594928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4536651" y="594928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2200" y="652534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7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6707088" cy="655272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1600" b="1" dirty="0" smtClean="0">
                <a:solidFill>
                  <a:srgbClr val="000000"/>
                </a:solidFill>
              </a:rPr>
              <a:t>                         1           </a:t>
            </a:r>
            <a:r>
              <a:rPr lang="ru-RU" sz="1600" b="1" dirty="0">
                <a:solidFill>
                  <a:srgbClr val="000000"/>
                </a:solidFill>
              </a:rPr>
              <a:t>2  </a:t>
            </a:r>
            <a:r>
              <a:rPr lang="ru-RU" sz="1600" b="1" dirty="0" smtClean="0">
                <a:solidFill>
                  <a:srgbClr val="000000"/>
                </a:solidFill>
              </a:rPr>
              <a:t>       </a:t>
            </a:r>
            <a:r>
              <a:rPr lang="ru-RU" sz="1600" b="1" dirty="0">
                <a:solidFill>
                  <a:srgbClr val="000000"/>
                </a:solidFill>
              </a:rPr>
              <a:t>3          4      </a:t>
            </a:r>
            <a:r>
              <a:rPr lang="ru-RU" sz="1600" b="1" dirty="0" smtClean="0">
                <a:solidFill>
                  <a:srgbClr val="000000"/>
                </a:solidFill>
              </a:rPr>
              <a:t>    </a:t>
            </a:r>
            <a:r>
              <a:rPr lang="ru-RU" sz="1600" b="1" dirty="0">
                <a:solidFill>
                  <a:srgbClr val="000000"/>
                </a:solidFill>
              </a:rPr>
              <a:t>5 </a:t>
            </a:r>
            <a:r>
              <a:rPr lang="ru-RU" sz="1600" b="1" dirty="0" smtClean="0">
                <a:solidFill>
                  <a:srgbClr val="000000"/>
                </a:solidFill>
              </a:rPr>
              <a:t>          </a:t>
            </a:r>
            <a:r>
              <a:rPr lang="ru-RU" sz="1600" b="1" dirty="0">
                <a:solidFill>
                  <a:srgbClr val="000000"/>
                </a:solidFill>
              </a:rPr>
              <a:t>6 </a:t>
            </a:r>
            <a:r>
              <a:rPr lang="ru-RU" sz="1600" b="1" dirty="0" smtClean="0">
                <a:solidFill>
                  <a:srgbClr val="000000"/>
                </a:solidFill>
              </a:rPr>
              <a:t>         </a:t>
            </a:r>
            <a:r>
              <a:rPr lang="ru-RU" sz="1600" b="1" dirty="0">
                <a:solidFill>
                  <a:srgbClr val="000000"/>
                </a:solidFill>
              </a:rPr>
              <a:t>7            </a:t>
            </a:r>
            <a:r>
              <a:rPr lang="ru-RU" sz="1600" b="1" dirty="0" smtClean="0">
                <a:solidFill>
                  <a:srgbClr val="000000"/>
                </a:solidFill>
              </a:rPr>
              <a:t>8</a:t>
            </a:r>
            <a:endParaRPr lang="ru-RU" sz="1600" dirty="0" smtClean="0"/>
          </a:p>
          <a:p>
            <a:pPr marL="114300" indent="0" algn="ctr">
              <a:buNone/>
            </a:pPr>
            <a:r>
              <a:rPr lang="ru-RU" sz="3600" dirty="0" smtClean="0"/>
              <a:t>А   </a:t>
            </a:r>
            <a:r>
              <a:rPr lang="ru-RU" sz="3600" dirty="0"/>
              <a:t>А   В   К   П   О   Р   </a:t>
            </a:r>
            <a:r>
              <a:rPr lang="ru-RU" sz="3600" dirty="0" smtClean="0"/>
              <a:t>У      </a:t>
            </a:r>
            <a:endParaRPr lang="ru-RU" sz="2600" dirty="0" smtClean="0"/>
          </a:p>
          <a:p>
            <a:pPr marL="114300" indent="0" algn="ctr">
              <a:buNone/>
            </a:pPr>
            <a:r>
              <a:rPr lang="ru-RU" sz="3600" dirty="0" smtClean="0"/>
              <a:t>У   А   </a:t>
            </a:r>
            <a:r>
              <a:rPr lang="ru-RU" sz="3600" dirty="0"/>
              <a:t>В   К   П   О   </a:t>
            </a:r>
            <a:r>
              <a:rPr lang="ru-RU" sz="3600" dirty="0" smtClean="0"/>
              <a:t>Р   А</a:t>
            </a:r>
          </a:p>
          <a:p>
            <a:pPr marL="11430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    А   У   В   К   П   О   Р   </a:t>
            </a:r>
            <a:endParaRPr lang="ru-RU" sz="3600" dirty="0"/>
          </a:p>
          <a:p>
            <a:pPr marL="114300" indent="0">
              <a:buNone/>
            </a:pPr>
            <a:r>
              <a:rPr lang="ru-RU" sz="3600" dirty="0"/>
              <a:t>          А   К</a:t>
            </a:r>
            <a:r>
              <a:rPr lang="ru-RU" sz="3600" dirty="0" smtClean="0"/>
              <a:t>   В   У   </a:t>
            </a:r>
            <a:r>
              <a:rPr lang="ru-RU" sz="3600" dirty="0"/>
              <a:t>П   О   </a:t>
            </a:r>
            <a:r>
              <a:rPr lang="ru-RU" sz="3600" dirty="0" smtClean="0"/>
              <a:t>Р</a:t>
            </a:r>
          </a:p>
          <a:p>
            <a:pPr marL="114300" indent="0">
              <a:buNone/>
            </a:pPr>
            <a:r>
              <a:rPr lang="ru-RU" sz="3600" dirty="0" smtClean="0"/>
              <a:t>          Р   К   </a:t>
            </a:r>
            <a:r>
              <a:rPr lang="ru-RU" sz="3600" dirty="0"/>
              <a:t>В   </a:t>
            </a:r>
            <a:r>
              <a:rPr lang="ru-RU" sz="3600" dirty="0" smtClean="0"/>
              <a:t>У   </a:t>
            </a:r>
            <a:r>
              <a:rPr lang="ru-RU" sz="3600" dirty="0"/>
              <a:t>П   О   </a:t>
            </a:r>
            <a:r>
              <a:rPr lang="ru-RU" sz="3600" dirty="0" smtClean="0"/>
              <a:t>А          </a:t>
            </a:r>
            <a:endParaRPr lang="ru-RU" sz="3600" dirty="0"/>
          </a:p>
          <a:p>
            <a:pPr marL="114300" indent="0">
              <a:buNone/>
            </a:pPr>
            <a:r>
              <a:rPr lang="ru-RU" sz="3600" dirty="0" smtClean="0"/>
              <a:t>          В   </a:t>
            </a:r>
            <a:r>
              <a:rPr lang="ru-RU" sz="3600" dirty="0"/>
              <a:t>К   </a:t>
            </a:r>
            <a:r>
              <a:rPr lang="ru-RU" sz="3600" dirty="0" smtClean="0"/>
              <a:t>Р   </a:t>
            </a:r>
            <a:r>
              <a:rPr lang="ru-RU" sz="3600" dirty="0"/>
              <a:t>У   П   О   </a:t>
            </a:r>
            <a:r>
              <a:rPr lang="ru-RU" sz="3600" dirty="0" smtClean="0"/>
              <a:t>         </a:t>
            </a:r>
          </a:p>
          <a:p>
            <a:pPr marL="114300" indent="0">
              <a:buNone/>
            </a:pPr>
            <a:r>
              <a:rPr lang="ru-RU" sz="3600" dirty="0" smtClean="0"/>
              <a:t>          </a:t>
            </a:r>
            <a:r>
              <a:rPr lang="ru-RU" sz="3600" dirty="0"/>
              <a:t>В   К   </a:t>
            </a:r>
            <a:r>
              <a:rPr lang="ru-RU" sz="3600" dirty="0" smtClean="0"/>
              <a:t>О   </a:t>
            </a:r>
            <a:r>
              <a:rPr lang="ru-RU" sz="3600" dirty="0"/>
              <a:t>У   П   </a:t>
            </a:r>
            <a:r>
              <a:rPr lang="ru-RU" sz="3600" dirty="0" smtClean="0"/>
              <a:t>Р</a:t>
            </a:r>
          </a:p>
          <a:p>
            <a:pPr marL="114300" indent="0">
              <a:buNone/>
            </a:pPr>
            <a:r>
              <a:rPr lang="ru-RU" sz="3600" dirty="0" smtClean="0"/>
              <a:t>          Р   К   </a:t>
            </a:r>
            <a:r>
              <a:rPr lang="ru-RU" sz="3600" dirty="0"/>
              <a:t>О   У   П   </a:t>
            </a:r>
            <a:r>
              <a:rPr lang="ru-RU" sz="3600" dirty="0" smtClean="0"/>
              <a:t>В</a:t>
            </a:r>
          </a:p>
          <a:p>
            <a:pPr marL="114300" indent="0">
              <a:buNone/>
            </a:pPr>
            <a:r>
              <a:rPr lang="ru-RU" sz="3600" dirty="0" smtClean="0"/>
              <a:t>          К   Р   </a:t>
            </a:r>
            <a:r>
              <a:rPr lang="ru-RU" sz="3600" dirty="0"/>
              <a:t>О   У   </a:t>
            </a:r>
            <a:r>
              <a:rPr lang="ru-RU" sz="3600" dirty="0" smtClean="0"/>
              <a:t>П</a:t>
            </a:r>
          </a:p>
          <a:p>
            <a:pPr marL="114300" indent="0">
              <a:buNone/>
            </a:pPr>
            <a:r>
              <a:rPr lang="ru-RU" sz="3600" dirty="0" smtClean="0"/>
              <a:t>          К   П   </a:t>
            </a:r>
            <a:r>
              <a:rPr lang="ru-RU" sz="3600" dirty="0"/>
              <a:t>О   У</a:t>
            </a:r>
            <a:r>
              <a:rPr lang="ru-RU" sz="3600" dirty="0" smtClean="0"/>
              <a:t>   Р</a:t>
            </a:r>
            <a:endParaRPr lang="ru-RU" sz="36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835696" y="1122222"/>
            <a:ext cx="4086253" cy="8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835696" y="94220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5921949" y="95083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835696" y="2932372"/>
            <a:ext cx="33843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835696" y="27523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5220072" y="27523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835303" y="4733687"/>
            <a:ext cx="2808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1835303" y="4564029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4643615" y="4553667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1835303" y="6597352"/>
            <a:ext cx="2304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1835303" y="641733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4139166" y="642350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72200" y="2433962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372200" y="4216930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2200" y="600052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275856" y="2394495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2589884" y="5805264"/>
            <a:ext cx="1279702" cy="195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1583275" y="1160748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146789" y="1731209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391587" y="4146317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583274" y="3026415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49344" y="3573016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1583275" y="4782821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869586" y="5961987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2087331" y="5373216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1994522" y="1583178"/>
            <a:ext cx="304533" cy="10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2630374" y="2109251"/>
            <a:ext cx="609085" cy="285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1935064" y="5214869"/>
            <a:ext cx="304533" cy="158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3123589" y="3992558"/>
            <a:ext cx="1267998" cy="153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2058370" y="3445293"/>
            <a:ext cx="590974" cy="127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5580112" y="1160748"/>
            <a:ext cx="0" cy="476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4419335" y="4782821"/>
            <a:ext cx="0" cy="476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4895643" y="3004221"/>
            <a:ext cx="0" cy="476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2239597" y="1610577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2835557" y="162305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3347864" y="220486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3923928" y="2220811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2195736" y="342900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2771800" y="342900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4499992" y="403419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2239597" y="522920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2816359" y="522920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3383868" y="580526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3995936" y="580526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72200" y="57917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93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/>
          <a:lstStyle/>
          <a:p>
            <a:pPr marL="114300" indent="0">
              <a:buNone/>
            </a:pPr>
            <a:r>
              <a:rPr lang="ru-RU" sz="3600" dirty="0" smtClean="0"/>
              <a:t>          Р   </a:t>
            </a:r>
            <a:r>
              <a:rPr lang="ru-RU" sz="3600" dirty="0"/>
              <a:t>П   О   У   </a:t>
            </a:r>
            <a:r>
              <a:rPr lang="ru-RU" sz="3600" dirty="0" smtClean="0"/>
              <a:t>К</a:t>
            </a:r>
          </a:p>
          <a:p>
            <a:pPr marL="11430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    О  П    Р   </a:t>
            </a:r>
            <a:r>
              <a:rPr lang="ru-RU" sz="3600" dirty="0"/>
              <a:t>У   </a:t>
            </a:r>
            <a:endParaRPr lang="ru-RU" sz="3600" dirty="0" smtClean="0"/>
          </a:p>
          <a:p>
            <a:pPr marL="11430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    У   </a:t>
            </a:r>
            <a:r>
              <a:rPr lang="ru-RU" sz="3600" dirty="0"/>
              <a:t>П    Р   </a:t>
            </a:r>
            <a:r>
              <a:rPr lang="ru-RU" sz="3600" dirty="0" smtClean="0"/>
              <a:t>О</a:t>
            </a:r>
            <a:endParaRPr lang="ru-RU" sz="3600" dirty="0"/>
          </a:p>
          <a:p>
            <a:pPr marL="114300" indent="0">
              <a:buNone/>
            </a:pPr>
            <a:r>
              <a:rPr lang="ru-RU" sz="3600" dirty="0" smtClean="0"/>
              <a:t>          П   У    Р</a:t>
            </a:r>
          </a:p>
          <a:p>
            <a:pPr marL="11430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    Р   У    П</a:t>
            </a:r>
          </a:p>
          <a:p>
            <a:pPr marL="11430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    Р   У</a:t>
            </a:r>
          </a:p>
          <a:p>
            <a:pPr marL="11430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    У   Р</a:t>
            </a:r>
          </a:p>
          <a:p>
            <a:pPr marL="114300" indent="0">
              <a:buNone/>
            </a:pPr>
            <a:endParaRPr lang="ru-RU" sz="3600" dirty="0" smtClean="0"/>
          </a:p>
          <a:p>
            <a:pPr marL="114300" indent="0">
              <a:buNone/>
            </a:pPr>
            <a:r>
              <a:rPr lang="ru-RU" sz="3600" dirty="0" smtClean="0"/>
              <a:t>          У   Р   П   О   К   В   А</a:t>
            </a:r>
            <a:r>
              <a:rPr lang="ru-RU" sz="3600" dirty="0"/>
              <a:t> </a:t>
            </a:r>
            <a:r>
              <a:rPr lang="ru-RU" sz="3600" dirty="0" smtClean="0"/>
              <a:t> </a:t>
            </a:r>
            <a:r>
              <a:rPr lang="en-US" sz="3600" dirty="0" smtClean="0"/>
              <a:t> A</a:t>
            </a:r>
            <a:endParaRPr lang="ru-RU" sz="3600" dirty="0"/>
          </a:p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851920" y="404664"/>
            <a:ext cx="0" cy="476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2771800" y="3068960"/>
            <a:ext cx="0" cy="476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347864" y="1789584"/>
            <a:ext cx="0" cy="476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23728" y="4437112"/>
            <a:ext cx="0" cy="476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835303" y="1742245"/>
            <a:ext cx="1728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835303" y="1562225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563888" y="1561999"/>
            <a:ext cx="0" cy="17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834517" y="2949868"/>
            <a:ext cx="12973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1834517" y="2769848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131840" y="2756198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738536" y="4284932"/>
            <a:ext cx="601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1738536" y="410491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342414" y="410491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535088" y="426858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774330" y="1111681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2122945" y="2452532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535088" y="1789584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918173" y="2221632"/>
            <a:ext cx="304533" cy="230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2070440" y="881100"/>
            <a:ext cx="701360" cy="230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1566383" y="3068960"/>
            <a:ext cx="5040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1043608" y="5229200"/>
            <a:ext cx="59046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99392" y="1157285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599392" y="2433962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599392" y="3076345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98088" y="3733257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2267744" y="88110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867659" y="85322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267744" y="220486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2940309" y="220486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2230957" y="3501008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566383" y="-287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1   </a:t>
            </a:r>
            <a:r>
              <a:rPr lang="ru-RU" dirty="0" smtClean="0">
                <a:solidFill>
                  <a:srgbClr val="000000"/>
                </a:solidFill>
              </a:rPr>
              <a:t>       </a:t>
            </a:r>
            <a:r>
              <a:rPr lang="ru-RU" dirty="0">
                <a:solidFill>
                  <a:srgbClr val="000000"/>
                </a:solidFill>
              </a:rPr>
              <a:t>2         3       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dirty="0">
                <a:solidFill>
                  <a:srgbClr val="000000"/>
                </a:solidFill>
              </a:rPr>
              <a:t>4       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5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9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43" grpId="0" animBg="1"/>
      <p:bldP spid="46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6632"/>
                <a:ext cx="8064896" cy="6624736"/>
              </a:xfrm>
            </p:spPr>
            <p:txBody>
              <a:bodyPr>
                <a:normAutofit lnSpcReduction="10000"/>
              </a:bodyPr>
              <a:lstStyle/>
              <a:p>
                <a:pPr marL="114300" indent="0" algn="ctr">
                  <a:spcBef>
                    <a:spcPts val="0"/>
                  </a:spcBef>
                  <a:buNone/>
                </a:pPr>
                <a:r>
                  <a:rPr lang="ru-RU" sz="3600" dirty="0">
                    <a:latin typeface="+mj-lt"/>
                  </a:rPr>
                  <a:t>Трудоемкость </a:t>
                </a:r>
                <a:r>
                  <a:rPr lang="ru-RU" sz="3600" dirty="0" smtClean="0">
                    <a:latin typeface="+mj-lt"/>
                  </a:rPr>
                  <a:t>пирамидальной сортировки  (</a:t>
                </a:r>
                <a:r>
                  <a:rPr lang="en-US" sz="3600" dirty="0" err="1" smtClean="0">
                    <a:latin typeface="+mj-lt"/>
                  </a:rPr>
                  <a:t>HeapSort</a:t>
                </a:r>
                <a:r>
                  <a:rPr lang="en-US" sz="3600" dirty="0" smtClean="0">
                    <a:latin typeface="+mj-lt"/>
                  </a:rPr>
                  <a:t>)</a:t>
                </a:r>
                <a:endParaRPr lang="ru-RU" sz="3600" dirty="0">
                  <a:latin typeface="+mj-lt"/>
                </a:endParaRPr>
              </a:p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ru-RU" sz="2400" dirty="0" smtClean="0"/>
                  <a:t>Оценим  трудоемкость сортировки, используя уже известную оценку трудоемкости построения пирамиды:</a:t>
                </a:r>
              </a:p>
              <a:p>
                <a:pPr marL="114300" indent="0" algn="ctr">
                  <a:buNone/>
                </a:pPr>
                <a:r>
                  <a:rPr lang="ru-RU" sz="2400" dirty="0" smtClean="0"/>
                  <a:t> </a:t>
                </a:r>
                <a:r>
                  <a:rPr lang="en-US" sz="2400" b="1" dirty="0"/>
                  <a:t>C = 2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/>
                              </a:rPr>
                              <m:t>𝑳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b="1" dirty="0"/>
                  <a:t>      M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/>
                              </a:rPr>
                              <m:t>𝑳</m:t>
                            </m:r>
                          </m:den>
                        </m:f>
                      </m:e>
                    </m:func>
                    <m:r>
                      <a:rPr lang="en-U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+ 2</a:t>
                </a:r>
                <a:endParaRPr lang="ru-RU" sz="2400" b="1" dirty="0"/>
              </a:p>
              <a:p>
                <a:pPr marL="114300" indent="0">
                  <a:buNone/>
                </a:pPr>
                <a:r>
                  <a:rPr lang="ru-RU" sz="2400" dirty="0" smtClean="0"/>
                  <a:t>На первом этапе построение пирамиды производится </a:t>
                </a:r>
                <a:r>
                  <a:rPr lang="en-US" sz="2400" b="1" dirty="0"/>
                  <a:t>n/2</a:t>
                </a:r>
                <a:r>
                  <a:rPr lang="en-US" sz="2400" dirty="0"/>
                  <a:t> </a:t>
                </a:r>
                <a:r>
                  <a:rPr lang="ru-RU" sz="2400" dirty="0" smtClean="0"/>
                  <a:t>раз, на втором этапе – </a:t>
                </a:r>
                <a:r>
                  <a:rPr lang="en-US" sz="2400" b="1" dirty="0" smtClean="0"/>
                  <a:t>n</a:t>
                </a:r>
                <a:r>
                  <a:rPr lang="ru-RU" sz="2400" b="1" dirty="0" smtClean="0"/>
                  <a:t>-1 </a:t>
                </a:r>
                <a:r>
                  <a:rPr lang="ru-RU" sz="2400" dirty="0" smtClean="0"/>
                  <a:t>раз.  </a:t>
                </a:r>
              </a:p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ru-RU" sz="2400" dirty="0" smtClean="0"/>
                  <a:t>Очевидно, трудоемкость пирамидальной сортировки имеет порядок   </a:t>
                </a:r>
                <a:r>
                  <a:rPr lang="en-US" sz="2800" b="1" dirty="0" smtClean="0"/>
                  <a:t>O(n</a:t>
                </a:r>
                <a:r>
                  <a:rPr lang="ru-RU" sz="2800" b="1" dirty="0" smtClean="0"/>
                  <a:t> </a:t>
                </a:r>
                <a:r>
                  <a:rPr lang="en-US" sz="2800" b="1" dirty="0" smtClean="0"/>
                  <a:t>log</a:t>
                </a:r>
                <a:r>
                  <a:rPr lang="en-US" sz="2800" b="1" baseline="-25000" dirty="0" smtClean="0"/>
                  <a:t>2</a:t>
                </a:r>
                <a:r>
                  <a:rPr lang="en-US" sz="2800" b="1" dirty="0" smtClean="0"/>
                  <a:t>n)</a:t>
                </a:r>
                <a:r>
                  <a:rPr lang="ru-RU" sz="2800" b="1" dirty="0" smtClean="0"/>
                  <a:t>, </a:t>
                </a:r>
                <a:r>
                  <a:rPr lang="ru-RU" sz="2800" b="1" dirty="0"/>
                  <a:t>,  </a:t>
                </a:r>
                <a:r>
                  <a:rPr lang="en-US" sz="2800" b="1" i="1" dirty="0"/>
                  <a:t>n</a:t>
                </a:r>
                <a:r>
                  <a:rPr lang="ru-RU" sz="2800" b="1" i="1" dirty="0"/>
                  <a:t>→∞</a:t>
                </a:r>
                <a:r>
                  <a:rPr lang="ru-RU" sz="2800" dirty="0" smtClean="0"/>
                  <a:t>.</a:t>
                </a:r>
              </a:p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ru-RU" sz="2400" dirty="0" smtClean="0"/>
                  <a:t>Количество операций сравнения и пересылки оценивается следующими неравенствами:</a:t>
                </a:r>
              </a:p>
              <a:p>
                <a:pPr marL="114300" indent="0" algn="ctr">
                  <a:buNone/>
                </a:pPr>
                <a:r>
                  <a:rPr lang="ru-RU" sz="2400" i="1" dirty="0" smtClean="0"/>
                  <a:t> </a:t>
                </a:r>
                <a:r>
                  <a:rPr lang="en-US" sz="2400" b="1" i="1" dirty="0" smtClean="0"/>
                  <a:t>C &lt; 2 n log</a:t>
                </a:r>
                <a:r>
                  <a:rPr lang="en-US" sz="2400" b="1" i="1" baseline="-25000" dirty="0" smtClean="0"/>
                  <a:t>2</a:t>
                </a:r>
                <a:r>
                  <a:rPr lang="en-US" sz="2400" b="1" i="1" dirty="0" smtClean="0"/>
                  <a:t>n + n + 2      M &lt; n log</a:t>
                </a:r>
                <a:r>
                  <a:rPr lang="en-US" sz="2400" b="1" i="1" baseline="-25000" dirty="0" smtClean="0"/>
                  <a:t>2</a:t>
                </a:r>
                <a:r>
                  <a:rPr lang="en-US" sz="2400" b="1" i="1" dirty="0" smtClean="0"/>
                  <a:t>n + 6.5n - 4</a:t>
                </a:r>
              </a:p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ru-RU" sz="2400" dirty="0" smtClean="0"/>
                  <a:t>Пирамидальная сортировка </a:t>
                </a:r>
                <a:r>
                  <a:rPr lang="ru-RU" sz="2400" dirty="0">
                    <a:solidFill>
                      <a:srgbClr val="0070C0"/>
                    </a:solidFill>
                  </a:rPr>
                  <a:t>не </a:t>
                </a:r>
                <a:r>
                  <a:rPr lang="ru-RU" sz="2400" dirty="0" smtClean="0">
                    <a:solidFill>
                      <a:srgbClr val="0070C0"/>
                    </a:solidFill>
                  </a:rPr>
                  <a:t>устойчива</a:t>
                </a:r>
                <a:r>
                  <a:rPr lang="ru-RU" sz="2400" dirty="0" smtClean="0"/>
                  <a:t>. </a:t>
                </a:r>
                <a:endParaRPr lang="en-US" sz="2400" dirty="0" smtClean="0"/>
              </a:p>
              <a:p>
                <a:pPr marL="114300" indent="0">
                  <a:spcBef>
                    <a:spcPts val="600"/>
                  </a:spcBef>
                  <a:buNone/>
                </a:pPr>
                <a:r>
                  <a:rPr lang="ru-RU" sz="2400" dirty="0" smtClean="0"/>
                  <a:t>Метод </a:t>
                </a:r>
                <a:r>
                  <a:rPr lang="ru-RU" sz="2400" dirty="0" smtClean="0">
                    <a:solidFill>
                      <a:srgbClr val="0070C0"/>
                    </a:solidFill>
                  </a:rPr>
                  <a:t>практически </a:t>
                </a:r>
                <a:r>
                  <a:rPr lang="ru-RU" sz="2400" dirty="0">
                    <a:solidFill>
                      <a:srgbClr val="0070C0"/>
                    </a:solidFill>
                  </a:rPr>
                  <a:t>не зависит</a:t>
                </a:r>
                <a:r>
                  <a:rPr lang="ru-RU" sz="2400" dirty="0"/>
                  <a:t> от исходной </a:t>
                </a:r>
                <a:r>
                  <a:rPr lang="ru-RU" sz="2400" dirty="0" smtClean="0"/>
                  <a:t>упорядоченности массива.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6632"/>
                <a:ext cx="8064896" cy="6624736"/>
              </a:xfrm>
              <a:blipFill rotWithShape="1">
                <a:blip r:embed="rId2"/>
                <a:stretch>
                  <a:fillRect t="-2208" r="-1058" b="-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3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300953"/>
              </p:ext>
            </p:extLst>
          </p:nvPr>
        </p:nvGraphicFramePr>
        <p:xfrm>
          <a:off x="251520" y="548680"/>
          <a:ext cx="8136904" cy="5256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016224"/>
                <a:gridCol w="1944216"/>
                <a:gridCol w="2520280"/>
              </a:tblGrid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Метод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Трудоемкость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Устойчивость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Зависимость от упорядоченности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ShellSort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O(n</a:t>
                      </a:r>
                      <a:r>
                        <a:rPr lang="en-US" sz="2400" b="1" baseline="30000" dirty="0" smtClean="0"/>
                        <a:t>1,2</a:t>
                      </a:r>
                      <a:r>
                        <a:rPr lang="en-US" sz="2400" b="1" dirty="0" smtClean="0"/>
                        <a:t>)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HeapSort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O(n</a:t>
                      </a:r>
                      <a:r>
                        <a:rPr lang="ru-RU" sz="2400" b="1" dirty="0" smtClean="0"/>
                        <a:t> </a:t>
                      </a:r>
                      <a:r>
                        <a:rPr lang="en-US" sz="2400" b="1" baseline="0" dirty="0" smtClean="0"/>
                        <a:t>log</a:t>
                      </a:r>
                      <a:r>
                        <a:rPr lang="en-US" sz="2400" b="1" baseline="-25000" dirty="0" smtClean="0"/>
                        <a:t>2</a:t>
                      </a:r>
                      <a:r>
                        <a:rPr lang="en-US" sz="2400" b="1" dirty="0" smtClean="0"/>
                        <a:t>n)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Практически не 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8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64904"/>
            <a:ext cx="7620000" cy="4104456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sz="3200" dirty="0"/>
              <a:t>Пирамидальная сортировка основана на алгоритме построения </a:t>
            </a:r>
            <a:r>
              <a:rPr lang="ru-RU" sz="3200" dirty="0" smtClean="0"/>
              <a:t>пирамиды.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3200" b="1" u="sng" dirty="0" smtClean="0"/>
              <a:t>Определение</a:t>
            </a:r>
            <a:r>
              <a:rPr lang="ru-RU" sz="3200" b="1" dirty="0" smtClean="0"/>
              <a:t> </a:t>
            </a:r>
          </a:p>
          <a:p>
            <a:pPr marL="114300" indent="0">
              <a:buNone/>
            </a:pPr>
            <a:r>
              <a:rPr lang="ru-RU" sz="3200" dirty="0" smtClean="0"/>
              <a:t>Последовательность</a:t>
            </a:r>
            <a:r>
              <a:rPr lang="en-US" sz="3200" dirty="0" smtClean="0"/>
              <a:t>  </a:t>
            </a:r>
            <a:r>
              <a:rPr lang="en-US" sz="3200" b="1" dirty="0" smtClean="0"/>
              <a:t>a</a:t>
            </a:r>
            <a:r>
              <a:rPr lang="en-US" sz="3200" b="1" baseline="-25000" dirty="0" smtClean="0"/>
              <a:t>L</a:t>
            </a:r>
            <a:r>
              <a:rPr lang="en-US" sz="3200" b="1" dirty="0" smtClean="0"/>
              <a:t> , a</a:t>
            </a:r>
            <a:r>
              <a:rPr lang="en-US" sz="3200" b="1" baseline="-25000" dirty="0" smtClean="0"/>
              <a:t>L+1</a:t>
            </a:r>
            <a:r>
              <a:rPr lang="en-US" sz="3200" b="1" dirty="0" smtClean="0"/>
              <a:t> , … , a</a:t>
            </a:r>
            <a:r>
              <a:rPr lang="en-US" sz="3200" b="1" baseline="-25000" dirty="0" smtClean="0"/>
              <a:t>R </a:t>
            </a:r>
            <a:r>
              <a:rPr lang="en-US" sz="3200" b="1" dirty="0" smtClean="0"/>
              <a:t> </a:t>
            </a:r>
            <a:r>
              <a:rPr lang="ru-RU" sz="3200" dirty="0" smtClean="0"/>
              <a:t>называется </a:t>
            </a:r>
            <a:r>
              <a:rPr lang="ru-RU" sz="3200" dirty="0" smtClean="0">
                <a:solidFill>
                  <a:srgbClr val="FF0000"/>
                </a:solidFill>
              </a:rPr>
              <a:t>пирамидой</a:t>
            </a:r>
            <a:r>
              <a:rPr lang="ru-RU" sz="3200" dirty="0" smtClean="0"/>
              <a:t>, если неравенство </a:t>
            </a:r>
          </a:p>
          <a:p>
            <a:pPr marL="114300" indent="0">
              <a:buNone/>
            </a:pPr>
            <a:r>
              <a:rPr lang="ru-RU" sz="3200" dirty="0"/>
              <a:t>	</a:t>
            </a:r>
            <a:r>
              <a:rPr lang="en-US" sz="3200" dirty="0" err="1" smtClean="0"/>
              <a:t>a</a:t>
            </a:r>
            <a:r>
              <a:rPr lang="en-US" sz="3200" baseline="-25000" dirty="0" err="1" smtClean="0"/>
              <a:t>i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 </a:t>
            </a:r>
            <a:r>
              <a:rPr lang="en-US" sz="3200" dirty="0"/>
              <a:t>≤ min (a</a:t>
            </a:r>
            <a:r>
              <a:rPr lang="en-US" sz="3200" baseline="-25000" dirty="0"/>
              <a:t>2i </a:t>
            </a:r>
            <a:r>
              <a:rPr lang="en-US" sz="3200" dirty="0"/>
              <a:t>, a</a:t>
            </a:r>
            <a:r>
              <a:rPr lang="en-US" sz="3200" baseline="-25000" dirty="0"/>
              <a:t>2i+1</a:t>
            </a:r>
            <a:r>
              <a:rPr lang="en-US" sz="3200" dirty="0"/>
              <a:t> )    </a:t>
            </a:r>
            <a:r>
              <a:rPr lang="ru-RU" sz="3200" dirty="0" smtClean="0"/>
              <a:t>         </a:t>
            </a:r>
            <a:endParaRPr lang="en-US" sz="3200" dirty="0"/>
          </a:p>
          <a:p>
            <a:pPr marL="114300" indent="0">
              <a:buNone/>
            </a:pPr>
            <a:r>
              <a:rPr lang="ru-RU" sz="3200" dirty="0"/>
              <a:t>выполняется </a:t>
            </a:r>
            <a:r>
              <a:rPr lang="ru-RU" sz="3200" dirty="0" smtClean="0">
                <a:solidFill>
                  <a:srgbClr val="0070C0"/>
                </a:solidFill>
              </a:rPr>
              <a:t>для всех </a:t>
            </a:r>
            <a:r>
              <a:rPr lang="en-US" sz="3200" dirty="0" err="1">
                <a:solidFill>
                  <a:srgbClr val="0070C0"/>
                </a:solidFill>
              </a:rPr>
              <a:t>i</a:t>
            </a:r>
            <a:r>
              <a:rPr lang="ru-RU" sz="3200" dirty="0"/>
              <a:t>, </a:t>
            </a:r>
            <a:r>
              <a:rPr lang="ru-RU" sz="3200" dirty="0" smtClean="0"/>
              <a:t>для которых хотя бы </a:t>
            </a:r>
            <a:r>
              <a:rPr lang="ru-RU" sz="3200" dirty="0"/>
              <a:t>один из </a:t>
            </a:r>
            <a:r>
              <a:rPr lang="ru-RU" sz="3200" dirty="0" smtClean="0"/>
              <a:t>элементов 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2i</a:t>
            </a:r>
            <a:r>
              <a:rPr lang="ru-RU" sz="3200" dirty="0" smtClean="0"/>
              <a:t> и 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2i+1</a:t>
            </a:r>
            <a:r>
              <a:rPr lang="ru-RU" sz="3200" dirty="0" smtClean="0"/>
              <a:t> существует.</a:t>
            </a:r>
            <a:endParaRPr lang="ru-RU" sz="3200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620000" cy="1944216"/>
          </a:xfrm>
        </p:spPr>
        <p:txBody>
          <a:bodyPr/>
          <a:lstStyle/>
          <a:p>
            <a:pPr algn="ctr"/>
            <a:r>
              <a:rPr lang="ru-RU" sz="4000" b="1" dirty="0" smtClean="0"/>
              <a:t>Пирамидальная сортировка</a:t>
            </a:r>
            <a:br>
              <a:rPr lang="ru-RU" sz="4000" b="1" dirty="0" smtClean="0"/>
            </a:br>
            <a:r>
              <a:rPr lang="ru-RU" sz="4000" dirty="0" smtClean="0"/>
              <a:t>или </a:t>
            </a:r>
            <a:r>
              <a:rPr lang="en-US" sz="4000" dirty="0" smtClean="0"/>
              <a:t>  </a:t>
            </a:r>
            <a:r>
              <a:rPr lang="ru-RU" sz="4000" dirty="0" smtClean="0">
                <a:solidFill>
                  <a:srgbClr val="FF0000"/>
                </a:solidFill>
              </a:rPr>
              <a:t>метод 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ru-RU" sz="4000" dirty="0" smtClean="0">
                <a:solidFill>
                  <a:srgbClr val="FF0000"/>
                </a:solidFill>
              </a:rPr>
              <a:t>Вильямса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ru-RU" sz="4000" dirty="0" smtClean="0">
                <a:solidFill>
                  <a:srgbClr val="FF0000"/>
                </a:solidFill>
              </a:rPr>
              <a:t>–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ru-RU" sz="4000" dirty="0" err="1" smtClean="0">
                <a:solidFill>
                  <a:srgbClr val="FF0000"/>
                </a:solidFill>
              </a:rPr>
              <a:t>Флойда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(</a:t>
            </a:r>
            <a:r>
              <a:rPr lang="en-US" sz="4000" dirty="0" smtClean="0"/>
              <a:t> Williams, Floyd, 1964)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66284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64" y="75884"/>
            <a:ext cx="3510715" cy="263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7620000" cy="1143000"/>
          </a:xfrm>
        </p:spPr>
        <p:txBody>
          <a:bodyPr/>
          <a:lstStyle/>
          <a:p>
            <a:r>
              <a:rPr lang="ru-RU" sz="2400" b="1" u="sng" dirty="0"/>
              <a:t>П</a:t>
            </a:r>
            <a:r>
              <a:rPr lang="ru-RU" sz="2400" b="1" u="sng" dirty="0" smtClean="0"/>
              <a:t>ример</a:t>
            </a:r>
            <a:endParaRPr lang="ru-RU" sz="2400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20080"/>
            <a:ext cx="7620000" cy="146876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2400" baseline="-25000" dirty="0" smtClean="0"/>
              <a:t>    </a:t>
            </a:r>
            <a:r>
              <a:rPr lang="ru-RU" sz="2400" baseline="-25000" dirty="0"/>
              <a:t>2          </a:t>
            </a:r>
            <a:r>
              <a:rPr lang="ru-RU" sz="2400" baseline="-25000" dirty="0" smtClean="0"/>
              <a:t> </a:t>
            </a:r>
            <a:r>
              <a:rPr lang="ru-RU" sz="2400" baseline="-25000" dirty="0"/>
              <a:t>3     </a:t>
            </a:r>
            <a:r>
              <a:rPr lang="ru-RU" sz="2400" baseline="-25000" dirty="0" smtClean="0"/>
              <a:t>      </a:t>
            </a:r>
            <a:r>
              <a:rPr lang="ru-RU" sz="2400" baseline="-25000" dirty="0"/>
              <a:t>4           5 </a:t>
            </a:r>
            <a:r>
              <a:rPr lang="ru-RU" sz="2400" baseline="-25000" dirty="0" smtClean="0"/>
              <a:t>          </a:t>
            </a:r>
            <a:r>
              <a:rPr lang="ru-RU" sz="2400" baseline="-25000" dirty="0"/>
              <a:t>6   </a:t>
            </a:r>
            <a:r>
              <a:rPr lang="ru-RU" sz="2400" baseline="-25000" dirty="0" smtClean="0"/>
              <a:t>       </a:t>
            </a:r>
            <a:r>
              <a:rPr lang="ru-RU" sz="2400" baseline="-25000" dirty="0"/>
              <a:t>7       </a:t>
            </a:r>
            <a:r>
              <a:rPr lang="ru-RU" sz="2400" baseline="-25000" dirty="0" smtClean="0"/>
              <a:t>    8           </a:t>
            </a:r>
            <a:r>
              <a:rPr lang="ru-RU" sz="3500" baseline="-25000" dirty="0" smtClean="0"/>
              <a:t>-  пирамида</a:t>
            </a:r>
          </a:p>
          <a:p>
            <a:pPr marL="114300" indent="0">
              <a:buNone/>
            </a:pPr>
            <a:r>
              <a:rPr lang="ru-RU" sz="4000" b="1" dirty="0" smtClean="0"/>
              <a:t> 3   2   6   3   4   5   7   </a:t>
            </a:r>
          </a:p>
          <a:p>
            <a:pPr marL="114300" indent="0">
              <a:buNone/>
            </a:pPr>
            <a:r>
              <a:rPr lang="ru-RU" sz="2400" baseline="30000" dirty="0" smtClean="0"/>
              <a:t>    1           </a:t>
            </a:r>
            <a:r>
              <a:rPr lang="ru-RU" sz="2400" baseline="30000" dirty="0"/>
              <a:t>2      </a:t>
            </a:r>
            <a:r>
              <a:rPr lang="ru-RU" sz="2400" baseline="30000" dirty="0" smtClean="0"/>
              <a:t>     </a:t>
            </a:r>
            <a:r>
              <a:rPr lang="ru-RU" sz="2400" baseline="30000" dirty="0"/>
              <a:t>3  </a:t>
            </a:r>
            <a:r>
              <a:rPr lang="ru-RU" sz="2400" baseline="30000" dirty="0" smtClean="0"/>
              <a:t>         </a:t>
            </a:r>
            <a:r>
              <a:rPr lang="ru-RU" sz="2400" baseline="30000" dirty="0"/>
              <a:t>4           5   </a:t>
            </a:r>
            <a:r>
              <a:rPr lang="ru-RU" sz="2400" baseline="30000" dirty="0" smtClean="0"/>
              <a:t>       </a:t>
            </a:r>
            <a:r>
              <a:rPr lang="ru-RU" sz="2400" baseline="30000" dirty="0"/>
              <a:t>6     </a:t>
            </a:r>
            <a:r>
              <a:rPr lang="ru-RU" sz="2400" baseline="30000" dirty="0" smtClean="0"/>
              <a:t>     </a:t>
            </a:r>
            <a:r>
              <a:rPr lang="ru-RU" sz="2400" baseline="30000" dirty="0"/>
              <a:t>7  </a:t>
            </a:r>
            <a:r>
              <a:rPr lang="ru-RU" sz="2400" baseline="30000" dirty="0" smtClean="0"/>
              <a:t>      </a:t>
            </a:r>
            <a:r>
              <a:rPr lang="ru-RU" sz="3500" baseline="30000" dirty="0" smtClean="0"/>
              <a:t>-</a:t>
            </a:r>
            <a:r>
              <a:rPr lang="ru-RU" sz="3200" baseline="30000" dirty="0" smtClean="0"/>
              <a:t>   </a:t>
            </a:r>
            <a:r>
              <a:rPr lang="ru-RU" sz="3500" baseline="30000" dirty="0" smtClean="0"/>
              <a:t>не</a:t>
            </a:r>
            <a:r>
              <a:rPr lang="ru-RU" sz="3500" dirty="0" smtClean="0"/>
              <a:t> </a:t>
            </a:r>
            <a:r>
              <a:rPr lang="ru-RU" sz="3500" baseline="30000" dirty="0"/>
              <a:t>пирамида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00" y="2515547"/>
            <a:ext cx="84569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indent="0">
              <a:buClrTx/>
              <a:buNone/>
            </a:pPr>
            <a:r>
              <a:rPr lang="ru-RU" sz="3200" b="1" dirty="0"/>
              <a:t> </a:t>
            </a:r>
            <a:r>
              <a:rPr lang="ru-RU" sz="3000" b="1" dirty="0"/>
              <a:t>1.  Двустороннее усечение:</a:t>
            </a:r>
          </a:p>
          <a:p>
            <a:pPr marL="114300" lvl="0" indent="0">
              <a:buClrTx/>
              <a:buNone/>
            </a:pPr>
            <a:r>
              <a:rPr lang="ru-RU" sz="3000" dirty="0"/>
              <a:t>      </a:t>
            </a:r>
            <a:r>
              <a:rPr lang="ru-RU" sz="3000" dirty="0" smtClean="0"/>
              <a:t>Если </a:t>
            </a:r>
            <a:r>
              <a:rPr lang="ru-RU" sz="3000" dirty="0"/>
              <a:t>последовательность </a:t>
            </a:r>
            <a:r>
              <a:rPr lang="ru-RU" sz="3000" dirty="0" smtClean="0"/>
              <a:t>  </a:t>
            </a:r>
            <a:r>
              <a:rPr lang="en-US" sz="3000" b="1" dirty="0" smtClean="0"/>
              <a:t>a</a:t>
            </a:r>
            <a:r>
              <a:rPr lang="en-US" sz="3000" b="1" baseline="-25000" dirty="0" smtClean="0"/>
              <a:t>L</a:t>
            </a:r>
            <a:r>
              <a:rPr lang="ru-RU" sz="3000" b="1" dirty="0"/>
              <a:t>, </a:t>
            </a:r>
            <a:r>
              <a:rPr lang="en-US" sz="3000" b="1" dirty="0" err="1"/>
              <a:t>a</a:t>
            </a:r>
            <a:r>
              <a:rPr lang="en-US" sz="3000" b="1" baseline="-25000" dirty="0" err="1"/>
              <a:t>L</a:t>
            </a:r>
            <a:r>
              <a:rPr lang="ru-RU" sz="3000" b="1" baseline="-25000" dirty="0" smtClean="0"/>
              <a:t>+1 </a:t>
            </a:r>
            <a:r>
              <a:rPr lang="ru-RU" sz="3000" b="1" dirty="0" smtClean="0"/>
              <a:t>, ..., а</a:t>
            </a:r>
            <a:r>
              <a:rPr lang="en-US" sz="3000" b="1" baseline="-25000" dirty="0"/>
              <a:t>R</a:t>
            </a:r>
            <a:r>
              <a:rPr lang="ru-RU" sz="3000" b="1" baseline="-25000" dirty="0"/>
              <a:t>-1</a:t>
            </a:r>
            <a:r>
              <a:rPr lang="ru-RU" sz="3000" b="1" dirty="0"/>
              <a:t>, </a:t>
            </a:r>
            <a:r>
              <a:rPr lang="en-US" sz="3000" b="1" dirty="0" smtClean="0"/>
              <a:t>a</a:t>
            </a:r>
            <a:r>
              <a:rPr lang="en-US" sz="3000" b="1" baseline="-25000" dirty="0" smtClean="0"/>
              <a:t>R</a:t>
            </a:r>
            <a:r>
              <a:rPr lang="ru-RU" sz="3000" b="1" baseline="-25000" dirty="0" smtClean="0"/>
              <a:t> </a:t>
            </a:r>
            <a:r>
              <a:rPr lang="ru-RU" sz="3000" dirty="0"/>
              <a:t>–</a:t>
            </a:r>
            <a:r>
              <a:rPr lang="ru-RU" sz="3000" b="1" dirty="0" smtClean="0"/>
              <a:t>   </a:t>
            </a:r>
            <a:endParaRPr lang="ru-RU" sz="3000" b="1" dirty="0"/>
          </a:p>
          <a:p>
            <a:pPr marL="114300" lvl="0" indent="0">
              <a:buClrTx/>
              <a:buNone/>
            </a:pPr>
            <a:r>
              <a:rPr lang="ru-RU" sz="3000" dirty="0"/>
              <a:t>      </a:t>
            </a:r>
            <a:r>
              <a:rPr lang="ru-RU" sz="3000" dirty="0" smtClean="0"/>
              <a:t>пирамида</a:t>
            </a:r>
            <a:r>
              <a:rPr lang="ru-RU" sz="3000" dirty="0"/>
              <a:t>, </a:t>
            </a:r>
            <a:r>
              <a:rPr lang="ru-RU" sz="3000" dirty="0" smtClean="0"/>
              <a:t>то   </a:t>
            </a:r>
            <a:r>
              <a:rPr lang="en-US" sz="3000" b="1" dirty="0" err="1"/>
              <a:t>a</a:t>
            </a:r>
            <a:r>
              <a:rPr lang="en-US" sz="3000" b="1" baseline="-25000" dirty="0" err="1"/>
              <a:t>L</a:t>
            </a:r>
            <a:r>
              <a:rPr lang="ru-RU" sz="3000" b="1" baseline="-25000" dirty="0" smtClean="0"/>
              <a:t>+1 </a:t>
            </a:r>
            <a:r>
              <a:rPr lang="ru-RU" sz="3000" b="1" dirty="0" smtClean="0"/>
              <a:t>, ..., </a:t>
            </a:r>
            <a:r>
              <a:rPr lang="en-US" sz="3000" b="1" dirty="0" smtClean="0"/>
              <a:t>a</a:t>
            </a:r>
            <a:r>
              <a:rPr lang="en-US" sz="3000" b="1" baseline="-25000" dirty="0" smtClean="0"/>
              <a:t>R</a:t>
            </a:r>
            <a:r>
              <a:rPr lang="ru-RU" sz="3000" b="1" baseline="-25000" dirty="0" smtClean="0"/>
              <a:t>-1</a:t>
            </a:r>
            <a:r>
              <a:rPr lang="ru-RU" sz="3000" dirty="0" smtClean="0"/>
              <a:t>  тоже </a:t>
            </a:r>
            <a:r>
              <a:rPr lang="ru-RU" sz="3000" dirty="0"/>
              <a:t>пирамида</a:t>
            </a:r>
            <a:r>
              <a:rPr lang="ru-RU" sz="3000" dirty="0" smtClean="0"/>
              <a:t>.</a:t>
            </a:r>
          </a:p>
          <a:p>
            <a:pPr marL="114300" lvl="0" indent="0">
              <a:buClrTx/>
              <a:buNone/>
            </a:pPr>
            <a:endParaRPr lang="ru-RU" sz="3000" dirty="0"/>
          </a:p>
          <a:p>
            <a:pPr marL="114300" lvl="0" indent="0">
              <a:buClrTx/>
              <a:buNone/>
            </a:pPr>
            <a:r>
              <a:rPr lang="ru-RU" sz="3000" b="1" dirty="0"/>
              <a:t>  2. </a:t>
            </a:r>
            <a:r>
              <a:rPr lang="ru-RU" sz="3000" dirty="0"/>
              <a:t>Если </a:t>
            </a:r>
            <a:r>
              <a:rPr lang="en-US" sz="3000" b="1" dirty="0" smtClean="0"/>
              <a:t>a</a:t>
            </a:r>
            <a:r>
              <a:rPr lang="ru-RU" sz="3000" b="1" baseline="-25000" dirty="0" smtClean="0"/>
              <a:t>1 </a:t>
            </a:r>
            <a:r>
              <a:rPr lang="ru-RU" sz="3000" b="1" dirty="0" smtClean="0"/>
              <a:t>, </a:t>
            </a:r>
            <a:r>
              <a:rPr lang="en-US" sz="3000" b="1" dirty="0" smtClean="0"/>
              <a:t>a</a:t>
            </a:r>
            <a:r>
              <a:rPr lang="ru-RU" sz="3000" b="1" baseline="-25000" dirty="0" smtClean="0"/>
              <a:t>2 </a:t>
            </a:r>
            <a:r>
              <a:rPr lang="ru-RU" sz="3000" b="1" dirty="0" smtClean="0"/>
              <a:t>,</a:t>
            </a:r>
            <a:r>
              <a:rPr lang="en-US" sz="3000" b="1" dirty="0" smtClean="0"/>
              <a:t> </a:t>
            </a:r>
            <a:r>
              <a:rPr lang="ru-RU" sz="3000" b="1" dirty="0" smtClean="0"/>
              <a:t>..., </a:t>
            </a:r>
            <a:r>
              <a:rPr lang="en-US" sz="3000" b="1" dirty="0" smtClean="0"/>
              <a:t>a</a:t>
            </a:r>
            <a:r>
              <a:rPr lang="en-US" sz="3000" b="1" baseline="-25000" dirty="0"/>
              <a:t>n</a:t>
            </a:r>
            <a:r>
              <a:rPr lang="ru-RU" sz="3000" b="1" dirty="0" smtClean="0"/>
              <a:t> </a:t>
            </a:r>
            <a:r>
              <a:rPr lang="ru-RU" sz="3000" dirty="0"/>
              <a:t>–</a:t>
            </a:r>
            <a:r>
              <a:rPr lang="ru-RU" sz="3000" dirty="0" smtClean="0"/>
              <a:t> пирамида</a:t>
            </a:r>
            <a:r>
              <a:rPr lang="ru-RU" sz="3000" dirty="0"/>
              <a:t>, </a:t>
            </a:r>
            <a:endParaRPr lang="ru-RU" sz="3000" dirty="0" smtClean="0"/>
          </a:p>
          <a:p>
            <a:pPr marL="114300" lvl="0" indent="0">
              <a:buClrTx/>
              <a:buNone/>
            </a:pPr>
            <a:r>
              <a:rPr lang="ru-RU" sz="3000" dirty="0" smtClean="0"/>
              <a:t>       то </a:t>
            </a:r>
            <a:r>
              <a:rPr lang="ru-RU" sz="3000" b="1" dirty="0" smtClean="0"/>
              <a:t>а</a:t>
            </a:r>
            <a:r>
              <a:rPr lang="ru-RU" sz="3000" b="1" baseline="-25000" dirty="0" smtClean="0"/>
              <a:t>1</a:t>
            </a:r>
            <a:r>
              <a:rPr lang="ru-RU" sz="3000" dirty="0" smtClean="0"/>
              <a:t> – минимальный элемент</a:t>
            </a:r>
            <a:r>
              <a:rPr lang="ru-RU" sz="3000" dirty="0"/>
              <a:t> </a:t>
            </a:r>
            <a:r>
              <a:rPr lang="ru-RU" sz="3000" dirty="0" smtClean="0"/>
              <a:t>пирамиды.</a:t>
            </a:r>
          </a:p>
          <a:p>
            <a:pPr marL="114300" lvl="0" indent="0">
              <a:buClrTx/>
              <a:buNone/>
            </a:pPr>
            <a:endParaRPr lang="ru-RU" sz="3000" dirty="0"/>
          </a:p>
          <a:p>
            <a:pPr marL="114300" indent="0">
              <a:buClrTx/>
              <a:buNone/>
            </a:pPr>
            <a:r>
              <a:rPr lang="ru-RU" sz="3000" b="1" dirty="0"/>
              <a:t>  3. </a:t>
            </a:r>
            <a:r>
              <a:rPr lang="ru-RU" sz="3000" dirty="0"/>
              <a:t>Если </a:t>
            </a:r>
            <a:r>
              <a:rPr lang="en-US" sz="3000" b="1" dirty="0"/>
              <a:t>a</a:t>
            </a:r>
            <a:r>
              <a:rPr lang="ru-RU" sz="3000" b="1" baseline="-25000" dirty="0" smtClean="0"/>
              <a:t>1 </a:t>
            </a:r>
            <a:r>
              <a:rPr lang="ru-RU" sz="3000" b="1" dirty="0" smtClean="0"/>
              <a:t>,</a:t>
            </a:r>
            <a:r>
              <a:rPr lang="en-US" sz="3000" b="1" dirty="0" smtClean="0"/>
              <a:t> </a:t>
            </a:r>
            <a:r>
              <a:rPr lang="ru-RU" sz="3000" b="1" dirty="0" smtClean="0"/>
              <a:t>...</a:t>
            </a:r>
            <a:r>
              <a:rPr lang="en-US" sz="3000" b="1" dirty="0" smtClean="0"/>
              <a:t>, a</a:t>
            </a:r>
            <a:r>
              <a:rPr lang="en-US" sz="3000" b="1" baseline="-25000" dirty="0" smtClean="0"/>
              <a:t>n</a:t>
            </a:r>
            <a:r>
              <a:rPr lang="ru-RU" sz="3000" b="1" dirty="0" smtClean="0"/>
              <a:t> </a:t>
            </a:r>
            <a:r>
              <a:rPr lang="ru-RU" sz="3000" dirty="0"/>
              <a:t>– </a:t>
            </a:r>
            <a:r>
              <a:rPr lang="ru-RU" sz="3000" dirty="0" smtClean="0"/>
              <a:t>произвольная </a:t>
            </a:r>
            <a:endParaRPr lang="ru-RU" sz="3000" dirty="0"/>
          </a:p>
          <a:p>
            <a:pPr marL="114300" indent="0">
              <a:buClrTx/>
              <a:buNone/>
            </a:pPr>
            <a:r>
              <a:rPr lang="ru-RU" sz="3000" dirty="0"/>
              <a:t>     </a:t>
            </a:r>
            <a:r>
              <a:rPr lang="ru-RU" sz="3000" dirty="0" smtClean="0"/>
              <a:t> </a:t>
            </a:r>
            <a:r>
              <a:rPr lang="ru-RU" sz="3000" dirty="0"/>
              <a:t>последовательность, то </a:t>
            </a:r>
            <a:r>
              <a:rPr lang="en-US" sz="3000" b="1" dirty="0"/>
              <a:t>a</a:t>
            </a:r>
            <a:r>
              <a:rPr lang="en-US" sz="3000" b="1" baseline="-25000" dirty="0"/>
              <a:t>n</a:t>
            </a:r>
            <a:r>
              <a:rPr lang="ru-RU" sz="3000" b="1" baseline="-25000" dirty="0" smtClean="0"/>
              <a:t>/2 </a:t>
            </a:r>
            <a:r>
              <a:rPr lang="ru-RU" sz="3000" b="1" dirty="0" smtClean="0"/>
              <a:t>, .., </a:t>
            </a:r>
            <a:r>
              <a:rPr lang="en-US" sz="3000" b="1" dirty="0" smtClean="0"/>
              <a:t>a</a:t>
            </a:r>
            <a:r>
              <a:rPr lang="en-US" sz="3000" b="1" baseline="-25000" dirty="0" smtClean="0"/>
              <a:t>n</a:t>
            </a:r>
            <a:r>
              <a:rPr lang="ru-RU" sz="3000" b="1" dirty="0" smtClean="0"/>
              <a:t> </a:t>
            </a:r>
            <a:r>
              <a:rPr lang="ru-RU" sz="3000" dirty="0" smtClean="0"/>
              <a:t>–</a:t>
            </a:r>
            <a:r>
              <a:rPr lang="ru-RU" sz="3000" dirty="0"/>
              <a:t> </a:t>
            </a:r>
            <a:r>
              <a:rPr lang="ru-RU" sz="3000" dirty="0" smtClean="0"/>
              <a:t> пирамида</a:t>
            </a:r>
            <a:r>
              <a:rPr lang="ru-RU" sz="30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1846334"/>
            <a:ext cx="5888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Свойства пирамиды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39395" y="1120389"/>
            <a:ext cx="2430190" cy="724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374058" y="521474"/>
            <a:ext cx="2430190" cy="724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56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620000" cy="720080"/>
          </a:xfrm>
        </p:spPr>
        <p:txBody>
          <a:bodyPr/>
          <a:lstStyle/>
          <a:p>
            <a:pPr algn="ctr"/>
            <a:r>
              <a:rPr lang="ru-RU" sz="3600" dirty="0" smtClean="0"/>
              <a:t>Построение пирамиды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7620000" cy="6068144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ru-RU" sz="2800" dirty="0"/>
              <a:t>Пусть </a:t>
            </a:r>
            <a:r>
              <a:rPr lang="en-US" sz="2800" b="1" dirty="0" err="1"/>
              <a:t>a</a:t>
            </a:r>
            <a:r>
              <a:rPr lang="en-US" sz="2800" b="1" baseline="-25000" dirty="0" err="1"/>
              <a:t>L</a:t>
            </a:r>
            <a:r>
              <a:rPr lang="ru-RU" sz="2800" b="1" baseline="-25000" dirty="0" smtClean="0"/>
              <a:t>+1 </a:t>
            </a:r>
            <a:r>
              <a:rPr lang="ru-RU" sz="2800" b="1" dirty="0" smtClean="0"/>
              <a:t>, …, 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R</a:t>
            </a:r>
            <a:r>
              <a:rPr lang="ru-RU" sz="2800" b="1" dirty="0" smtClean="0"/>
              <a:t>  </a:t>
            </a:r>
            <a:r>
              <a:rPr lang="ru-RU" sz="2800" dirty="0"/>
              <a:t>- пирамида, </a:t>
            </a:r>
            <a:endParaRPr lang="ru-RU" sz="2800" dirty="0" smtClean="0"/>
          </a:p>
          <a:p>
            <a:pPr marL="114300" lvl="0" indent="0">
              <a:spcBef>
                <a:spcPts val="0"/>
              </a:spcBef>
              <a:buNone/>
            </a:pPr>
            <a:r>
              <a:rPr lang="ru-RU" sz="2800" dirty="0" smtClean="0"/>
              <a:t>необходимо </a:t>
            </a:r>
            <a:r>
              <a:rPr lang="ru-RU" sz="2800" dirty="0"/>
              <a:t>добавить </a:t>
            </a:r>
            <a:r>
              <a:rPr lang="ru-RU" sz="2800" dirty="0" smtClean="0"/>
              <a:t>элемент Х</a:t>
            </a:r>
            <a:r>
              <a:rPr lang="ru-RU" sz="2800" dirty="0"/>
              <a:t>, </a:t>
            </a:r>
            <a:endParaRPr lang="ru-RU" sz="2800" dirty="0" smtClean="0"/>
          </a:p>
          <a:p>
            <a:pPr marL="114300" lvl="0" indent="0">
              <a:spcBef>
                <a:spcPts val="0"/>
              </a:spcBef>
              <a:buNone/>
            </a:pPr>
            <a:r>
              <a:rPr lang="ru-RU" sz="2800" dirty="0" smtClean="0"/>
              <a:t>чтобы </a:t>
            </a:r>
            <a:r>
              <a:rPr lang="ru-RU" sz="2800" dirty="0"/>
              <a:t>получить новую пирамиду </a:t>
            </a:r>
            <a:r>
              <a:rPr lang="en-US" sz="2800" b="1" dirty="0" err="1" smtClean="0"/>
              <a:t>a</a:t>
            </a:r>
            <a:r>
              <a:rPr lang="en-US" sz="2800" b="1" baseline="-25000" dirty="0" err="1" smtClean="0"/>
              <a:t>L</a:t>
            </a:r>
            <a:r>
              <a:rPr lang="ru-RU" sz="2800" b="1" baseline="-25000" dirty="0" smtClean="0"/>
              <a:t> </a:t>
            </a:r>
            <a:r>
              <a:rPr lang="ru-RU" sz="2800" b="1" dirty="0" smtClean="0"/>
              <a:t>, …, </a:t>
            </a:r>
            <a:r>
              <a:rPr lang="en-US" sz="2800" b="1" dirty="0"/>
              <a:t>a</a:t>
            </a:r>
            <a:r>
              <a:rPr lang="en-US" sz="2800" b="1" baseline="-25000" dirty="0"/>
              <a:t>R</a:t>
            </a:r>
            <a:r>
              <a:rPr lang="ru-RU" sz="2800" dirty="0"/>
              <a:t>. </a:t>
            </a:r>
            <a:endParaRPr lang="ru-RU" sz="2800" dirty="0" smtClean="0"/>
          </a:p>
          <a:p>
            <a:pPr marL="114300" lvl="0" indent="0">
              <a:buNone/>
            </a:pPr>
            <a:r>
              <a:rPr lang="ru-RU" sz="2800" dirty="0" smtClean="0"/>
              <a:t>Новый </a:t>
            </a:r>
            <a:r>
              <a:rPr lang="ru-RU" sz="2800" dirty="0"/>
              <a:t>элемент </a:t>
            </a:r>
            <a:r>
              <a:rPr lang="ru-RU" sz="2800" b="1" dirty="0"/>
              <a:t>добавляем в </a:t>
            </a:r>
            <a:r>
              <a:rPr lang="ru-RU" sz="2800" b="1" dirty="0" smtClean="0"/>
              <a:t>начало</a:t>
            </a:r>
            <a:r>
              <a:rPr lang="ru-RU" sz="2800" dirty="0" smtClean="0"/>
              <a:t>, расширяя </a:t>
            </a:r>
            <a:r>
              <a:rPr lang="ru-RU" sz="2800" dirty="0"/>
              <a:t>последовательность влево.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800" dirty="0" smtClean="0"/>
              <a:t>Если </a:t>
            </a:r>
            <a:r>
              <a:rPr lang="en-US" sz="2800" b="1" dirty="0"/>
              <a:t>a</a:t>
            </a:r>
            <a:r>
              <a:rPr lang="en-US" sz="2800" b="1" baseline="-25000" dirty="0"/>
              <a:t>L </a:t>
            </a:r>
            <a:r>
              <a:rPr lang="ru-RU" sz="2800" dirty="0" smtClean="0"/>
              <a:t>удовлетворяет </a:t>
            </a:r>
            <a:r>
              <a:rPr lang="ru-RU" sz="2800" b="1" dirty="0" smtClean="0"/>
              <a:t>условию пирамиды</a:t>
            </a:r>
            <a:r>
              <a:rPr lang="ru-RU" sz="2800" dirty="0" smtClean="0"/>
              <a:t>, то пирамида построена.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45" y="3934844"/>
            <a:ext cx="5643827" cy="273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576064"/>
          </a:xfrm>
        </p:spPr>
        <p:txBody>
          <a:bodyPr/>
          <a:lstStyle/>
          <a:p>
            <a:pPr algn="ctr"/>
            <a:r>
              <a:rPr lang="ru-RU" sz="3600" dirty="0"/>
              <a:t>Построение пирамиды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7620000" cy="5492080"/>
          </a:xfrm>
        </p:spPr>
        <p:txBody>
          <a:bodyPr/>
          <a:lstStyle/>
          <a:p>
            <a:pPr marL="114300" indent="0">
              <a:spcBef>
                <a:spcPts val="1200"/>
              </a:spcBef>
              <a:buNone/>
            </a:pPr>
            <a:r>
              <a:rPr lang="ru-RU" sz="2800" dirty="0"/>
              <a:t>Иначе найдутся такие </a:t>
            </a:r>
            <a:r>
              <a:rPr lang="en-US" sz="2800" b="1" dirty="0"/>
              <a:t>a</a:t>
            </a:r>
            <a:r>
              <a:rPr lang="en-US" sz="2800" b="1" baseline="-25000" dirty="0"/>
              <a:t>2L</a:t>
            </a:r>
            <a:r>
              <a:rPr lang="en-US" sz="2800" dirty="0"/>
              <a:t> </a:t>
            </a:r>
            <a:r>
              <a:rPr lang="ru-RU" sz="2800" dirty="0"/>
              <a:t>или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2L+1</a:t>
            </a:r>
            <a:r>
              <a:rPr lang="en-US" sz="2800" dirty="0"/>
              <a:t> , </a:t>
            </a:r>
            <a:r>
              <a:rPr lang="ru-RU" sz="2800" dirty="0"/>
              <a:t>что </a:t>
            </a:r>
            <a:r>
              <a:rPr lang="ru-RU" sz="2800" b="1" dirty="0"/>
              <a:t>не будут удовлетворять</a:t>
            </a:r>
            <a:r>
              <a:rPr lang="ru-RU" sz="2800" dirty="0"/>
              <a:t> условию пирамиды.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800" dirty="0"/>
              <a:t>Возьмем минимальный элемент из </a:t>
            </a:r>
            <a:r>
              <a:rPr lang="en-US" sz="2800" b="1" dirty="0"/>
              <a:t>a</a:t>
            </a:r>
            <a:r>
              <a:rPr lang="en-US" sz="2800" b="1" baseline="-25000" dirty="0"/>
              <a:t>2L</a:t>
            </a:r>
            <a:r>
              <a:rPr lang="en-US" sz="2800" dirty="0"/>
              <a:t> </a:t>
            </a:r>
            <a:r>
              <a:rPr lang="ru-RU" sz="2800" dirty="0"/>
              <a:t>и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2L+1</a:t>
            </a:r>
            <a:r>
              <a:rPr lang="en-US" sz="2800" dirty="0"/>
              <a:t> , </a:t>
            </a:r>
            <a:r>
              <a:rPr lang="ru-RU" sz="2800" dirty="0"/>
              <a:t> обозначим его за </a:t>
            </a:r>
            <a:r>
              <a:rPr lang="en-US" sz="2800" b="1" dirty="0" err="1"/>
              <a:t>a</a:t>
            </a:r>
            <a:r>
              <a:rPr lang="en-US" sz="2800" b="1" baseline="-25000" dirty="0" err="1"/>
              <a:t>j</a:t>
            </a:r>
            <a:r>
              <a:rPr lang="en-US" sz="2800" dirty="0"/>
              <a:t> </a:t>
            </a:r>
            <a:r>
              <a:rPr lang="ru-RU" sz="2800" dirty="0"/>
              <a:t>и обменяем с </a:t>
            </a:r>
            <a:r>
              <a:rPr lang="en-US" sz="2800" b="1" dirty="0" err="1"/>
              <a:t>a</a:t>
            </a:r>
            <a:r>
              <a:rPr lang="en-US" sz="2800" b="1" baseline="-25000" dirty="0" err="1"/>
              <a:t>L</a:t>
            </a:r>
            <a:r>
              <a:rPr lang="ru-RU" sz="2800" b="1" baseline="-25000" dirty="0"/>
              <a:t> </a:t>
            </a:r>
            <a:r>
              <a:rPr lang="ru-RU" sz="2800" dirty="0"/>
              <a:t>.</a:t>
            </a:r>
            <a:r>
              <a:rPr lang="en-US" sz="2800" dirty="0"/>
              <a:t> </a:t>
            </a:r>
          </a:p>
          <a:p>
            <a:pPr marL="114300" indent="0">
              <a:buNone/>
            </a:pPr>
            <a:r>
              <a:rPr lang="ru-RU" sz="2800" dirty="0"/>
              <a:t>В результате получим </a:t>
            </a:r>
            <a:r>
              <a:rPr lang="en-US" sz="2800" dirty="0"/>
              <a:t>  </a:t>
            </a:r>
            <a:r>
              <a:rPr lang="en-US" sz="2800" b="1" dirty="0" err="1"/>
              <a:t>a’</a:t>
            </a:r>
            <a:r>
              <a:rPr lang="en-US" sz="2800" b="1" baseline="-25000" dirty="0" err="1"/>
              <a:t>L</a:t>
            </a:r>
            <a:r>
              <a:rPr lang="en-US" sz="2800" b="1" dirty="0"/>
              <a:t> ≤ a</a:t>
            </a:r>
            <a:r>
              <a:rPr lang="en-US" sz="2800" b="1" baseline="-25000" dirty="0"/>
              <a:t>2L</a:t>
            </a:r>
            <a:r>
              <a:rPr lang="en-US" sz="2800" dirty="0"/>
              <a:t>  </a:t>
            </a:r>
            <a:r>
              <a:rPr lang="ru-RU" sz="2800" dirty="0"/>
              <a:t>и</a:t>
            </a:r>
            <a:r>
              <a:rPr lang="en-US" sz="2800" dirty="0"/>
              <a:t>   </a:t>
            </a:r>
            <a:r>
              <a:rPr lang="en-US" sz="2800" b="1" dirty="0" err="1"/>
              <a:t>a’</a:t>
            </a:r>
            <a:r>
              <a:rPr lang="en-US" sz="2800" b="1" baseline="-25000" dirty="0" err="1"/>
              <a:t>L</a:t>
            </a:r>
            <a:r>
              <a:rPr lang="en-US" sz="2800" b="1" dirty="0"/>
              <a:t> ≤ a</a:t>
            </a:r>
            <a:r>
              <a:rPr lang="en-US" sz="2800" b="1" baseline="-25000" dirty="0"/>
              <a:t>2L+1</a:t>
            </a:r>
            <a:r>
              <a:rPr lang="ru-RU" sz="2800" dirty="0"/>
              <a:t> , что удовлетворяет </a:t>
            </a:r>
            <a:r>
              <a:rPr lang="ru-RU" sz="2800" b="1" dirty="0"/>
              <a:t>условию пирамиды</a:t>
            </a:r>
            <a:r>
              <a:rPr lang="ru-RU" sz="2800" dirty="0"/>
              <a:t>.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39338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8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425" y="702537"/>
            <a:ext cx="7620000" cy="614015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Теперь элемент </a:t>
            </a:r>
            <a:r>
              <a:rPr lang="ru-RU" sz="2800" b="1" dirty="0" smtClean="0"/>
              <a:t>Х</a:t>
            </a:r>
            <a:r>
              <a:rPr lang="ru-RU" sz="2800" dirty="0" smtClean="0"/>
              <a:t> попал на место 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j</a:t>
            </a:r>
            <a:r>
              <a:rPr lang="ru-RU" sz="2800" dirty="0" smtClean="0"/>
              <a:t> и для него необходимо проверить </a:t>
            </a:r>
            <a:r>
              <a:rPr lang="ru-RU" sz="2800" b="1" dirty="0" smtClean="0"/>
              <a:t>условие пирамиды</a:t>
            </a:r>
            <a:r>
              <a:rPr lang="ru-RU" sz="2800" dirty="0" smtClean="0"/>
              <a:t>, и </a:t>
            </a:r>
            <a:r>
              <a:rPr lang="ru-RU" sz="2800" b="1" dirty="0" smtClean="0"/>
              <a:t>так до конца массива</a:t>
            </a:r>
            <a:r>
              <a:rPr lang="ru-RU" sz="2800" dirty="0" smtClean="0"/>
              <a:t>.</a:t>
            </a:r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Пример: </a:t>
            </a:r>
          </a:p>
          <a:p>
            <a:pPr marL="114300" indent="0">
              <a:buNone/>
            </a:pPr>
            <a:r>
              <a:rPr lang="ru-RU" sz="2800" baseline="-25000" dirty="0" smtClean="0"/>
              <a:t>                               </a:t>
            </a:r>
            <a:r>
              <a:rPr lang="ru-RU" sz="2800" dirty="0" smtClean="0"/>
              <a:t>    </a:t>
            </a:r>
            <a:r>
              <a:rPr lang="ru-RU" sz="2800" baseline="-25000" dirty="0" smtClean="0"/>
              <a:t>1      2      3     4      5      6     7      8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ru-RU" sz="2800" dirty="0" smtClean="0"/>
              <a:t>                              3   2   6   3   4   5   7</a:t>
            </a:r>
          </a:p>
          <a:p>
            <a:pPr marL="114300" indent="0">
              <a:buNone/>
            </a:pPr>
            <a:r>
              <a:rPr lang="ru-RU" sz="2800" dirty="0" smtClean="0"/>
              <a:t>                         6   3   </a:t>
            </a:r>
            <a:r>
              <a:rPr lang="ru-RU" sz="2800" dirty="0"/>
              <a:t>2   6   3   4   5   7</a:t>
            </a:r>
          </a:p>
          <a:p>
            <a:pPr marL="11430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2   </a:t>
            </a:r>
            <a:r>
              <a:rPr lang="ru-RU" sz="2800" dirty="0"/>
              <a:t>3   </a:t>
            </a:r>
            <a:r>
              <a:rPr lang="ru-RU" sz="2800" dirty="0" smtClean="0"/>
              <a:t>6   </a:t>
            </a:r>
            <a:r>
              <a:rPr lang="ru-RU" sz="2800" dirty="0"/>
              <a:t>6   3   4   5   </a:t>
            </a:r>
            <a:r>
              <a:rPr lang="ru-RU" sz="2800" dirty="0" smtClean="0"/>
              <a:t>7</a:t>
            </a:r>
          </a:p>
          <a:p>
            <a:pPr marL="11430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2   </a:t>
            </a:r>
            <a:r>
              <a:rPr lang="ru-RU" sz="2800" dirty="0"/>
              <a:t>3   </a:t>
            </a:r>
            <a:r>
              <a:rPr lang="ru-RU" sz="2800" dirty="0" smtClean="0"/>
              <a:t>4   </a:t>
            </a:r>
            <a:r>
              <a:rPr lang="ru-RU" sz="2800" dirty="0"/>
              <a:t>6   3   </a:t>
            </a:r>
            <a:r>
              <a:rPr lang="ru-RU" sz="2800" dirty="0" smtClean="0"/>
              <a:t>6   </a:t>
            </a:r>
            <a:r>
              <a:rPr lang="ru-RU" sz="2800" dirty="0"/>
              <a:t>5   7</a:t>
            </a:r>
            <a:r>
              <a:rPr lang="en-US" sz="2800" dirty="0" smtClean="0"/>
              <a:t>  </a:t>
            </a:r>
            <a:endParaRPr lang="ru-RU" sz="28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903347" y="5023017"/>
            <a:ext cx="53875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442097" y="4987013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442097" y="5167033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78001" y="4662977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38241" y="5671089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010049" y="4987013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18100" y="5527073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170289" y="5527073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818782" y="5527073"/>
            <a:ext cx="89931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8401" y="4057296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78401" y="5569464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Пирамида</a:t>
            </a:r>
            <a:endParaRPr lang="ru-RU" sz="2400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pPr algn="ctr"/>
            <a:r>
              <a:rPr lang="ru-RU" sz="3600" dirty="0"/>
              <a:t>Построение пирамиды</a:t>
            </a:r>
          </a:p>
        </p:txBody>
      </p:sp>
    </p:spTree>
    <p:extLst>
      <p:ext uri="{BB962C8B-B14F-4D97-AF65-F5344CB8AC3E}">
        <p14:creationId xmlns:p14="http://schemas.microsoft.com/office/powerpoint/2010/main" val="3682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8814"/>
            <a:ext cx="8460432" cy="1081549"/>
          </a:xfrm>
        </p:spPr>
        <p:txBody>
          <a:bodyPr/>
          <a:lstStyle/>
          <a:p>
            <a:pPr algn="ctr"/>
            <a:r>
              <a:rPr lang="ru-RU" sz="3600" dirty="0" smtClean="0"/>
              <a:t>Построение пирамиды</a:t>
            </a:r>
            <a:r>
              <a:rPr lang="en-US" sz="3600" dirty="0" smtClean="0"/>
              <a:t> </a:t>
            </a:r>
            <a:r>
              <a:rPr lang="ru-RU" sz="3600" dirty="0" smtClean="0"/>
              <a:t>(</a:t>
            </a:r>
            <a:r>
              <a:rPr lang="en-US" sz="3600" dirty="0" smtClean="0"/>
              <a:t>L</a:t>
            </a:r>
            <a:r>
              <a:rPr lang="ru-RU" sz="3600" dirty="0" smtClean="0"/>
              <a:t> ,</a:t>
            </a:r>
            <a:r>
              <a:rPr lang="en-US" sz="3600" dirty="0" smtClean="0"/>
              <a:t>R</a:t>
            </a:r>
            <a:r>
              <a:rPr lang="ru-RU" sz="3600" dirty="0" smtClean="0"/>
              <a:t>)</a:t>
            </a:r>
            <a:br>
              <a:rPr lang="ru-RU" sz="3600" dirty="0" smtClean="0"/>
            </a:br>
            <a:r>
              <a:rPr lang="ru-RU" sz="3600" b="1" i="1" dirty="0" smtClean="0"/>
              <a:t> </a:t>
            </a:r>
            <a:r>
              <a:rPr lang="ru-RU" sz="2800" b="1" i="1" dirty="0"/>
              <a:t>Алгоритм на псевдокоде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544616"/>
          </a:xfrm>
        </p:spPr>
        <p:txBody>
          <a:bodyPr>
            <a:normAutofit fontScale="77500" lnSpcReduction="20000"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3000" dirty="0" err="1" smtClean="0"/>
              <a:t>a</a:t>
            </a:r>
            <a:r>
              <a:rPr lang="en-US" sz="3000" baseline="-25000" dirty="0" err="1" smtClean="0"/>
              <a:t>L</a:t>
            </a:r>
            <a:r>
              <a:rPr lang="ru-RU" sz="3000" baseline="-25000" dirty="0"/>
              <a:t>+1</a:t>
            </a:r>
            <a:r>
              <a:rPr lang="ru-RU" sz="3000" dirty="0" smtClean="0"/>
              <a:t>,</a:t>
            </a:r>
            <a:r>
              <a:rPr lang="en-US" sz="3000" dirty="0" smtClean="0"/>
              <a:t> </a:t>
            </a:r>
            <a:r>
              <a:rPr lang="ru-RU" sz="3000" dirty="0" smtClean="0"/>
              <a:t>…,</a:t>
            </a:r>
            <a:r>
              <a:rPr lang="en-US" sz="3000" dirty="0" smtClean="0"/>
              <a:t> a</a:t>
            </a:r>
            <a:r>
              <a:rPr lang="en-US" sz="3000" baseline="-25000" dirty="0" smtClean="0"/>
              <a:t> </a:t>
            </a:r>
            <a:r>
              <a:rPr lang="en-US" sz="3000" baseline="-25000" dirty="0"/>
              <a:t>R</a:t>
            </a:r>
            <a:r>
              <a:rPr lang="ru-RU" sz="3000" dirty="0"/>
              <a:t> </a:t>
            </a:r>
            <a:r>
              <a:rPr lang="en-US" sz="3000" dirty="0" smtClean="0"/>
              <a:t> </a:t>
            </a:r>
            <a:r>
              <a:rPr lang="ru-RU" sz="3000" dirty="0" smtClean="0"/>
              <a:t>–</a:t>
            </a:r>
            <a:r>
              <a:rPr lang="en-US" sz="3000" dirty="0" smtClean="0"/>
              <a:t> </a:t>
            </a:r>
            <a:r>
              <a:rPr lang="ru-RU" sz="3000" dirty="0" smtClean="0"/>
              <a:t> </a:t>
            </a:r>
            <a:r>
              <a:rPr lang="ru-RU" sz="3000" dirty="0"/>
              <a:t>на входе пирамида (</a:t>
            </a:r>
            <a:r>
              <a:rPr lang="en-US" sz="3000" dirty="0"/>
              <a:t>L</a:t>
            </a:r>
            <a:r>
              <a:rPr lang="ru-RU" sz="3000" dirty="0"/>
              <a:t>+1,</a:t>
            </a:r>
            <a:r>
              <a:rPr lang="en-US" sz="3000" dirty="0"/>
              <a:t>R</a:t>
            </a:r>
            <a:r>
              <a:rPr lang="ru-RU" sz="3000" dirty="0"/>
              <a:t>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3000" dirty="0"/>
              <a:t>a</a:t>
            </a:r>
            <a:r>
              <a:rPr lang="en-US" sz="3000" baseline="-25000" dirty="0"/>
              <a:t>L</a:t>
            </a:r>
            <a:r>
              <a:rPr lang="ru-RU" sz="3000" dirty="0"/>
              <a:t> </a:t>
            </a:r>
            <a:r>
              <a:rPr lang="ru-RU" sz="3000" dirty="0" smtClean="0"/>
              <a:t>–</a:t>
            </a:r>
            <a:r>
              <a:rPr lang="en-US" sz="3000" dirty="0" smtClean="0"/>
              <a:t> </a:t>
            </a:r>
            <a:r>
              <a:rPr lang="ru-RU" sz="3000" dirty="0" smtClean="0"/>
              <a:t>новый </a:t>
            </a:r>
            <a:r>
              <a:rPr lang="ru-RU" sz="3000" dirty="0"/>
              <a:t>элемент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00" b="1" dirty="0"/>
              <a:t>x</a:t>
            </a:r>
            <a:r>
              <a:rPr lang="ru-RU" sz="3900" b="1" dirty="0" smtClean="0"/>
              <a:t> </a:t>
            </a:r>
            <a:r>
              <a:rPr lang="ru-RU" sz="3900" b="1" dirty="0" smtClean="0"/>
              <a:t>:= </a:t>
            </a:r>
            <a:r>
              <a:rPr lang="en-US" sz="3900" b="1" dirty="0"/>
              <a:t>a</a:t>
            </a:r>
            <a:r>
              <a:rPr lang="en-US" sz="3900" b="1" baseline="-25000" dirty="0"/>
              <a:t>L</a:t>
            </a:r>
            <a:r>
              <a:rPr lang="ru-RU" sz="3900" dirty="0"/>
              <a:t>, </a:t>
            </a:r>
            <a:r>
              <a:rPr lang="en-US" sz="3900" dirty="0" err="1" smtClean="0"/>
              <a:t>i</a:t>
            </a:r>
            <a:r>
              <a:rPr lang="ru-RU" sz="3900" dirty="0" smtClean="0"/>
              <a:t> := </a:t>
            </a:r>
            <a:r>
              <a:rPr lang="en-US" sz="3900" dirty="0" smtClean="0"/>
              <a:t>L</a:t>
            </a:r>
            <a:endParaRPr lang="ru-RU" sz="3900" dirty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00" dirty="0" smtClean="0"/>
              <a:t>DO</a:t>
            </a:r>
            <a:endParaRPr lang="ru-RU" sz="3900" dirty="0" smtClean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00" dirty="0"/>
              <a:t>	</a:t>
            </a:r>
            <a:r>
              <a:rPr lang="en-US" sz="3900" dirty="0" smtClean="0"/>
              <a:t>j</a:t>
            </a:r>
            <a:r>
              <a:rPr lang="ru-RU" sz="3900" dirty="0" smtClean="0"/>
              <a:t> </a:t>
            </a:r>
            <a:r>
              <a:rPr lang="en-US" sz="3900" dirty="0" smtClean="0"/>
              <a:t>:=</a:t>
            </a:r>
            <a:r>
              <a:rPr lang="ru-RU" sz="3900" dirty="0" smtClean="0"/>
              <a:t> </a:t>
            </a:r>
            <a:r>
              <a:rPr lang="en-US" sz="3900" dirty="0" smtClean="0"/>
              <a:t>2i</a:t>
            </a:r>
            <a:endParaRPr lang="ru-RU" sz="3900" dirty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00" dirty="0"/>
              <a:t>	IF </a:t>
            </a:r>
            <a:r>
              <a:rPr lang="en-US" sz="3900" dirty="0" smtClean="0"/>
              <a:t>(</a:t>
            </a:r>
            <a:r>
              <a:rPr lang="ru-RU" sz="3900" dirty="0" smtClean="0"/>
              <a:t> </a:t>
            </a:r>
            <a:r>
              <a:rPr lang="en-US" sz="3900" dirty="0" smtClean="0"/>
              <a:t>j&gt;R) OD</a:t>
            </a:r>
            <a:r>
              <a:rPr lang="ru-RU" sz="3900" dirty="0" smtClean="0"/>
              <a:t> </a:t>
            </a:r>
            <a:r>
              <a:rPr lang="en-US" sz="3900" dirty="0" smtClean="0"/>
              <a:t> FI</a:t>
            </a:r>
            <a:endParaRPr lang="ru-RU" sz="3900" dirty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00" dirty="0"/>
              <a:t>	</a:t>
            </a:r>
            <a:r>
              <a:rPr lang="en-US" sz="3900" dirty="0" smtClean="0"/>
              <a:t>IF ( j&lt;R  </a:t>
            </a:r>
            <a:r>
              <a:rPr lang="ru-RU" sz="3900" dirty="0" smtClean="0"/>
              <a:t>и</a:t>
            </a:r>
            <a:r>
              <a:rPr lang="en-US" sz="3900" dirty="0" smtClean="0"/>
              <a:t>  </a:t>
            </a:r>
            <a:r>
              <a:rPr lang="en-US" sz="3900" b="1" dirty="0" smtClean="0"/>
              <a:t>a</a:t>
            </a:r>
            <a:r>
              <a:rPr lang="en-US" sz="3900" b="1" baseline="-25000" dirty="0" smtClean="0"/>
              <a:t>j+1 </a:t>
            </a:r>
            <a:r>
              <a:rPr lang="en-US" sz="3900" b="1" dirty="0" smtClean="0">
                <a:sym typeface="Symbol"/>
              </a:rPr>
              <a:t></a:t>
            </a:r>
            <a:r>
              <a:rPr lang="en-US" sz="3900" b="1" dirty="0" smtClean="0"/>
              <a:t> a</a:t>
            </a:r>
            <a:r>
              <a:rPr lang="en-US" sz="3900" b="1" baseline="-25000" dirty="0" smtClean="0"/>
              <a:t>j</a:t>
            </a:r>
            <a:r>
              <a:rPr lang="en-US" sz="3900" dirty="0" smtClean="0"/>
              <a:t> )  j=j+1  </a:t>
            </a:r>
            <a:r>
              <a:rPr lang="en-US" sz="3900" dirty="0"/>
              <a:t>FI</a:t>
            </a:r>
            <a:endParaRPr lang="ru-RU" sz="3900" dirty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900" dirty="0" smtClean="0"/>
              <a:t>        </a:t>
            </a:r>
            <a:r>
              <a:rPr lang="en-US" sz="3900" dirty="0" smtClean="0"/>
              <a:t>IF ( </a:t>
            </a:r>
            <a:r>
              <a:rPr lang="en-US" sz="3900" b="1" dirty="0" err="1" smtClean="0"/>
              <a:t>x</a:t>
            </a:r>
            <a:r>
              <a:rPr lang="en-US" sz="3900" b="1" dirty="0" err="1">
                <a:sym typeface="Symbol"/>
              </a:rPr>
              <a:t></a:t>
            </a:r>
            <a:r>
              <a:rPr lang="en-US" sz="3900" b="1" dirty="0" err="1" smtClean="0"/>
              <a:t>a</a:t>
            </a:r>
            <a:r>
              <a:rPr lang="en-US" sz="3900" b="1" baseline="-25000" dirty="0" err="1" smtClean="0"/>
              <a:t>j</a:t>
            </a:r>
            <a:r>
              <a:rPr lang="en-US" sz="3900" baseline="-25000" dirty="0" smtClean="0"/>
              <a:t> </a:t>
            </a:r>
            <a:r>
              <a:rPr lang="en-US" sz="3900" dirty="0" smtClean="0"/>
              <a:t>) OD  FI</a:t>
            </a:r>
            <a:endParaRPr lang="ru-RU" sz="3900" dirty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900" dirty="0" smtClean="0"/>
              <a:t>        </a:t>
            </a:r>
            <a:r>
              <a:rPr lang="en-US" sz="3900" b="1" dirty="0" err="1" smtClean="0"/>
              <a:t>a</a:t>
            </a:r>
            <a:r>
              <a:rPr lang="en-US" sz="3900" b="1" baseline="-25000" dirty="0" err="1" smtClean="0"/>
              <a:t>i</a:t>
            </a:r>
            <a:r>
              <a:rPr lang="en-US" sz="3900" b="1" dirty="0"/>
              <a:t>= a</a:t>
            </a:r>
            <a:r>
              <a:rPr lang="en-US" sz="3900" b="1" baseline="-25000" dirty="0"/>
              <a:t>j</a:t>
            </a:r>
            <a:endParaRPr lang="ru-RU" sz="3900" b="1" dirty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900" dirty="0" smtClean="0"/>
              <a:t>        </a:t>
            </a:r>
            <a:r>
              <a:rPr lang="en-US" sz="3900" dirty="0" err="1" smtClean="0"/>
              <a:t>i</a:t>
            </a:r>
            <a:r>
              <a:rPr lang="ru-RU" sz="3900" dirty="0"/>
              <a:t>:=</a:t>
            </a:r>
            <a:r>
              <a:rPr lang="en-US" sz="3900" dirty="0"/>
              <a:t>j</a:t>
            </a:r>
            <a:endParaRPr lang="ru-RU" sz="3900" dirty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00" dirty="0"/>
              <a:t>OD</a:t>
            </a:r>
            <a:endParaRPr lang="ru-RU" sz="3900" dirty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00" b="1" dirty="0" err="1" smtClean="0"/>
              <a:t>a</a:t>
            </a:r>
            <a:r>
              <a:rPr lang="en-US" sz="3900" b="1" baseline="-25000" dirty="0" err="1" smtClean="0"/>
              <a:t>i</a:t>
            </a:r>
            <a:r>
              <a:rPr lang="ru-RU" sz="3900" b="1" dirty="0" smtClean="0"/>
              <a:t>:=</a:t>
            </a:r>
            <a:r>
              <a:rPr lang="en-US" sz="3900" b="1" dirty="0" smtClean="0"/>
              <a:t>x</a:t>
            </a:r>
            <a:endParaRPr lang="ru-RU" sz="3900" b="1" dirty="0"/>
          </a:p>
        </p:txBody>
      </p:sp>
    </p:spTree>
    <p:extLst>
      <p:ext uri="{BB962C8B-B14F-4D97-AF65-F5344CB8AC3E}">
        <p14:creationId xmlns:p14="http://schemas.microsoft.com/office/powerpoint/2010/main" val="345665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0"/>
                <a:ext cx="8257728" cy="6858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 algn="ctr">
                  <a:spcBef>
                    <a:spcPts val="0"/>
                  </a:spcBef>
                  <a:buNone/>
                </a:pPr>
                <a:r>
                  <a:rPr lang="ru-RU" sz="3900" dirty="0" smtClean="0">
                    <a:latin typeface="+mj-lt"/>
                  </a:rPr>
                  <a:t>Трудоемкость алгоритма </a:t>
                </a:r>
              </a:p>
              <a:p>
                <a:pPr marL="114300" indent="0" algn="ctr">
                  <a:spcBef>
                    <a:spcPts val="0"/>
                  </a:spcBef>
                  <a:buNone/>
                </a:pPr>
                <a:r>
                  <a:rPr lang="ru-RU" sz="3900" dirty="0" smtClean="0">
                    <a:latin typeface="+mj-lt"/>
                  </a:rPr>
                  <a:t>построения пирамиды</a:t>
                </a:r>
              </a:p>
              <a:p>
                <a:pPr marL="114300" indent="0">
                  <a:buNone/>
                </a:pPr>
                <a:r>
                  <a:rPr lang="ru-RU" sz="3000" dirty="0" smtClean="0"/>
                  <a:t>Определим </a:t>
                </a:r>
                <a:r>
                  <a:rPr lang="ru-RU" sz="3000" b="1" dirty="0" smtClean="0"/>
                  <a:t>верхнюю границу </a:t>
                </a:r>
                <a:r>
                  <a:rPr lang="ru-RU" sz="3000" dirty="0" smtClean="0"/>
                  <a:t>трудоемкости алгоритма. На каждой </a:t>
                </a:r>
                <a:r>
                  <a:rPr lang="ru-RU" sz="3000" b="1" dirty="0" smtClean="0"/>
                  <a:t>итерации цикла </a:t>
                </a:r>
                <a:r>
                  <a:rPr lang="ru-RU" sz="3000" dirty="0" smtClean="0"/>
                  <a:t>выполняется максимум </a:t>
                </a:r>
                <a:r>
                  <a:rPr lang="ru-RU" sz="3000" b="1" dirty="0" smtClean="0">
                    <a:solidFill>
                      <a:srgbClr val="FF0000"/>
                    </a:solidFill>
                  </a:rPr>
                  <a:t>два</a:t>
                </a:r>
                <a:r>
                  <a:rPr lang="ru-RU" sz="3000" dirty="0" smtClean="0"/>
                  <a:t> сравнения и </a:t>
                </a:r>
                <a:r>
                  <a:rPr lang="ru-RU" sz="3000" b="1" dirty="0" smtClean="0">
                    <a:solidFill>
                      <a:srgbClr val="FF0000"/>
                    </a:solidFill>
                  </a:rPr>
                  <a:t>одна</a:t>
                </a:r>
                <a:r>
                  <a:rPr lang="ru-RU" sz="3000" dirty="0" smtClean="0"/>
                  <a:t> пересылка. Найдем </a:t>
                </a:r>
                <a:r>
                  <a:rPr lang="ru-RU" sz="3000" i="1" dirty="0" smtClean="0">
                    <a:solidFill>
                      <a:srgbClr val="0070C0"/>
                    </a:solidFill>
                  </a:rPr>
                  <a:t>наибольшее количество итераций</a:t>
                </a:r>
                <a:r>
                  <a:rPr lang="ru-RU" sz="3000" dirty="0" smtClean="0"/>
                  <a:t> (</a:t>
                </a:r>
                <a:r>
                  <a:rPr lang="en-US" sz="3000" dirty="0" smtClean="0"/>
                  <a:t> </a:t>
                </a:r>
                <a:r>
                  <a:rPr lang="en-US" sz="3000" b="1" dirty="0" smtClean="0"/>
                  <a:t>k </a:t>
                </a:r>
                <a:r>
                  <a:rPr lang="ru-RU" sz="3000" dirty="0" smtClean="0"/>
                  <a:t>). Наихудший случай, когда в перестановках участвуют </a:t>
                </a:r>
                <a:r>
                  <a:rPr lang="ru-RU" sz="3000" dirty="0"/>
                  <a:t>э</a:t>
                </a:r>
                <a:r>
                  <a:rPr lang="ru-RU" sz="3000" dirty="0" smtClean="0"/>
                  <a:t>лементы </a:t>
                </a:r>
                <a:r>
                  <a:rPr lang="en-US" sz="3000" dirty="0" smtClean="0"/>
                  <a:t> </a:t>
                </a:r>
                <a:r>
                  <a:rPr lang="en-US" sz="2800" b="1" dirty="0" smtClean="0"/>
                  <a:t>a</a:t>
                </a:r>
                <a:r>
                  <a:rPr lang="en-US" sz="2800" b="1" baseline="-25000" dirty="0" smtClean="0"/>
                  <a:t>L</a:t>
                </a:r>
                <a:r>
                  <a:rPr lang="ru-RU" sz="2800" b="1" baseline="-25000" dirty="0" smtClean="0"/>
                  <a:t> ,</a:t>
                </a:r>
                <a:r>
                  <a:rPr lang="en-US" sz="2800" b="1" baseline="-25000" dirty="0" smtClean="0"/>
                  <a:t> </a:t>
                </a:r>
                <a:r>
                  <a:rPr lang="en-US" sz="2800" b="1" dirty="0" smtClean="0"/>
                  <a:t>a</a:t>
                </a:r>
                <a:r>
                  <a:rPr lang="en-US" sz="2800" b="1" baseline="-25000" dirty="0" smtClean="0"/>
                  <a:t>2L</a:t>
                </a:r>
                <a:r>
                  <a:rPr lang="ru-RU" sz="2800" b="1" baseline="-25000" dirty="0" smtClean="0"/>
                  <a:t> ,</a:t>
                </a:r>
                <a:r>
                  <a:rPr lang="en-US" sz="2800" b="1" baseline="-25000" dirty="0" smtClean="0"/>
                  <a:t> </a:t>
                </a:r>
                <a:r>
                  <a:rPr lang="en-US" sz="2800" b="1" dirty="0" smtClean="0"/>
                  <a:t>a</a:t>
                </a:r>
                <a:r>
                  <a:rPr lang="ru-RU" sz="2800" b="1" baseline="-25000" dirty="0"/>
                  <a:t>4</a:t>
                </a:r>
                <a:r>
                  <a:rPr lang="en-US" sz="2800" b="1" baseline="-25000" dirty="0" smtClean="0"/>
                  <a:t>L</a:t>
                </a:r>
                <a:r>
                  <a:rPr lang="ru-RU" sz="2800" b="1" baseline="-25000" dirty="0" smtClean="0"/>
                  <a:t> </a:t>
                </a:r>
                <a:r>
                  <a:rPr lang="ru-RU" sz="2800" dirty="0" smtClean="0"/>
                  <a:t>…</a:t>
                </a:r>
                <a:endParaRPr lang="ru-RU" sz="2800" dirty="0"/>
              </a:p>
              <a:p>
                <a:pPr marL="114300" indent="0" algn="ctr">
                  <a:buNone/>
                </a:pPr>
                <a:r>
                  <a:rPr lang="en-US" sz="3200" b="1" dirty="0" smtClean="0"/>
                  <a:t>a</a:t>
                </a:r>
                <a:r>
                  <a:rPr lang="en-US" sz="3200" b="1" baseline="-25000" dirty="0" smtClean="0"/>
                  <a:t>L</a:t>
                </a:r>
                <a:r>
                  <a:rPr lang="ru-RU" sz="3200" b="1" baseline="-25000" dirty="0" smtClean="0"/>
                  <a:t> </a:t>
                </a:r>
                <a:r>
                  <a:rPr lang="en-US" sz="3200" b="1" baseline="-25000" dirty="0" smtClean="0"/>
                  <a:t> </a:t>
                </a:r>
                <a:r>
                  <a:rPr lang="ru-RU" sz="3200" b="1" baseline="-25000" dirty="0" smtClean="0"/>
                  <a:t> </a:t>
                </a:r>
                <a:r>
                  <a:rPr lang="ru-RU" sz="3200" dirty="0"/>
                  <a:t>… </a:t>
                </a:r>
                <a:r>
                  <a:rPr lang="en-US" sz="3200" dirty="0" smtClean="0"/>
                  <a:t> </a:t>
                </a:r>
                <a:r>
                  <a:rPr lang="en-US" sz="3200" b="1" dirty="0" smtClean="0"/>
                  <a:t>a</a:t>
                </a:r>
                <a:r>
                  <a:rPr lang="en-US" sz="3200" b="1" baseline="-25000" dirty="0" smtClean="0"/>
                  <a:t>2L </a:t>
                </a:r>
                <a:r>
                  <a:rPr lang="ru-RU" sz="3200" b="1" baseline="-25000" dirty="0" smtClean="0"/>
                  <a:t> </a:t>
                </a:r>
                <a:r>
                  <a:rPr lang="en-US" sz="3200" b="1" dirty="0" smtClean="0"/>
                  <a:t>a</a:t>
                </a:r>
                <a:r>
                  <a:rPr lang="ru-RU" sz="3200" b="1" baseline="-25000" dirty="0" smtClean="0"/>
                  <a:t>2</a:t>
                </a:r>
                <a:r>
                  <a:rPr lang="en-US" sz="3200" b="1" baseline="-25000" dirty="0" smtClean="0"/>
                  <a:t>L</a:t>
                </a:r>
                <a:r>
                  <a:rPr lang="ru-RU" sz="3200" b="1" baseline="-25000" dirty="0" smtClean="0"/>
                  <a:t>+1</a:t>
                </a:r>
                <a:r>
                  <a:rPr lang="en-US" sz="3200" b="1" baseline="-25000" dirty="0" smtClean="0"/>
                  <a:t> </a:t>
                </a:r>
                <a:r>
                  <a:rPr lang="ru-RU" sz="3200" b="1" baseline="-25000" dirty="0" smtClean="0"/>
                  <a:t>  </a:t>
                </a:r>
                <a:r>
                  <a:rPr lang="ru-RU" sz="3200" dirty="0" smtClean="0"/>
                  <a:t>…  </a:t>
                </a:r>
                <a:r>
                  <a:rPr lang="en-US" sz="3200" dirty="0" smtClean="0"/>
                  <a:t> </a:t>
                </a:r>
                <a:r>
                  <a:rPr lang="en-US" sz="3200" b="1" dirty="0" smtClean="0"/>
                  <a:t>a</a:t>
                </a:r>
                <a:r>
                  <a:rPr lang="ru-RU" sz="3200" b="1" baseline="-25000" dirty="0" smtClean="0"/>
                  <a:t>4</a:t>
                </a:r>
                <a:r>
                  <a:rPr lang="en-US" sz="3200" b="1" baseline="-25000" dirty="0" smtClean="0"/>
                  <a:t>L</a:t>
                </a:r>
                <a:r>
                  <a:rPr lang="ru-RU" sz="3200" b="1" baseline="-25000" dirty="0" smtClean="0"/>
                  <a:t> </a:t>
                </a:r>
                <a:r>
                  <a:rPr lang="en-US" sz="3200" b="1" baseline="-25000" dirty="0" smtClean="0"/>
                  <a:t> </a:t>
                </a:r>
                <a:r>
                  <a:rPr lang="en-US" sz="3200" b="1" dirty="0" smtClean="0"/>
                  <a:t>a</a:t>
                </a:r>
                <a:r>
                  <a:rPr lang="ru-RU" sz="3200" b="1" baseline="-25000" dirty="0" smtClean="0"/>
                  <a:t>4</a:t>
                </a:r>
                <a:r>
                  <a:rPr lang="en-US" sz="3200" b="1" baseline="-25000" dirty="0" smtClean="0"/>
                  <a:t>L</a:t>
                </a:r>
                <a:r>
                  <a:rPr lang="ru-RU" sz="3200" b="1" baseline="-25000" dirty="0" smtClean="0"/>
                  <a:t>+1</a:t>
                </a:r>
                <a:r>
                  <a:rPr lang="en-US" sz="3200" b="1" baseline="-25000" dirty="0" smtClean="0"/>
                  <a:t> </a:t>
                </a:r>
                <a:r>
                  <a:rPr lang="ru-RU" sz="3200" b="1" baseline="-25000" dirty="0" smtClean="0"/>
                  <a:t>  </a:t>
                </a:r>
                <a:r>
                  <a:rPr lang="ru-RU" sz="3200" dirty="0" smtClean="0"/>
                  <a:t>…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  </a:t>
                </a:r>
                <a:r>
                  <a:rPr lang="en-US" sz="3200" b="1" dirty="0" smtClean="0"/>
                  <a:t>a</a:t>
                </a:r>
                <a:r>
                  <a:rPr lang="en-US" sz="3200" b="1" baseline="-25000" dirty="0" smtClean="0"/>
                  <a:t>m</a:t>
                </a:r>
                <a:r>
                  <a:rPr lang="ru-RU" sz="3200" b="1" baseline="-25000" dirty="0" smtClean="0"/>
                  <a:t> </a:t>
                </a:r>
                <a:r>
                  <a:rPr lang="en-US" sz="3200" b="1" baseline="-25000" dirty="0" smtClean="0"/>
                  <a:t> </a:t>
                </a:r>
                <a:r>
                  <a:rPr lang="en-US" sz="3200" b="1" dirty="0" smtClean="0"/>
                  <a:t>a</a:t>
                </a:r>
                <a:r>
                  <a:rPr lang="en-US" sz="3200" b="1" baseline="-25000" dirty="0" smtClean="0"/>
                  <a:t>mL+1  </a:t>
                </a:r>
                <a:r>
                  <a:rPr lang="ru-RU" sz="3200" dirty="0" smtClean="0"/>
                  <a:t>…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 </a:t>
                </a:r>
                <a:r>
                  <a:rPr lang="en-US" sz="3200" b="1" dirty="0" smtClean="0"/>
                  <a:t>a</a:t>
                </a:r>
                <a:r>
                  <a:rPr lang="en-US" sz="3200" b="1" baseline="-25000" dirty="0" smtClean="0"/>
                  <a:t>R</a:t>
                </a:r>
                <a:r>
                  <a:rPr lang="ru-RU" sz="3200" b="1" baseline="-25000" dirty="0" smtClean="0"/>
                  <a:t> </a:t>
                </a:r>
                <a:endParaRPr lang="ru-RU" sz="3200" dirty="0"/>
              </a:p>
              <a:p>
                <a:pPr marL="114300" indent="0">
                  <a:buNone/>
                </a:pPr>
                <a:r>
                  <a:rPr lang="en-US" sz="2600" dirty="0" smtClean="0"/>
                  <a:t>                        2</a:t>
                </a:r>
                <a:r>
                  <a:rPr lang="en-US" sz="2600" baseline="30000" dirty="0" smtClean="0"/>
                  <a:t>1</a:t>
                </a:r>
                <a:r>
                  <a:rPr lang="en-US" sz="2600" dirty="0" smtClean="0"/>
                  <a:t>                        2</a:t>
                </a:r>
                <a:r>
                  <a:rPr lang="en-US" sz="2600" baseline="30000" dirty="0" smtClean="0"/>
                  <a:t>2                                    </a:t>
                </a:r>
                <a:r>
                  <a:rPr lang="en-US" sz="2600" dirty="0" smtClean="0"/>
                  <a:t>2</a:t>
                </a:r>
                <a:r>
                  <a:rPr lang="en-US" sz="2600" baseline="30000" dirty="0" smtClean="0"/>
                  <a:t>k</a:t>
                </a:r>
                <a:endParaRPr lang="ru-RU" sz="2600" dirty="0"/>
              </a:p>
              <a:p>
                <a:pPr marL="114300" indent="0" algn="ctr">
                  <a:buNone/>
                </a:pPr>
                <a:r>
                  <a:rPr lang="en-US" sz="2800" dirty="0" smtClean="0"/>
                  <a:t>mL ≤ R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 smtClean="0"/>
                  <a:t>L </a:t>
                </a:r>
                <a:r>
                  <a:rPr lang="en-US" sz="2800" dirty="0"/>
                  <a:t>≤ </a:t>
                </a:r>
                <a:r>
                  <a:rPr lang="en-US" sz="2800" dirty="0" smtClean="0"/>
                  <a:t>R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𝐿</m:t>
                        </m:r>
                      </m:den>
                    </m:f>
                    <m:r>
                      <a:rPr lang="en-US" sz="2800" b="0" i="0" smtClean="0">
                        <a:latin typeface="Cambria Math"/>
                      </a:rPr>
                      <m:t>         </m:t>
                    </m:r>
                  </m:oMath>
                </a14:m>
                <a:r>
                  <a:rPr lang="en-US" sz="2800" dirty="0" smtClean="0"/>
                  <a:t>k≤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den>
                        </m:f>
                      </m:e>
                    </m:func>
                  </m:oMath>
                </a14:m>
                <a:endParaRPr lang="en-US" sz="2800" dirty="0" smtClean="0"/>
              </a:p>
              <a:p>
                <a:pPr marL="114300" indent="0" algn="ctr">
                  <a:buNone/>
                </a:pPr>
                <a:endParaRPr lang="ru-RU" sz="2800" dirty="0" smtClean="0"/>
              </a:p>
              <a:p>
                <a:pPr marL="114300" indent="0" algn="ctr">
                  <a:buNone/>
                </a:pPr>
                <a:r>
                  <a:rPr lang="en-US" sz="2800" dirty="0" smtClean="0"/>
                  <a:t>C = 2k       M = k+2</a:t>
                </a:r>
                <a:endParaRPr lang="ru-RU" sz="2800" dirty="0" smtClean="0"/>
              </a:p>
              <a:p>
                <a:pPr marL="114300" indent="0" algn="ctr">
                  <a:buNone/>
                </a:pPr>
                <a:r>
                  <a:rPr lang="en-US" sz="2800" b="1" dirty="0"/>
                  <a:t>C = </a:t>
                </a:r>
                <a:r>
                  <a:rPr lang="en-US" sz="2800" b="1" dirty="0" smtClean="0"/>
                  <a:t>2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/>
                              </a:rPr>
                              <m:t>𝑳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b="1" dirty="0" smtClean="0"/>
                  <a:t>      M </a:t>
                </a:r>
                <a:r>
                  <a:rPr lang="en-US" sz="2800" b="1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/>
                              </a:rPr>
                              <m:t>𝑳</m:t>
                            </m:r>
                          </m:den>
                        </m:f>
                      </m:e>
                    </m:func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/>
                  <a:t>+ 2</a:t>
                </a:r>
                <a:endParaRPr lang="ru-RU" sz="28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0"/>
                <a:ext cx="8257728" cy="6858000"/>
              </a:xfrm>
              <a:blipFill rotWithShape="1">
                <a:blip r:embed="rId2"/>
                <a:stretch>
                  <a:fillRect l="-148" t="-2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064896" cy="6552728"/>
          </a:xfrm>
        </p:spPr>
        <p:txBody>
          <a:bodyPr>
            <a:normAutofit fontScale="85000" lnSpcReduction="10000"/>
          </a:bodyPr>
          <a:lstStyle/>
          <a:p>
            <a:pPr marL="114300" indent="0" algn="ctr">
              <a:buNone/>
            </a:pPr>
            <a:r>
              <a:rPr lang="ru-RU" sz="4000" dirty="0" smtClean="0">
                <a:latin typeface="+mj-lt"/>
              </a:rPr>
              <a:t>Пирамидальная сортировка (</a:t>
            </a:r>
            <a:r>
              <a:rPr lang="en-US" sz="4000" dirty="0" err="1" smtClean="0">
                <a:latin typeface="+mj-lt"/>
              </a:rPr>
              <a:t>HeapSort</a:t>
            </a:r>
            <a:r>
              <a:rPr lang="ru-RU" sz="4000" dirty="0" smtClean="0">
                <a:latin typeface="+mj-lt"/>
              </a:rPr>
              <a:t>)</a:t>
            </a:r>
            <a:endParaRPr lang="en-US" sz="4000" dirty="0" smtClean="0">
              <a:latin typeface="+mj-lt"/>
            </a:endParaRPr>
          </a:p>
          <a:p>
            <a:pPr marL="114300" indent="0">
              <a:spcBef>
                <a:spcPts val="1200"/>
              </a:spcBef>
              <a:buNone/>
            </a:pPr>
            <a:r>
              <a:rPr lang="ru-RU" sz="3200" b="1" dirty="0" smtClean="0"/>
              <a:t>Первый этап.  </a:t>
            </a:r>
            <a:r>
              <a:rPr lang="ru-RU" sz="3200" dirty="0" smtClean="0"/>
              <a:t>Построение пирамиды из 				         элементов массива. </a:t>
            </a:r>
          </a:p>
          <a:p>
            <a:pPr marL="114300" indent="0">
              <a:buNone/>
            </a:pPr>
            <a:r>
              <a:rPr lang="ru-RU" sz="3200" dirty="0" smtClean="0"/>
              <a:t>В соответствии со </a:t>
            </a:r>
            <a:r>
              <a:rPr lang="ru-RU" sz="3200" b="1" dirty="0" smtClean="0">
                <a:solidFill>
                  <a:srgbClr val="FF0000"/>
                </a:solidFill>
              </a:rPr>
              <a:t>свойством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3</a:t>
            </a:r>
            <a:r>
              <a:rPr lang="ru-RU" sz="3200" dirty="0" smtClean="0"/>
              <a:t> правая часть массива уже пирамида. Будем добавлять по одному элементу слева, расширяя пирамиду, пока в нее не войдут все элементы массива.</a:t>
            </a:r>
          </a:p>
          <a:p>
            <a:pPr marL="114300" indent="0">
              <a:buNone/>
            </a:pPr>
            <a:r>
              <a:rPr lang="ru-RU" sz="3200" b="1" dirty="0" smtClean="0"/>
              <a:t>Второй этап. </a:t>
            </a:r>
            <a:r>
              <a:rPr lang="ru-RU" sz="3200" dirty="0" smtClean="0"/>
              <a:t> Собственно сортировка.</a:t>
            </a:r>
          </a:p>
          <a:p>
            <a:pPr marL="114300" indent="0">
              <a:buNone/>
            </a:pPr>
            <a:r>
              <a:rPr lang="ru-RU" sz="3200" dirty="0" smtClean="0"/>
              <a:t>По </a:t>
            </a:r>
            <a:r>
              <a:rPr lang="ru-RU" sz="3200" b="1" dirty="0" smtClean="0">
                <a:solidFill>
                  <a:srgbClr val="FF0000"/>
                </a:solidFill>
              </a:rPr>
              <a:t>свойству 2</a:t>
            </a:r>
            <a:r>
              <a:rPr lang="ru-RU" sz="3200" dirty="0" smtClean="0"/>
              <a:t> в пирамиде первый элемент минимальный. Производим двустороннее усечение пирамиды: уберем элементы </a:t>
            </a:r>
            <a:r>
              <a:rPr lang="ru-RU" sz="3200" b="1" dirty="0" smtClean="0"/>
              <a:t>а</a:t>
            </a:r>
            <a:r>
              <a:rPr lang="ru-RU" sz="3200" b="1" baseline="-25000" dirty="0" smtClean="0"/>
              <a:t>1</a:t>
            </a:r>
            <a:r>
              <a:rPr lang="ru-RU" sz="3200" dirty="0" smtClean="0"/>
              <a:t> и </a:t>
            </a:r>
            <a:r>
              <a:rPr lang="ru-RU" sz="3200" b="1" dirty="0" smtClean="0"/>
              <a:t>а</a:t>
            </a:r>
            <a:r>
              <a:rPr lang="en-US" sz="3200" b="1" baseline="-25000" dirty="0" smtClean="0"/>
              <a:t>n</a:t>
            </a:r>
            <a:r>
              <a:rPr lang="ru-RU" sz="3200" dirty="0" smtClean="0"/>
              <a:t>. По </a:t>
            </a:r>
            <a:r>
              <a:rPr lang="ru-RU" sz="3200" b="1" dirty="0" smtClean="0">
                <a:solidFill>
                  <a:srgbClr val="FF0000"/>
                </a:solidFill>
              </a:rPr>
              <a:t>свойству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1</a:t>
            </a:r>
            <a:r>
              <a:rPr lang="ru-RU" sz="3200" dirty="0" smtClean="0"/>
              <a:t>   </a:t>
            </a:r>
            <a:r>
              <a:rPr lang="en-US" sz="3200" b="1" dirty="0" smtClean="0"/>
              <a:t>a</a:t>
            </a:r>
            <a:r>
              <a:rPr lang="ru-RU" sz="3200" b="1" baseline="-25000" dirty="0"/>
              <a:t>2</a:t>
            </a:r>
            <a:r>
              <a:rPr lang="ru-RU" sz="3200" b="1" dirty="0" smtClean="0"/>
              <a:t>, .., </a:t>
            </a:r>
            <a:r>
              <a:rPr lang="en-US" sz="3200" b="1" dirty="0" smtClean="0"/>
              <a:t>a</a:t>
            </a:r>
            <a:r>
              <a:rPr lang="en-US" sz="3200" b="1" baseline="-25000" dirty="0" smtClean="0"/>
              <a:t>n</a:t>
            </a:r>
            <a:r>
              <a:rPr lang="ru-RU" sz="3200" b="1" baseline="-25000" dirty="0" smtClean="0"/>
              <a:t>-1</a:t>
            </a:r>
            <a:r>
              <a:rPr lang="ru-RU" sz="32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пирамида. Поставим элемент </a:t>
            </a:r>
            <a:r>
              <a:rPr lang="ru-RU" sz="3200" b="1" dirty="0" smtClean="0"/>
              <a:t>а</a:t>
            </a:r>
            <a:r>
              <a:rPr lang="ru-RU" sz="3200" b="1" baseline="-25000" dirty="0" smtClean="0"/>
              <a:t>1</a:t>
            </a:r>
            <a:r>
              <a:rPr lang="ru-RU" sz="3200" baseline="-25000" dirty="0" smtClean="0"/>
              <a:t> </a:t>
            </a:r>
            <a:r>
              <a:rPr lang="ru-RU" sz="3200" dirty="0" smtClean="0"/>
              <a:t> на последнее место, а элемент </a:t>
            </a:r>
            <a:r>
              <a:rPr lang="ru-RU" sz="3200" b="1" dirty="0" smtClean="0"/>
              <a:t>а</a:t>
            </a:r>
            <a:r>
              <a:rPr lang="en-US" sz="3200" b="1" baseline="-25000" dirty="0" smtClean="0"/>
              <a:t>n</a:t>
            </a:r>
            <a:r>
              <a:rPr lang="ru-RU" sz="3200" dirty="0" smtClean="0"/>
              <a:t> добавим к пирамиде </a:t>
            </a:r>
            <a:r>
              <a:rPr lang="en-US" sz="3200" b="1" dirty="0"/>
              <a:t>a</a:t>
            </a:r>
            <a:r>
              <a:rPr lang="ru-RU" sz="3200" b="1" baseline="-25000" dirty="0"/>
              <a:t>2</a:t>
            </a:r>
            <a:r>
              <a:rPr lang="ru-RU" sz="3200" b="1" dirty="0"/>
              <a:t>,..,</a:t>
            </a:r>
            <a:r>
              <a:rPr lang="en-US" sz="3200" b="1" dirty="0"/>
              <a:t>a</a:t>
            </a:r>
            <a:r>
              <a:rPr lang="en-US" sz="3200" b="1" baseline="-25000" dirty="0"/>
              <a:t>n</a:t>
            </a:r>
            <a:r>
              <a:rPr lang="ru-RU" sz="3200" b="1" baseline="-25000" dirty="0" smtClean="0"/>
              <a:t>-1</a:t>
            </a:r>
            <a:r>
              <a:rPr lang="ru-RU" sz="3200" dirty="0" smtClean="0"/>
              <a:t>. Отсекаем последний элемент и повторяем действия, пока  пирамида не исчезнет.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23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861</TotalTime>
  <Words>922</Words>
  <Application>Microsoft Office PowerPoint</Application>
  <PresentationFormat>Экран (4:3)</PresentationFormat>
  <Paragraphs>153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Соседство</vt:lpstr>
      <vt:lpstr>Пирамидальная сортировка HeapSort</vt:lpstr>
      <vt:lpstr>Пирамидальная сортировка или   метод  Вильямса – Флойда ( Williams, Floyd, 1964)</vt:lpstr>
      <vt:lpstr>Пример</vt:lpstr>
      <vt:lpstr>Построение пирамиды</vt:lpstr>
      <vt:lpstr>Построение пирамиды</vt:lpstr>
      <vt:lpstr>Построение пирамиды</vt:lpstr>
      <vt:lpstr>Построение пирамиды (L ,R)  Алгоритм на псевдокоде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105</cp:revision>
  <dcterms:created xsi:type="dcterms:W3CDTF">2012-09-15T19:27:08Z</dcterms:created>
  <dcterms:modified xsi:type="dcterms:W3CDTF">2016-03-28T15:36:15Z</dcterms:modified>
</cp:coreProperties>
</file>