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1" r:id="rId2"/>
    <p:sldId id="27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3250" autoAdjust="0"/>
  </p:normalViewPr>
  <p:slideViewPr>
    <p:cSldViewPr>
      <p:cViewPr>
        <p:scale>
          <a:sx n="70" d="100"/>
          <a:sy n="70" d="100"/>
        </p:scale>
        <p:origin x="-14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B0D67-D036-4A21-90F6-3BB3272114F8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85838-7EA2-4CB3-A698-E97D513773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5838-7EA2-4CB3-A698-E97D5137734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82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85838-7EA2-4CB3-A698-E97D5137734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07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B0F76B-0565-4BEC-ACB9-7A44FE32DA0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F652204-5567-48A8-A408-D716757DA1B5}" type="datetimeFigureOut">
              <a:rPr lang="ru-RU" smtClean="0"/>
              <a:t>10.04.2013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526" y="-99392"/>
            <a:ext cx="7620000" cy="940966"/>
          </a:xfrm>
        </p:spPr>
        <p:txBody>
          <a:bodyPr/>
          <a:lstStyle/>
          <a:p>
            <a:pPr algn="ctr"/>
            <a:r>
              <a:rPr lang="ru-RU" sz="3800" dirty="0" smtClean="0"/>
              <a:t>Динамические структуры данных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948" y="631674"/>
            <a:ext cx="7878452" cy="6192688"/>
          </a:xfrm>
        </p:spPr>
        <p:txBody>
          <a:bodyPr>
            <a:normAutofit fontScale="92500"/>
          </a:bodyPr>
          <a:lstStyle/>
          <a:p>
            <a:pPr marL="114300" indent="0" algn="ctr">
              <a:buNone/>
            </a:pPr>
            <a:r>
              <a:rPr lang="ru-RU" dirty="0" smtClean="0"/>
              <a:t>Адреса и указатели</a:t>
            </a:r>
          </a:p>
          <a:p>
            <a:pPr marL="114300" indent="0">
              <a:buNone/>
            </a:pPr>
            <a:r>
              <a:rPr lang="ru-RU" dirty="0" smtClean="0"/>
              <a:t>До сих пор </a:t>
            </a:r>
            <a:r>
              <a:rPr lang="ru-RU" b="1" dirty="0" smtClean="0"/>
              <a:t>в программах </a:t>
            </a:r>
            <a:r>
              <a:rPr lang="ru-RU" dirty="0" smtClean="0"/>
              <a:t>мы использовали </a:t>
            </a:r>
            <a:r>
              <a:rPr lang="ru-RU" b="1" dirty="0" smtClean="0"/>
              <a:t>переменные</a:t>
            </a:r>
            <a:r>
              <a:rPr lang="ru-RU" dirty="0" smtClean="0"/>
              <a:t>  – объекты программы, имеющие </a:t>
            </a:r>
            <a:r>
              <a:rPr lang="ru-RU" u="sng" dirty="0" smtClean="0"/>
              <a:t>имя</a:t>
            </a:r>
            <a:r>
              <a:rPr lang="ru-RU" dirty="0" smtClean="0"/>
              <a:t> и </a:t>
            </a:r>
            <a:r>
              <a:rPr lang="ru-RU" u="sng" dirty="0" smtClean="0"/>
              <a:t>значение</a:t>
            </a:r>
            <a:r>
              <a:rPr lang="ru-RU" dirty="0" smtClean="0"/>
              <a:t>. </a:t>
            </a:r>
            <a:endParaRPr lang="en-US" dirty="0"/>
          </a:p>
          <a:p>
            <a:pPr marL="114300" indent="0">
              <a:buNone/>
            </a:pPr>
            <a:r>
              <a:rPr lang="ru-RU" b="1" dirty="0" smtClean="0"/>
              <a:t>С точки зрения машинной реализации</a:t>
            </a:r>
            <a:r>
              <a:rPr lang="ru-RU" dirty="0" smtClean="0"/>
              <a:t>: </a:t>
            </a:r>
          </a:p>
          <a:p>
            <a:pPr marL="114300" indent="0">
              <a:buNone/>
            </a:pPr>
            <a:r>
              <a:rPr lang="ru-RU" b="1" dirty="0" smtClean="0"/>
              <a:t>имя переменной </a:t>
            </a:r>
            <a:r>
              <a:rPr lang="ru-RU" dirty="0" smtClean="0"/>
              <a:t>соответствует </a:t>
            </a:r>
            <a:r>
              <a:rPr lang="ru-RU" u="sng" dirty="0" smtClean="0"/>
              <a:t>адресу участка памяти</a:t>
            </a:r>
            <a:r>
              <a:rPr lang="ru-RU" dirty="0" smtClean="0"/>
              <a:t>, который для нее выделен, а </a:t>
            </a:r>
            <a:r>
              <a:rPr lang="ru-RU" b="1" dirty="0" smtClean="0"/>
              <a:t>значение переменной </a:t>
            </a:r>
            <a:r>
              <a:rPr lang="ru-RU" dirty="0" smtClean="0"/>
              <a:t>– </a:t>
            </a:r>
            <a:r>
              <a:rPr lang="ru-RU" u="sng" dirty="0" smtClean="0"/>
              <a:t>содержимому этого участка</a:t>
            </a:r>
            <a:r>
              <a:rPr lang="ru-RU" dirty="0" smtClean="0"/>
              <a:t>.</a:t>
            </a: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Программный уровень       Переменная                 Значение            Имя</a:t>
            </a:r>
          </a:p>
          <a:p>
            <a:pPr marL="114300" indent="0">
              <a:buNone/>
            </a:pPr>
            <a:r>
              <a:rPr lang="ru-RU" dirty="0" smtClean="0"/>
              <a:t>Машинный уровень          Участок памяти            Содержимое       Адрес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i="1" dirty="0" smtClean="0">
                <a:solidFill>
                  <a:srgbClr val="C00000"/>
                </a:solidFill>
              </a:rPr>
              <a:t>Адреса</a:t>
            </a:r>
            <a:r>
              <a:rPr lang="ru-RU" dirty="0" smtClean="0"/>
              <a:t> – целочисленные шестнадцатеричные </a:t>
            </a:r>
            <a:r>
              <a:rPr lang="ru-RU" dirty="0" err="1" smtClean="0"/>
              <a:t>беззнаковые</a:t>
            </a:r>
            <a:r>
              <a:rPr lang="ru-RU" dirty="0" smtClean="0"/>
              <a:t> значения, их можно обрабатывать как целые числа.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b="1" dirty="0" smtClean="0"/>
              <a:t>Пример</a:t>
            </a:r>
            <a:r>
              <a:rPr lang="ru-RU" dirty="0" smtClean="0"/>
              <a:t>:</a:t>
            </a:r>
            <a:r>
              <a:rPr lang="en-US" dirty="0" smtClean="0"/>
              <a:t>   char </a:t>
            </a:r>
            <a:r>
              <a:rPr lang="en-US" dirty="0" err="1" smtClean="0"/>
              <a:t>ch</a:t>
            </a:r>
            <a:r>
              <a:rPr lang="en-US" dirty="0" smtClean="0"/>
              <a:t>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float sum;</a:t>
            </a:r>
          </a:p>
          <a:p>
            <a:pPr marL="114300" indent="0">
              <a:buNone/>
            </a:pP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dirty="0" smtClean="0"/>
              <a:t>1A2B         1A2C        1A2D         1A2F        </a:t>
            </a:r>
            <a:r>
              <a:rPr lang="ru-RU" dirty="0" smtClean="0"/>
              <a:t> </a:t>
            </a:r>
            <a:r>
              <a:rPr lang="en-US" dirty="0" smtClean="0"/>
              <a:t>1AB0         </a:t>
            </a:r>
            <a:r>
              <a:rPr lang="ru-RU" dirty="0" smtClean="0"/>
              <a:t>   </a:t>
            </a:r>
            <a:r>
              <a:rPr lang="en-US" dirty="0" smtClean="0"/>
              <a:t>1AB1</a:t>
            </a:r>
            <a:r>
              <a:rPr lang="ru-RU" dirty="0" smtClean="0"/>
              <a:t>      1</a:t>
            </a:r>
            <a:r>
              <a:rPr lang="en-US" dirty="0" smtClean="0"/>
              <a:t>AB2</a:t>
            </a:r>
          </a:p>
          <a:p>
            <a:pPr marL="11430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ch</a:t>
            </a:r>
            <a:r>
              <a:rPr lang="en-US" dirty="0" smtClean="0"/>
              <a:t>                       x                                            </a:t>
            </a:r>
            <a:r>
              <a:rPr lang="ru-RU" dirty="0" smtClean="0"/>
              <a:t>    </a:t>
            </a:r>
            <a:r>
              <a:rPr lang="en-US" dirty="0" smtClean="0"/>
              <a:t>     sum</a:t>
            </a:r>
          </a:p>
          <a:p>
            <a:pPr marL="114300" indent="0">
              <a:buNone/>
            </a:pPr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95536" y="3451508"/>
            <a:ext cx="784887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508104" y="3091468"/>
            <a:ext cx="172819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175309" y="6309320"/>
            <a:ext cx="7293580" cy="172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295464" y="5966571"/>
            <a:ext cx="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415669" y="5966571"/>
            <a:ext cx="0" cy="720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2277380" y="5949279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462759" y="5949279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614887" y="5949279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604793" y="5964516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0"/>
            <a:ext cx="7992888" cy="548680"/>
          </a:xfrm>
        </p:spPr>
        <p:txBody>
          <a:bodyPr/>
          <a:lstStyle/>
          <a:p>
            <a:r>
              <a:rPr lang="ru-RU" dirty="0"/>
              <a:t>Основные операции со стеком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7620000" cy="578011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3)  </a:t>
            </a:r>
            <a:r>
              <a:rPr lang="ru-RU" sz="2800" b="1" dirty="0" smtClean="0"/>
              <a:t>Просмотр списка 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head</a:t>
            </a:r>
            <a:endParaRPr lang="ru-RU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p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head</a:t>
            </a:r>
          </a:p>
          <a:p>
            <a:pPr marL="11430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DO</a:t>
            </a:r>
            <a:r>
              <a:rPr lang="ru-RU" sz="2800" dirty="0" smtClean="0"/>
              <a:t> </a:t>
            </a:r>
            <a:r>
              <a:rPr lang="en-US" sz="2800" dirty="0" smtClean="0"/>
              <a:t>(p</a:t>
            </a:r>
            <a:r>
              <a:rPr lang="ru-RU" sz="2800" dirty="0" smtClean="0"/>
              <a:t> ≠ </a:t>
            </a:r>
            <a:r>
              <a:rPr lang="en-US" sz="2800" dirty="0" smtClean="0"/>
              <a:t>NULL)</a:t>
            </a:r>
          </a:p>
          <a:p>
            <a:pPr marL="11430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      </a:t>
            </a:r>
            <a:r>
              <a:rPr lang="ru-RU" sz="2800" dirty="0" smtClean="0"/>
              <a:t> операция (*р)</a:t>
            </a:r>
          </a:p>
          <a:p>
            <a:pPr marL="114300" indent="0">
              <a:buNone/>
            </a:pPr>
            <a:r>
              <a:rPr lang="ru-RU" sz="2800" dirty="0" smtClean="0"/>
              <a:t>	     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p-&gt;next</a:t>
            </a:r>
          </a:p>
          <a:p>
            <a:pPr marL="114300" indent="0"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OD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119675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" name="Прямая со стрелкой 4"/>
          <p:cNvCxnSpPr>
            <a:endCxn id="6" idx="1"/>
          </p:cNvCxnSpPr>
          <p:nvPr/>
        </p:nvCxnSpPr>
        <p:spPr>
          <a:xfrm>
            <a:off x="1115616" y="137677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555776" y="119675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5796136" y="12060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5796136" y="15660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155679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059832" y="142206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300192" y="1386064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164288" y="120604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283968" y="12060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рямоугольник 13"/>
          <p:cNvSpPr/>
          <p:nvPr/>
        </p:nvSpPr>
        <p:spPr>
          <a:xfrm>
            <a:off x="4283968" y="15660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716016" y="142206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2987824" y="1959223"/>
            <a:ext cx="0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43808" y="21752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4788024" y="1955741"/>
            <a:ext cx="0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4008" y="217176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6228184" y="1955741"/>
            <a:ext cx="0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84168" y="217176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sp>
        <p:nvSpPr>
          <p:cNvPr id="27" name="Овал 26"/>
          <p:cNvSpPr/>
          <p:nvPr/>
        </p:nvSpPr>
        <p:spPr>
          <a:xfrm>
            <a:off x="1115616" y="13500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3023828" y="13767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4680012" y="137888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264188" y="13531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2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22" grpId="0"/>
      <p:bldP spid="24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08912" cy="648072"/>
          </a:xfrm>
        </p:spPr>
        <p:txBody>
          <a:bodyPr/>
          <a:lstStyle/>
          <a:p>
            <a:r>
              <a:rPr lang="ru-RU" sz="4400" dirty="0" smtClean="0"/>
              <a:t>Основные операции с очередью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113" y="1263991"/>
            <a:ext cx="7825680" cy="55669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b="1" dirty="0" smtClean="0"/>
              <a:t>1) а) Добавление элемента в конец </a:t>
            </a:r>
          </a:p>
          <a:p>
            <a:pPr marL="114300" indent="0">
              <a:buNone/>
            </a:pPr>
            <a:r>
              <a:rPr lang="ru-RU" sz="3200" b="1" dirty="0"/>
              <a:t>	</a:t>
            </a:r>
            <a:r>
              <a:rPr lang="ru-RU" sz="3200" b="1" dirty="0" smtClean="0"/>
              <a:t>очереди (непустой)</a:t>
            </a:r>
            <a:endParaRPr lang="en-US" sz="3200" b="1" dirty="0" smtClean="0"/>
          </a:p>
          <a:p>
            <a:pPr marL="114300" indent="0">
              <a:buNone/>
            </a:pPr>
            <a:r>
              <a:rPr lang="en-US" dirty="0" smtClean="0"/>
              <a:t>head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en-US" dirty="0" smtClean="0"/>
              <a:t>tail</a:t>
            </a:r>
            <a:endParaRPr lang="ru-RU" dirty="0"/>
          </a:p>
          <a:p>
            <a:pPr marL="114300" indent="0">
              <a:buNone/>
            </a:pPr>
            <a:r>
              <a:rPr lang="en-US" sz="2800" dirty="0" smtClean="0"/>
              <a:t>      </a:t>
            </a:r>
            <a:r>
              <a:rPr lang="ru-RU" sz="2800" dirty="0" smtClean="0"/>
              <a:t>                                                                                    </a:t>
            </a:r>
            <a:r>
              <a:rPr lang="en-US" sz="2800" dirty="0" smtClean="0"/>
              <a:t>             	</a:t>
            </a:r>
            <a:r>
              <a:rPr lang="ru-RU" sz="2800" dirty="0" smtClean="0"/>
              <a:t>1)  </a:t>
            </a:r>
            <a:r>
              <a:rPr lang="en-US" sz="2800" dirty="0" smtClean="0"/>
              <a:t>p -&gt;next </a:t>
            </a:r>
            <a:r>
              <a:rPr lang="ru-RU" sz="2800" dirty="0" smtClean="0"/>
              <a:t>:</a:t>
            </a:r>
            <a:r>
              <a:rPr lang="en-US" sz="2800" dirty="0" smtClean="0"/>
              <a:t>= NULL</a:t>
            </a:r>
          </a:p>
          <a:p>
            <a:pPr marL="11430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2) </a:t>
            </a:r>
            <a:r>
              <a:rPr lang="en-US" sz="2800" dirty="0" smtClean="0"/>
              <a:t> tail</a:t>
            </a:r>
            <a:r>
              <a:rPr lang="ru-RU" sz="2800" dirty="0" smtClean="0"/>
              <a:t> </a:t>
            </a:r>
            <a:r>
              <a:rPr lang="en-US" sz="2800" dirty="0" smtClean="0"/>
              <a:t>-&gt;next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</a:p>
          <a:p>
            <a:pPr marL="114300" indent="0"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3)  </a:t>
            </a:r>
            <a:r>
              <a:rPr lang="en-US" sz="2800" dirty="0" smtClean="0"/>
              <a:t>tail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endParaRPr lang="en-US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94526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" name="Прямая со стрелкой 4"/>
          <p:cNvCxnSpPr>
            <a:endCxn id="6" idx="1"/>
          </p:cNvCxnSpPr>
          <p:nvPr/>
        </p:nvCxnSpPr>
        <p:spPr>
          <a:xfrm>
            <a:off x="827584" y="3125289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267744" y="294526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5508104" y="295456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5508104" y="331460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2267744" y="330530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771800" y="3170585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940152" y="3134581"/>
            <a:ext cx="93610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876256" y="2954561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995936" y="295456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рямоугольник 13"/>
          <p:cNvSpPr/>
          <p:nvPr/>
        </p:nvSpPr>
        <p:spPr>
          <a:xfrm>
            <a:off x="3995936" y="331460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4427984" y="317058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95535" y="353701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Прямоугольник 19"/>
          <p:cNvSpPr/>
          <p:nvPr/>
        </p:nvSpPr>
        <p:spPr>
          <a:xfrm>
            <a:off x="7020272" y="299695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1" name="Прямоугольник 20"/>
          <p:cNvSpPr/>
          <p:nvPr/>
        </p:nvSpPr>
        <p:spPr>
          <a:xfrm>
            <a:off x="7020272" y="335699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7524328" y="3176972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388424" y="2996952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7" idx="0"/>
            <a:endCxn id="20" idx="0"/>
          </p:cNvCxnSpPr>
          <p:nvPr/>
        </p:nvCxnSpPr>
        <p:spPr>
          <a:xfrm rot="16200000" flipH="1">
            <a:off x="6675040" y="2219672"/>
            <a:ext cx="42391" cy="1512168"/>
          </a:xfrm>
          <a:prstGeom prst="bentConnector3">
            <a:avLst>
              <a:gd name="adj1" fmla="val -5392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/>
          <p:nvPr/>
        </p:nvCxnSpPr>
        <p:spPr>
          <a:xfrm flipV="1">
            <a:off x="827586" y="3717032"/>
            <a:ext cx="6461235" cy="345234"/>
          </a:xfrm>
          <a:prstGeom prst="bentConnector3">
            <a:avLst>
              <a:gd name="adj1" fmla="val 1000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44208" y="227687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372200" y="404745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56376" y="320477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827586" y="3717032"/>
            <a:ext cx="0" cy="330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91582" y="30904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2699792" y="31264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427984" y="31264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5868144" y="309857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7488324" y="314052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791582" y="366089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7428268" y="4047455"/>
            <a:ext cx="489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en-US" sz="2800" dirty="0">
                <a:solidFill>
                  <a:srgbClr val="2F2B20"/>
                </a:solidFill>
              </a:rPr>
              <a:t>p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7590997" y="3696900"/>
            <a:ext cx="0" cy="581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5904148" y="3666440"/>
            <a:ext cx="0" cy="3810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5984861" y="3735263"/>
            <a:ext cx="1422748" cy="528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Умножение 49"/>
          <p:cNvSpPr/>
          <p:nvPr/>
        </p:nvSpPr>
        <p:spPr>
          <a:xfrm>
            <a:off x="6451218" y="2944170"/>
            <a:ext cx="337447" cy="39271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2" name="Умножение 51"/>
          <p:cNvSpPr/>
          <p:nvPr/>
        </p:nvSpPr>
        <p:spPr>
          <a:xfrm>
            <a:off x="5735424" y="3719163"/>
            <a:ext cx="337447" cy="39271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1165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9" grpId="0"/>
      <p:bldP spid="30" grpId="0"/>
      <p:bldP spid="31" grpId="0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7" grpId="0"/>
      <p:bldP spid="40" grpId="0" animBg="1"/>
      <p:bldP spid="50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280920" cy="62841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4000" dirty="0" smtClean="0">
                <a:latin typeface="+mj-lt"/>
              </a:rPr>
              <a:t>Основные операции с очередью</a:t>
            </a:r>
          </a:p>
          <a:p>
            <a:pPr marL="114300" indent="0">
              <a:buNone/>
            </a:pPr>
            <a:r>
              <a:rPr lang="ru-RU" sz="3900" b="1" dirty="0" smtClean="0"/>
              <a:t>1) б</a:t>
            </a:r>
            <a:r>
              <a:rPr lang="en-US" sz="3900" b="1" dirty="0" smtClean="0"/>
              <a:t>)</a:t>
            </a:r>
            <a:r>
              <a:rPr lang="ru-RU" sz="3900" b="1" dirty="0" smtClean="0"/>
              <a:t>  Добавление в пустую очередь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                   head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                    tail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800" dirty="0" smtClean="0"/>
              <a:t>            </a:t>
            </a:r>
            <a:r>
              <a:rPr lang="ru-RU" sz="2800" dirty="0" smtClean="0"/>
              <a:t>1)  </a:t>
            </a:r>
            <a:r>
              <a:rPr lang="en-US" sz="2800" dirty="0" smtClean="0"/>
              <a:t>p</a:t>
            </a:r>
            <a:r>
              <a:rPr lang="ru-RU" sz="2800" dirty="0" smtClean="0"/>
              <a:t> </a:t>
            </a:r>
            <a:r>
              <a:rPr lang="en-US" sz="2800" dirty="0" smtClean="0"/>
              <a:t>-&gt;next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NULL</a:t>
            </a:r>
          </a:p>
          <a:p>
            <a:pPr marL="114300" indent="0">
              <a:buNone/>
            </a:pPr>
            <a:r>
              <a:rPr lang="en-US" sz="2800" dirty="0" smtClean="0"/>
              <a:t>            </a:t>
            </a:r>
            <a:r>
              <a:rPr lang="ru-RU" sz="2800" dirty="0" smtClean="0"/>
              <a:t>2)  </a:t>
            </a:r>
            <a:r>
              <a:rPr lang="en-US" sz="2800" dirty="0" smtClean="0"/>
              <a:t>head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</a:p>
          <a:p>
            <a:pPr marL="114300" indent="0">
              <a:buNone/>
            </a:pPr>
            <a:r>
              <a:rPr lang="en-US" sz="2800" dirty="0" smtClean="0"/>
              <a:t>            </a:t>
            </a:r>
            <a:r>
              <a:rPr lang="ru-RU" sz="2800" dirty="0" smtClean="0"/>
              <a:t>3)  </a:t>
            </a:r>
            <a:r>
              <a:rPr lang="en-US" sz="2800" dirty="0" smtClean="0"/>
              <a:t>tail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endParaRPr lang="ru-RU" sz="28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251322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1907703" y="310496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4788024" y="256490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4788024" y="29249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292080" y="2744924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156176" y="256490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endCxn id="7" idx="0"/>
          </p:cNvCxnSpPr>
          <p:nvPr/>
        </p:nvCxnSpPr>
        <p:spPr>
          <a:xfrm flipV="1">
            <a:off x="2339753" y="2564904"/>
            <a:ext cx="2880319" cy="87932"/>
          </a:xfrm>
          <a:prstGeom prst="bentConnector4">
            <a:avLst>
              <a:gd name="adj1" fmla="val 329"/>
              <a:gd name="adj2" fmla="val 4065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8" idx="2"/>
          </p:cNvCxnSpPr>
          <p:nvPr/>
        </p:nvCxnSpPr>
        <p:spPr>
          <a:xfrm>
            <a:off x="2339754" y="3284984"/>
            <a:ext cx="2880318" cy="12700"/>
          </a:xfrm>
          <a:prstGeom prst="bentConnector4">
            <a:avLst>
              <a:gd name="adj1" fmla="val 329"/>
              <a:gd name="adj2" fmla="val 335074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339752" y="2672916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203848" y="2492896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339752" y="3320988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203848" y="314096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3968" y="184482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83968" y="361540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6803" y="281780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5508104" y="3284984"/>
            <a:ext cx="0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64088" y="350100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sp>
        <p:nvSpPr>
          <p:cNvPr id="22" name="Умножение 21"/>
          <p:cNvSpPr/>
          <p:nvPr/>
        </p:nvSpPr>
        <p:spPr>
          <a:xfrm>
            <a:off x="2735796" y="2380483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Умножение 22"/>
          <p:cNvSpPr/>
          <p:nvPr/>
        </p:nvSpPr>
        <p:spPr>
          <a:xfrm>
            <a:off x="2735796" y="3048635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4" name="Овал 23"/>
          <p:cNvSpPr/>
          <p:nvPr/>
        </p:nvSpPr>
        <p:spPr>
          <a:xfrm>
            <a:off x="2339751" y="328498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2303750" y="26528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5220072" y="270892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1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/>
      <p:bldP spid="18" grpId="0"/>
      <p:bldP spid="19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476672"/>
          </a:xfrm>
        </p:spPr>
        <p:txBody>
          <a:bodyPr/>
          <a:lstStyle/>
          <a:p>
            <a:r>
              <a:rPr lang="ru-RU" sz="4000" dirty="0"/>
              <a:t>Основные операции с </a:t>
            </a:r>
            <a:r>
              <a:rPr lang="ru-RU" sz="4000" dirty="0" smtClean="0"/>
              <a:t>очередью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5936" y="476672"/>
            <a:ext cx="7986464" cy="591439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sz="2800" dirty="0" smtClean="0"/>
              <a:t> 1) в) </a:t>
            </a:r>
            <a:r>
              <a:rPr lang="ru-RU" sz="2800" b="1" dirty="0" smtClean="0"/>
              <a:t>Добавление </a:t>
            </a:r>
            <a:r>
              <a:rPr lang="ru-RU" sz="2800" b="1" dirty="0"/>
              <a:t>элемента по адресу р в </a:t>
            </a:r>
            <a:r>
              <a:rPr lang="ru-RU" sz="2800" b="1" dirty="0" smtClean="0"/>
              <a:t>очередь</a:t>
            </a:r>
            <a:endParaRPr lang="en-US" sz="2800" dirty="0" smtClean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 smtClean="0"/>
              <a:t>head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800" dirty="0" smtClean="0"/>
              <a:t>                         tail</a:t>
            </a:r>
            <a:endParaRPr lang="en-US" sz="2800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1)  </a:t>
            </a:r>
            <a:r>
              <a:rPr lang="en-US" sz="2800" dirty="0" err="1" smtClean="0"/>
              <a:t>p</a:t>
            </a:r>
            <a:r>
              <a:rPr lang="en-US" sz="2800" dirty="0" err="1"/>
              <a:t>→</a:t>
            </a:r>
            <a:r>
              <a:rPr lang="en-US" sz="2800" dirty="0" err="1" smtClean="0"/>
              <a:t>Next</a:t>
            </a:r>
            <a:r>
              <a:rPr lang="ru-RU" sz="2800" dirty="0" smtClean="0"/>
              <a:t> </a:t>
            </a:r>
            <a:r>
              <a:rPr lang="en-US" sz="2800" dirty="0" smtClean="0"/>
              <a:t>:=</a:t>
            </a:r>
            <a:r>
              <a:rPr lang="ru-RU" sz="2800" dirty="0" smtClean="0"/>
              <a:t> </a:t>
            </a:r>
            <a:r>
              <a:rPr lang="en-US" sz="2800" dirty="0" smtClean="0"/>
              <a:t>NULL</a:t>
            </a:r>
            <a:endParaRPr lang="ru-RU" sz="2800" dirty="0"/>
          </a:p>
          <a:p>
            <a:pPr marL="114300" indent="0">
              <a:buNone/>
            </a:pPr>
            <a:r>
              <a:rPr lang="ru-RU" sz="2800" dirty="0" smtClean="0"/>
              <a:t>2)  </a:t>
            </a:r>
            <a:r>
              <a:rPr lang="en-US" sz="2800" dirty="0" smtClean="0"/>
              <a:t>IF (</a:t>
            </a:r>
            <a:r>
              <a:rPr lang="ru-RU" sz="2800" dirty="0" smtClean="0"/>
              <a:t> </a:t>
            </a:r>
            <a:r>
              <a:rPr lang="en-US" sz="2800" dirty="0" err="1" smtClean="0"/>
              <a:t>Head≠NULL</a:t>
            </a:r>
            <a:r>
              <a:rPr lang="en-US" sz="2800" dirty="0" smtClean="0"/>
              <a:t>)</a:t>
            </a:r>
            <a:r>
              <a:rPr lang="ru-RU" sz="2800" dirty="0" smtClean="0"/>
              <a:t>  </a:t>
            </a:r>
            <a:r>
              <a:rPr lang="en-US" sz="2800" dirty="0" smtClean="0"/>
              <a:t> </a:t>
            </a:r>
            <a:r>
              <a:rPr lang="en-US" sz="2800" dirty="0" err="1"/>
              <a:t>Tail→</a:t>
            </a:r>
            <a:r>
              <a:rPr lang="en-US" sz="2800" dirty="0" err="1" smtClean="0"/>
              <a:t>Next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endParaRPr lang="ru-RU" sz="2800" dirty="0"/>
          </a:p>
          <a:p>
            <a:pPr marL="114300" indent="0">
              <a:buNone/>
            </a:pPr>
            <a:r>
              <a:rPr lang="en-US" sz="2800" dirty="0"/>
              <a:t>		</a:t>
            </a:r>
            <a:r>
              <a:rPr lang="ru-RU" sz="2800" dirty="0" smtClean="0"/>
              <a:t>    </a:t>
            </a:r>
            <a:r>
              <a:rPr lang="en-US" sz="2800" dirty="0" smtClean="0"/>
              <a:t>ELSE </a:t>
            </a:r>
            <a:r>
              <a:rPr lang="ru-RU" sz="2800" dirty="0" smtClean="0"/>
              <a:t>  </a:t>
            </a:r>
            <a:r>
              <a:rPr lang="en-US" sz="2800" dirty="0" smtClean="0"/>
              <a:t>Head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 </a:t>
            </a:r>
            <a:endParaRPr lang="ru-RU" sz="2800" dirty="0"/>
          </a:p>
          <a:p>
            <a:pPr marL="114300" indent="0">
              <a:buNone/>
            </a:pPr>
            <a:r>
              <a:rPr lang="en-US" sz="2800" dirty="0"/>
              <a:t>    </a:t>
            </a:r>
            <a:r>
              <a:rPr lang="ru-RU" sz="2800" dirty="0" smtClean="0"/>
              <a:t>  </a:t>
            </a:r>
            <a:r>
              <a:rPr lang="en-US" sz="2800" dirty="0" smtClean="0"/>
              <a:t>FI</a:t>
            </a:r>
            <a:endParaRPr lang="en-US" sz="2800" dirty="0"/>
          </a:p>
          <a:p>
            <a:pPr marL="114300" indent="0">
              <a:buNone/>
            </a:pPr>
            <a:r>
              <a:rPr lang="ru-RU" sz="2800" dirty="0" smtClean="0"/>
              <a:t>3)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Tail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endParaRPr lang="ru-RU" sz="2800" dirty="0"/>
          </a:p>
          <a:p>
            <a:pPr marL="114300" indent="0">
              <a:buNone/>
            </a:pPr>
            <a:endParaRPr lang="ru-RU" sz="2800" dirty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6514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" name="Прямая со стрелкой 4"/>
          <p:cNvCxnSpPr>
            <a:endCxn id="6" idx="1"/>
          </p:cNvCxnSpPr>
          <p:nvPr/>
        </p:nvCxnSpPr>
        <p:spPr>
          <a:xfrm>
            <a:off x="827584" y="2045169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267744" y="186514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3995936" y="187444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3995936" y="223448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2267744" y="2225189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771800" y="2090465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4499992" y="2054461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5364088" y="1874441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2771800" y="29249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Прямоугольник 16"/>
          <p:cNvSpPr/>
          <p:nvPr/>
        </p:nvSpPr>
        <p:spPr>
          <a:xfrm>
            <a:off x="6300192" y="191683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" name="Прямоугольник 17"/>
          <p:cNvSpPr/>
          <p:nvPr/>
        </p:nvSpPr>
        <p:spPr>
          <a:xfrm>
            <a:off x="6300192" y="227687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804248" y="2096852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668344" y="1916832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7" idx="0"/>
            <a:endCxn id="17" idx="0"/>
          </p:cNvCxnSpPr>
          <p:nvPr/>
        </p:nvCxnSpPr>
        <p:spPr>
          <a:xfrm rot="16200000" flipH="1">
            <a:off x="5558916" y="743508"/>
            <a:ext cx="42391" cy="2304256"/>
          </a:xfrm>
          <a:prstGeom prst="bentConnector3">
            <a:avLst>
              <a:gd name="adj1" fmla="val -5392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endCxn id="18" idx="2"/>
          </p:cNvCxnSpPr>
          <p:nvPr/>
        </p:nvCxnSpPr>
        <p:spPr>
          <a:xfrm flipV="1">
            <a:off x="3203848" y="2636912"/>
            <a:ext cx="3528392" cy="8640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119675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2967335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4288" y="231926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sp>
        <p:nvSpPr>
          <p:cNvPr id="27" name="Умножение 26"/>
          <p:cNvSpPr/>
          <p:nvPr/>
        </p:nvSpPr>
        <p:spPr>
          <a:xfrm>
            <a:off x="4932040" y="1772816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Умножение 27"/>
          <p:cNvSpPr/>
          <p:nvPr/>
        </p:nvSpPr>
        <p:spPr>
          <a:xfrm>
            <a:off x="7200292" y="1804174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9" name="Соединительная линия уступом 28"/>
          <p:cNvCxnSpPr>
            <a:endCxn id="8" idx="2"/>
          </p:cNvCxnSpPr>
          <p:nvPr/>
        </p:nvCxnSpPr>
        <p:spPr>
          <a:xfrm flipV="1">
            <a:off x="3219587" y="2594521"/>
            <a:ext cx="1208397" cy="5199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Умножение 32"/>
          <p:cNvSpPr/>
          <p:nvPr/>
        </p:nvSpPr>
        <p:spPr>
          <a:xfrm>
            <a:off x="3851920" y="2812286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3219587" y="3114485"/>
            <a:ext cx="0" cy="396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755576" y="20197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2699792" y="203311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3223635" y="308463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4427092" y="203311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768244" y="20608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1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23" grpId="0"/>
      <p:bldP spid="24" grpId="0"/>
      <p:bldP spid="25" grpId="0"/>
      <p:bldP spid="27" grpId="0" animBg="1"/>
      <p:bldP spid="28" grpId="0" animBg="1"/>
      <p:bldP spid="33" grpId="0" animBg="1"/>
      <p:bldP spid="30" grpId="0" animBg="1"/>
      <p:bldP spid="31" grpId="0" animBg="1"/>
      <p:bldP spid="32" grpId="0" animBg="1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7620000" cy="585212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800" b="1" dirty="0" smtClean="0"/>
              <a:t>2) </a:t>
            </a:r>
            <a:r>
              <a:rPr lang="en-US" sz="2800" b="1" dirty="0" smtClean="0"/>
              <a:t>3) </a:t>
            </a:r>
            <a:r>
              <a:rPr lang="ru-RU" sz="2800" b="1" dirty="0" smtClean="0"/>
              <a:t>Исключение первого элемента из 	очереди, просмотр очереди.</a:t>
            </a:r>
          </a:p>
          <a:p>
            <a:pPr marL="114300" indent="0">
              <a:buNone/>
            </a:pPr>
            <a:r>
              <a:rPr lang="ru-RU" sz="2800" dirty="0"/>
              <a:t> Т</a:t>
            </a:r>
            <a:r>
              <a:rPr lang="ru-RU" sz="2800" dirty="0" smtClean="0"/>
              <a:t>.к. обработка любого списка производится с начала, то операции исключения </a:t>
            </a:r>
            <a:r>
              <a:rPr lang="ru-RU" sz="2800" dirty="0"/>
              <a:t>первого элемента из </a:t>
            </a:r>
            <a:r>
              <a:rPr lang="ru-RU" sz="2800" dirty="0" smtClean="0"/>
              <a:t>очереди и  просмотр очереди будут </a:t>
            </a:r>
            <a:r>
              <a:rPr lang="ru-RU" sz="2800" u="sng" dirty="0" smtClean="0"/>
              <a:t>аналогичными стеку</a:t>
            </a:r>
            <a:r>
              <a:rPr lang="ru-RU" sz="2800" dirty="0" smtClean="0"/>
              <a:t>.</a:t>
            </a:r>
          </a:p>
          <a:p>
            <a:pPr marL="114300" indent="0">
              <a:buNone/>
            </a:pPr>
            <a:r>
              <a:rPr lang="ru-RU" sz="2800" b="1" dirty="0" smtClean="0"/>
              <a:t>Иногда удобно рассматривать заголовок очереди как единое целое.</a:t>
            </a:r>
          </a:p>
          <a:p>
            <a:pPr marL="114300" indent="0">
              <a:buNone/>
            </a:pPr>
            <a:r>
              <a:rPr lang="ru-RU" sz="2800" dirty="0" smtClean="0"/>
              <a:t>Это удобно, когда используется много очередей.</a:t>
            </a:r>
          </a:p>
          <a:p>
            <a:pPr marL="114300" indent="0">
              <a:buNone/>
            </a:pPr>
            <a:r>
              <a:rPr lang="en-US" sz="2800" b="1" i="1" dirty="0" err="1" smtClean="0"/>
              <a:t>struct</a:t>
            </a:r>
            <a:r>
              <a:rPr lang="en-US" sz="2800" b="1" i="1" dirty="0" smtClean="0"/>
              <a:t> Queue { </a:t>
            </a:r>
            <a:r>
              <a:rPr lang="en-US" sz="2800" b="1" i="1" dirty="0" err="1" smtClean="0"/>
              <a:t>tLE</a:t>
            </a:r>
            <a:r>
              <a:rPr lang="en-US" sz="2800" b="1" i="1" dirty="0" smtClean="0"/>
              <a:t> *head;</a:t>
            </a:r>
          </a:p>
          <a:p>
            <a:pPr marL="114300" indent="0">
              <a:buNone/>
            </a:pPr>
            <a:r>
              <a:rPr lang="en-US" sz="2800" b="1" i="1" dirty="0"/>
              <a:t> </a:t>
            </a:r>
            <a:r>
              <a:rPr lang="en-US" sz="2800" b="1" i="1" dirty="0" smtClean="0"/>
              <a:t>                          </a:t>
            </a:r>
            <a:r>
              <a:rPr lang="en-US" sz="2800" b="1" i="1" dirty="0" err="1" smtClean="0"/>
              <a:t>tLE</a:t>
            </a:r>
            <a:r>
              <a:rPr lang="en-US" sz="2800" b="1" i="1" dirty="0" smtClean="0"/>
              <a:t> *tail;</a:t>
            </a:r>
            <a:r>
              <a:rPr lang="ru-RU" sz="2800" b="1" i="1" dirty="0" smtClean="0"/>
              <a:t> </a:t>
            </a:r>
            <a:r>
              <a:rPr lang="en-US" sz="2800" b="1" i="1" dirty="0" smtClean="0"/>
              <a:t>}  Q</a:t>
            </a:r>
            <a:r>
              <a:rPr lang="en-US" sz="2800" b="1" i="1" dirty="0"/>
              <a:t>;</a:t>
            </a:r>
            <a:endParaRPr lang="en-US" sz="2800" b="1" i="1" dirty="0" smtClean="0"/>
          </a:p>
          <a:p>
            <a:pPr marL="114300" indent="0">
              <a:buNone/>
            </a:pPr>
            <a:r>
              <a:rPr lang="ru-RU" sz="2800" dirty="0" smtClean="0"/>
              <a:t>Может быть даже использован массив очередей.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36296" y="3933056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236296" y="479715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236296" y="393305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head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479715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tail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60232" y="42930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60232" y="3645024"/>
            <a:ext cx="1728192" cy="1944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7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80920" cy="854968"/>
          </a:xfrm>
        </p:spPr>
        <p:txBody>
          <a:bodyPr/>
          <a:lstStyle/>
          <a:p>
            <a:r>
              <a:rPr lang="ru-RU" sz="3400" dirty="0" smtClean="0"/>
              <a:t>Задача сортировки последовательностей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7992888" cy="583264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2400" dirty="0" smtClean="0"/>
              <a:t>Пусть дана </a:t>
            </a:r>
            <a:r>
              <a:rPr lang="ru-RU" sz="2400" b="1" dirty="0" smtClean="0"/>
              <a:t>последовательность </a:t>
            </a:r>
            <a:r>
              <a:rPr lang="en-US" sz="2400" b="1" dirty="0"/>
              <a:t>S </a:t>
            </a:r>
            <a:r>
              <a:rPr lang="ru-RU" sz="2400" b="1" dirty="0" smtClean="0"/>
              <a:t>= </a:t>
            </a:r>
            <a:r>
              <a:rPr lang="en-US" sz="2400" b="1" dirty="0" smtClean="0"/>
              <a:t>S</a:t>
            </a:r>
            <a:r>
              <a:rPr lang="ru-RU" sz="2400" b="1" baseline="-25000" dirty="0" smtClean="0"/>
              <a:t>1</a:t>
            </a:r>
            <a:r>
              <a:rPr lang="en-US" sz="2400" b="1" dirty="0"/>
              <a:t>, S</a:t>
            </a:r>
            <a:r>
              <a:rPr lang="ru-RU" sz="2400" b="1" baseline="-25000" dirty="0" smtClean="0"/>
              <a:t>2</a:t>
            </a:r>
            <a:r>
              <a:rPr lang="en-US" sz="2400" b="1" dirty="0"/>
              <a:t>, S</a:t>
            </a:r>
            <a:r>
              <a:rPr lang="ru-RU" sz="2400" b="1" baseline="-25000" dirty="0" smtClean="0"/>
              <a:t>3</a:t>
            </a:r>
            <a:r>
              <a:rPr lang="en-US" sz="2400" b="1" dirty="0"/>
              <a:t>, …,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en-US" sz="2400" b="1" baseline="-25000" dirty="0" smtClean="0"/>
              <a:t> </a:t>
            </a:r>
            <a:r>
              <a:rPr lang="ru-RU" sz="2400" dirty="0" smtClean="0"/>
              <a:t> - совокупность данных </a:t>
            </a:r>
            <a:r>
              <a:rPr lang="ru-RU" sz="2400" u="sng" dirty="0" smtClean="0"/>
              <a:t>с последовательным доступом</a:t>
            </a:r>
            <a:r>
              <a:rPr lang="ru-RU" sz="2400" dirty="0" smtClean="0"/>
              <a:t> к элементам.</a:t>
            </a:r>
          </a:p>
          <a:p>
            <a:pPr marL="114300" indent="0">
              <a:buNone/>
            </a:pPr>
            <a:r>
              <a:rPr lang="ru-RU" sz="2400" u="sng" dirty="0" smtClean="0"/>
              <a:t>Пример последовательности</a:t>
            </a:r>
            <a:r>
              <a:rPr lang="ru-RU" sz="2400" dirty="0" smtClean="0"/>
              <a:t>: линейный список.</a:t>
            </a:r>
          </a:p>
          <a:p>
            <a:pPr marL="114300" indent="0">
              <a:buNone/>
            </a:pPr>
            <a:r>
              <a:rPr lang="ru-RU" sz="2400" dirty="0" smtClean="0"/>
              <a:t>Необходимо </a:t>
            </a:r>
            <a:r>
              <a:rPr lang="ru-RU" sz="2400" dirty="0"/>
              <a:t>переставить элементы так, </a:t>
            </a:r>
            <a:r>
              <a:rPr lang="ru-RU" sz="2400" dirty="0" smtClean="0"/>
              <a:t>чтобы выполнялись неравенства: </a:t>
            </a:r>
          </a:p>
          <a:p>
            <a:pPr marL="114300" indent="0" algn="ctr">
              <a:buNone/>
            </a:pPr>
            <a:r>
              <a:rPr lang="en-US" sz="2400" b="1" dirty="0" smtClean="0"/>
              <a:t>S</a:t>
            </a:r>
            <a:r>
              <a:rPr lang="ru-RU" sz="2400" b="1" baseline="-25000" dirty="0" smtClean="0"/>
              <a:t>1</a:t>
            </a:r>
            <a:r>
              <a:rPr lang="ru-RU" sz="2400" b="1" dirty="0" smtClean="0"/>
              <a:t> </a:t>
            </a:r>
            <a:r>
              <a:rPr lang="ru-RU" sz="2400" b="1" dirty="0"/>
              <a:t>≤ </a:t>
            </a:r>
            <a:r>
              <a:rPr lang="en-US" sz="2400" b="1" dirty="0" smtClean="0"/>
              <a:t>S</a:t>
            </a:r>
            <a:r>
              <a:rPr lang="ru-RU" sz="2400" b="1" baseline="-25000" dirty="0" smtClean="0"/>
              <a:t>2</a:t>
            </a:r>
            <a:r>
              <a:rPr lang="ru-RU" sz="2400" b="1" dirty="0" smtClean="0"/>
              <a:t> </a:t>
            </a:r>
            <a:r>
              <a:rPr lang="ru-RU" sz="2400" b="1" dirty="0"/>
              <a:t>≤ </a:t>
            </a:r>
            <a:r>
              <a:rPr lang="en-US" sz="2400" b="1" dirty="0" smtClean="0"/>
              <a:t>S</a:t>
            </a:r>
            <a:r>
              <a:rPr lang="ru-RU" sz="2400" b="1" baseline="-25000" dirty="0" smtClean="0"/>
              <a:t>3</a:t>
            </a:r>
            <a:r>
              <a:rPr lang="ru-RU" sz="2400" b="1" dirty="0" smtClean="0"/>
              <a:t> </a:t>
            </a:r>
            <a:r>
              <a:rPr lang="ru-RU" sz="2400" b="1" dirty="0"/>
              <a:t>≤ </a:t>
            </a:r>
            <a:r>
              <a:rPr lang="en-US" sz="2400" b="1" dirty="0" smtClean="0"/>
              <a:t>…</a:t>
            </a:r>
            <a:r>
              <a:rPr lang="ru-RU" sz="2400" b="1" dirty="0" smtClean="0"/>
              <a:t> ≤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en-US" sz="2400" b="1" baseline="-25000" dirty="0" smtClean="0"/>
              <a:t> </a:t>
            </a:r>
            <a:r>
              <a:rPr lang="ru-RU" sz="2400" b="1" baseline="-25000" dirty="0"/>
              <a:t> </a:t>
            </a:r>
            <a:r>
              <a:rPr lang="ru-RU" sz="2400" b="1" dirty="0" smtClean="0"/>
              <a:t>   </a:t>
            </a:r>
            <a:r>
              <a:rPr lang="ru-RU" sz="2400" dirty="0" smtClean="0"/>
              <a:t>или    </a:t>
            </a:r>
            <a:r>
              <a:rPr lang="en-US" sz="2400" b="1" dirty="0" smtClean="0"/>
              <a:t>S</a:t>
            </a:r>
            <a:r>
              <a:rPr lang="ru-RU" sz="2400" b="1" baseline="-25000" dirty="0" smtClean="0"/>
              <a:t>1</a:t>
            </a:r>
            <a:r>
              <a:rPr lang="en-US" sz="2400" b="1" dirty="0" smtClean="0"/>
              <a:t>≥</a:t>
            </a:r>
            <a:r>
              <a:rPr lang="ru-RU" sz="2400" b="1" dirty="0" smtClean="0"/>
              <a:t> </a:t>
            </a:r>
            <a:r>
              <a:rPr lang="en-US" sz="2400" b="1" dirty="0" smtClean="0"/>
              <a:t>S</a:t>
            </a:r>
            <a:r>
              <a:rPr lang="ru-RU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b="1" dirty="0"/>
              <a:t>≥ </a:t>
            </a:r>
            <a:r>
              <a:rPr lang="en-US" sz="2400" b="1" dirty="0" smtClean="0"/>
              <a:t>S</a:t>
            </a:r>
            <a:r>
              <a:rPr lang="ru-RU" sz="2400" b="1" baseline="-25000" dirty="0" smtClean="0"/>
              <a:t>3</a:t>
            </a:r>
            <a:r>
              <a:rPr lang="en-US" sz="2400" b="1" dirty="0" smtClean="0"/>
              <a:t> </a:t>
            </a:r>
            <a:r>
              <a:rPr lang="en-US" sz="2400" b="1" dirty="0"/>
              <a:t>≥ </a:t>
            </a:r>
            <a:r>
              <a:rPr lang="en-US" sz="2400" b="1" dirty="0" smtClean="0"/>
              <a:t>… </a:t>
            </a:r>
            <a:r>
              <a:rPr lang="en-US" sz="2400" b="1" dirty="0"/>
              <a:t>≥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n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ru-RU" sz="2400" b="1" dirty="0" smtClean="0"/>
              <a:t>Последовательный доступ </a:t>
            </a:r>
            <a:r>
              <a:rPr lang="ru-RU" sz="2400" dirty="0" smtClean="0"/>
              <a:t>означает, что (</a:t>
            </a:r>
            <a:r>
              <a:rPr lang="en-US" sz="2400" b="1" dirty="0" smtClean="0"/>
              <a:t>k+1</a:t>
            </a:r>
            <a:r>
              <a:rPr lang="en-US" sz="2400" dirty="0" smtClean="0"/>
              <a:t>)</a:t>
            </a:r>
            <a:r>
              <a:rPr lang="ru-RU" sz="2400" dirty="0" smtClean="0"/>
              <a:t>-й элемент списка может быть получен путем </a:t>
            </a:r>
            <a:r>
              <a:rPr lang="ru-RU" sz="2400" u="sng" dirty="0" smtClean="0"/>
              <a:t>просмотра предыдущих </a:t>
            </a:r>
            <a:r>
              <a:rPr lang="en-US" sz="2400" u="sng" dirty="0" smtClean="0"/>
              <a:t>k</a:t>
            </a:r>
            <a:r>
              <a:rPr lang="ru-RU" sz="2400" u="sng" dirty="0" smtClean="0"/>
              <a:t> элементов</a:t>
            </a:r>
            <a:r>
              <a:rPr lang="ru-RU" sz="2400" dirty="0" smtClean="0"/>
              <a:t>, причем просмотр возможен только в одном направлении (слева направо).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dirty="0" smtClean="0"/>
              <a:t>Это </a:t>
            </a:r>
            <a:r>
              <a:rPr lang="ru-RU" sz="2400" u="sng" dirty="0" smtClean="0"/>
              <a:t>существенное ограничение последовательного доступа</a:t>
            </a:r>
            <a:r>
              <a:rPr lang="ru-RU" sz="2400" dirty="0" smtClean="0"/>
              <a:t> по сравнению с прямым доступом. 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2400" b="1" dirty="0" smtClean="0"/>
              <a:t>Методы сортировки, разработанные для массивов, не годятся для списков.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457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76262"/>
            <a:ext cx="7620000" cy="940966"/>
          </a:xfrm>
        </p:spPr>
        <p:txBody>
          <a:bodyPr/>
          <a:lstStyle/>
          <a:p>
            <a:pPr algn="ctr"/>
            <a:r>
              <a:rPr lang="ru-RU" dirty="0" smtClean="0"/>
              <a:t>Рассмотрим операции: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7931224" cy="623731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b="1" dirty="0"/>
              <a:t>1</a:t>
            </a:r>
            <a:r>
              <a:rPr lang="ru-RU" b="1" dirty="0" smtClean="0"/>
              <a:t>) Постановка элемента в конец очереди:</a:t>
            </a:r>
          </a:p>
          <a:p>
            <a:pPr marL="114300" indent="0">
              <a:buNone/>
            </a:pPr>
            <a:r>
              <a:rPr lang="ru-RU" dirty="0" smtClean="0"/>
              <a:t>Можно использовать алгоритм постановки в очередь, описанный ранее, но рассмотрим </a:t>
            </a:r>
            <a:r>
              <a:rPr lang="ru-RU" b="1" dirty="0" smtClean="0"/>
              <a:t>оптимизированную версию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  а) </a:t>
            </a:r>
            <a:r>
              <a:rPr lang="ru-RU" u="sng" dirty="0" smtClean="0"/>
              <a:t>не пишем </a:t>
            </a:r>
            <a:r>
              <a:rPr lang="en-US" u="sng" dirty="0" smtClean="0"/>
              <a:t>NULL</a:t>
            </a:r>
            <a:r>
              <a:rPr lang="ru-RU" u="sng" dirty="0" smtClean="0"/>
              <a:t> в последнем элементе очереди</a:t>
            </a:r>
            <a:r>
              <a:rPr lang="ru-RU" dirty="0" smtClean="0"/>
              <a:t>, т.к. его адрес известен из указателя </a:t>
            </a:r>
            <a:r>
              <a:rPr lang="en-US" dirty="0" smtClean="0"/>
              <a:t>tail</a:t>
            </a:r>
            <a:endParaRPr lang="ru-RU" dirty="0" smtClean="0"/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б) </a:t>
            </a:r>
            <a:r>
              <a:rPr lang="ru-RU" u="sng" dirty="0" smtClean="0"/>
              <a:t>сделаем поле </a:t>
            </a:r>
            <a:r>
              <a:rPr lang="en-US" u="sng" dirty="0" smtClean="0"/>
              <a:t>next</a:t>
            </a:r>
            <a:r>
              <a:rPr lang="ru-RU" u="sng" dirty="0" smtClean="0"/>
              <a:t> в элементе очереди первой компонентой</a:t>
            </a:r>
            <a:r>
              <a:rPr lang="ru-RU" dirty="0" smtClean="0"/>
              <a:t>, </a:t>
            </a:r>
            <a:r>
              <a:rPr lang="ru-RU" dirty="0"/>
              <a:t>т</a:t>
            </a:r>
            <a:r>
              <a:rPr lang="ru-RU" dirty="0" smtClean="0"/>
              <a:t>огда его адрес совпадает с адресом элемента списка</a:t>
            </a:r>
          </a:p>
          <a:p>
            <a:pPr marL="114300" indent="0">
              <a:buNone/>
            </a:pPr>
            <a:r>
              <a:rPr lang="ru-RU" dirty="0" smtClean="0"/>
              <a:t>  в) </a:t>
            </a:r>
            <a:r>
              <a:rPr lang="ru-RU" u="sng" dirty="0" smtClean="0"/>
              <a:t>зададим пустую очередь следующим образом</a:t>
            </a:r>
            <a:r>
              <a:rPr lang="ru-RU" dirty="0" smtClean="0"/>
              <a:t>: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            </a:t>
            </a:r>
            <a:r>
              <a:rPr lang="en-US" dirty="0" smtClean="0"/>
              <a:t>head</a:t>
            </a:r>
            <a:endParaRPr lang="en-US" dirty="0"/>
          </a:p>
          <a:p>
            <a:pPr marL="114300" indent="0">
              <a:buNone/>
            </a:pPr>
            <a:endParaRPr lang="ru-RU" sz="1400" dirty="0" smtClean="0"/>
          </a:p>
          <a:p>
            <a:pPr marL="114300" indent="0">
              <a:buNone/>
            </a:pPr>
            <a:r>
              <a:rPr lang="ru-RU" dirty="0" smtClean="0"/>
              <a:t>                           </a:t>
            </a:r>
            <a:r>
              <a:rPr lang="ru-RU" dirty="0" smtClean="0">
                <a:solidFill>
                  <a:srgbClr val="FF0000"/>
                </a:solidFill>
              </a:rPr>
              <a:t>Инициализация очереди</a:t>
            </a:r>
            <a:r>
              <a:rPr lang="ru-RU" dirty="0" smtClean="0"/>
              <a:t>:   </a:t>
            </a:r>
            <a:r>
              <a:rPr lang="en-US" b="1" dirty="0" smtClean="0"/>
              <a:t>tail</a:t>
            </a:r>
            <a:r>
              <a:rPr lang="ru-RU" b="1" dirty="0" smtClean="0"/>
              <a:t> :</a:t>
            </a:r>
            <a:r>
              <a:rPr lang="en-US" b="1" dirty="0" smtClean="0"/>
              <a:t>=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en-US" b="1" dirty="0" err="1"/>
              <a:t>tLE</a:t>
            </a:r>
            <a:r>
              <a:rPr lang="en-US" b="1" dirty="0" smtClean="0"/>
              <a:t>*)</a:t>
            </a:r>
            <a:r>
              <a:rPr lang="ru-RU" b="1" dirty="0" smtClean="0"/>
              <a:t> </a:t>
            </a:r>
            <a:r>
              <a:rPr lang="en-US" b="1" dirty="0" smtClean="0"/>
              <a:t>&amp;</a:t>
            </a:r>
            <a:r>
              <a:rPr lang="en-US" b="1" dirty="0"/>
              <a:t>head </a:t>
            </a:r>
            <a:endParaRPr lang="ru-RU" b="1" dirty="0" smtClean="0"/>
          </a:p>
          <a:p>
            <a:pPr marL="11430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         </a:t>
            </a:r>
            <a:r>
              <a:rPr lang="en-US" dirty="0" smtClean="0"/>
              <a:t>tail</a:t>
            </a:r>
            <a:endParaRPr lang="ru-RU" dirty="0"/>
          </a:p>
          <a:p>
            <a:pPr marL="114300" indent="0">
              <a:buNone/>
            </a:pPr>
            <a:r>
              <a:rPr lang="ru-RU" dirty="0" smtClean="0"/>
              <a:t>          </a:t>
            </a:r>
            <a:r>
              <a:rPr lang="en-US" dirty="0" smtClean="0"/>
              <a:t>                                                                         head</a:t>
            </a:r>
          </a:p>
          <a:p>
            <a:pPr marL="114300" indent="0">
              <a:buNone/>
            </a:pPr>
            <a:r>
              <a:rPr lang="ru-RU" sz="2000" dirty="0" smtClean="0"/>
              <a:t>                                 </a:t>
            </a:r>
            <a:r>
              <a:rPr lang="ru-RU" sz="2000" b="1" dirty="0" smtClean="0"/>
              <a:t>Оптимизация:    </a:t>
            </a:r>
            <a:endParaRPr lang="en-US" sz="2000" b="1" dirty="0" smtClean="0"/>
          </a:p>
          <a:p>
            <a:pPr marL="114300" indent="0">
              <a:buNone/>
            </a:pPr>
            <a:r>
              <a:rPr lang="ru-RU" dirty="0" smtClean="0"/>
              <a:t>                              1) </a:t>
            </a:r>
            <a:r>
              <a:rPr lang="en-US" dirty="0" smtClean="0"/>
              <a:t>tail-&gt;next=p</a:t>
            </a:r>
          </a:p>
          <a:p>
            <a:pPr marL="114300" indent="0">
              <a:buNone/>
            </a:pPr>
            <a:r>
              <a:rPr lang="ru-RU" dirty="0" smtClean="0"/>
              <a:t>                              2) </a:t>
            </a:r>
            <a:r>
              <a:rPr lang="en-US" dirty="0" smtClean="0"/>
              <a:t>tail=p</a:t>
            </a:r>
            <a:r>
              <a:rPr lang="ru-RU" dirty="0" smtClean="0"/>
              <a:t>                                                                </a:t>
            </a:r>
          </a:p>
          <a:p>
            <a:pPr marL="114300" indent="0">
              <a:buNone/>
            </a:pPr>
            <a:r>
              <a:rPr lang="ru-RU" dirty="0" smtClean="0"/>
              <a:t>        </a:t>
            </a:r>
            <a:r>
              <a:rPr lang="ru-RU" u="sng" dirty="0" smtClean="0"/>
              <a:t>Работает в два раза быстрее!</a:t>
            </a:r>
            <a:r>
              <a:rPr lang="ru-RU" dirty="0" smtClean="0"/>
              <a:t>                  </a:t>
            </a:r>
            <a:r>
              <a:rPr lang="en-US" dirty="0" smtClean="0"/>
              <a:t>tail</a:t>
            </a:r>
            <a:r>
              <a:rPr lang="ru-RU" dirty="0" smtClean="0"/>
              <a:t>        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05095" y="380932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026450" y="468228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" name="Соединительная линия уступом 5"/>
          <p:cNvCxnSpPr>
            <a:endCxn id="4" idx="1"/>
          </p:cNvCxnSpPr>
          <p:nvPr/>
        </p:nvCxnSpPr>
        <p:spPr>
          <a:xfrm rot="16200000" flipV="1">
            <a:off x="845317" y="4249124"/>
            <a:ext cx="872960" cy="353403"/>
          </a:xfrm>
          <a:prstGeom prst="bentConnector4">
            <a:avLst>
              <a:gd name="adj1" fmla="val 604"/>
              <a:gd name="adj2" fmla="val 20716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5292079" y="5049180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5292078" y="564092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Прямоугольник 9"/>
          <p:cNvSpPr/>
          <p:nvPr/>
        </p:nvSpPr>
        <p:spPr>
          <a:xfrm>
            <a:off x="7020271" y="510086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Прямоугольник 10"/>
          <p:cNvSpPr/>
          <p:nvPr/>
        </p:nvSpPr>
        <p:spPr>
          <a:xfrm>
            <a:off x="7020271" y="546090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flipV="1">
            <a:off x="5724128" y="5229199"/>
            <a:ext cx="1296143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8" idx="1"/>
          </p:cNvCxnSpPr>
          <p:nvPr/>
        </p:nvCxnSpPr>
        <p:spPr>
          <a:xfrm rot="16200000" flipV="1">
            <a:off x="5212232" y="5309048"/>
            <a:ext cx="591743" cy="432047"/>
          </a:xfrm>
          <a:prstGeom prst="bentConnector4">
            <a:avLst>
              <a:gd name="adj1" fmla="val 2500"/>
              <a:gd name="adj2" fmla="val 15291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endCxn id="11" idx="2"/>
          </p:cNvCxnSpPr>
          <p:nvPr/>
        </p:nvCxnSpPr>
        <p:spPr>
          <a:xfrm>
            <a:off x="5724127" y="5820943"/>
            <a:ext cx="1728192" cy="12700"/>
          </a:xfrm>
          <a:prstGeom prst="bentConnector4">
            <a:avLst>
              <a:gd name="adj1" fmla="val -1196"/>
              <a:gd name="adj2" fmla="val 270596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7668343" y="5863334"/>
            <a:ext cx="0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2319" y="601490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 </a:t>
            </a:r>
            <a:r>
              <a:rPr lang="en-US" sz="2400" dirty="0" smtClean="0"/>
              <a:t>p</a:t>
            </a:r>
            <a:endParaRPr lang="ru-RU" sz="2400" dirty="0"/>
          </a:p>
        </p:txBody>
      </p:sp>
      <p:sp>
        <p:nvSpPr>
          <p:cNvPr id="17" name="Овал 16"/>
          <p:cNvSpPr/>
          <p:nvPr/>
        </p:nvSpPr>
        <p:spPr>
          <a:xfrm>
            <a:off x="1386491" y="482506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5702545" y="519319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666541" y="577193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72199" y="484163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372201" y="5811422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969191" y="4581128"/>
            <a:ext cx="6131201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55576" y="5640923"/>
            <a:ext cx="1368152" cy="83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9155"/>
            <a:ext cx="7914456" cy="6340416"/>
          </a:xfrm>
        </p:spPr>
        <p:txBody>
          <a:bodyPr/>
          <a:lstStyle/>
          <a:p>
            <a:pPr marL="114300" indent="0">
              <a:buNone/>
            </a:pPr>
            <a:r>
              <a:rPr lang="ru-RU" sz="2800" dirty="0" smtClean="0"/>
              <a:t>2) Добавление из стека в очередь</a:t>
            </a:r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 </a:t>
            </a:r>
            <a:r>
              <a:rPr lang="en-US" sz="2800" dirty="0" err="1" smtClean="0"/>
              <a:t>Q.Tail</a:t>
            </a:r>
            <a:r>
              <a:rPr lang="en-US" sz="2800" dirty="0" err="1"/>
              <a:t>→Next</a:t>
            </a:r>
            <a:r>
              <a:rPr lang="en-US" sz="2800" dirty="0"/>
              <a:t>:=List</a:t>
            </a:r>
            <a:endParaRPr lang="ru-RU" sz="2800" dirty="0"/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  </a:t>
            </a:r>
            <a:r>
              <a:rPr lang="en-US" sz="2800" dirty="0" smtClean="0"/>
              <a:t> </a:t>
            </a:r>
            <a:r>
              <a:rPr lang="en-US" sz="2800" dirty="0" err="1" smtClean="0"/>
              <a:t>Q.Tail</a:t>
            </a:r>
            <a:r>
              <a:rPr lang="en-US" sz="2800" dirty="0"/>
              <a:t>:=List</a:t>
            </a:r>
            <a:endParaRPr lang="ru-RU" sz="2800" dirty="0"/>
          </a:p>
          <a:p>
            <a:pPr marL="114300" indent="0">
              <a:buNone/>
            </a:pPr>
            <a:r>
              <a:rPr lang="ru-RU" sz="2800" dirty="0" smtClean="0"/>
              <a:t>         </a:t>
            </a:r>
            <a:r>
              <a:rPr lang="en-US" sz="2800" dirty="0" smtClean="0"/>
              <a:t> </a:t>
            </a:r>
            <a:r>
              <a:rPr lang="en-US" sz="2800" dirty="0"/>
              <a:t>List:=</a:t>
            </a:r>
            <a:r>
              <a:rPr lang="en-US" sz="2800" dirty="0" err="1"/>
              <a:t>List→</a:t>
            </a:r>
            <a:r>
              <a:rPr lang="en-US" sz="2800" dirty="0" err="1" smtClean="0"/>
              <a:t>Next</a:t>
            </a:r>
            <a:endParaRPr lang="ru-RU" sz="2800" dirty="0" smtClean="0"/>
          </a:p>
          <a:p>
            <a:pPr marL="114300" indent="0">
              <a:buNone/>
            </a:pPr>
            <a:endParaRPr lang="ru-RU" sz="1100" dirty="0" smtClean="0"/>
          </a:p>
          <a:p>
            <a:pPr marL="114300" indent="0">
              <a:buNone/>
            </a:pPr>
            <a:r>
              <a:rPr lang="en-US" sz="2400" dirty="0" smtClean="0"/>
              <a:t>        List</a:t>
            </a:r>
            <a:endParaRPr lang="ru-RU" sz="2400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Head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Tail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75656" y="267001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6" name="Прямая со стрелкой 35"/>
          <p:cNvCxnSpPr>
            <a:endCxn id="37" idx="1"/>
          </p:cNvCxnSpPr>
          <p:nvPr/>
        </p:nvCxnSpPr>
        <p:spPr>
          <a:xfrm>
            <a:off x="1907704" y="285003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347864" y="267001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Прямоугольник 37"/>
          <p:cNvSpPr/>
          <p:nvPr/>
        </p:nvSpPr>
        <p:spPr>
          <a:xfrm>
            <a:off x="6588224" y="267930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9" name="Прямоугольник 38"/>
          <p:cNvSpPr/>
          <p:nvPr/>
        </p:nvSpPr>
        <p:spPr>
          <a:xfrm>
            <a:off x="6588224" y="303934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0" name="Прямоугольник 39"/>
          <p:cNvSpPr/>
          <p:nvPr/>
        </p:nvSpPr>
        <p:spPr>
          <a:xfrm>
            <a:off x="3347864" y="303005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3851920" y="2895327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092280" y="2859323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7956376" y="267930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5076056" y="267930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Прямоугольник 44"/>
          <p:cNvSpPr/>
          <p:nvPr/>
        </p:nvSpPr>
        <p:spPr>
          <a:xfrm>
            <a:off x="5076056" y="303934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5508104" y="289532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35" idx="0"/>
            <a:endCxn id="44" idx="0"/>
          </p:cNvCxnSpPr>
          <p:nvPr/>
        </p:nvCxnSpPr>
        <p:spPr>
          <a:xfrm rot="16200000" flipH="1">
            <a:off x="3703258" y="874457"/>
            <a:ext cx="9292" cy="3600400"/>
          </a:xfrm>
          <a:prstGeom prst="bentConnector3">
            <a:avLst>
              <a:gd name="adj1" fmla="val -246018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Умножение 48"/>
          <p:cNvSpPr/>
          <p:nvPr/>
        </p:nvSpPr>
        <p:spPr>
          <a:xfrm>
            <a:off x="2591780" y="2564904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Прямоугольник 53"/>
          <p:cNvSpPr/>
          <p:nvPr/>
        </p:nvSpPr>
        <p:spPr>
          <a:xfrm>
            <a:off x="179512" y="415082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5" name="Прямоугольник 54"/>
          <p:cNvSpPr/>
          <p:nvPr/>
        </p:nvSpPr>
        <p:spPr>
          <a:xfrm>
            <a:off x="3419872" y="416011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6" name="Прямоугольник 55"/>
          <p:cNvSpPr/>
          <p:nvPr/>
        </p:nvSpPr>
        <p:spPr>
          <a:xfrm>
            <a:off x="3419872" y="452015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7" name="Прямоугольник 56"/>
          <p:cNvSpPr/>
          <p:nvPr/>
        </p:nvSpPr>
        <p:spPr>
          <a:xfrm>
            <a:off x="179512" y="4510861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8" name="Прямая со стрелкой 57"/>
          <p:cNvCxnSpPr/>
          <p:nvPr/>
        </p:nvCxnSpPr>
        <p:spPr>
          <a:xfrm>
            <a:off x="683568" y="4376137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3923928" y="4340133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4788024" y="4160113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1907704" y="416011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2" name="Прямоугольник 61"/>
          <p:cNvSpPr/>
          <p:nvPr/>
        </p:nvSpPr>
        <p:spPr>
          <a:xfrm>
            <a:off x="1907704" y="4520153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2339752" y="437613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V="1">
            <a:off x="3761912" y="3383202"/>
            <a:ext cx="0" cy="770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Умножение 84"/>
          <p:cNvSpPr/>
          <p:nvPr/>
        </p:nvSpPr>
        <p:spPr>
          <a:xfrm>
            <a:off x="4319972" y="4077072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87" name="Соединительная линия уступом 86"/>
          <p:cNvCxnSpPr>
            <a:endCxn id="56" idx="2"/>
          </p:cNvCxnSpPr>
          <p:nvPr/>
        </p:nvCxnSpPr>
        <p:spPr>
          <a:xfrm>
            <a:off x="611559" y="4700173"/>
            <a:ext cx="3240361" cy="180020"/>
          </a:xfrm>
          <a:prstGeom prst="bentConnector4">
            <a:avLst>
              <a:gd name="adj1" fmla="val 373"/>
              <a:gd name="adj2" fmla="val 22698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Умножение 89"/>
          <p:cNvSpPr/>
          <p:nvPr/>
        </p:nvSpPr>
        <p:spPr>
          <a:xfrm>
            <a:off x="2051720" y="4828510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3" name="Овал 32"/>
          <p:cNvSpPr/>
          <p:nvPr/>
        </p:nvSpPr>
        <p:spPr>
          <a:xfrm>
            <a:off x="647564" y="435434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2339752" y="435434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/>
          <p:cNvSpPr/>
          <p:nvPr/>
        </p:nvSpPr>
        <p:spPr>
          <a:xfrm>
            <a:off x="3887924" y="431342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1835695" y="282635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3779912" y="284158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5472100" y="28438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7025595" y="28529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3599894" y="2033324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25906" y="367511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86048" y="4923098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29" name="Соединительная линия уступом 28"/>
          <p:cNvCxnSpPr>
            <a:stCxn id="57" idx="2"/>
          </p:cNvCxnSpPr>
          <p:nvPr/>
        </p:nvCxnSpPr>
        <p:spPr>
          <a:xfrm rot="5400000" flipH="1" flipV="1">
            <a:off x="2358574" y="2297435"/>
            <a:ext cx="826452" cy="4320480"/>
          </a:xfrm>
          <a:prstGeom prst="bentConnector4">
            <a:avLst>
              <a:gd name="adj1" fmla="val -98669"/>
              <a:gd name="adj2" fmla="val 1001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 flipV="1">
            <a:off x="3923928" y="3399383"/>
            <a:ext cx="1008112" cy="6450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598777" y="465487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85" grpId="0" animBg="1"/>
      <p:bldP spid="90" grpId="0" animBg="1"/>
      <p:bldP spid="33" grpId="0" animBg="1"/>
      <p:bldP spid="34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64" grpId="0"/>
      <p:bldP spid="66" grpId="0"/>
      <p:bldP spid="68" grpId="0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06489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>
              <a:spcBef>
                <a:spcPct val="20000"/>
              </a:spcBef>
              <a:buClr>
                <a:srgbClr val="A9A57C"/>
              </a:buClr>
            </a:pPr>
            <a:r>
              <a:rPr lang="ru-RU" sz="2200" dirty="0">
                <a:solidFill>
                  <a:srgbClr val="2F2B20"/>
                </a:solidFill>
              </a:rPr>
              <a:t>Для удобства работы с адресами в языках программирования введены переменные типа «</a:t>
            </a:r>
            <a:r>
              <a:rPr lang="ru-RU" sz="2200" b="1" dirty="0">
                <a:solidFill>
                  <a:srgbClr val="2F2B20"/>
                </a:solidFill>
              </a:rPr>
              <a:t>указатель</a:t>
            </a:r>
            <a:r>
              <a:rPr lang="ru-RU" sz="2200" dirty="0" smtClean="0">
                <a:solidFill>
                  <a:srgbClr val="2F2B20"/>
                </a:solidFill>
              </a:rPr>
              <a:t>».</a:t>
            </a:r>
          </a:p>
          <a:p>
            <a:pPr marL="114300" lvl="0">
              <a:spcBef>
                <a:spcPts val="1200"/>
              </a:spcBef>
              <a:buClr>
                <a:srgbClr val="A9A57C"/>
              </a:buClr>
            </a:pPr>
            <a:r>
              <a:rPr lang="ru-RU" sz="2200" dirty="0" smtClean="0">
                <a:solidFill>
                  <a:srgbClr val="2F2B20"/>
                </a:solidFill>
              </a:rPr>
              <a:t>Мы будем рассматривать </a:t>
            </a:r>
            <a:r>
              <a:rPr lang="ru-RU" sz="2200" u="sng" dirty="0" smtClean="0">
                <a:solidFill>
                  <a:srgbClr val="2F2B20"/>
                </a:solidFill>
              </a:rPr>
              <a:t>типизированные указатели</a:t>
            </a:r>
            <a:r>
              <a:rPr lang="ru-RU" sz="2200" dirty="0" smtClean="0">
                <a:solidFill>
                  <a:srgbClr val="2F2B20"/>
                </a:solidFill>
              </a:rPr>
              <a:t>, которые могут хранить адреса только </a:t>
            </a:r>
            <a:r>
              <a:rPr lang="ru-RU" sz="2200" u="sng" dirty="0" smtClean="0">
                <a:solidFill>
                  <a:srgbClr val="2F2B20"/>
                </a:solidFill>
              </a:rPr>
              <a:t>объектов определенного типа</a:t>
            </a:r>
            <a:r>
              <a:rPr lang="ru-RU" sz="2200" dirty="0" smtClean="0">
                <a:solidFill>
                  <a:srgbClr val="2F2B20"/>
                </a:solidFill>
              </a:rPr>
              <a:t>.</a:t>
            </a:r>
            <a:endParaRPr lang="ru-RU" sz="2200" dirty="0">
              <a:solidFill>
                <a:srgbClr val="2F2B20"/>
              </a:solidFill>
            </a:endParaRPr>
          </a:p>
          <a:p>
            <a:pPr marL="114300" lvl="0">
              <a:spcBef>
                <a:spcPts val="1200"/>
              </a:spcBef>
              <a:buClr>
                <a:srgbClr val="A9A57C"/>
              </a:buClr>
            </a:pPr>
            <a:r>
              <a:rPr lang="ru-RU" sz="2200" b="1" u="sng" dirty="0">
                <a:solidFill>
                  <a:srgbClr val="2F2B20"/>
                </a:solidFill>
              </a:rPr>
              <a:t>Определение</a:t>
            </a:r>
            <a:r>
              <a:rPr lang="ru-RU" sz="2200" i="1" dirty="0">
                <a:solidFill>
                  <a:srgbClr val="C00000"/>
                </a:solidFill>
              </a:rPr>
              <a:t>  Указатель</a:t>
            </a:r>
            <a:r>
              <a:rPr lang="ru-RU" sz="2200" dirty="0">
                <a:solidFill>
                  <a:srgbClr val="2F2B20"/>
                </a:solidFill>
              </a:rPr>
              <a:t> – переменная, значением которой является </a:t>
            </a:r>
            <a:r>
              <a:rPr lang="ru-RU" sz="2200" u="sng" dirty="0">
                <a:solidFill>
                  <a:srgbClr val="2F2B20"/>
                </a:solidFill>
              </a:rPr>
              <a:t>адрес объекта конкретного типа</a:t>
            </a:r>
            <a:r>
              <a:rPr lang="ru-RU" sz="2200" dirty="0">
                <a:solidFill>
                  <a:srgbClr val="2F2B20"/>
                </a:solidFill>
              </a:rPr>
              <a:t>.</a:t>
            </a:r>
          </a:p>
          <a:p>
            <a:pPr marL="114300" lvl="0">
              <a:spcBef>
                <a:spcPts val="1200"/>
              </a:spcBef>
              <a:buClr>
                <a:srgbClr val="A9A57C"/>
              </a:buClr>
            </a:pPr>
            <a:r>
              <a:rPr lang="ru-RU" sz="2200" dirty="0">
                <a:solidFill>
                  <a:srgbClr val="2F2B20"/>
                </a:solidFill>
              </a:rPr>
              <a:t>Значение </a:t>
            </a:r>
            <a:r>
              <a:rPr lang="ru-RU" sz="2200" dirty="0" smtClean="0">
                <a:solidFill>
                  <a:srgbClr val="2F2B20"/>
                </a:solidFill>
              </a:rPr>
              <a:t>указателя может быть не равно никакому адресу. Это значение принимается </a:t>
            </a:r>
            <a:r>
              <a:rPr lang="ru-RU" sz="2200" dirty="0">
                <a:solidFill>
                  <a:srgbClr val="2F2B20"/>
                </a:solidFill>
              </a:rPr>
              <a:t>за </a:t>
            </a:r>
            <a:r>
              <a:rPr lang="ru-RU" sz="2200" u="sng" dirty="0">
                <a:solidFill>
                  <a:srgbClr val="2F2B20"/>
                </a:solidFill>
              </a:rPr>
              <a:t>нулевой адрес</a:t>
            </a:r>
            <a:r>
              <a:rPr lang="ru-RU" sz="2200" dirty="0" smtClean="0">
                <a:solidFill>
                  <a:srgbClr val="2F2B20"/>
                </a:solidFill>
              </a:rPr>
              <a:t>. Для обозначения нулевого адреса используются </a:t>
            </a:r>
            <a:r>
              <a:rPr lang="ru-RU" sz="2200" u="sng" dirty="0" smtClean="0">
                <a:solidFill>
                  <a:srgbClr val="2F2B20"/>
                </a:solidFill>
              </a:rPr>
              <a:t>специальные константы </a:t>
            </a:r>
            <a:r>
              <a:rPr lang="ru-RU" sz="2200" dirty="0" smtClean="0">
                <a:solidFill>
                  <a:srgbClr val="2F2B20"/>
                </a:solidFill>
              </a:rPr>
              <a:t>( </a:t>
            </a:r>
            <a:r>
              <a:rPr lang="en-US" sz="2200" b="1" dirty="0" smtClean="0">
                <a:solidFill>
                  <a:srgbClr val="2F2B20"/>
                </a:solidFill>
              </a:rPr>
              <a:t>NULL</a:t>
            </a:r>
            <a:r>
              <a:rPr lang="en-US" sz="2200" dirty="0" smtClean="0">
                <a:solidFill>
                  <a:srgbClr val="2F2B20"/>
                </a:solidFill>
              </a:rPr>
              <a:t> )</a:t>
            </a:r>
            <a:r>
              <a:rPr lang="ru-RU" sz="2200" dirty="0" smtClean="0">
                <a:solidFill>
                  <a:srgbClr val="2F2B20"/>
                </a:solidFill>
              </a:rPr>
              <a:t>.</a:t>
            </a:r>
          </a:p>
          <a:p>
            <a:pPr marL="114300">
              <a:spcBef>
                <a:spcPts val="1200"/>
              </a:spcBef>
              <a:buClr>
                <a:srgbClr val="A9A57C"/>
              </a:buClr>
            </a:pPr>
            <a:r>
              <a:rPr lang="ru-RU" sz="2200" dirty="0" smtClean="0">
                <a:solidFill>
                  <a:srgbClr val="2F2B20"/>
                </a:solidFill>
              </a:rPr>
              <a:t>Пусть указатель </a:t>
            </a:r>
            <a:r>
              <a:rPr lang="en-US" sz="2200" b="1" dirty="0" smtClean="0">
                <a:solidFill>
                  <a:srgbClr val="2F2B20"/>
                </a:solidFill>
              </a:rPr>
              <a:t>p</a:t>
            </a:r>
            <a:r>
              <a:rPr lang="ru-RU" sz="2200" dirty="0" smtClean="0">
                <a:solidFill>
                  <a:srgbClr val="2F2B20"/>
                </a:solidFill>
              </a:rPr>
              <a:t> содержит адрес объекта </a:t>
            </a:r>
            <a:r>
              <a:rPr lang="en-US" sz="2200" b="1" dirty="0" smtClean="0">
                <a:solidFill>
                  <a:srgbClr val="2F2B20"/>
                </a:solidFill>
              </a:rPr>
              <a:t>X</a:t>
            </a:r>
            <a:r>
              <a:rPr lang="en-US" sz="2200" dirty="0" smtClean="0">
                <a:solidFill>
                  <a:srgbClr val="2F2B20"/>
                </a:solidFill>
              </a:rPr>
              <a:t> </a:t>
            </a:r>
            <a:r>
              <a:rPr lang="ru-RU" sz="2200" dirty="0" smtClean="0">
                <a:solidFill>
                  <a:srgbClr val="2F2B20"/>
                </a:solidFill>
              </a:rPr>
              <a:t>типа </a:t>
            </a:r>
            <a:r>
              <a:rPr lang="en-US" sz="2000" b="1" dirty="0" err="1" smtClean="0"/>
              <a:t>tData</a:t>
            </a:r>
            <a:r>
              <a:rPr lang="ru-RU" sz="2000" dirty="0" smtClean="0"/>
              <a:t>.</a:t>
            </a:r>
          </a:p>
          <a:p>
            <a:pPr marL="114300">
              <a:spcBef>
                <a:spcPct val="20000"/>
              </a:spcBef>
              <a:buClr>
                <a:srgbClr val="A9A57C"/>
              </a:buClr>
            </a:pPr>
            <a:r>
              <a:rPr lang="ru-RU" sz="2000" dirty="0" smtClean="0"/>
              <a:t>Графически будем изображать следующим образом: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79001" y="5013176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001" y="5373216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779001" y="5733256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0609" y="5013176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7313" y="5733256"/>
            <a:ext cx="172819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55285" y="5553236"/>
            <a:ext cx="7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0372" y="5142383"/>
            <a:ext cx="791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8205" y="4995317"/>
            <a:ext cx="151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: </a:t>
            </a:r>
            <a:r>
              <a:rPr lang="en-US" sz="2400" dirty="0" err="1" smtClean="0"/>
              <a:t>tData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1222717" y="5214609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7" idx="3"/>
          </p:cNvCxnSpPr>
          <p:nvPr/>
        </p:nvCxnSpPr>
        <p:spPr>
          <a:xfrm flipH="1">
            <a:off x="5507193" y="591327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7451409" y="58772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1155626" y="517483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83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56443"/>
              </p:ext>
            </p:extLst>
          </p:nvPr>
        </p:nvGraphicFramePr>
        <p:xfrm>
          <a:off x="107504" y="984097"/>
          <a:ext cx="8280920" cy="542626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80320"/>
                <a:gridCol w="2304256"/>
                <a:gridCol w="3096344"/>
              </a:tblGrid>
              <a:tr h="393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Операция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C</a:t>
                      </a:r>
                      <a:r>
                        <a:rPr lang="ru-RU" sz="2000" dirty="0" smtClean="0">
                          <a:effectLst/>
                          <a:latin typeface="+mn-lt"/>
                          <a:ea typeface="+mn-ea"/>
                        </a:rPr>
                        <a:t>и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+mn-lt"/>
                          <a:ea typeface="+mn-ea"/>
                        </a:rPr>
                        <a:t>Псевдокод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6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1. </a:t>
                      </a:r>
                      <a:r>
                        <a:rPr lang="ru-RU" sz="2000" dirty="0" smtClean="0">
                          <a:effectLst/>
                        </a:rPr>
                        <a:t>Описание указателя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( </a:t>
                      </a: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tData</a:t>
                      </a:r>
                      <a:r>
                        <a:rPr lang="ru-RU" sz="2000" dirty="0" smtClean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</a:rPr>
                        <a:t>X,Y 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+mn-lt"/>
                          <a:ea typeface="+mn-ea"/>
                        </a:rPr>
                        <a:t>tData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+mn-ea"/>
                        </a:rPr>
                        <a:t> *p, *q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4800" dirty="0" smtClean="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endParaRPr lang="ru-RU" sz="4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32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2. 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Получение адреса 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ru-RU" sz="1800" dirty="0" smtClean="0">
                          <a:effectLst/>
                        </a:rPr>
                        <a:t> = </a:t>
                      </a:r>
                      <a:r>
                        <a:rPr lang="en-US" sz="1800" dirty="0" smtClean="0">
                          <a:effectLst/>
                        </a:rPr>
                        <a:t>&amp;x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ru-RU" sz="1800" dirty="0" smtClean="0">
                          <a:effectLst/>
                        </a:rPr>
                        <a:t> := </a:t>
                      </a:r>
                      <a:r>
                        <a:rPr lang="en-US" sz="1800" dirty="0" smtClean="0">
                          <a:effectLst/>
                        </a:rPr>
                        <a:t>&amp;x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65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3. </a:t>
                      </a:r>
                      <a:r>
                        <a:rPr lang="ru-RU" sz="2000" dirty="0" smtClean="0">
                          <a:effectLst/>
                        </a:rPr>
                        <a:t>Проверка</a:t>
                      </a:r>
                      <a:r>
                        <a:rPr lang="ru-RU" sz="2000" baseline="0" dirty="0" smtClean="0">
                          <a:effectLst/>
                        </a:rPr>
                        <a:t> на 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baseline="0" dirty="0" smtClean="0">
                          <a:effectLst/>
                        </a:rPr>
                        <a:t>     равенство,</a:t>
                      </a:r>
                      <a:r>
                        <a:rPr lang="ru-RU" sz="2000" dirty="0" smtClean="0">
                          <a:effectLst/>
                        </a:rPr>
                        <a:t>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    присваивание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ru-RU" sz="1800" dirty="0" smtClean="0">
                          <a:effectLst/>
                        </a:rPr>
                        <a:t> == </a:t>
                      </a:r>
                      <a:r>
                        <a:rPr lang="en-US" sz="1800" dirty="0" smtClean="0">
                          <a:effectLst/>
                        </a:rPr>
                        <a:t>q</a:t>
                      </a:r>
                      <a:r>
                        <a:rPr lang="ru-RU" sz="1800" dirty="0" smtClean="0">
                          <a:effectLst/>
                        </a:rPr>
                        <a:t>,  </a:t>
                      </a: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ru-RU" sz="1800" dirty="0" smtClean="0">
                          <a:effectLst/>
                        </a:rPr>
                        <a:t> != </a:t>
                      </a:r>
                      <a:r>
                        <a:rPr lang="en-US" sz="1800" dirty="0" smtClean="0">
                          <a:effectLst/>
                        </a:rPr>
                        <a:t>q</a:t>
                      </a:r>
                      <a:r>
                        <a:rPr lang="ru-RU" sz="1800" dirty="0" smtClean="0">
                          <a:effectLst/>
                        </a:rPr>
                        <a:t>,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ru-RU" sz="1800" dirty="0" smtClean="0">
                          <a:effectLst/>
                        </a:rPr>
                        <a:t> = </a:t>
                      </a:r>
                      <a:r>
                        <a:rPr lang="en-US" sz="1800" dirty="0" smtClean="0">
                          <a:effectLst/>
                        </a:rPr>
                        <a:t>q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  <a:endParaRPr lang="ru-RU" sz="1600" dirty="0" smtClean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</a:t>
                      </a:r>
                      <a:r>
                        <a:rPr lang="ru-RU" sz="2000" dirty="0" smtClean="0">
                          <a:effectLst/>
                        </a:rPr>
                        <a:t> = </a:t>
                      </a:r>
                      <a:r>
                        <a:rPr lang="en-US" sz="2000" dirty="0" smtClean="0">
                          <a:effectLst/>
                        </a:rPr>
                        <a:t>q</a:t>
                      </a:r>
                      <a:r>
                        <a:rPr lang="ru-RU" sz="2000" dirty="0" smtClean="0">
                          <a:effectLst/>
                        </a:rPr>
                        <a:t>, </a:t>
                      </a:r>
                      <a:r>
                        <a:rPr lang="en-US" sz="2000" dirty="0" smtClean="0">
                          <a:effectLst/>
                        </a:rPr>
                        <a:t>p</a:t>
                      </a:r>
                      <a:r>
                        <a:rPr lang="ru-RU" sz="2000" dirty="0" smtClean="0">
                          <a:effectLst/>
                        </a:rPr>
                        <a:t> ≠ </a:t>
                      </a:r>
                      <a:r>
                        <a:rPr lang="en-US" sz="2000" dirty="0" smtClean="0">
                          <a:effectLst/>
                        </a:rPr>
                        <a:t>q</a:t>
                      </a:r>
                      <a:r>
                        <a:rPr lang="ru-RU" sz="2000" dirty="0" smtClean="0">
                          <a:effectLst/>
                        </a:rPr>
                        <a:t>,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ru-RU" sz="1800" dirty="0" smtClean="0">
                          <a:effectLst/>
                        </a:rPr>
                        <a:t> := </a:t>
                      </a:r>
                      <a:r>
                        <a:rPr lang="en-US" sz="1800" dirty="0" smtClean="0">
                          <a:effectLst/>
                        </a:rPr>
                        <a:t>q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6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4.Доступ по адресу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 X=Y 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*p = Y, </a:t>
                      </a:r>
                      <a:r>
                        <a:rPr lang="en-US" sz="2000" dirty="0">
                          <a:effectLst/>
                        </a:rPr>
                        <a:t>*</a:t>
                      </a:r>
                      <a:r>
                        <a:rPr lang="en-US" sz="2000" dirty="0" smtClean="0">
                          <a:effectLst/>
                        </a:rPr>
                        <a:t>p =*q, X =*q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*p = Y,</a:t>
                      </a:r>
                      <a:r>
                        <a:rPr lang="en-US" sz="1800" dirty="0" smtClean="0">
                          <a:effectLst/>
                        </a:rPr>
                        <a:t>  *p = *q,  X =*q</a:t>
                      </a: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 </a:t>
                      </a:r>
                      <a:endParaRPr lang="ru-RU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98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5. Доступ к отдельной </a:t>
                      </a:r>
                      <a:endParaRPr lang="en-US" sz="2000" dirty="0" smtClean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en-US" sz="2000" dirty="0" smtClean="0">
                          <a:effectLst/>
                        </a:rPr>
                        <a:t>  </a:t>
                      </a:r>
                      <a:r>
                        <a:rPr lang="ru-RU" sz="2000" dirty="0" smtClean="0">
                          <a:effectLst/>
                        </a:rPr>
                        <a:t>компоненте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( </a:t>
                      </a:r>
                      <a:r>
                        <a:rPr lang="en-US" sz="2000" dirty="0" err="1" smtClean="0">
                          <a:effectLst/>
                        </a:rPr>
                        <a:t>X.comp</a:t>
                      </a:r>
                      <a:r>
                        <a:rPr lang="en-US" sz="2000" dirty="0" smtClean="0">
                          <a:effectLst/>
                        </a:rPr>
                        <a:t> )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p </a:t>
                      </a:r>
                      <a:r>
                        <a:rPr lang="ru-RU" sz="2000" dirty="0" smtClean="0">
                          <a:effectLst/>
                        </a:rPr>
                        <a:t>→</a:t>
                      </a:r>
                      <a:r>
                        <a:rPr lang="en-US" sz="2000" dirty="0" smtClean="0">
                          <a:effectLst/>
                        </a:rPr>
                        <a:t> comp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aseline="0" dirty="0" smtClean="0">
                          <a:effectLst/>
                        </a:rPr>
                        <a:t>(*p) . comp 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p </a:t>
                      </a:r>
                      <a:r>
                        <a:rPr lang="ru-RU" sz="1800" dirty="0" smtClean="0">
                          <a:effectLst/>
                        </a:rPr>
                        <a:t>→</a:t>
                      </a:r>
                      <a:r>
                        <a:rPr lang="en-US" sz="1800" dirty="0" smtClean="0">
                          <a:effectLst/>
                        </a:rPr>
                        <a:t> comp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86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6. Отсутствие адреса</a:t>
                      </a:r>
                      <a:endParaRPr lang="ru-RU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/>
                        </a:rPr>
                        <a:t>NULL</a:t>
                      </a:r>
                      <a:endParaRPr lang="ru-RU" sz="18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9552" y="18864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+mj-lt"/>
              </a:rPr>
              <a:t>Основные операции с указателями</a:t>
            </a:r>
          </a:p>
        </p:txBody>
      </p:sp>
    </p:spTree>
    <p:extLst>
      <p:ext uri="{BB962C8B-B14F-4D97-AF65-F5344CB8AC3E}">
        <p14:creationId xmlns:p14="http://schemas.microsoft.com/office/powerpoint/2010/main" val="340788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064896" cy="604867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i="1" dirty="0" smtClean="0">
                <a:solidFill>
                  <a:srgbClr val="C00000"/>
                </a:solidFill>
              </a:rPr>
              <a:t>Динамически распределяемая память </a:t>
            </a:r>
            <a:r>
              <a:rPr lang="ru-RU" dirty="0" smtClean="0"/>
              <a:t>– память, которая выделяется и освобождается по запросам программы в процессе работы</a:t>
            </a:r>
            <a:r>
              <a:rPr lang="en-US" dirty="0" smtClean="0"/>
              <a:t> </a:t>
            </a:r>
            <a:r>
              <a:rPr lang="ru-RU" dirty="0" smtClean="0"/>
              <a:t>программы. </a:t>
            </a:r>
            <a:r>
              <a:rPr lang="ru-RU" dirty="0"/>
              <a:t>В </a:t>
            </a:r>
            <a:r>
              <a:rPr lang="ru-RU" dirty="0" smtClean="0"/>
              <a:t>качестве такой памяти </a:t>
            </a:r>
            <a:r>
              <a:rPr lang="ru-RU" dirty="0"/>
              <a:t>обычно используется вся </a:t>
            </a:r>
            <a:r>
              <a:rPr lang="ru-RU" dirty="0" smtClean="0"/>
              <a:t>свободная память компьютера.</a:t>
            </a:r>
          </a:p>
          <a:p>
            <a:pPr marL="114300" indent="0">
              <a:buNone/>
            </a:pPr>
            <a:r>
              <a:rPr lang="ru-RU" u="sng" dirty="0" smtClean="0"/>
              <a:t>Статическая память</a:t>
            </a:r>
            <a:r>
              <a:rPr lang="ru-RU" dirty="0" smtClean="0"/>
              <a:t> выделяется на этапе компиляции при запуске программы и освобождается при завершении работы программы.</a:t>
            </a:r>
          </a:p>
          <a:p>
            <a:pPr marL="114300" indent="0">
              <a:buNone/>
            </a:pPr>
            <a:r>
              <a:rPr lang="ru-RU" u="sng" dirty="0" smtClean="0"/>
              <a:t>Две основные процедуры для работы с динамической памятью</a:t>
            </a:r>
            <a:r>
              <a:rPr lang="ru-RU" dirty="0" smtClean="0"/>
              <a:t>: </a:t>
            </a:r>
            <a:r>
              <a:rPr lang="ru-RU" b="1" dirty="0" smtClean="0"/>
              <a:t>выделение</a:t>
            </a:r>
            <a:r>
              <a:rPr lang="ru-RU" dirty="0" smtClean="0"/>
              <a:t> и </a:t>
            </a:r>
            <a:r>
              <a:rPr lang="ru-RU" b="1" dirty="0" smtClean="0"/>
              <a:t>освобождение</a:t>
            </a:r>
            <a:r>
              <a:rPr lang="ru-RU" dirty="0" smtClean="0"/>
              <a:t> памяти.</a:t>
            </a:r>
            <a:endParaRPr lang="en-US" dirty="0" smtClean="0"/>
          </a:p>
          <a:p>
            <a:pPr marL="114300" indent="0">
              <a:spcBef>
                <a:spcPts val="1200"/>
              </a:spcBef>
              <a:buNone/>
            </a:pPr>
            <a:r>
              <a:rPr lang="ru-RU" b="1" u="sng" dirty="0" smtClean="0"/>
              <a:t>Пример</a:t>
            </a:r>
            <a:r>
              <a:rPr lang="ru-RU" dirty="0" smtClean="0"/>
              <a:t>.  </a:t>
            </a:r>
            <a:r>
              <a:rPr lang="en-US" dirty="0" err="1" smtClean="0"/>
              <a:t>struct</a:t>
            </a:r>
            <a:r>
              <a:rPr lang="en-US" dirty="0" smtClean="0"/>
              <a:t>   </a:t>
            </a:r>
            <a:r>
              <a:rPr lang="en-US" dirty="0" err="1" smtClean="0"/>
              <a:t>tData</a:t>
            </a:r>
            <a:r>
              <a:rPr lang="en-US" dirty="0" smtClean="0"/>
              <a:t>  { … };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tData</a:t>
            </a:r>
            <a:r>
              <a:rPr lang="en-US" dirty="0" smtClean="0"/>
              <a:t> *p; </a:t>
            </a:r>
            <a:endParaRPr lang="ru-RU" dirty="0" smtClean="0"/>
          </a:p>
          <a:p>
            <a:pPr marL="114300" indent="0">
              <a:buNone/>
            </a:pPr>
            <a:r>
              <a:rPr lang="en-US" b="1" dirty="0" smtClean="0"/>
              <a:t>C++ </a:t>
            </a:r>
            <a:r>
              <a:rPr lang="en-US" dirty="0" smtClean="0"/>
              <a:t>:     p</a:t>
            </a:r>
            <a:r>
              <a:rPr lang="ru-RU" dirty="0" smtClean="0"/>
              <a:t> </a:t>
            </a:r>
            <a:r>
              <a:rPr lang="en-US" dirty="0" smtClean="0"/>
              <a:t>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tData</a:t>
            </a:r>
            <a:r>
              <a:rPr lang="en-US" dirty="0" smtClean="0"/>
              <a:t>;                                                                     </a:t>
            </a:r>
            <a:r>
              <a:rPr lang="en-US" b="1" dirty="0" smtClean="0"/>
              <a:t>delete</a:t>
            </a:r>
            <a:r>
              <a:rPr lang="en-US" dirty="0" smtClean="0"/>
              <a:t> p;</a:t>
            </a:r>
          </a:p>
          <a:p>
            <a:pPr marL="114300" indent="0">
              <a:buNone/>
            </a:pP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ru-RU" dirty="0" smtClean="0"/>
              <a:t>:         </a:t>
            </a:r>
            <a:r>
              <a:rPr lang="en-US" dirty="0" smtClean="0"/>
              <a:t>p =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tData</a:t>
            </a:r>
            <a:r>
              <a:rPr lang="en-US" dirty="0" smtClean="0"/>
              <a:t>*) </a:t>
            </a:r>
            <a:r>
              <a:rPr lang="en-US" b="1" dirty="0" err="1" smtClean="0"/>
              <a:t>malloc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tData</a:t>
            </a:r>
            <a:r>
              <a:rPr lang="en-US" dirty="0" smtClean="0"/>
              <a:t>) );        </a:t>
            </a:r>
            <a:r>
              <a:rPr lang="en-US" b="1" dirty="0" smtClean="0"/>
              <a:t>free</a:t>
            </a:r>
            <a:r>
              <a:rPr lang="en-US" dirty="0" smtClean="0"/>
              <a:t> (p);</a:t>
            </a:r>
          </a:p>
          <a:p>
            <a:pPr marL="114300" indent="0">
              <a:spcBef>
                <a:spcPts val="1200"/>
              </a:spcBef>
              <a:buNone/>
            </a:pPr>
            <a:r>
              <a:rPr lang="ru-RU" sz="3500" b="1" dirty="0" smtClean="0"/>
              <a:t>Индексация через массив указателей</a:t>
            </a:r>
            <a:r>
              <a:rPr lang="ru-RU" sz="3500" dirty="0" smtClean="0"/>
              <a:t>:</a:t>
            </a:r>
          </a:p>
          <a:p>
            <a:pPr marL="114300" indent="0">
              <a:buNone/>
            </a:pPr>
            <a:r>
              <a:rPr lang="ru-RU" dirty="0" smtClean="0"/>
              <a:t>Вместо номеров элементов в индексном массиве записывают адреса элементов.</a:t>
            </a:r>
          </a:p>
          <a:p>
            <a:pPr marL="114300" indent="0">
              <a:buNone/>
            </a:pPr>
            <a:r>
              <a:rPr lang="ru-RU" dirty="0" smtClean="0"/>
              <a:t>А:     2    6   1      4       …       3    5   8    7</a:t>
            </a:r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В: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08912" cy="504056"/>
          </a:xfrm>
        </p:spPr>
        <p:txBody>
          <a:bodyPr/>
          <a:lstStyle/>
          <a:p>
            <a:pPr algn="ctr"/>
            <a:r>
              <a:rPr lang="ru-RU" sz="3800" dirty="0" smtClean="0"/>
              <a:t>Динамически распределяемая память</a:t>
            </a:r>
            <a:endParaRPr lang="ru-RU" sz="3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645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2649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8653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4657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2669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8673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4677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06816" y="5680684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306616" y="5680684"/>
            <a:ext cx="72008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6645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2649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58653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94657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30661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66665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302669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386736" y="64727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13" idx="0"/>
          </p:cNvCxnSpPr>
          <p:nvPr/>
        </p:nvCxnSpPr>
        <p:spPr>
          <a:xfrm flipV="1">
            <a:off x="1046476" y="604072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4" idx="0"/>
            <a:endCxn id="4" idx="2"/>
          </p:cNvCxnSpPr>
          <p:nvPr/>
        </p:nvCxnSpPr>
        <p:spPr>
          <a:xfrm flipH="1" flipV="1">
            <a:off x="1046476" y="604072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8" idx="2"/>
          </p:cNvCxnSpPr>
          <p:nvPr/>
        </p:nvCxnSpPr>
        <p:spPr>
          <a:xfrm flipV="1">
            <a:off x="1766556" y="6040724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0"/>
          </p:cNvCxnSpPr>
          <p:nvPr/>
        </p:nvCxnSpPr>
        <p:spPr>
          <a:xfrm flipV="1">
            <a:off x="2126596" y="60407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0"/>
          </p:cNvCxnSpPr>
          <p:nvPr/>
        </p:nvCxnSpPr>
        <p:spPr>
          <a:xfrm flipV="1">
            <a:off x="2486636" y="604072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8" idx="0"/>
          </p:cNvCxnSpPr>
          <p:nvPr/>
        </p:nvCxnSpPr>
        <p:spPr>
          <a:xfrm flipH="1" flipV="1">
            <a:off x="1406516" y="6040724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9" idx="0"/>
          </p:cNvCxnSpPr>
          <p:nvPr/>
        </p:nvCxnSpPr>
        <p:spPr>
          <a:xfrm flipV="1">
            <a:off x="3206716" y="6040724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20" idx="0"/>
          </p:cNvCxnSpPr>
          <p:nvPr/>
        </p:nvCxnSpPr>
        <p:spPr>
          <a:xfrm flipV="1">
            <a:off x="3566756" y="6040724"/>
            <a:ext cx="36004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75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7825680" cy="6408712"/>
          </a:xfrm>
        </p:spPr>
        <p:txBody>
          <a:bodyPr>
            <a:normAutofit fontScale="92500" lnSpcReduction="20000"/>
          </a:bodyPr>
          <a:lstStyle/>
          <a:p>
            <a:pPr marL="114300" indent="0" algn="ctr">
              <a:buNone/>
            </a:pPr>
            <a:r>
              <a:rPr lang="ru-RU" sz="4100" dirty="0" smtClean="0">
                <a:latin typeface="+mj-lt"/>
              </a:rPr>
              <a:t>Построение индексного</a:t>
            </a:r>
            <a:endParaRPr lang="en-US" sz="4100" dirty="0" smtClean="0">
              <a:latin typeface="+mj-lt"/>
            </a:endParaRPr>
          </a:p>
          <a:p>
            <a:pPr marL="114300" indent="0" algn="ctr">
              <a:spcBef>
                <a:spcPts val="0"/>
              </a:spcBef>
              <a:buNone/>
            </a:pPr>
            <a:r>
              <a:rPr lang="ru-RU" sz="4100" dirty="0" smtClean="0">
                <a:latin typeface="+mj-lt"/>
              </a:rPr>
              <a:t> массива адресов</a:t>
            </a:r>
          </a:p>
          <a:p>
            <a:pPr marL="114300" indent="0">
              <a:buNone/>
            </a:pPr>
            <a:r>
              <a:rPr lang="ru-RU" sz="2800" dirty="0" smtClean="0"/>
              <a:t>1) В </a:t>
            </a:r>
            <a:r>
              <a:rPr lang="ru-RU" sz="2800" dirty="0"/>
              <a:t>массив </a:t>
            </a:r>
            <a:r>
              <a:rPr lang="en-US" sz="2800" dirty="0" smtClean="0"/>
              <a:t>b</a:t>
            </a:r>
            <a:r>
              <a:rPr lang="ru-RU" sz="2800" dirty="0" smtClean="0"/>
              <a:t> записываются </a:t>
            </a:r>
            <a:r>
              <a:rPr lang="ru-RU" sz="2800" u="sng" dirty="0" smtClean="0"/>
              <a:t>адреса элементов массива </a:t>
            </a:r>
            <a:r>
              <a:rPr lang="en-US" sz="2800" u="sng" dirty="0"/>
              <a:t>a</a:t>
            </a:r>
            <a:r>
              <a:rPr lang="ru-RU" sz="2800" u="sng" dirty="0" smtClean="0"/>
              <a:t>:</a:t>
            </a:r>
          </a:p>
          <a:p>
            <a:pPr marL="114300" indent="0"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 </a:t>
            </a:r>
            <a:r>
              <a:rPr lang="en-US" sz="2800" dirty="0" smtClean="0"/>
              <a:t>b </a:t>
            </a:r>
            <a:r>
              <a:rPr lang="ru-RU" sz="2800" dirty="0" smtClean="0"/>
              <a:t>=</a:t>
            </a:r>
            <a:r>
              <a:rPr lang="en-US" sz="2800" dirty="0" smtClean="0"/>
              <a:t> </a:t>
            </a:r>
            <a:r>
              <a:rPr lang="ru-RU" sz="2800" dirty="0" smtClean="0"/>
              <a:t>(</a:t>
            </a:r>
            <a:r>
              <a:rPr lang="en-US" sz="2800" dirty="0" smtClean="0"/>
              <a:t>&amp;a</a:t>
            </a:r>
            <a:r>
              <a:rPr lang="ru-RU" sz="2800" baseline="-25000" dirty="0" smtClean="0"/>
              <a:t>1</a:t>
            </a:r>
            <a:r>
              <a:rPr lang="en-US" sz="2800" dirty="0" smtClean="0"/>
              <a:t>, &amp;a</a:t>
            </a:r>
            <a:r>
              <a:rPr lang="ru-RU" sz="2800" baseline="-25000" dirty="0" smtClean="0"/>
              <a:t>2</a:t>
            </a:r>
            <a:r>
              <a:rPr lang="en-US" sz="2800" dirty="0" smtClean="0"/>
              <a:t>, &amp;a</a:t>
            </a:r>
            <a:r>
              <a:rPr lang="ru-RU" sz="2800" baseline="-25000" dirty="0" smtClean="0"/>
              <a:t>3</a:t>
            </a:r>
            <a:r>
              <a:rPr lang="en-US" sz="2800" dirty="0" smtClean="0"/>
              <a:t>, …, &amp;a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pPr marL="114300" indent="0">
              <a:buNone/>
            </a:pPr>
            <a:r>
              <a:rPr lang="ru-RU" sz="2800" dirty="0" smtClean="0"/>
              <a:t>2) Производится </a:t>
            </a:r>
            <a:r>
              <a:rPr lang="ru-RU" sz="2800" u="sng" dirty="0" smtClean="0"/>
              <a:t>сортировка любым методом</a:t>
            </a:r>
            <a:r>
              <a:rPr lang="ru-RU" sz="2800" dirty="0" smtClean="0"/>
              <a:t>, причем</a:t>
            </a:r>
          </a:p>
          <a:p>
            <a:pPr marL="114300" indent="0">
              <a:buNone/>
            </a:pPr>
            <a:r>
              <a:rPr lang="ru-RU" sz="2800" dirty="0" smtClean="0"/>
              <a:t>а) </a:t>
            </a:r>
            <a:r>
              <a:rPr lang="ru-RU" sz="2800" b="1" dirty="0" smtClean="0"/>
              <a:t>при сравнении </a:t>
            </a:r>
            <a:r>
              <a:rPr lang="ru-RU" sz="2800" dirty="0" smtClean="0"/>
              <a:t>элементы </a:t>
            </a:r>
            <a:r>
              <a:rPr lang="ru-RU" sz="2800" u="sng" dirty="0" smtClean="0"/>
              <a:t>массива </a:t>
            </a:r>
            <a:r>
              <a:rPr lang="en-US" sz="2800" u="sng" dirty="0" smtClean="0"/>
              <a:t>a</a:t>
            </a:r>
            <a:r>
              <a:rPr lang="ru-RU" sz="2800" dirty="0" smtClean="0"/>
              <a:t> </a:t>
            </a:r>
            <a:r>
              <a:rPr lang="ru-RU" sz="2800" u="sng" dirty="0" smtClean="0"/>
              <a:t>адресуются через </a:t>
            </a:r>
            <a:r>
              <a:rPr lang="en-US" sz="2800" u="sng" dirty="0" smtClean="0"/>
              <a:t>b</a:t>
            </a:r>
            <a:r>
              <a:rPr lang="ru-RU" sz="2800" dirty="0" smtClean="0"/>
              <a:t>:</a:t>
            </a:r>
          </a:p>
          <a:p>
            <a:pPr marL="114300" indent="0">
              <a:buNone/>
            </a:pPr>
            <a:r>
              <a:rPr lang="en-US" sz="2800" dirty="0" err="1" smtClean="0"/>
              <a:t>a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&lt; a</a:t>
            </a:r>
            <a:r>
              <a:rPr lang="en-US" sz="2800" baseline="-25000" dirty="0"/>
              <a:t>i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      =&gt;      a[b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]</a:t>
            </a:r>
            <a:r>
              <a:rPr lang="ru-RU" sz="2800" dirty="0" smtClean="0"/>
              <a:t> </a:t>
            </a:r>
            <a:r>
              <a:rPr lang="en-US" sz="2800" dirty="0" smtClean="0"/>
              <a:t>&lt; a[b</a:t>
            </a:r>
            <a:r>
              <a:rPr lang="en-US" sz="2800" baseline="-25000" dirty="0"/>
              <a:t>i</a:t>
            </a:r>
            <a:r>
              <a:rPr lang="en-US" sz="2800" baseline="-25000" dirty="0" smtClean="0"/>
              <a:t>-1</a:t>
            </a:r>
            <a:r>
              <a:rPr lang="en-US" sz="2800" dirty="0" smtClean="0"/>
              <a:t> ]      =&gt;      </a:t>
            </a:r>
            <a:r>
              <a:rPr lang="en-US" sz="2800" b="1" dirty="0" smtClean="0"/>
              <a:t>*b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 &lt; *b</a:t>
            </a:r>
            <a:r>
              <a:rPr lang="en-US" sz="2800" b="1" baseline="-25000" dirty="0" smtClean="0"/>
              <a:t>i-1</a:t>
            </a:r>
            <a:r>
              <a:rPr lang="en-US" sz="2800" b="1" dirty="0" smtClean="0"/>
              <a:t> </a:t>
            </a:r>
          </a:p>
          <a:p>
            <a:pPr marL="114300" indent="0">
              <a:buNone/>
            </a:pPr>
            <a:r>
              <a:rPr lang="ru-RU" sz="2800" dirty="0" smtClean="0"/>
              <a:t>б) </a:t>
            </a:r>
            <a:r>
              <a:rPr lang="ru-RU" sz="2800" b="1" dirty="0" smtClean="0"/>
              <a:t>перестановки</a:t>
            </a:r>
            <a:r>
              <a:rPr lang="ru-RU" sz="2800" dirty="0" smtClean="0"/>
              <a:t> делаются </a:t>
            </a:r>
            <a:r>
              <a:rPr lang="ru-RU" sz="2800" u="sng" dirty="0" smtClean="0"/>
              <a:t>только в массиве </a:t>
            </a:r>
            <a:r>
              <a:rPr lang="en-US" sz="2800" u="sng" dirty="0" smtClean="0"/>
              <a:t>b</a:t>
            </a:r>
            <a:r>
              <a:rPr lang="ru-RU" sz="2800" dirty="0" smtClean="0"/>
              <a:t>:</a:t>
            </a:r>
          </a:p>
          <a:p>
            <a:pPr marL="114300" indent="0">
              <a:buNone/>
            </a:pPr>
            <a:r>
              <a:rPr lang="en-US" sz="2800" dirty="0" err="1"/>
              <a:t>a</a:t>
            </a:r>
            <a:r>
              <a:rPr lang="en-US" sz="2800" baseline="-25000" dirty="0" err="1"/>
              <a:t>i</a:t>
            </a:r>
            <a:r>
              <a:rPr lang="en-US" sz="2800" dirty="0"/>
              <a:t> </a:t>
            </a:r>
            <a:r>
              <a:rPr lang="en-US" sz="2800" dirty="0" smtClean="0"/>
              <a:t>&lt;</a:t>
            </a:r>
            <a:r>
              <a:rPr lang="ru-RU" sz="2800" dirty="0" smtClean="0"/>
              <a:t>-</a:t>
            </a:r>
            <a:r>
              <a:rPr lang="en-US" sz="2800" dirty="0" smtClean="0"/>
              <a:t>&gt; </a:t>
            </a:r>
            <a:r>
              <a:rPr lang="en-US" sz="2800" dirty="0"/>
              <a:t>a</a:t>
            </a:r>
            <a:r>
              <a:rPr lang="en-US" sz="2800" baseline="-25000" dirty="0"/>
              <a:t>i-1</a:t>
            </a:r>
            <a:r>
              <a:rPr lang="en-US" sz="2800" dirty="0"/>
              <a:t>      </a:t>
            </a:r>
            <a:r>
              <a:rPr lang="en-US" sz="2800" dirty="0" smtClean="0"/>
              <a:t>=&gt;   </a:t>
            </a:r>
            <a:r>
              <a:rPr lang="ru-RU" sz="2800" dirty="0" smtClean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b</a:t>
            </a:r>
            <a:r>
              <a:rPr lang="en-US" sz="2800" baseline="-25000" dirty="0"/>
              <a:t>i</a:t>
            </a:r>
            <a:r>
              <a:rPr lang="en-US" sz="2800" dirty="0"/>
              <a:t> &lt;-&gt; b</a:t>
            </a:r>
            <a:r>
              <a:rPr lang="en-US" sz="2800" baseline="-25000" dirty="0"/>
              <a:t>i-1</a:t>
            </a:r>
            <a:r>
              <a:rPr lang="en-US" sz="2800" dirty="0" smtClean="0"/>
              <a:t> </a:t>
            </a:r>
            <a:r>
              <a:rPr lang="ru-RU" sz="2800" dirty="0" smtClean="0"/>
              <a:t>        </a:t>
            </a:r>
            <a:r>
              <a:rPr lang="en-US" sz="2800" dirty="0" smtClean="0"/>
              <a:t>=&gt;    </a:t>
            </a:r>
            <a:r>
              <a:rPr lang="ru-RU" sz="2800" dirty="0" smtClean="0"/>
              <a:t> </a:t>
            </a:r>
            <a:r>
              <a:rPr lang="en-US" sz="2800" dirty="0" smtClean="0"/>
              <a:t>  </a:t>
            </a:r>
            <a:r>
              <a:rPr lang="en-US" sz="2800" b="1" dirty="0" smtClean="0"/>
              <a:t>b</a:t>
            </a:r>
            <a:r>
              <a:rPr lang="en-US" sz="2800" b="1" baseline="-25000" dirty="0" smtClean="0"/>
              <a:t>i</a:t>
            </a:r>
            <a:r>
              <a:rPr lang="en-US" sz="2800" b="1" dirty="0" smtClean="0"/>
              <a:t> &lt;-&gt; b</a:t>
            </a:r>
            <a:r>
              <a:rPr lang="en-US" sz="2800" b="1" baseline="-25000" dirty="0" smtClean="0"/>
              <a:t>i-1</a:t>
            </a:r>
          </a:p>
          <a:p>
            <a:pPr marL="114300" indent="0">
              <a:spcBef>
                <a:spcPts val="1800"/>
              </a:spcBef>
              <a:buNone/>
            </a:pPr>
            <a:r>
              <a:rPr lang="ru-RU" sz="2800" b="1" dirty="0" smtClean="0"/>
              <a:t>Достоинство метода: </a:t>
            </a:r>
            <a:r>
              <a:rPr lang="ru-RU" sz="2800" dirty="0" smtClean="0"/>
              <a:t>исходные данные могут располагаться не только в массиве, а произвольно в динамической памяти.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43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59766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b="1" u="sng" dirty="0" smtClean="0"/>
              <a:t>Словарь</a:t>
            </a:r>
            <a:r>
              <a:rPr lang="ru-RU" dirty="0" smtClean="0"/>
              <a:t>    </a:t>
            </a:r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список (простой)</a:t>
            </a:r>
          </a:p>
          <a:p>
            <a:pPr marL="114300" indent="0">
              <a:buNone/>
            </a:pPr>
            <a:r>
              <a:rPr lang="ru-RU" dirty="0" smtClean="0"/>
              <a:t>                    </a:t>
            </a:r>
            <a:r>
              <a:rPr lang="en-US" b="1" dirty="0" smtClean="0"/>
              <a:t>queue</a:t>
            </a:r>
            <a:r>
              <a:rPr lang="en-US" dirty="0" smtClean="0"/>
              <a:t> – </a:t>
            </a:r>
            <a:r>
              <a:rPr lang="ru-RU" dirty="0" smtClean="0"/>
              <a:t>очередь</a:t>
            </a:r>
          </a:p>
          <a:p>
            <a:pPr marL="114300" indent="0">
              <a:buNone/>
            </a:pPr>
            <a:r>
              <a:rPr lang="ru-RU" dirty="0" smtClean="0"/>
              <a:t>                    </a:t>
            </a:r>
            <a:r>
              <a:rPr lang="en-US" b="1" dirty="0" smtClean="0"/>
              <a:t>next</a:t>
            </a:r>
            <a:r>
              <a:rPr lang="en-US" dirty="0" smtClean="0"/>
              <a:t> – </a:t>
            </a:r>
            <a:r>
              <a:rPr lang="ru-RU" dirty="0" smtClean="0"/>
              <a:t>следующий</a:t>
            </a:r>
          </a:p>
          <a:p>
            <a:pPr marL="114300" indent="0">
              <a:buNone/>
            </a:pPr>
            <a:r>
              <a:rPr lang="ru-RU" dirty="0" smtClean="0"/>
              <a:t>                    </a:t>
            </a:r>
            <a:r>
              <a:rPr lang="en-US" b="1" dirty="0" smtClean="0"/>
              <a:t>head</a:t>
            </a:r>
            <a:r>
              <a:rPr lang="en-US" dirty="0" smtClean="0"/>
              <a:t> – </a:t>
            </a:r>
            <a:r>
              <a:rPr lang="ru-RU" dirty="0" smtClean="0"/>
              <a:t>голова </a:t>
            </a:r>
          </a:p>
          <a:p>
            <a:pPr marL="114300" indent="0">
              <a:buNone/>
            </a:pPr>
            <a:r>
              <a:rPr lang="ru-RU" dirty="0" smtClean="0"/>
              <a:t>                    </a:t>
            </a:r>
            <a:r>
              <a:rPr lang="en-US" b="1" dirty="0" smtClean="0"/>
              <a:t>tai</a:t>
            </a:r>
            <a:r>
              <a:rPr lang="en-US" dirty="0" smtClean="0"/>
              <a:t>l – </a:t>
            </a:r>
            <a:r>
              <a:rPr lang="ru-RU" dirty="0" smtClean="0"/>
              <a:t>хвост</a:t>
            </a:r>
          </a:p>
          <a:p>
            <a:pPr marL="114300" indent="0">
              <a:buNone/>
            </a:pPr>
            <a:r>
              <a:rPr lang="ru-RU" b="1" u="sng" dirty="0" smtClean="0"/>
              <a:t>Определение </a:t>
            </a:r>
            <a:r>
              <a:rPr lang="ru-RU" i="1" dirty="0" smtClean="0">
                <a:solidFill>
                  <a:srgbClr val="C00000"/>
                </a:solidFill>
              </a:rPr>
              <a:t> Списком</a:t>
            </a:r>
            <a:r>
              <a:rPr lang="ru-RU" dirty="0" smtClean="0"/>
              <a:t> </a:t>
            </a:r>
            <a:r>
              <a:rPr lang="ru-RU" dirty="0"/>
              <a:t>называется последовательность однотипных элементов, связанных между собой указателями</a:t>
            </a:r>
            <a:r>
              <a:rPr lang="ru-RU" dirty="0" smtClean="0"/>
              <a:t>. </a:t>
            </a:r>
          </a:p>
          <a:p>
            <a:pPr marL="114300" indent="0">
              <a:buNone/>
            </a:pPr>
            <a:r>
              <a:rPr lang="en-US" dirty="0" smtClean="0"/>
              <a:t>head    </a:t>
            </a:r>
            <a:r>
              <a:rPr lang="ru-RU" dirty="0" smtClean="0"/>
              <a:t> </a:t>
            </a:r>
            <a:r>
              <a:rPr lang="en-US" dirty="0" smtClean="0"/>
              <a:t>                  next                                                         NULL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data</a:t>
            </a:r>
          </a:p>
          <a:p>
            <a:pPr marL="114300" indent="0">
              <a:buNone/>
            </a:pPr>
            <a:r>
              <a:rPr lang="ru-RU" b="1" u="sng" dirty="0" smtClean="0"/>
              <a:t>Пример.</a:t>
            </a:r>
            <a:r>
              <a:rPr lang="ru-RU" dirty="0" smtClean="0"/>
              <a:t>   Пусть</a:t>
            </a:r>
            <a:r>
              <a:rPr lang="ru-RU" b="1" dirty="0" smtClean="0"/>
              <a:t> </a:t>
            </a:r>
            <a:r>
              <a:rPr lang="en-US" b="1" dirty="0" err="1" smtClean="0"/>
              <a:t>tLE</a:t>
            </a:r>
            <a:r>
              <a:rPr lang="ru-RU" b="1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тип элемента списка:</a:t>
            </a:r>
          </a:p>
          <a:p>
            <a:pPr marL="11430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  </a:t>
            </a:r>
            <a:r>
              <a:rPr lang="en-US" dirty="0" err="1" smtClean="0"/>
              <a:t>tLE</a:t>
            </a:r>
            <a:r>
              <a:rPr lang="en-US" dirty="0" smtClean="0"/>
              <a:t> {      </a:t>
            </a:r>
            <a:r>
              <a:rPr lang="en-US" dirty="0" err="1" smtClean="0"/>
              <a:t>tLE</a:t>
            </a:r>
            <a:r>
              <a:rPr lang="en-US" dirty="0" smtClean="0"/>
              <a:t> *next;     </a:t>
            </a:r>
            <a:r>
              <a:rPr lang="en-US" dirty="0" err="1" smtClean="0"/>
              <a:t>int</a:t>
            </a:r>
            <a:r>
              <a:rPr lang="en-US" dirty="0" smtClean="0"/>
              <a:t>   data;     }  *head;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7620000" cy="724942"/>
          </a:xfrm>
        </p:spPr>
        <p:txBody>
          <a:bodyPr/>
          <a:lstStyle/>
          <a:p>
            <a:pPr algn="ctr"/>
            <a:r>
              <a:rPr lang="ru-RU" dirty="0" smtClean="0"/>
              <a:t>Линейные списки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429309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endCxn id="8" idx="1"/>
          </p:cNvCxnSpPr>
          <p:nvPr/>
        </p:nvCxnSpPr>
        <p:spPr>
          <a:xfrm>
            <a:off x="1043608" y="447311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2483768" y="429309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860032" y="429309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860032" y="465313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483768" y="465313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>
            <a:stCxn id="16" idx="7"/>
          </p:cNvCxnSpPr>
          <p:nvPr/>
        </p:nvCxnSpPr>
        <p:spPr>
          <a:xfrm>
            <a:off x="2955057" y="4483661"/>
            <a:ext cx="1918757" cy="25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5364088" y="4473116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7092280" y="4293096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71800" y="46438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076056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1027630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2893594" y="44731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5292080" y="44371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3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9" grpId="0" animBg="1"/>
      <p:bldP spid="11" grpId="0" animBg="1"/>
      <p:bldP spid="12" grpId="0" animBg="1"/>
      <p:bldP spid="22" grpId="0"/>
      <p:bldP spid="23" grpId="0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7992888" cy="666936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2400" dirty="0" smtClean="0"/>
              <a:t>Поле </a:t>
            </a:r>
            <a:r>
              <a:rPr lang="en-US" sz="2400" b="1" dirty="0"/>
              <a:t>Next</a:t>
            </a:r>
            <a:r>
              <a:rPr lang="ru-RU" sz="2400" dirty="0"/>
              <a:t> </a:t>
            </a:r>
            <a:r>
              <a:rPr lang="ru-RU" sz="2400" dirty="0" smtClean="0"/>
              <a:t>может </a:t>
            </a:r>
            <a:r>
              <a:rPr lang="ru-RU" sz="2400" dirty="0"/>
              <a:t>занимать произвольное место в структуре </a:t>
            </a:r>
            <a:r>
              <a:rPr lang="ru-RU" sz="2400" dirty="0" smtClean="0"/>
              <a:t>элементов списка. Однако, если </a:t>
            </a:r>
            <a:r>
              <a:rPr lang="ru-RU" sz="2400" dirty="0"/>
              <a:t>оно является </a:t>
            </a:r>
            <a:r>
              <a:rPr lang="ru-RU" sz="2400" u="sng" dirty="0"/>
              <a:t>первым элементом структуры</a:t>
            </a:r>
            <a:r>
              <a:rPr lang="ru-RU" sz="2400" dirty="0"/>
              <a:t>, то его адрес совпадает с адресом элемента списка, и это позволяет </a:t>
            </a:r>
            <a:r>
              <a:rPr lang="ru-RU" sz="2400" b="1" u="sng" dirty="0"/>
              <a:t>оптимизировать</a:t>
            </a:r>
            <a:r>
              <a:rPr lang="ru-RU" sz="2400" u="sng" dirty="0"/>
              <a:t> многие операции со списками</a:t>
            </a:r>
            <a:r>
              <a:rPr lang="ru-RU" sz="2400" dirty="0"/>
              <a:t>.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u="sng" dirty="0" smtClean="0"/>
              <a:t>Рассмотрим </a:t>
            </a:r>
            <a:r>
              <a:rPr lang="ru-RU" sz="2400" u="sng" dirty="0"/>
              <a:t>два вида списков</a:t>
            </a:r>
            <a:r>
              <a:rPr lang="ru-RU" sz="2400" dirty="0"/>
              <a:t>: </a:t>
            </a:r>
            <a:r>
              <a:rPr lang="ru-RU" sz="2400" b="1" i="1" dirty="0"/>
              <a:t>стек</a:t>
            </a:r>
            <a:r>
              <a:rPr lang="ru-RU" sz="2400" dirty="0"/>
              <a:t> и </a:t>
            </a:r>
            <a:r>
              <a:rPr lang="ru-RU" sz="2400" b="1" i="1" dirty="0"/>
              <a:t>очередь</a:t>
            </a:r>
            <a:r>
              <a:rPr lang="ru-RU" sz="2400" dirty="0"/>
              <a:t>. </a:t>
            </a:r>
            <a:endParaRPr lang="ru-RU" sz="24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Их отличия в способе и порядке добавления элементов.</a:t>
            </a:r>
          </a:p>
          <a:p>
            <a:pPr marL="114300" indent="0">
              <a:buNone/>
            </a:pPr>
            <a:r>
              <a:rPr lang="ru-RU" sz="2400" i="1" dirty="0" smtClean="0">
                <a:solidFill>
                  <a:srgbClr val="C00000"/>
                </a:solidFill>
              </a:rPr>
              <a:t>Стек</a:t>
            </a:r>
            <a:r>
              <a:rPr lang="ru-RU" sz="2400" dirty="0" smtClean="0"/>
              <a:t> (простой список) </a:t>
            </a:r>
            <a:r>
              <a:rPr lang="en-US" sz="2400" dirty="0" smtClean="0"/>
              <a:t>-</a:t>
            </a:r>
            <a:r>
              <a:rPr lang="ru-RU" sz="2400" dirty="0" smtClean="0"/>
              <a:t> </a:t>
            </a:r>
            <a:r>
              <a:rPr lang="ru-RU" sz="2400" dirty="0"/>
              <a:t>новый элемент добавляется в начало последовательности, а удаляться может только первый элемент списка.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u="sng" dirty="0" smtClean="0"/>
              <a:t>Стек реализует дисциплину обслуживания </a:t>
            </a:r>
            <a:r>
              <a:rPr lang="en-US" sz="2400" b="1" u="sng" dirty="0" smtClean="0"/>
              <a:t>LIFO</a:t>
            </a:r>
            <a:r>
              <a:rPr lang="en-US" sz="2400" u="sng" dirty="0" smtClean="0"/>
              <a:t>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400" dirty="0" smtClean="0"/>
              <a:t>					(</a:t>
            </a:r>
            <a:r>
              <a:rPr lang="en-US" sz="2400" b="1" dirty="0" smtClean="0"/>
              <a:t>L</a:t>
            </a:r>
            <a:r>
              <a:rPr lang="en-US" sz="2400" dirty="0" smtClean="0"/>
              <a:t>ast </a:t>
            </a:r>
            <a:r>
              <a:rPr lang="en-US" sz="2400" b="1" dirty="0" smtClean="0"/>
              <a:t>I</a:t>
            </a:r>
            <a:r>
              <a:rPr lang="en-US" sz="2400" dirty="0" smtClean="0"/>
              <a:t>nput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b="1" dirty="0" smtClean="0"/>
              <a:t>F</a:t>
            </a:r>
            <a:r>
              <a:rPr lang="en-US" sz="2400" dirty="0" smtClean="0"/>
              <a:t>irst </a:t>
            </a:r>
            <a:r>
              <a:rPr lang="en-US" sz="2400" b="1" dirty="0"/>
              <a:t>O</a:t>
            </a:r>
            <a:r>
              <a:rPr lang="en-US" sz="2400" dirty="0" smtClean="0"/>
              <a:t>utput)</a:t>
            </a:r>
            <a:r>
              <a:rPr lang="ru-RU" sz="2400" dirty="0" smtClean="0"/>
              <a:t>.</a:t>
            </a:r>
          </a:p>
          <a:p>
            <a:pPr marL="114300" indent="0">
              <a:buNone/>
            </a:pPr>
            <a:r>
              <a:rPr lang="ru-RU" sz="2400" i="1" dirty="0">
                <a:solidFill>
                  <a:srgbClr val="C00000"/>
                </a:solidFill>
              </a:rPr>
              <a:t>О</a:t>
            </a:r>
            <a:r>
              <a:rPr lang="ru-RU" sz="2400" i="1" dirty="0" smtClean="0">
                <a:solidFill>
                  <a:srgbClr val="C00000"/>
                </a:solidFill>
              </a:rPr>
              <a:t>чередь</a:t>
            </a:r>
            <a:r>
              <a:rPr lang="ru-RU" sz="2400" dirty="0" smtClean="0"/>
              <a:t> - новый </a:t>
            </a:r>
            <a:r>
              <a:rPr lang="ru-RU" sz="2400" dirty="0"/>
              <a:t>элемент </a:t>
            </a:r>
            <a:r>
              <a:rPr lang="ru-RU" sz="2400" dirty="0" smtClean="0"/>
              <a:t>добавляется </a:t>
            </a:r>
            <a:r>
              <a:rPr lang="ru-RU" sz="2400" dirty="0"/>
              <a:t>в конец </a:t>
            </a:r>
            <a:r>
              <a:rPr lang="ru-RU" sz="2400" dirty="0" smtClean="0"/>
              <a:t>последовательности, </a:t>
            </a:r>
            <a:r>
              <a:rPr lang="ru-RU" sz="2400" dirty="0"/>
              <a:t>удаляется первый элемент </a:t>
            </a:r>
            <a:r>
              <a:rPr lang="ru-RU" sz="2400" dirty="0" smtClean="0"/>
              <a:t>последовательности.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 marL="114300" indent="0">
              <a:buNone/>
            </a:pPr>
            <a:r>
              <a:rPr lang="ru-RU" sz="2400" u="sng" dirty="0" smtClean="0"/>
              <a:t>Очередь </a:t>
            </a:r>
            <a:r>
              <a:rPr lang="ru-RU" sz="2400" u="sng" dirty="0"/>
              <a:t>реализует дисциплину обслуживания </a:t>
            </a:r>
            <a:r>
              <a:rPr lang="en-US" sz="2400" b="1" u="sng" dirty="0" smtClean="0"/>
              <a:t>FIFO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2400" dirty="0" smtClean="0"/>
              <a:t>					(</a:t>
            </a:r>
            <a:r>
              <a:rPr lang="en-US" sz="2400" b="1" dirty="0" smtClean="0"/>
              <a:t>F</a:t>
            </a:r>
            <a:r>
              <a:rPr lang="en-US" sz="2400" dirty="0" smtClean="0"/>
              <a:t>irst </a:t>
            </a:r>
            <a:r>
              <a:rPr lang="en-US" sz="2400" b="1" dirty="0" smtClean="0"/>
              <a:t>I</a:t>
            </a:r>
            <a:r>
              <a:rPr lang="en-US" sz="2400" dirty="0" smtClean="0"/>
              <a:t>nput, </a:t>
            </a:r>
            <a:r>
              <a:rPr lang="en-US" sz="2400" b="1" dirty="0" smtClean="0"/>
              <a:t>F</a:t>
            </a:r>
            <a:r>
              <a:rPr lang="en-US" sz="2400" dirty="0" smtClean="0"/>
              <a:t>irst </a:t>
            </a:r>
            <a:r>
              <a:rPr lang="en-US" sz="2400" b="1" dirty="0"/>
              <a:t>O</a:t>
            </a:r>
            <a:r>
              <a:rPr lang="en-US" sz="2400" dirty="0" smtClean="0"/>
              <a:t>utput)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3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208912" cy="576063"/>
          </a:xfrm>
        </p:spPr>
        <p:txBody>
          <a:bodyPr/>
          <a:lstStyle/>
          <a:p>
            <a:r>
              <a:rPr lang="ru-RU" dirty="0" smtClean="0"/>
              <a:t>Основные операции со стеком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878" y="764704"/>
            <a:ext cx="7620000" cy="6093296"/>
          </a:xfrm>
        </p:spPr>
        <p:txBody>
          <a:bodyPr/>
          <a:lstStyle/>
          <a:p>
            <a:pPr marL="114300" indent="0">
              <a:buNone/>
            </a:pPr>
            <a:r>
              <a:rPr lang="ru-RU" sz="2800" b="1" dirty="0" smtClean="0"/>
              <a:t>1)   Добавление элементов в начало стека.</a:t>
            </a:r>
          </a:p>
          <a:p>
            <a:pPr marL="114300" indent="0">
              <a:buNone/>
            </a:pPr>
            <a:r>
              <a:rPr lang="ru-RU" dirty="0" smtClean="0"/>
              <a:t>Предварительно должны быть сделаны операции:</a:t>
            </a:r>
          </a:p>
          <a:p>
            <a:pPr marL="114300" indent="0">
              <a:buNone/>
            </a:pPr>
            <a:r>
              <a:rPr lang="ru-RU" dirty="0"/>
              <a:t> </a:t>
            </a:r>
            <a:r>
              <a:rPr lang="ru-RU" dirty="0" smtClean="0"/>
              <a:t>  	</a:t>
            </a:r>
            <a:r>
              <a:rPr lang="en-US" dirty="0" smtClean="0"/>
              <a:t>&lt;</a:t>
            </a:r>
            <a:r>
              <a:rPr lang="ru-RU" dirty="0" smtClean="0"/>
              <a:t>выделение памяти по адресу </a:t>
            </a:r>
            <a:r>
              <a:rPr lang="en-US" dirty="0" smtClean="0"/>
              <a:t>p&gt;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ru-RU" dirty="0" smtClean="0"/>
              <a:t>	</a:t>
            </a:r>
            <a:r>
              <a:rPr lang="en-US" dirty="0" smtClean="0"/>
              <a:t>p</a:t>
            </a:r>
            <a:r>
              <a:rPr lang="ru-RU" dirty="0" smtClean="0"/>
              <a:t> </a:t>
            </a:r>
            <a:r>
              <a:rPr lang="en-US" dirty="0" smtClean="0"/>
              <a:t>-&gt;data </a:t>
            </a:r>
            <a:r>
              <a:rPr lang="ru-RU" dirty="0" smtClean="0"/>
              <a:t>:</a:t>
            </a:r>
            <a:r>
              <a:rPr lang="en-US" dirty="0" smtClean="0"/>
              <a:t>= &lt;</a:t>
            </a:r>
            <a:r>
              <a:rPr lang="ru-RU" dirty="0" smtClean="0"/>
              <a:t>данные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head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             </a:t>
            </a:r>
          </a:p>
          <a:p>
            <a:pPr marL="114300" indent="0">
              <a:buNone/>
            </a:pPr>
            <a:r>
              <a:rPr lang="en-US" dirty="0" smtClean="0"/>
              <a:t>head                          </a:t>
            </a:r>
          </a:p>
          <a:p>
            <a:pPr marL="114300" indent="0" algn="r">
              <a:buNone/>
            </a:pPr>
            <a:r>
              <a:rPr lang="ru-RU" dirty="0" smtClean="0"/>
              <a:t>1)  </a:t>
            </a:r>
            <a:r>
              <a:rPr lang="en-US" dirty="0" smtClean="0"/>
              <a:t>p-&gt;next</a:t>
            </a:r>
            <a:r>
              <a:rPr lang="ru-RU" dirty="0" smtClean="0"/>
              <a:t> 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head</a:t>
            </a:r>
          </a:p>
          <a:p>
            <a:pPr marL="114300" indent="0" algn="r">
              <a:buNone/>
            </a:pPr>
            <a:r>
              <a:rPr lang="ru-RU" dirty="0" smtClean="0"/>
              <a:t>2)  </a:t>
            </a:r>
            <a:r>
              <a:rPr lang="en-US" dirty="0" smtClean="0"/>
              <a:t>head</a:t>
            </a:r>
            <a:r>
              <a:rPr lang="ru-RU" dirty="0" smtClean="0"/>
              <a:t> 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p          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14300" indent="0" algn="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</a:t>
            </a:r>
            <a:r>
              <a:rPr lang="en-US" dirty="0" smtClean="0"/>
              <a:t> 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9249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>
            <a:endCxn id="6" idx="1"/>
          </p:cNvCxnSpPr>
          <p:nvPr/>
        </p:nvCxnSpPr>
        <p:spPr>
          <a:xfrm>
            <a:off x="899592" y="31049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339752" y="29249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6016" y="292494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32849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339752" y="3284984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843808" y="3140968"/>
            <a:ext cx="18722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220072" y="3104964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948264" y="2924944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3609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331640" y="3789040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149080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19"/>
          <p:cNvCxnSpPr>
            <a:stCxn id="37" idx="4"/>
            <a:endCxn id="15" idx="1"/>
          </p:cNvCxnSpPr>
          <p:nvPr/>
        </p:nvCxnSpPr>
        <p:spPr>
          <a:xfrm rot="16200000" flipH="1">
            <a:off x="687476" y="3324896"/>
            <a:ext cx="828092" cy="4602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endCxn id="9" idx="2"/>
          </p:cNvCxnSpPr>
          <p:nvPr/>
        </p:nvCxnSpPr>
        <p:spPr>
          <a:xfrm flipV="1">
            <a:off x="1763688" y="3645024"/>
            <a:ext cx="1008112" cy="3340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467544" y="4869160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99592" y="5049180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2627784" y="4869160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331640" y="573325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331640" y="609329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Соединительная линия уступом 29"/>
          <p:cNvCxnSpPr>
            <a:endCxn id="28" idx="1"/>
          </p:cNvCxnSpPr>
          <p:nvPr/>
        </p:nvCxnSpPr>
        <p:spPr>
          <a:xfrm rot="16200000" flipH="1">
            <a:off x="773578" y="5355214"/>
            <a:ext cx="684076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1763688" y="5913276"/>
            <a:ext cx="172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491880" y="5733256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915816" y="59399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6" y="59399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5" name="Умножение 34"/>
          <p:cNvSpPr/>
          <p:nvPr/>
        </p:nvSpPr>
        <p:spPr>
          <a:xfrm>
            <a:off x="1619672" y="2812286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6" name="Умножение 35"/>
          <p:cNvSpPr/>
          <p:nvPr/>
        </p:nvSpPr>
        <p:spPr>
          <a:xfrm>
            <a:off x="1619672" y="4797152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" name="Овал 36"/>
          <p:cNvSpPr/>
          <p:nvPr/>
        </p:nvSpPr>
        <p:spPr>
          <a:xfrm>
            <a:off x="835401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1748228" y="394308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/>
          <p:cNvSpPr/>
          <p:nvPr/>
        </p:nvSpPr>
        <p:spPr>
          <a:xfrm>
            <a:off x="2843808" y="310496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5220072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899591" y="50131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727684" y="587827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5760" y="4546156"/>
            <a:ext cx="3923928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195736" y="4062281"/>
            <a:ext cx="864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7493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3" grpId="0"/>
      <p:bldP spid="14" grpId="0"/>
      <p:bldP spid="15" grpId="0" animBg="1"/>
      <p:bldP spid="1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064896" cy="504056"/>
          </a:xfrm>
        </p:spPr>
        <p:txBody>
          <a:bodyPr/>
          <a:lstStyle/>
          <a:p>
            <a:r>
              <a:rPr lang="ru-RU" dirty="0"/>
              <a:t>Основные операции со стеком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147248" cy="5708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/>
              <a:t>2)  </a:t>
            </a:r>
            <a:r>
              <a:rPr lang="ru-RU" sz="2800" b="1" dirty="0" smtClean="0"/>
              <a:t>Исключение первого элемента из списка</a:t>
            </a:r>
          </a:p>
          <a:p>
            <a:pPr marL="114300" indent="0">
              <a:buNone/>
            </a:pPr>
            <a:r>
              <a:rPr lang="ru-RU" sz="2800" dirty="0" smtClean="0"/>
              <a:t>     Операция имеет смысл, если список не пустой (</a:t>
            </a:r>
            <a:r>
              <a:rPr lang="en-US" sz="2800" dirty="0" smtClean="0"/>
              <a:t>head</a:t>
            </a:r>
            <a:r>
              <a:rPr lang="ru-RU" sz="2800" dirty="0" smtClean="0"/>
              <a:t>≠</a:t>
            </a:r>
            <a:r>
              <a:rPr lang="en-US" sz="2800" dirty="0" smtClean="0"/>
              <a:t>NULL</a:t>
            </a:r>
            <a:r>
              <a:rPr lang="ru-RU" sz="2800" dirty="0" smtClean="0"/>
              <a:t>).</a:t>
            </a:r>
          </a:p>
          <a:p>
            <a:pPr marL="114300" indent="0">
              <a:buNone/>
            </a:pPr>
            <a:r>
              <a:rPr lang="en-US" sz="2800" dirty="0" smtClean="0"/>
              <a:t>head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ru-RU" sz="2800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 algn="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2800" dirty="0" smtClean="0"/>
              <a:t>                                                     1)p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head        </a:t>
            </a:r>
            <a:r>
              <a:rPr lang="en-US" sz="2800" dirty="0" smtClean="0">
                <a:solidFill>
                  <a:schemeClr val="bg1"/>
                </a:solidFill>
              </a:rPr>
              <a:t> .</a:t>
            </a:r>
          </a:p>
          <a:p>
            <a:pPr marL="114300" indent="0" algn="ctr">
              <a:buNone/>
            </a:pPr>
            <a:r>
              <a:rPr lang="en-US" sz="2800" dirty="0" smtClean="0"/>
              <a:t>                                                         </a:t>
            </a:r>
            <a:r>
              <a:rPr lang="ru-RU" sz="2800" dirty="0" smtClean="0"/>
              <a:t>2)  </a:t>
            </a:r>
            <a:r>
              <a:rPr lang="en-US" sz="2800" dirty="0" smtClean="0"/>
              <a:t>head</a:t>
            </a:r>
            <a:r>
              <a:rPr lang="ru-RU" sz="2800" dirty="0" smtClean="0"/>
              <a:t> :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p</a:t>
            </a:r>
            <a:r>
              <a:rPr lang="ru-RU" sz="2800" dirty="0" smtClean="0"/>
              <a:t> </a:t>
            </a:r>
            <a:r>
              <a:rPr lang="en-US" sz="2800" dirty="0" smtClean="0"/>
              <a:t>-&gt;next</a:t>
            </a:r>
          </a:p>
          <a:p>
            <a:pPr marL="114300" indent="0" algn="ctr">
              <a:buNone/>
            </a:pPr>
            <a:r>
              <a:rPr lang="en-US" sz="2800" dirty="0" smtClean="0"/>
              <a:t>                                              delete p         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437" y="263795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" name="Прямая со стрелкой 4"/>
          <p:cNvCxnSpPr>
            <a:endCxn id="6" idx="1"/>
          </p:cNvCxnSpPr>
          <p:nvPr/>
        </p:nvCxnSpPr>
        <p:spPr>
          <a:xfrm>
            <a:off x="1058485" y="2817976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498645" y="263795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5739005" y="264724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5739005" y="300728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2498645" y="2997996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002701" y="28632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243061" y="2827268"/>
            <a:ext cx="8640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107157" y="264724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4226837" y="264724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Прямоугольник 16"/>
          <p:cNvSpPr/>
          <p:nvPr/>
        </p:nvSpPr>
        <p:spPr>
          <a:xfrm>
            <a:off x="4226837" y="3007288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4658885" y="28632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 rot="16200000" flipH="1">
            <a:off x="2605656" y="1289920"/>
            <a:ext cx="523893" cy="3589855"/>
          </a:xfrm>
          <a:prstGeom prst="bentConnector3">
            <a:avLst>
              <a:gd name="adj1" fmla="val 22699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Умножение 25"/>
          <p:cNvSpPr/>
          <p:nvPr/>
        </p:nvSpPr>
        <p:spPr>
          <a:xfrm>
            <a:off x="3542761" y="2564207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7" name="Умножение 26"/>
          <p:cNvSpPr/>
          <p:nvPr/>
        </p:nvSpPr>
        <p:spPr>
          <a:xfrm>
            <a:off x="1742561" y="2532849"/>
            <a:ext cx="468052" cy="54470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8" name="TextBox 27"/>
          <p:cNvSpPr txBox="1"/>
          <p:nvPr/>
        </p:nvSpPr>
        <p:spPr>
          <a:xfrm>
            <a:off x="2435554" y="334679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344739" y="4031713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ru-RU" sz="2400" dirty="0"/>
          </a:p>
        </p:txBody>
      </p:sp>
      <p:cxnSp>
        <p:nvCxnSpPr>
          <p:cNvPr id="34" name="Прямая со стрелкой 33"/>
          <p:cNvCxnSpPr>
            <a:endCxn id="9" idx="2"/>
          </p:cNvCxnSpPr>
          <p:nvPr/>
        </p:nvCxnSpPr>
        <p:spPr>
          <a:xfrm flipV="1">
            <a:off x="2930693" y="3358036"/>
            <a:ext cx="0" cy="29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6677" y="35740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endParaRPr lang="ru-RU" sz="2400" dirty="0"/>
          </a:p>
        </p:txBody>
      </p:sp>
      <p:sp>
        <p:nvSpPr>
          <p:cNvPr id="23" name="Овал 22"/>
          <p:cNvSpPr/>
          <p:nvPr/>
        </p:nvSpPr>
        <p:spPr>
          <a:xfrm>
            <a:off x="1058485" y="27819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3002701" y="28179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4586877" y="28179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207057" y="27868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524328" y="4031713"/>
            <a:ext cx="3600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6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26" grpId="0" animBg="1"/>
      <p:bldP spid="27" grpId="0" animBg="1"/>
      <p:bldP spid="28" grpId="0"/>
      <p:bldP spid="29" grpId="0"/>
      <p:bldP spid="36" grpId="0"/>
      <p:bldP spid="23" grpId="0" animBg="1"/>
      <p:bldP spid="25" grpId="0" animBg="1"/>
      <p:bldP spid="30" grpId="0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1311</TotalTime>
  <Words>1167</Words>
  <Application>Microsoft Office PowerPoint</Application>
  <PresentationFormat>Экран (4:3)</PresentationFormat>
  <Paragraphs>253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Соседство</vt:lpstr>
      <vt:lpstr>Динамические структуры данных</vt:lpstr>
      <vt:lpstr>Презентация PowerPoint</vt:lpstr>
      <vt:lpstr>Презентация PowerPoint</vt:lpstr>
      <vt:lpstr>Динамически распределяемая память</vt:lpstr>
      <vt:lpstr>Презентация PowerPoint</vt:lpstr>
      <vt:lpstr>Линейные списки</vt:lpstr>
      <vt:lpstr>Презентация PowerPoint</vt:lpstr>
      <vt:lpstr>Основные операции со стеком</vt:lpstr>
      <vt:lpstr>Основные операции со стеком</vt:lpstr>
      <vt:lpstr>Основные операции со стеком</vt:lpstr>
      <vt:lpstr>Основные операции с очередью</vt:lpstr>
      <vt:lpstr>Презентация PowerPoint</vt:lpstr>
      <vt:lpstr>Основные операции с очередью</vt:lpstr>
      <vt:lpstr>Презентация PowerPoint</vt:lpstr>
      <vt:lpstr>Задача сортировки последовательностей</vt:lpstr>
      <vt:lpstr>Рассмотрим операции: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днс</cp:lastModifiedBy>
  <cp:revision>129</cp:revision>
  <dcterms:created xsi:type="dcterms:W3CDTF">2012-10-05T08:13:27Z</dcterms:created>
  <dcterms:modified xsi:type="dcterms:W3CDTF">2013-04-10T15:15:09Z</dcterms:modified>
</cp:coreProperties>
</file>