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1" r:id="rId2"/>
    <p:sldId id="257" r:id="rId3"/>
    <p:sldId id="262" r:id="rId4"/>
    <p:sldId id="263" r:id="rId5"/>
    <p:sldId id="258" r:id="rId6"/>
    <p:sldId id="259" r:id="rId7"/>
    <p:sldId id="264" r:id="rId8"/>
    <p:sldId id="268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4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3223C-5125-4138-A055-6F3DCFF5C22F}" type="datetimeFigureOut">
              <a:rPr lang="ru-RU" smtClean="0"/>
              <a:t>09.04.2014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257EF-CD8D-4105-A3E6-FE811D17F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75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257EF-CD8D-4105-A3E6-FE811D17FA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43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8CCB-E3FC-403D-964A-9F71C5B3F410}" type="datetimeFigureOut">
              <a:rPr lang="ru-RU" smtClean="0"/>
              <a:t>09.04.2014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40F8-081A-499E-A182-62B4C2BC06A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8CCB-E3FC-403D-964A-9F71C5B3F410}" type="datetimeFigureOut">
              <a:rPr lang="ru-RU" smtClean="0"/>
              <a:t>09.04.2014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40F8-081A-499E-A182-62B4C2BC06A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8CCB-E3FC-403D-964A-9F71C5B3F410}" type="datetimeFigureOut">
              <a:rPr lang="ru-RU" smtClean="0"/>
              <a:t>09.04.2014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40F8-081A-499E-A182-62B4C2BC06A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8CCB-E3FC-403D-964A-9F71C5B3F410}" type="datetimeFigureOut">
              <a:rPr lang="ru-RU" smtClean="0"/>
              <a:t>09.04.2014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40F8-081A-499E-A182-62B4C2BC06A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8CCB-E3FC-403D-964A-9F71C5B3F410}" type="datetimeFigureOut">
              <a:rPr lang="ru-RU" smtClean="0"/>
              <a:t>09.04.2014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40F8-081A-499E-A182-62B4C2BC06A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8CCB-E3FC-403D-964A-9F71C5B3F410}" type="datetimeFigureOut">
              <a:rPr lang="ru-RU" smtClean="0"/>
              <a:t>09.04.2014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40F8-081A-499E-A182-62B4C2BC06A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8CCB-E3FC-403D-964A-9F71C5B3F410}" type="datetimeFigureOut">
              <a:rPr lang="ru-RU" smtClean="0"/>
              <a:t>09.04.2014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40F8-081A-499E-A182-62B4C2BC06A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8CCB-E3FC-403D-964A-9F71C5B3F410}" type="datetimeFigureOut">
              <a:rPr lang="ru-RU" smtClean="0"/>
              <a:t>09.04.2014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40F8-081A-499E-A182-62B4C2BC06A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8CCB-E3FC-403D-964A-9F71C5B3F410}" type="datetimeFigureOut">
              <a:rPr lang="ru-RU" smtClean="0"/>
              <a:t>09.04.2014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40F8-081A-499E-A182-62B4C2BC06A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8CCB-E3FC-403D-964A-9F71C5B3F410}" type="datetimeFigureOut">
              <a:rPr lang="ru-RU" smtClean="0"/>
              <a:t>09.04.2014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40F8-081A-499E-A182-62B4C2BC06A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8CCB-E3FC-403D-964A-9F71C5B3F410}" type="datetimeFigureOut">
              <a:rPr lang="ru-RU" smtClean="0"/>
              <a:t>09.04.2014</a:t>
            </a:fld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6F40F8-081A-499E-A182-62B4C2BC06A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96F40F8-081A-499E-A182-62B4C2BC06A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FD28CCB-E3FC-403D-964A-9F71C5B3F410}" type="datetimeFigureOut">
              <a:rPr lang="ru-RU" smtClean="0"/>
              <a:t>09.04.2014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136904" cy="936104"/>
          </a:xfrm>
        </p:spPr>
        <p:txBody>
          <a:bodyPr/>
          <a:lstStyle/>
          <a:p>
            <a:pPr algn="ctr"/>
            <a:r>
              <a:rPr lang="ru-RU" dirty="0" smtClean="0"/>
              <a:t>Метод прямого слияния </a:t>
            </a:r>
            <a:r>
              <a:rPr lang="en-US" sz="4000" dirty="0" err="1" smtClean="0"/>
              <a:t>MergeSort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7848872" cy="52565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Дан неупорядоченный список </a:t>
            </a:r>
            <a:r>
              <a:rPr lang="en-US" b="1" dirty="0" smtClean="0"/>
              <a:t>S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r>
              <a:rPr lang="ru-RU" dirty="0" smtClean="0"/>
              <a:t>В основе алгоритма лежит </a:t>
            </a:r>
            <a:r>
              <a:rPr lang="ru-RU" b="1" dirty="0" smtClean="0"/>
              <a:t>операция слияния серий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r>
              <a:rPr lang="ru-RU" b="1" u="sng" dirty="0" smtClean="0"/>
              <a:t>Определение</a:t>
            </a:r>
            <a:r>
              <a:rPr lang="ru-RU" dirty="0"/>
              <a:t>.</a:t>
            </a:r>
            <a:r>
              <a:rPr lang="ru-RU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ru-RU" dirty="0" smtClean="0">
                <a:solidFill>
                  <a:srgbClr val="FF0000"/>
                </a:solidFill>
              </a:rPr>
              <a:t>-серией </a:t>
            </a:r>
            <a:r>
              <a:rPr lang="ru-RU" dirty="0" smtClean="0"/>
              <a:t>называется неубывающая последовательность из </a:t>
            </a:r>
            <a:r>
              <a:rPr lang="en-US" b="1" dirty="0" smtClean="0"/>
              <a:t>p</a:t>
            </a:r>
            <a:r>
              <a:rPr lang="en-US" dirty="0" smtClean="0"/>
              <a:t> </a:t>
            </a:r>
            <a:r>
              <a:rPr lang="ru-RU" dirty="0" smtClean="0"/>
              <a:t>элементов.</a:t>
            </a:r>
          </a:p>
          <a:p>
            <a:pPr marL="114300" indent="0">
              <a:buNone/>
            </a:pPr>
            <a:r>
              <a:rPr lang="ru-RU" b="1" u="sng" dirty="0" smtClean="0"/>
              <a:t>Задача:</a:t>
            </a:r>
            <a:r>
              <a:rPr lang="ru-RU" dirty="0" smtClean="0"/>
              <a:t>  Имеется две упорядоченные последовательности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b="1" dirty="0" smtClean="0"/>
              <a:t>a</a:t>
            </a:r>
            <a:r>
              <a:rPr lang="ru-RU" b="1" dirty="0" smtClean="0"/>
              <a:t> </a:t>
            </a:r>
            <a:r>
              <a:rPr lang="ru-RU" dirty="0" smtClean="0"/>
              <a:t> и  </a:t>
            </a:r>
            <a:r>
              <a:rPr lang="en-US" b="1" dirty="0" smtClean="0"/>
              <a:t>b</a:t>
            </a:r>
            <a:r>
              <a:rPr lang="ru-RU" dirty="0" smtClean="0"/>
              <a:t>  размером  </a:t>
            </a:r>
            <a:r>
              <a:rPr lang="en-US" b="1" dirty="0" smtClean="0"/>
              <a:t>q</a:t>
            </a:r>
            <a:r>
              <a:rPr lang="en-US" dirty="0" smtClean="0"/>
              <a:t> </a:t>
            </a:r>
            <a:r>
              <a:rPr lang="ru-RU" dirty="0" smtClean="0"/>
              <a:t> и </a:t>
            </a:r>
            <a:r>
              <a:rPr lang="en-US" dirty="0" smtClean="0"/>
              <a:t> </a:t>
            </a:r>
            <a:r>
              <a:rPr lang="en-US" b="1" dirty="0" smtClean="0"/>
              <a:t>r</a:t>
            </a:r>
            <a:r>
              <a:rPr lang="ru-RU" b="1" dirty="0" smtClean="0"/>
              <a:t> </a:t>
            </a:r>
            <a:r>
              <a:rPr lang="ru-RU" dirty="0" smtClean="0"/>
              <a:t> соответственно. Необходимо получить последовательность  </a:t>
            </a:r>
            <a:r>
              <a:rPr lang="ru-RU" b="1" dirty="0" smtClean="0"/>
              <a:t>с</a:t>
            </a:r>
            <a:r>
              <a:rPr lang="ru-RU" dirty="0" smtClean="0"/>
              <a:t>  путем слияния  </a:t>
            </a:r>
            <a:r>
              <a:rPr lang="en-US" b="1" dirty="0" smtClean="0"/>
              <a:t>a</a:t>
            </a:r>
            <a:r>
              <a:rPr lang="ru-RU" b="1" dirty="0" smtClean="0"/>
              <a:t> 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 </a:t>
            </a:r>
            <a:r>
              <a:rPr lang="en-US" b="1" dirty="0" smtClean="0"/>
              <a:t>b</a:t>
            </a:r>
            <a:r>
              <a:rPr lang="ru-RU" dirty="0" smtClean="0"/>
              <a:t>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dirty="0" smtClean="0"/>
              <a:t>длина последовательности  </a:t>
            </a:r>
            <a:r>
              <a:rPr lang="ru-RU" b="1" dirty="0" smtClean="0"/>
              <a:t>с</a:t>
            </a:r>
            <a:r>
              <a:rPr lang="ru-RU" dirty="0" smtClean="0"/>
              <a:t>  будет равна  </a:t>
            </a:r>
            <a:r>
              <a:rPr lang="en-US" b="1" dirty="0" smtClean="0"/>
              <a:t>q </a:t>
            </a:r>
            <a:r>
              <a:rPr lang="ru-RU" b="1" dirty="0" smtClean="0"/>
              <a:t>+</a:t>
            </a:r>
            <a:r>
              <a:rPr lang="en-US" b="1" dirty="0" smtClean="0"/>
              <a:t> r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r>
              <a:rPr lang="ru-RU" b="1" dirty="0" smtClean="0"/>
              <a:t>Пример:</a:t>
            </a:r>
          </a:p>
          <a:p>
            <a:pPr marL="114300" indent="0">
              <a:buNone/>
            </a:pPr>
            <a:r>
              <a:rPr lang="en-US" b="1" dirty="0" smtClean="0"/>
              <a:t>a</a:t>
            </a:r>
            <a:r>
              <a:rPr lang="en-US" dirty="0" smtClean="0"/>
              <a:t>:         1    </a:t>
            </a:r>
            <a:r>
              <a:rPr lang="ru-RU" dirty="0" smtClean="0"/>
              <a:t> </a:t>
            </a:r>
            <a:r>
              <a:rPr lang="en-US" dirty="0" smtClean="0"/>
              <a:t> 4     5     6’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b</a:t>
            </a:r>
            <a:r>
              <a:rPr lang="en-US" dirty="0" smtClean="0"/>
              <a:t>:         2      3     6”   7    8</a:t>
            </a:r>
          </a:p>
          <a:p>
            <a:pPr marL="114300" indent="0">
              <a:buNone/>
            </a:pPr>
            <a:r>
              <a:rPr lang="ru-RU" b="1" dirty="0"/>
              <a:t>с</a:t>
            </a:r>
            <a:r>
              <a:rPr lang="en-US" dirty="0" smtClean="0"/>
              <a:t>:        1   2   3   4   5   6’   6”   7   8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535858" y="5038643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2039914" y="5038643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471962" y="5038643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1535858" y="5038643"/>
            <a:ext cx="504056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2039914" y="5038643"/>
            <a:ext cx="432048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2471962" y="5038643"/>
            <a:ext cx="504056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83730" y="5902739"/>
            <a:ext cx="42484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4128146" y="5974747"/>
            <a:ext cx="50405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723990" y="6273100"/>
            <a:ext cx="50405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272613" y="5995560"/>
            <a:ext cx="50405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020585" y="5946356"/>
            <a:ext cx="50405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696370" y="5958785"/>
            <a:ext cx="50405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268037" y="5985068"/>
            <a:ext cx="50405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040003" y="5974747"/>
            <a:ext cx="50405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612116" y="5958785"/>
            <a:ext cx="50405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283830" y="5995560"/>
            <a:ext cx="50405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2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2207"/>
            <a:ext cx="8352928" cy="742497"/>
          </a:xfrm>
        </p:spPr>
        <p:txBody>
          <a:bodyPr/>
          <a:lstStyle/>
          <a:p>
            <a:pPr algn="ctr"/>
            <a:r>
              <a:rPr lang="ru-RU" dirty="0" smtClean="0"/>
              <a:t>Трудоемкость метода </a:t>
            </a:r>
            <a:r>
              <a:rPr lang="en-US" dirty="0" err="1" smtClean="0"/>
              <a:t>MergeSort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36712"/>
                <a:ext cx="7992888" cy="6021288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ru-RU" sz="2800" dirty="0" smtClean="0"/>
                  <a:t>Трудоемкость сортировки следует из трудоемкости операции слияния серий. </a:t>
                </a:r>
              </a:p>
              <a:p>
                <a:pPr marL="114300" indent="0">
                  <a:buNone/>
                </a:pPr>
                <a:r>
                  <a:rPr lang="ru-RU" sz="2800" u="sng" dirty="0" smtClean="0"/>
                  <a:t>На каждой итерации </a:t>
                </a:r>
                <a:r>
                  <a:rPr lang="ru-RU" sz="2800" dirty="0" smtClean="0"/>
                  <a:t>«большого» цикла производится ровно </a:t>
                </a:r>
                <a:r>
                  <a:rPr lang="en-US" sz="2800" b="1" dirty="0" smtClean="0"/>
                  <a:t>n</a:t>
                </a:r>
                <a:r>
                  <a:rPr lang="ru-RU" sz="2800" b="1" dirty="0" smtClean="0"/>
                  <a:t> перемещений </a:t>
                </a:r>
                <a:r>
                  <a:rPr lang="ru-RU" sz="2800" dirty="0" smtClean="0"/>
                  <a:t>элементов списков и </a:t>
                </a:r>
                <a:r>
                  <a:rPr lang="ru-RU" sz="2800" b="1" dirty="0" smtClean="0"/>
                  <a:t>менее </a:t>
                </a:r>
                <a:r>
                  <a:rPr lang="en-US" sz="2800" b="1" dirty="0"/>
                  <a:t>n </a:t>
                </a:r>
                <a:r>
                  <a:rPr lang="ru-RU" sz="2800" b="1" dirty="0" smtClean="0"/>
                  <a:t>сравнений</a:t>
                </a:r>
                <a:r>
                  <a:rPr lang="ru-RU" sz="2800" dirty="0" smtClean="0"/>
                  <a:t> элементов.</a:t>
                </a:r>
              </a:p>
              <a:p>
                <a:pPr marL="114300" indent="0">
                  <a:buNone/>
                </a:pPr>
                <a:r>
                  <a:rPr lang="ru-RU" sz="2800" u="sng" dirty="0" smtClean="0"/>
                  <a:t>Количество итераций</a:t>
                </a:r>
                <a:r>
                  <a:rPr lang="ru-RU" sz="2800" dirty="0" smtClean="0"/>
                  <a:t> равно </a:t>
                </a:r>
                <a:r>
                  <a:rPr lang="ru-RU" sz="2800" b="1" dirty="0" smtClean="0">
                    <a:latin typeface="Cambria Math"/>
                    <a:ea typeface="Cambria Math"/>
                  </a:rPr>
                  <a:t>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/>
                                <a:ea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ru-RU" sz="2800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800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ru-RU" sz="2800" b="1" dirty="0" smtClean="0">
                    <a:latin typeface="Cambria Math"/>
                    <a:ea typeface="Cambria Math"/>
                  </a:rPr>
                  <a:t>⌉</a:t>
                </a:r>
                <a:endParaRPr lang="en-US" sz="2800" b="1" dirty="0" smtClean="0">
                  <a:latin typeface="Cambria Math"/>
                  <a:ea typeface="Cambria Math"/>
                </a:endParaRPr>
              </a:p>
              <a:p>
                <a:pPr marL="114300" indent="0" algn="ctr">
                  <a:spcBef>
                    <a:spcPts val="1200"/>
                  </a:spcBef>
                  <a:buNone/>
                </a:pPr>
                <a:r>
                  <a:rPr lang="en-US" sz="2800" dirty="0" smtClean="0">
                    <a:latin typeface="Cambria Math"/>
                    <a:ea typeface="Cambria Math"/>
                  </a:rPr>
                  <a:t>C</a:t>
                </a:r>
                <a:r>
                  <a:rPr lang="ru-RU" sz="28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800" dirty="0" smtClean="0">
                    <a:latin typeface="Cambria Math"/>
                    <a:ea typeface="Cambria Math"/>
                  </a:rPr>
                  <a:t>&lt;</a:t>
                </a:r>
                <a:r>
                  <a:rPr lang="ru-RU" sz="28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2800" dirty="0" smtClean="0">
                    <a:latin typeface="Cambria Math"/>
                    <a:ea typeface="Cambria Math"/>
                  </a:rPr>
                  <a:t>n</a:t>
                </a:r>
                <a:r>
                  <a:rPr lang="ru-RU" sz="2800" dirty="0" smtClean="0">
                    <a:latin typeface="Cambria Math"/>
                    <a:ea typeface="Cambria Math"/>
                  </a:rPr>
                  <a:t> 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ru-RU" sz="2800" dirty="0">
                    <a:latin typeface="Cambria Math"/>
                    <a:ea typeface="Cambria Math"/>
                  </a:rPr>
                  <a:t>⌉</a:t>
                </a:r>
                <a:endParaRPr lang="en-US" sz="2800" dirty="0">
                  <a:latin typeface="Cambria Math"/>
                  <a:ea typeface="Cambria Math"/>
                </a:endParaRPr>
              </a:p>
              <a:p>
                <a:pPr marL="114300" indent="0" algn="ctr">
                  <a:spcBef>
                    <a:spcPts val="1200"/>
                  </a:spcBef>
                  <a:buNone/>
                </a:pPr>
                <a:r>
                  <a:rPr lang="en-US" sz="2800" dirty="0" smtClean="0"/>
                  <a:t>M</a:t>
                </a:r>
                <a:r>
                  <a:rPr lang="ru-RU" sz="2800" dirty="0" smtClean="0"/>
                  <a:t> </a:t>
                </a:r>
                <a:r>
                  <a:rPr lang="en-US" sz="2800" dirty="0">
                    <a:latin typeface="Cambria Math"/>
                    <a:ea typeface="Cambria Math"/>
                  </a:rPr>
                  <a:t>= </a:t>
                </a:r>
                <a:r>
                  <a:rPr lang="en-US" sz="2800" dirty="0" smtClean="0"/>
                  <a:t>n</a:t>
                </a:r>
                <a:r>
                  <a:rPr lang="ru-RU" sz="2800" dirty="0" smtClean="0"/>
                  <a:t> </a:t>
                </a:r>
                <a:r>
                  <a:rPr lang="ru-RU" sz="2800" dirty="0" smtClean="0">
                    <a:latin typeface="Cambria Math"/>
                    <a:ea typeface="Cambria Math"/>
                  </a:rPr>
                  <a:t>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ru-RU" sz="2800" dirty="0" smtClean="0">
                    <a:latin typeface="Cambria Math"/>
                    <a:ea typeface="Cambria Math"/>
                  </a:rPr>
                  <a:t>⌉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n </a:t>
                </a:r>
              </a:p>
              <a:p>
                <a:pPr marL="114300" indent="0" algn="ctr">
                  <a:spcBef>
                    <a:spcPts val="1200"/>
                  </a:spcBef>
                  <a:buNone/>
                </a:pPr>
                <a:r>
                  <a:rPr lang="en-US" sz="2800" b="1" dirty="0" smtClean="0">
                    <a:latin typeface="Cambria Math"/>
                    <a:ea typeface="Cambria Math"/>
                  </a:rPr>
                  <a:t>T = O(n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/>
                        <a:ea typeface="Cambria Math"/>
                      </a:rPr>
                      <m:t> </m:t>
                    </m:r>
                    <m:func>
                      <m:funcPr>
                        <m:ctrlPr>
                          <a:rPr lang="en-US" sz="2800" b="1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1" i="0">
                                <a:latin typeface="Cambria Math"/>
                                <a:ea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ru-RU" sz="2800" b="1" i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800" b="1" i="0">
                            <a:latin typeface="Cambria Math"/>
                            <a:ea typeface="Cambria Math"/>
                          </a:rPr>
                          <m:t>𝐧</m:t>
                        </m:r>
                      </m:e>
                    </m:func>
                  </m:oMath>
                </a14:m>
                <a:r>
                  <a:rPr lang="en-US" sz="2800" b="1" dirty="0" smtClean="0">
                    <a:latin typeface="Cambria Math"/>
                    <a:ea typeface="Cambria Math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ru-RU" sz="2800" dirty="0" smtClean="0">
                    <a:ea typeface="Cambria Math"/>
                  </a:rPr>
                  <a:t>Метод обеспечивает </a:t>
                </a:r>
                <a:r>
                  <a:rPr lang="ru-RU" sz="2800" dirty="0" smtClean="0">
                    <a:solidFill>
                      <a:srgbClr val="0070C0"/>
                    </a:solidFill>
                    <a:ea typeface="Cambria Math"/>
                  </a:rPr>
                  <a:t>устойчивую</a:t>
                </a:r>
                <a:r>
                  <a:rPr lang="ru-RU" sz="2800" dirty="0" smtClean="0">
                    <a:ea typeface="Cambria Math"/>
                  </a:rPr>
                  <a:t> сортировку.</a:t>
                </a:r>
              </a:p>
              <a:p>
                <a:pPr marL="114300" indent="0">
                  <a:buNone/>
                </a:pPr>
                <a:r>
                  <a:rPr lang="ru-RU" sz="2800" dirty="0" smtClean="0">
                    <a:ea typeface="Cambria Math"/>
                  </a:rPr>
                  <a:t>При реализации алгоритма для массивов  метод требует наличия второй рабочей копии массива.</a:t>
                </a:r>
              </a:p>
              <a:p>
                <a:pPr marL="114300" indent="0">
                  <a:buNone/>
                </a:pPr>
                <a:r>
                  <a:rPr lang="ru-RU" sz="2800" dirty="0" smtClean="0">
                    <a:ea typeface="Cambria Math"/>
                  </a:rPr>
                  <a:t>При реализации алгоритма для списков  копия массива не требуется</a:t>
                </a:r>
                <a:r>
                  <a:rPr lang="ru-RU" dirty="0" smtClean="0">
                    <a:ea typeface="Cambria Math"/>
                  </a:rPr>
                  <a:t>.</a:t>
                </a:r>
                <a:endParaRPr lang="en-US" dirty="0">
                  <a:ea typeface="Cambria Math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36712"/>
                <a:ext cx="7992888" cy="6021288"/>
              </a:xfrm>
              <a:blipFill rotWithShape="1">
                <a:blip r:embed="rId2"/>
                <a:stretch>
                  <a:fillRect t="-1518" r="-1602" b="-1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3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553427"/>
              </p:ext>
            </p:extLst>
          </p:nvPr>
        </p:nvGraphicFramePr>
        <p:xfrm>
          <a:off x="251520" y="548680"/>
          <a:ext cx="8136904" cy="5393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2016224"/>
                <a:gridCol w="1944216"/>
                <a:gridCol w="2520280"/>
              </a:tblGrid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Метод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Трудоемкость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Устойчивость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Зависимость от упорядоченности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ShellSort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</a:t>
                      </a:r>
                      <a:r>
                        <a:rPr lang="en-US" sz="2400" baseline="30000" dirty="0" smtClean="0"/>
                        <a:t>1,2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</a:t>
                      </a:r>
                      <a:r>
                        <a:rPr lang="ru-RU" sz="2400" baseline="0" dirty="0" smtClean="0"/>
                        <a:t> устойчив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Зависит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HeapSort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</a:t>
                      </a:r>
                      <a:r>
                        <a:rPr lang="ru-RU" sz="2400" dirty="0" smtClean="0"/>
                        <a:t> </a:t>
                      </a:r>
                      <a:r>
                        <a:rPr lang="en-US" sz="2400" baseline="0" dirty="0" smtClean="0"/>
                        <a:t>log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n)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</a:t>
                      </a:r>
                      <a:r>
                        <a:rPr lang="ru-RU" sz="2400" baseline="0" dirty="0" smtClean="0"/>
                        <a:t> устойчив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Практически не зависит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QuickSort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</a:t>
                      </a:r>
                      <a:r>
                        <a:rPr lang="ru-RU" sz="2400" dirty="0" smtClean="0"/>
                        <a:t> </a:t>
                      </a:r>
                      <a:r>
                        <a:rPr lang="en-US" sz="2400" baseline="0" dirty="0" smtClean="0"/>
                        <a:t>log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n)</a:t>
                      </a:r>
                      <a:endParaRPr lang="ru-RU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</a:t>
                      </a:r>
                      <a:r>
                        <a:rPr lang="ru-RU" sz="2400" baseline="0" dirty="0" smtClean="0"/>
                        <a:t> устойчив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Зависит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MergeSort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</a:t>
                      </a:r>
                      <a:r>
                        <a:rPr lang="ru-RU" sz="2400" dirty="0" smtClean="0"/>
                        <a:t> </a:t>
                      </a:r>
                      <a:r>
                        <a:rPr lang="en-US" sz="2400" baseline="0" dirty="0" smtClean="0"/>
                        <a:t>log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n)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Устойчив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?</a:t>
                      </a:r>
                      <a:endParaRPr lang="ru-RU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8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638132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3800" b="1" i="1" dirty="0" smtClean="0"/>
              <a:t>Слияние  </a:t>
            </a:r>
            <a:r>
              <a:rPr lang="en-US" sz="3800" b="1" i="1" dirty="0" smtClean="0"/>
              <a:t>q</a:t>
            </a:r>
            <a:r>
              <a:rPr lang="ru-RU" sz="3800" b="1" i="1" dirty="0" smtClean="0"/>
              <a:t>–серии  </a:t>
            </a:r>
            <a:r>
              <a:rPr lang="ru-RU" sz="3800" b="1" i="1" dirty="0"/>
              <a:t>из списка </a:t>
            </a:r>
            <a:r>
              <a:rPr lang="en-US" sz="3800" b="1" i="1" dirty="0" smtClean="0"/>
              <a:t>a</a:t>
            </a:r>
            <a:r>
              <a:rPr lang="ru-RU" sz="3800" b="1" i="1" dirty="0" smtClean="0"/>
              <a:t>  с   </a:t>
            </a:r>
            <a:r>
              <a:rPr lang="en-US" sz="3800" b="1" i="1" dirty="0" smtClean="0"/>
              <a:t>r</a:t>
            </a:r>
            <a:r>
              <a:rPr lang="ru-RU" sz="3800" b="1" i="1" dirty="0" smtClean="0"/>
              <a:t>–серией  </a:t>
            </a:r>
            <a:r>
              <a:rPr lang="ru-RU" sz="3800" b="1" i="1" dirty="0"/>
              <a:t>из списка </a:t>
            </a:r>
            <a:r>
              <a:rPr lang="en-US" sz="3800" b="1" i="1" dirty="0"/>
              <a:t>b</a:t>
            </a:r>
            <a:r>
              <a:rPr lang="ru-RU" sz="3800" b="1" i="1" dirty="0" smtClean="0"/>
              <a:t>,</a:t>
            </a:r>
            <a:r>
              <a:rPr lang="ru-RU" sz="3800" b="1" dirty="0" smtClean="0"/>
              <a:t> </a:t>
            </a:r>
          </a:p>
          <a:p>
            <a:pPr marL="0" indent="0" algn="ctr">
              <a:buNone/>
            </a:pPr>
            <a:r>
              <a:rPr lang="ru-RU" sz="3800" b="1" i="1" dirty="0" smtClean="0"/>
              <a:t>запись </a:t>
            </a:r>
            <a:r>
              <a:rPr lang="ru-RU" sz="3800" b="1" i="1" dirty="0"/>
              <a:t>результата в очередь </a:t>
            </a:r>
            <a:r>
              <a:rPr lang="en-US" sz="3800" b="1" i="1" dirty="0" smtClean="0"/>
              <a:t>c</a:t>
            </a:r>
            <a:endParaRPr lang="ru-RU" sz="3800" b="1" dirty="0"/>
          </a:p>
          <a:p>
            <a:pPr marL="0" indent="0">
              <a:buNone/>
            </a:pPr>
            <a:r>
              <a:rPr lang="ru-RU" sz="4000" b="1" dirty="0" smtClean="0"/>
              <a:t>         </a:t>
            </a:r>
            <a:r>
              <a:rPr lang="en-US" sz="4000" b="1" dirty="0" smtClean="0"/>
              <a:t>DO (</a:t>
            </a:r>
            <a:r>
              <a:rPr lang="ru-RU" sz="4000" b="1" dirty="0" smtClean="0"/>
              <a:t> </a:t>
            </a:r>
            <a:r>
              <a:rPr lang="en-US" sz="4000" b="1" dirty="0" smtClean="0"/>
              <a:t>q </a:t>
            </a:r>
            <a:r>
              <a:rPr lang="en-US" sz="4000" b="1" dirty="0"/>
              <a:t>≠ </a:t>
            </a:r>
            <a:r>
              <a:rPr lang="en-US" sz="4000" b="1" dirty="0" smtClean="0"/>
              <a:t>0</a:t>
            </a:r>
            <a:r>
              <a:rPr lang="ru-RU" sz="4000" b="1" dirty="0" smtClean="0"/>
              <a:t> </a:t>
            </a:r>
            <a:r>
              <a:rPr lang="en-US" sz="4000" b="1" dirty="0" smtClean="0"/>
              <a:t> </a:t>
            </a:r>
            <a:r>
              <a:rPr lang="ru-RU" sz="4000" b="1" dirty="0"/>
              <a:t>и</a:t>
            </a:r>
            <a:r>
              <a:rPr lang="en-US" sz="4000" b="1" dirty="0"/>
              <a:t> </a:t>
            </a:r>
            <a:r>
              <a:rPr lang="ru-RU" sz="4000" b="1" dirty="0" smtClean="0"/>
              <a:t> </a:t>
            </a:r>
            <a:r>
              <a:rPr lang="en-US" sz="4000" b="1" dirty="0" smtClean="0"/>
              <a:t>r </a:t>
            </a:r>
            <a:r>
              <a:rPr lang="en-US" sz="4000" b="1" dirty="0"/>
              <a:t>≠ </a:t>
            </a:r>
            <a:r>
              <a:rPr lang="en-US" sz="4000" b="1" dirty="0" smtClean="0"/>
              <a:t>0</a:t>
            </a:r>
            <a:r>
              <a:rPr lang="ru-RU" sz="4000" b="1" dirty="0" smtClean="0"/>
              <a:t> </a:t>
            </a:r>
            <a:r>
              <a:rPr lang="en-US" sz="4000" b="1" dirty="0" smtClean="0"/>
              <a:t>)</a:t>
            </a:r>
            <a:endParaRPr lang="ru-RU" sz="4000" b="1" dirty="0"/>
          </a:p>
          <a:p>
            <a:pPr marL="0" indent="0">
              <a:buNone/>
            </a:pPr>
            <a:r>
              <a:rPr lang="ru-RU" sz="4000" b="1" dirty="0" smtClean="0"/>
              <a:t>                </a:t>
            </a:r>
            <a:r>
              <a:rPr lang="en-US" sz="4000" b="1" dirty="0" smtClean="0"/>
              <a:t>IF (</a:t>
            </a:r>
            <a:r>
              <a:rPr lang="ru-RU" sz="4000" b="1" dirty="0" smtClean="0"/>
              <a:t> </a:t>
            </a:r>
            <a:r>
              <a:rPr lang="en-US" sz="4000" b="1" dirty="0" err="1" smtClean="0"/>
              <a:t>a→Data</a:t>
            </a:r>
            <a:r>
              <a:rPr lang="en-US" sz="4000" b="1" dirty="0" smtClean="0"/>
              <a:t> </a:t>
            </a:r>
            <a:r>
              <a:rPr lang="en-US" sz="4000" b="1" dirty="0"/>
              <a:t>≤ </a:t>
            </a:r>
            <a:r>
              <a:rPr lang="en-US" sz="4000" b="1" dirty="0" err="1" smtClean="0"/>
              <a:t>b→Data</a:t>
            </a:r>
            <a:r>
              <a:rPr lang="en-US" sz="4000" b="1" dirty="0"/>
              <a:t>)</a:t>
            </a:r>
            <a:endParaRPr lang="ru-RU" sz="4000" b="1" dirty="0"/>
          </a:p>
          <a:p>
            <a:pPr marL="0" indent="0">
              <a:buNone/>
            </a:pPr>
            <a:r>
              <a:rPr lang="ru-RU" sz="4000" b="1" dirty="0" smtClean="0"/>
              <a:t>                     &lt; Переместить </a:t>
            </a:r>
            <a:r>
              <a:rPr lang="ru-RU" sz="4000" b="1" dirty="0"/>
              <a:t>элемент из списка </a:t>
            </a:r>
            <a:r>
              <a:rPr lang="en-US" sz="4000" b="1" dirty="0"/>
              <a:t>a</a:t>
            </a:r>
            <a:r>
              <a:rPr lang="ru-RU" sz="4000" b="1" dirty="0"/>
              <a:t> в очередь </a:t>
            </a:r>
            <a:r>
              <a:rPr lang="en-US" sz="4000" b="1" dirty="0" smtClean="0"/>
              <a:t>c</a:t>
            </a:r>
            <a:r>
              <a:rPr lang="ru-RU" sz="4000" b="1" dirty="0" smtClean="0"/>
              <a:t> &gt;</a:t>
            </a:r>
            <a:endParaRPr lang="ru-RU" sz="4000" b="1" dirty="0"/>
          </a:p>
          <a:p>
            <a:pPr marL="0" indent="0">
              <a:buNone/>
            </a:pPr>
            <a:r>
              <a:rPr lang="ru-RU" sz="4000" b="1" dirty="0" smtClean="0"/>
              <a:t>                     </a:t>
            </a:r>
            <a:r>
              <a:rPr lang="en-US" sz="4000" b="1" dirty="0" smtClean="0"/>
              <a:t>q</a:t>
            </a:r>
            <a:r>
              <a:rPr lang="ru-RU" sz="4000" b="1" dirty="0" smtClean="0"/>
              <a:t> := </a:t>
            </a:r>
            <a:r>
              <a:rPr lang="en-US" sz="4000" b="1" dirty="0" smtClean="0"/>
              <a:t>q</a:t>
            </a:r>
            <a:r>
              <a:rPr lang="ru-RU" sz="4000" b="1" dirty="0"/>
              <a:t>-1</a:t>
            </a:r>
          </a:p>
          <a:p>
            <a:pPr marL="0" indent="0">
              <a:buNone/>
            </a:pPr>
            <a:r>
              <a:rPr lang="ru-RU" sz="4000" b="1" dirty="0" smtClean="0"/>
              <a:t>               </a:t>
            </a:r>
            <a:r>
              <a:rPr lang="en-US" sz="4000" b="1" dirty="0" smtClean="0"/>
              <a:t>ELSE</a:t>
            </a:r>
            <a:endParaRPr lang="ru-RU" sz="4000" b="1" dirty="0"/>
          </a:p>
          <a:p>
            <a:pPr marL="0" indent="0">
              <a:buNone/>
            </a:pPr>
            <a:r>
              <a:rPr lang="ru-RU" sz="4000" b="1" dirty="0" smtClean="0"/>
              <a:t>                     &lt; Переместить </a:t>
            </a:r>
            <a:r>
              <a:rPr lang="ru-RU" sz="4000" b="1" dirty="0"/>
              <a:t>элемент из списка </a:t>
            </a:r>
            <a:r>
              <a:rPr lang="en-US" sz="4000" b="1" dirty="0"/>
              <a:t>b</a:t>
            </a:r>
            <a:r>
              <a:rPr lang="ru-RU" sz="4000" b="1" dirty="0"/>
              <a:t> в очередь </a:t>
            </a:r>
            <a:r>
              <a:rPr lang="en-US" sz="4000" b="1" dirty="0" smtClean="0"/>
              <a:t>c</a:t>
            </a:r>
            <a:r>
              <a:rPr lang="ru-RU" sz="4000" b="1" dirty="0" smtClean="0"/>
              <a:t> &gt;</a:t>
            </a:r>
            <a:endParaRPr lang="ru-RU" sz="4000" b="1" dirty="0"/>
          </a:p>
          <a:p>
            <a:pPr marL="0" indent="0">
              <a:buNone/>
            </a:pPr>
            <a:r>
              <a:rPr lang="ru-RU" sz="4000" b="1" dirty="0" smtClean="0"/>
              <a:t>                     </a:t>
            </a:r>
            <a:r>
              <a:rPr lang="en-US" sz="4000" b="1" dirty="0" smtClean="0"/>
              <a:t>r</a:t>
            </a:r>
            <a:r>
              <a:rPr lang="ru-RU" sz="4000" b="1" dirty="0" smtClean="0"/>
              <a:t> := </a:t>
            </a:r>
            <a:r>
              <a:rPr lang="en-US" sz="4000" b="1" dirty="0" smtClean="0"/>
              <a:t>r</a:t>
            </a:r>
            <a:r>
              <a:rPr lang="ru-RU" sz="4000" b="1" dirty="0"/>
              <a:t>-1</a:t>
            </a:r>
          </a:p>
          <a:p>
            <a:pPr marL="0" indent="0">
              <a:buNone/>
            </a:pPr>
            <a:r>
              <a:rPr lang="ru-RU" sz="4000" b="1" dirty="0" smtClean="0"/>
              <a:t>               </a:t>
            </a:r>
            <a:r>
              <a:rPr lang="en-US" sz="4000" b="1" dirty="0" smtClean="0"/>
              <a:t>FI</a:t>
            </a:r>
            <a:endParaRPr lang="ru-RU" sz="4000" b="1" dirty="0"/>
          </a:p>
          <a:p>
            <a:pPr marL="0" indent="0">
              <a:buNone/>
            </a:pPr>
            <a:r>
              <a:rPr lang="ru-RU" sz="4000" b="1" dirty="0" smtClean="0"/>
              <a:t>        </a:t>
            </a:r>
            <a:r>
              <a:rPr lang="en-US" sz="4000" b="1" dirty="0" smtClean="0"/>
              <a:t>OD</a:t>
            </a:r>
            <a:endParaRPr lang="ru-RU" sz="4000" b="1" dirty="0"/>
          </a:p>
          <a:p>
            <a:pPr marL="0" indent="0">
              <a:buNone/>
            </a:pPr>
            <a:r>
              <a:rPr lang="ru-RU" sz="4000" b="1" dirty="0" smtClean="0"/>
              <a:t>        </a:t>
            </a:r>
            <a:r>
              <a:rPr lang="en-US" sz="4000" b="1" dirty="0" smtClean="0"/>
              <a:t>DO</a:t>
            </a:r>
            <a:r>
              <a:rPr lang="ru-RU" sz="4000" b="1" dirty="0" smtClean="0"/>
              <a:t> ( </a:t>
            </a:r>
            <a:r>
              <a:rPr lang="en-US" sz="4000" b="1" dirty="0" smtClean="0"/>
              <a:t>q</a:t>
            </a:r>
            <a:r>
              <a:rPr lang="ru-RU" sz="4000" b="1" dirty="0" smtClean="0"/>
              <a:t> </a:t>
            </a:r>
            <a:r>
              <a:rPr lang="ru-RU" sz="4000" b="1" dirty="0"/>
              <a:t>&gt; </a:t>
            </a:r>
            <a:r>
              <a:rPr lang="ru-RU" sz="4000" b="1" dirty="0" smtClean="0"/>
              <a:t>0 )</a:t>
            </a:r>
            <a:endParaRPr lang="ru-RU" sz="4000" b="1" dirty="0"/>
          </a:p>
          <a:p>
            <a:pPr marL="0" indent="0">
              <a:buNone/>
            </a:pPr>
            <a:r>
              <a:rPr lang="ru-RU" sz="4000" b="1" dirty="0" smtClean="0"/>
              <a:t>                &lt; Переместить </a:t>
            </a:r>
            <a:r>
              <a:rPr lang="ru-RU" sz="4000" b="1" dirty="0"/>
              <a:t>элемент из списка </a:t>
            </a:r>
            <a:r>
              <a:rPr lang="en-US" sz="4000" b="1" dirty="0"/>
              <a:t>a</a:t>
            </a:r>
            <a:r>
              <a:rPr lang="ru-RU" sz="4000" b="1" dirty="0"/>
              <a:t> в очередь </a:t>
            </a:r>
            <a:r>
              <a:rPr lang="en-US" sz="4000" b="1" dirty="0" smtClean="0"/>
              <a:t>c</a:t>
            </a:r>
            <a:r>
              <a:rPr lang="ru-RU" sz="4000" b="1" dirty="0" smtClean="0"/>
              <a:t> &gt;</a:t>
            </a:r>
            <a:endParaRPr lang="ru-RU" sz="4000" b="1" dirty="0"/>
          </a:p>
          <a:p>
            <a:pPr marL="0" indent="0">
              <a:buNone/>
            </a:pPr>
            <a:r>
              <a:rPr lang="ru-RU" sz="4000" b="1" dirty="0" smtClean="0"/>
              <a:t>                </a:t>
            </a:r>
            <a:r>
              <a:rPr lang="en-US" sz="4000" b="1" dirty="0" smtClean="0"/>
              <a:t>q</a:t>
            </a:r>
            <a:r>
              <a:rPr lang="ru-RU" sz="4000" b="1" dirty="0" smtClean="0"/>
              <a:t> := </a:t>
            </a:r>
            <a:r>
              <a:rPr lang="en-US" sz="4000" b="1" dirty="0" smtClean="0"/>
              <a:t>q</a:t>
            </a:r>
            <a:r>
              <a:rPr lang="ru-RU" sz="4000" b="1" dirty="0"/>
              <a:t>-1</a:t>
            </a:r>
          </a:p>
          <a:p>
            <a:pPr marL="0" indent="0">
              <a:buNone/>
            </a:pPr>
            <a:r>
              <a:rPr lang="ru-RU" sz="4000" b="1" dirty="0" smtClean="0"/>
              <a:t>        </a:t>
            </a:r>
            <a:r>
              <a:rPr lang="en-US" sz="4000" b="1" dirty="0" smtClean="0"/>
              <a:t>OD</a:t>
            </a:r>
            <a:endParaRPr lang="ru-RU" sz="4000" b="1" dirty="0"/>
          </a:p>
          <a:p>
            <a:pPr marL="0" indent="0">
              <a:buNone/>
            </a:pPr>
            <a:r>
              <a:rPr lang="ru-RU" sz="4000" b="1" dirty="0" smtClean="0"/>
              <a:t>        </a:t>
            </a:r>
            <a:r>
              <a:rPr lang="en-US" sz="4000" b="1" dirty="0" smtClean="0"/>
              <a:t>DO</a:t>
            </a:r>
            <a:r>
              <a:rPr lang="ru-RU" sz="4000" b="1" dirty="0" smtClean="0"/>
              <a:t> ( </a:t>
            </a:r>
            <a:r>
              <a:rPr lang="en-US" sz="4000" b="1" dirty="0" smtClean="0"/>
              <a:t>r</a:t>
            </a:r>
            <a:r>
              <a:rPr lang="ru-RU" sz="4000" b="1" dirty="0" smtClean="0"/>
              <a:t> </a:t>
            </a:r>
            <a:r>
              <a:rPr lang="ru-RU" sz="4000" b="1" dirty="0"/>
              <a:t>&gt; </a:t>
            </a:r>
            <a:r>
              <a:rPr lang="ru-RU" sz="4000" b="1" dirty="0" smtClean="0"/>
              <a:t>0 )</a:t>
            </a:r>
            <a:endParaRPr lang="ru-RU" sz="4000" b="1" dirty="0"/>
          </a:p>
          <a:p>
            <a:pPr marL="0" indent="0">
              <a:buNone/>
            </a:pPr>
            <a:r>
              <a:rPr lang="ru-RU" sz="4000" b="1" dirty="0" smtClean="0"/>
              <a:t>               &lt; Переместить </a:t>
            </a:r>
            <a:r>
              <a:rPr lang="ru-RU" sz="4000" b="1" dirty="0"/>
              <a:t>элемент из списка </a:t>
            </a:r>
            <a:r>
              <a:rPr lang="en-US" sz="4000" b="1" dirty="0"/>
              <a:t>b</a:t>
            </a:r>
            <a:r>
              <a:rPr lang="ru-RU" sz="4000" b="1" dirty="0"/>
              <a:t> в очередь </a:t>
            </a:r>
            <a:r>
              <a:rPr lang="en-US" sz="4000" b="1" dirty="0" smtClean="0"/>
              <a:t>c</a:t>
            </a:r>
            <a:r>
              <a:rPr lang="ru-RU" sz="4000" b="1" dirty="0" smtClean="0"/>
              <a:t> &gt;</a:t>
            </a:r>
            <a:endParaRPr lang="ru-RU" sz="4000" b="1" dirty="0"/>
          </a:p>
          <a:p>
            <a:pPr marL="0" indent="0">
              <a:buNone/>
            </a:pPr>
            <a:r>
              <a:rPr lang="ru-RU" sz="4000" b="1" dirty="0" smtClean="0"/>
              <a:t>               </a:t>
            </a:r>
            <a:r>
              <a:rPr lang="en-US" sz="4000" b="1" dirty="0" smtClean="0"/>
              <a:t>r</a:t>
            </a:r>
            <a:r>
              <a:rPr lang="ru-RU" sz="4000" b="1" dirty="0" smtClean="0"/>
              <a:t> := </a:t>
            </a:r>
            <a:r>
              <a:rPr lang="en-US" sz="4000" b="1" dirty="0" smtClean="0"/>
              <a:t>r</a:t>
            </a:r>
            <a:r>
              <a:rPr lang="ru-RU" sz="4000" b="1" dirty="0"/>
              <a:t>-1</a:t>
            </a:r>
          </a:p>
          <a:p>
            <a:pPr marL="0" indent="0">
              <a:buNone/>
            </a:pPr>
            <a:r>
              <a:rPr lang="ru-RU" sz="4000" b="1" dirty="0" smtClean="0"/>
              <a:t>        </a:t>
            </a:r>
            <a:r>
              <a:rPr lang="en-US" sz="4000" b="1" dirty="0" smtClean="0"/>
              <a:t>OD</a:t>
            </a:r>
            <a:endParaRPr lang="ru-RU" sz="40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6648" y="-36212"/>
            <a:ext cx="7620000" cy="51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Алгоритм слияния серий</a:t>
            </a:r>
          </a:p>
        </p:txBody>
      </p:sp>
    </p:spTree>
    <p:extLst>
      <p:ext uri="{BB962C8B-B14F-4D97-AF65-F5344CB8AC3E}">
        <p14:creationId xmlns:p14="http://schemas.microsoft.com/office/powerpoint/2010/main" val="245313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678"/>
            <a:ext cx="7920880" cy="521002"/>
          </a:xfrm>
        </p:spPr>
        <p:txBody>
          <a:bodyPr/>
          <a:lstStyle/>
          <a:p>
            <a:pPr algn="ctr"/>
            <a:r>
              <a:rPr lang="ru-RU" sz="3400" dirty="0" smtClean="0"/>
              <a:t>Трудоемкость алгоритма слияния серий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424936" cy="6336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b="1" dirty="0" smtClean="0"/>
              <a:t>Трудоемкость</a:t>
            </a:r>
            <a:r>
              <a:rPr lang="ru-RU" dirty="0" smtClean="0"/>
              <a:t> зависит от расположения элементов в сериях.</a:t>
            </a:r>
          </a:p>
          <a:p>
            <a:pPr marL="114300" indent="0">
              <a:buNone/>
            </a:pPr>
            <a:r>
              <a:rPr lang="ru-RU" b="1" dirty="0" smtClean="0"/>
              <a:t>   </a:t>
            </a:r>
            <a:r>
              <a:rPr lang="en-US" b="1" dirty="0" smtClean="0"/>
              <a:t>q</a:t>
            </a:r>
            <a:r>
              <a:rPr lang="en-US" dirty="0" smtClean="0"/>
              <a:t>      1    2    3                                          </a:t>
            </a:r>
            <a:r>
              <a:rPr lang="en-US" b="1" dirty="0" smtClean="0"/>
              <a:t>q</a:t>
            </a:r>
            <a:r>
              <a:rPr lang="en-US" dirty="0" smtClean="0"/>
              <a:t>      1    3    5    7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ru-RU" b="1" dirty="0" smtClean="0"/>
              <a:t>   </a:t>
            </a:r>
            <a:r>
              <a:rPr lang="en-US" b="1" dirty="0" smtClean="0"/>
              <a:t>r</a:t>
            </a:r>
            <a:r>
              <a:rPr lang="en-US" dirty="0" smtClean="0"/>
              <a:t>       4    5    6    7    8                              </a:t>
            </a:r>
            <a:r>
              <a:rPr lang="en-US" b="1" dirty="0" smtClean="0"/>
              <a:t>r</a:t>
            </a:r>
            <a:r>
              <a:rPr lang="en-US" dirty="0" smtClean="0"/>
              <a:t>      2    4    6    8</a:t>
            </a:r>
          </a:p>
          <a:p>
            <a:pPr marL="114300" indent="0">
              <a:buNone/>
            </a:pPr>
            <a:r>
              <a:rPr lang="ru-RU" i="1" u="sng" dirty="0" smtClean="0"/>
              <a:t>Количество сравнений</a:t>
            </a:r>
            <a:r>
              <a:rPr lang="ru-RU" b="1" i="1" dirty="0" smtClean="0"/>
              <a:t>:     </a:t>
            </a:r>
            <a:r>
              <a:rPr lang="en-US" b="1" i="1" dirty="0" smtClean="0"/>
              <a:t>min (q</a:t>
            </a:r>
            <a:r>
              <a:rPr lang="en-US" b="1" i="1" dirty="0"/>
              <a:t>, </a:t>
            </a:r>
            <a:r>
              <a:rPr lang="en-US" b="1" i="1" dirty="0" smtClean="0"/>
              <a:t>r) </a:t>
            </a:r>
            <a:r>
              <a:rPr lang="ru-RU" b="1" i="1" dirty="0" smtClean="0"/>
              <a:t> </a:t>
            </a:r>
            <a:r>
              <a:rPr lang="en-US" b="1" i="1" dirty="0" smtClean="0"/>
              <a:t>≤ </a:t>
            </a:r>
            <a:r>
              <a:rPr lang="ru-RU" b="1" i="1" dirty="0" smtClean="0"/>
              <a:t> </a:t>
            </a:r>
            <a:r>
              <a:rPr lang="en-US" b="1" i="1" dirty="0" smtClean="0"/>
              <a:t>C</a:t>
            </a:r>
            <a:r>
              <a:rPr lang="ru-RU" b="1" i="1" dirty="0" smtClean="0"/>
              <a:t> </a:t>
            </a:r>
            <a:r>
              <a:rPr lang="en-US" b="1" i="1" dirty="0" smtClean="0"/>
              <a:t> </a:t>
            </a:r>
            <a:r>
              <a:rPr lang="en-US" b="1" i="1" dirty="0"/>
              <a:t>≤ </a:t>
            </a:r>
            <a:r>
              <a:rPr lang="ru-RU" b="1" i="1" dirty="0" smtClean="0"/>
              <a:t> </a:t>
            </a:r>
            <a:r>
              <a:rPr lang="en-US" b="1" i="1" dirty="0" err="1" smtClean="0"/>
              <a:t>q+r</a:t>
            </a:r>
            <a:r>
              <a:rPr lang="ru-RU" b="1" i="1" dirty="0" smtClean="0"/>
              <a:t> </a:t>
            </a:r>
            <a:r>
              <a:rPr lang="en-US" b="1" i="1" dirty="0" smtClean="0"/>
              <a:t>-1</a:t>
            </a:r>
            <a:endParaRPr lang="ru-RU" b="1" i="1" dirty="0"/>
          </a:p>
          <a:p>
            <a:pPr marL="114300" indent="0">
              <a:buNone/>
            </a:pPr>
            <a:r>
              <a:rPr lang="ru-RU" i="1" u="sng" dirty="0" smtClean="0"/>
              <a:t>Количество перестановок</a:t>
            </a:r>
            <a:r>
              <a:rPr lang="ru-RU" b="1" i="1" dirty="0" smtClean="0"/>
              <a:t>:    </a:t>
            </a:r>
            <a:r>
              <a:rPr lang="en-US" b="1" i="1" dirty="0" smtClean="0"/>
              <a:t>M</a:t>
            </a:r>
            <a:r>
              <a:rPr lang="ru-RU" b="1" i="1" dirty="0" smtClean="0"/>
              <a:t> </a:t>
            </a:r>
            <a:r>
              <a:rPr lang="en-US" b="1" i="1" dirty="0" smtClean="0"/>
              <a:t>=</a:t>
            </a:r>
            <a:r>
              <a:rPr lang="ru-RU" b="1" i="1" dirty="0" smtClean="0"/>
              <a:t> </a:t>
            </a:r>
            <a:r>
              <a:rPr lang="en-US" b="1" i="1" dirty="0" err="1" smtClean="0"/>
              <a:t>q+r</a:t>
            </a:r>
            <a:endParaRPr lang="ru-RU" b="1" i="1" dirty="0"/>
          </a:p>
          <a:p>
            <a:pPr marL="114300" indent="0" algn="ctr">
              <a:buNone/>
            </a:pPr>
            <a:r>
              <a:rPr lang="ru-RU" sz="2600" b="1" dirty="0" smtClean="0"/>
              <a:t>Метод прямого слияния ( </a:t>
            </a:r>
            <a:r>
              <a:rPr lang="en-US" sz="2600" b="1" dirty="0" err="1" smtClean="0"/>
              <a:t>MergeSort</a:t>
            </a:r>
            <a:r>
              <a:rPr lang="ru-RU" sz="2600" b="1" dirty="0" smtClean="0"/>
              <a:t> </a:t>
            </a:r>
            <a:r>
              <a:rPr lang="en-US" sz="2600" b="1" dirty="0" smtClean="0"/>
              <a:t>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700" dirty="0" smtClean="0"/>
              <a:t>Пусть размер </a:t>
            </a:r>
            <a:r>
              <a:rPr lang="ru-RU" sz="2700" dirty="0"/>
              <a:t>списка </a:t>
            </a:r>
            <a:r>
              <a:rPr lang="en-US" sz="2700" b="1" dirty="0" smtClean="0"/>
              <a:t>S</a:t>
            </a:r>
            <a:r>
              <a:rPr lang="ru-RU" sz="2700" dirty="0" smtClean="0"/>
              <a:t> = </a:t>
            </a:r>
            <a:r>
              <a:rPr lang="ru-RU" sz="2700" b="1" dirty="0" smtClean="0"/>
              <a:t>2</a:t>
            </a:r>
            <a:r>
              <a:rPr lang="en-US" sz="2700" b="1" baseline="30000" dirty="0" smtClean="0"/>
              <a:t>k</a:t>
            </a:r>
            <a:r>
              <a:rPr lang="ru-RU" sz="2700" dirty="0" smtClean="0"/>
              <a:t>. </a:t>
            </a:r>
            <a:endParaRPr lang="ru-RU" sz="2700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2700" dirty="0" smtClean="0"/>
              <a:t>Список  </a:t>
            </a:r>
            <a:r>
              <a:rPr lang="en-US" sz="2700" b="1" dirty="0"/>
              <a:t>S</a:t>
            </a:r>
            <a:r>
              <a:rPr lang="ru-RU" sz="2700" dirty="0"/>
              <a:t> расщепляем на два списка </a:t>
            </a:r>
            <a:r>
              <a:rPr lang="en-US" sz="2700" b="1" dirty="0"/>
              <a:t>a</a:t>
            </a:r>
            <a:r>
              <a:rPr lang="ru-RU" sz="2700" dirty="0"/>
              <a:t> и </a:t>
            </a:r>
            <a:r>
              <a:rPr lang="en-US" sz="2700" b="1" dirty="0" smtClean="0"/>
              <a:t>b</a:t>
            </a:r>
            <a:r>
              <a:rPr lang="ru-RU" sz="2700" dirty="0" smtClean="0"/>
              <a:t>.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700" dirty="0" smtClean="0"/>
              <a:t>Сливаем списки </a:t>
            </a:r>
            <a:r>
              <a:rPr lang="en-US" sz="2700" b="1" dirty="0"/>
              <a:t>a</a:t>
            </a:r>
            <a:r>
              <a:rPr lang="ru-RU" sz="2700" dirty="0"/>
              <a:t> и </a:t>
            </a:r>
            <a:r>
              <a:rPr lang="en-US" sz="2700" b="1" dirty="0"/>
              <a:t>b</a:t>
            </a:r>
            <a:r>
              <a:rPr lang="ru-RU" sz="2700" dirty="0" smtClean="0"/>
              <a:t> </a:t>
            </a:r>
            <a:r>
              <a:rPr lang="ru-RU" sz="2700" dirty="0"/>
              <a:t>с образованием </a:t>
            </a:r>
            <a:r>
              <a:rPr lang="ru-RU" sz="2700" b="1" dirty="0"/>
              <a:t>двойных серий</a:t>
            </a:r>
            <a:r>
              <a:rPr lang="ru-RU" sz="2700" dirty="0"/>
              <a:t>, то есть одиночные элементы сливаются в </a:t>
            </a:r>
            <a:r>
              <a:rPr lang="ru-RU" sz="2700" b="1" dirty="0"/>
              <a:t>упорядоченные пары</a:t>
            </a:r>
            <a:r>
              <a:rPr lang="ru-RU" sz="2700" dirty="0"/>
              <a:t>, которые записываются попеременно в очереди </a:t>
            </a:r>
            <a:r>
              <a:rPr lang="en-US" sz="2700" b="1" dirty="0"/>
              <a:t>c</a:t>
            </a:r>
            <a:r>
              <a:rPr lang="ru-RU" sz="2700" b="1" baseline="-25000" dirty="0"/>
              <a:t>0</a:t>
            </a:r>
            <a:r>
              <a:rPr lang="ru-RU" sz="2700" dirty="0"/>
              <a:t> и </a:t>
            </a:r>
            <a:r>
              <a:rPr lang="en-US" sz="2700" b="1" dirty="0"/>
              <a:t>c</a:t>
            </a:r>
            <a:r>
              <a:rPr lang="ru-RU" sz="2700" b="1" baseline="-25000" dirty="0" smtClean="0"/>
              <a:t>1</a:t>
            </a:r>
            <a:r>
              <a:rPr lang="ru-RU" sz="2700" baseline="-25000" dirty="0" smtClean="0"/>
              <a:t> .</a:t>
            </a:r>
            <a:r>
              <a:rPr lang="ru-RU" sz="2700" dirty="0" smtClean="0"/>
              <a:t>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700" dirty="0" smtClean="0"/>
              <a:t>Переписываем </a:t>
            </a:r>
            <a:r>
              <a:rPr lang="ru-RU" sz="2700" dirty="0"/>
              <a:t>очередь </a:t>
            </a:r>
            <a:r>
              <a:rPr lang="en-US" sz="2700" b="1" dirty="0"/>
              <a:t>c</a:t>
            </a:r>
            <a:r>
              <a:rPr lang="ru-RU" sz="2700" b="1" baseline="-25000" dirty="0"/>
              <a:t>0</a:t>
            </a:r>
            <a:r>
              <a:rPr lang="ru-RU" sz="2700" dirty="0"/>
              <a:t> в список </a:t>
            </a:r>
            <a:r>
              <a:rPr lang="en-US" sz="2700" b="1" dirty="0"/>
              <a:t>a</a:t>
            </a:r>
            <a:r>
              <a:rPr lang="ru-RU" sz="2700" dirty="0" smtClean="0"/>
              <a:t>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700" dirty="0" smtClean="0"/>
              <a:t>очередь </a:t>
            </a:r>
            <a:r>
              <a:rPr lang="en-US" sz="2700" b="1" dirty="0"/>
              <a:t>c</a:t>
            </a:r>
            <a:r>
              <a:rPr lang="ru-RU" sz="2700" b="1" baseline="-25000" dirty="0"/>
              <a:t>1</a:t>
            </a:r>
            <a:r>
              <a:rPr lang="ru-RU" sz="2700" dirty="0"/>
              <a:t> – в список </a:t>
            </a:r>
            <a:r>
              <a:rPr lang="en-US" sz="2700" b="1" dirty="0"/>
              <a:t>b</a:t>
            </a:r>
            <a:r>
              <a:rPr lang="ru-RU" sz="2700" dirty="0"/>
              <a:t>. </a:t>
            </a:r>
            <a:endParaRPr lang="ru-RU" sz="2700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1115616" y="141277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1115616" y="1412776"/>
            <a:ext cx="432048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1115616" y="1412776"/>
            <a:ext cx="792088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5220072" y="141277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5220072" y="1412776"/>
            <a:ext cx="432048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5652120" y="141277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652120" y="1412776"/>
            <a:ext cx="36004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6012160" y="141277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6012160" y="1412776"/>
            <a:ext cx="432048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6444208" y="1412776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0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7859216" cy="62121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700" dirty="0"/>
              <a:t>Вновь сливаем списки </a:t>
            </a:r>
            <a:r>
              <a:rPr lang="en-US" sz="2700" b="1" dirty="0"/>
              <a:t>a</a:t>
            </a:r>
            <a:r>
              <a:rPr lang="ru-RU" sz="2700" dirty="0"/>
              <a:t> и </a:t>
            </a:r>
            <a:r>
              <a:rPr lang="en-US" sz="2700" b="1" dirty="0"/>
              <a:t>b</a:t>
            </a:r>
            <a:r>
              <a:rPr lang="ru-RU" sz="2700" dirty="0"/>
              <a:t> с образованием </a:t>
            </a:r>
            <a:r>
              <a:rPr lang="ru-RU" sz="2700" b="1" dirty="0"/>
              <a:t>серий длины 4 </a:t>
            </a:r>
            <a:r>
              <a:rPr lang="ru-RU" sz="2700" b="1" dirty="0" smtClean="0"/>
              <a:t>, </a:t>
            </a:r>
            <a:r>
              <a:rPr lang="ru-RU" sz="2700" b="1" dirty="0" err="1" smtClean="0"/>
              <a:t>эатем</a:t>
            </a:r>
            <a:r>
              <a:rPr lang="ru-RU" sz="2700" b="1" dirty="0" smtClean="0"/>
              <a:t>  длины 8 </a:t>
            </a:r>
            <a:r>
              <a:rPr lang="ru-RU" sz="2700" dirty="0" smtClean="0"/>
              <a:t>и </a:t>
            </a:r>
            <a:r>
              <a:rPr lang="ru-RU" sz="2700" dirty="0"/>
              <a:t>т. д. </a:t>
            </a:r>
            <a:endParaRPr lang="ru-RU" sz="27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700" dirty="0" smtClean="0"/>
              <a:t>На </a:t>
            </a:r>
            <a:r>
              <a:rPr lang="ru-RU" sz="2700" dirty="0"/>
              <a:t>каждом шаге </a:t>
            </a:r>
            <a:r>
              <a:rPr lang="ru-RU" sz="2700" b="1" dirty="0"/>
              <a:t>размер серий увеличивается вдвое</a:t>
            </a:r>
            <a:r>
              <a:rPr lang="ru-RU" sz="2700" dirty="0"/>
              <a:t>. </a:t>
            </a:r>
            <a:endParaRPr lang="ru-RU" sz="27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700" dirty="0" smtClean="0"/>
              <a:t>Когда получим </a:t>
            </a:r>
            <a:r>
              <a:rPr lang="ru-RU" sz="2700" b="1" dirty="0" smtClean="0"/>
              <a:t>одну серию длиной во весь список</a:t>
            </a:r>
            <a:r>
              <a:rPr lang="ru-RU" sz="2700" dirty="0" smtClean="0"/>
              <a:t>, процесс сортировки завершен.</a:t>
            </a:r>
            <a:endParaRPr lang="ru-RU" sz="2700" dirty="0"/>
          </a:p>
          <a:p>
            <a:pPr marL="114300" indent="0">
              <a:buNone/>
            </a:pPr>
            <a:endParaRPr lang="ru-RU" sz="2400" dirty="0" smtClean="0"/>
          </a:p>
          <a:p>
            <a:pPr marL="114300" indent="0">
              <a:buNone/>
            </a:pPr>
            <a:r>
              <a:rPr lang="en-US" sz="2400" dirty="0" smtClean="0"/>
              <a:t>           a           2          </a:t>
            </a:r>
            <a:r>
              <a:rPr lang="ru-RU" sz="2400" dirty="0" smtClean="0"/>
              <a:t> </a:t>
            </a:r>
            <a:r>
              <a:rPr lang="en-US" sz="2400" dirty="0" smtClean="0"/>
              <a:t>c</a:t>
            </a:r>
            <a:r>
              <a:rPr lang="ru-RU" sz="2400" baseline="-25000" dirty="0" smtClean="0"/>
              <a:t>0  </a:t>
            </a:r>
            <a:r>
              <a:rPr lang="ru-RU" sz="2400" dirty="0" smtClean="0"/>
              <a:t> </a:t>
            </a:r>
            <a:r>
              <a:rPr lang="en-US" sz="2400" dirty="0" smtClean="0"/>
              <a:t>-</a:t>
            </a:r>
            <a:r>
              <a:rPr lang="ru-RU" sz="2400" dirty="0" smtClean="0"/>
              <a:t>-</a:t>
            </a:r>
            <a:r>
              <a:rPr lang="en-US" sz="2400" dirty="0" smtClean="0"/>
              <a:t>&gt;  a           4           </a:t>
            </a:r>
            <a:r>
              <a:rPr lang="en-US" sz="2400" dirty="0"/>
              <a:t>c</a:t>
            </a:r>
            <a:r>
              <a:rPr lang="ru-RU" sz="2400" baseline="-25000" dirty="0"/>
              <a:t>0</a:t>
            </a:r>
            <a:r>
              <a:rPr lang="ru-RU" sz="2400" dirty="0"/>
              <a:t> </a:t>
            </a:r>
            <a:r>
              <a:rPr lang="en-US" sz="2400" dirty="0" smtClean="0"/>
              <a:t> … a    </a:t>
            </a:r>
            <a:r>
              <a:rPr lang="en-US" sz="2400" dirty="0"/>
              <a:t> </a:t>
            </a:r>
            <a:endParaRPr lang="ru-RU" sz="2400" dirty="0" smtClean="0"/>
          </a:p>
          <a:p>
            <a:pPr marL="114300" indent="0">
              <a:buNone/>
            </a:pPr>
            <a:r>
              <a:rPr lang="en-US" sz="2400" dirty="0" smtClean="0"/>
              <a:t>S</a:t>
            </a:r>
            <a:r>
              <a:rPr lang="ru-RU" sz="2400" dirty="0" smtClean="0"/>
              <a:t>                                                                                                 </a:t>
            </a:r>
            <a:r>
              <a:rPr lang="en-US" sz="2400" dirty="0"/>
              <a:t>c</a:t>
            </a:r>
            <a:r>
              <a:rPr lang="ru-RU" sz="2400" baseline="-25000" dirty="0"/>
              <a:t>0</a:t>
            </a:r>
            <a:r>
              <a:rPr lang="ru-RU" sz="2400" dirty="0"/>
              <a:t> </a:t>
            </a:r>
            <a:r>
              <a:rPr lang="en-US" sz="2400" dirty="0"/>
              <a:t>-&gt; </a:t>
            </a:r>
            <a:r>
              <a:rPr lang="en-US" sz="2400" dirty="0" smtClean="0"/>
              <a:t>S</a:t>
            </a:r>
          </a:p>
          <a:p>
            <a:pPr marL="114300" indent="0">
              <a:buNone/>
            </a:pPr>
            <a:r>
              <a:rPr lang="en-US" sz="2400" dirty="0" smtClean="0"/>
              <a:t>           b                       </a:t>
            </a:r>
            <a:r>
              <a:rPr lang="ru-RU" sz="2400" dirty="0" smtClean="0"/>
              <a:t> </a:t>
            </a:r>
            <a:r>
              <a:rPr lang="en-US" sz="2400" dirty="0" smtClean="0"/>
              <a:t>c</a:t>
            </a:r>
            <a:r>
              <a:rPr lang="ru-RU" sz="2400" baseline="-25000" dirty="0" smtClean="0"/>
              <a:t>1  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-</a:t>
            </a:r>
            <a:r>
              <a:rPr lang="ru-RU" sz="2400" dirty="0" smtClean="0"/>
              <a:t>-</a:t>
            </a:r>
            <a:r>
              <a:rPr lang="en-US" sz="2400" dirty="0" smtClean="0"/>
              <a:t>&gt;  </a:t>
            </a:r>
            <a:r>
              <a:rPr lang="en-US" sz="2400" dirty="0"/>
              <a:t>b         </a:t>
            </a:r>
            <a:r>
              <a:rPr lang="ru-RU" sz="2400" dirty="0" smtClean="0"/>
              <a:t> </a:t>
            </a:r>
            <a:r>
              <a:rPr lang="en-US" sz="2400" dirty="0" smtClean="0"/>
              <a:t>              </a:t>
            </a:r>
            <a:r>
              <a:rPr lang="en-US" sz="2400" dirty="0"/>
              <a:t>c</a:t>
            </a:r>
            <a:r>
              <a:rPr lang="ru-RU" sz="2400" baseline="-25000" dirty="0"/>
              <a:t>1</a:t>
            </a:r>
            <a:r>
              <a:rPr lang="en-US" sz="2400" baseline="-25000" dirty="0"/>
              <a:t> </a:t>
            </a:r>
            <a:r>
              <a:rPr lang="en-US" sz="2400" baseline="-25000" dirty="0" smtClean="0"/>
              <a:t>  </a:t>
            </a:r>
            <a:r>
              <a:rPr lang="en-US" sz="2400" dirty="0" smtClean="0"/>
              <a:t>…</a:t>
            </a:r>
            <a:r>
              <a:rPr lang="ru-RU" sz="2400" dirty="0" smtClean="0"/>
              <a:t> </a:t>
            </a:r>
            <a:r>
              <a:rPr lang="en-US" sz="2400" dirty="0" smtClean="0"/>
              <a:t>b</a:t>
            </a:r>
          </a:p>
          <a:p>
            <a:pPr marL="114300" indent="0">
              <a:buNone/>
            </a:pPr>
            <a:endParaRPr lang="ru-RU" sz="2800" b="1" i="1" u="sng" dirty="0" smtClean="0"/>
          </a:p>
          <a:p>
            <a:pPr marL="114300" indent="0">
              <a:buNone/>
            </a:pPr>
            <a:r>
              <a:rPr lang="ru-RU" sz="2800" b="1" i="1" u="sng" dirty="0" smtClean="0"/>
              <a:t>Замечание</a:t>
            </a:r>
            <a:r>
              <a:rPr lang="ru-RU" sz="2800" dirty="0" smtClean="0"/>
              <a:t>:  Если размер списка не кратен степени двойки, то нужно учесть, что какие-то серии могут быть короче, чем ожидается.</a:t>
            </a:r>
            <a:endParaRPr lang="ru-RU" sz="28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827584" y="3429000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827584" y="3861048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619672" y="3429000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619672" y="3429000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4355976" y="3429000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355976" y="3429000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7092280" y="393305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6732240" y="3933056"/>
            <a:ext cx="36004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 flipV="1">
            <a:off x="6732240" y="3429000"/>
            <a:ext cx="36004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7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568952" cy="614015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000" dirty="0" smtClean="0"/>
              <a:t>S  </a:t>
            </a:r>
            <a:r>
              <a:rPr lang="ru-RU" sz="3000" dirty="0" smtClean="0"/>
              <a:t>        </a:t>
            </a:r>
            <a:r>
              <a:rPr lang="en-US" sz="3000" dirty="0" smtClean="0"/>
              <a:t> </a:t>
            </a:r>
            <a:r>
              <a:rPr lang="ru-RU" sz="3000" dirty="0" smtClean="0"/>
              <a:t>   </a:t>
            </a:r>
            <a:r>
              <a:rPr lang="en-US" sz="3000" dirty="0" smtClean="0"/>
              <a:t> </a:t>
            </a:r>
            <a:r>
              <a:rPr lang="ru-RU" sz="3000" dirty="0" smtClean="0"/>
              <a:t>К   У   Р   А</a:t>
            </a:r>
            <a:r>
              <a:rPr lang="en-US" sz="3000" dirty="0" smtClean="0"/>
              <a:t>’</a:t>
            </a:r>
            <a:r>
              <a:rPr lang="ru-RU" sz="3000" dirty="0" smtClean="0"/>
              <a:t>   П   О   В   А</a:t>
            </a:r>
            <a:r>
              <a:rPr lang="en-US" sz="3000" dirty="0" smtClean="0"/>
              <a:t>”</a:t>
            </a:r>
            <a:r>
              <a:rPr lang="ru-RU" sz="3000" dirty="0" smtClean="0"/>
              <a:t>   Е</a:t>
            </a:r>
            <a:r>
              <a:rPr lang="en-US" sz="3000" dirty="0" smtClean="0"/>
              <a:t>’</a:t>
            </a:r>
            <a:r>
              <a:rPr lang="ru-RU" sz="3000" dirty="0" smtClean="0"/>
              <a:t>   Л   Е</a:t>
            </a:r>
            <a:r>
              <a:rPr lang="en-US" sz="3000" dirty="0" smtClean="0"/>
              <a:t>”</a:t>
            </a:r>
            <a:r>
              <a:rPr lang="ru-RU" sz="3000" dirty="0" smtClean="0"/>
              <a:t>   Н   А</a:t>
            </a:r>
            <a:r>
              <a:rPr lang="en-US" sz="3000" dirty="0" smtClean="0"/>
              <a:t>”’</a:t>
            </a:r>
            <a:endParaRPr lang="ru-RU" sz="3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3000" dirty="0" smtClean="0"/>
              <a:t>a </a:t>
            </a:r>
            <a:r>
              <a:rPr lang="ru-RU" sz="3000" dirty="0" smtClean="0"/>
              <a:t>              К    Р    П    В    Е</a:t>
            </a:r>
            <a:r>
              <a:rPr lang="en-US" sz="3000" dirty="0"/>
              <a:t>’</a:t>
            </a:r>
            <a:r>
              <a:rPr lang="ru-RU" sz="3000" dirty="0"/>
              <a:t> </a:t>
            </a:r>
            <a:r>
              <a:rPr lang="ru-RU" sz="3000" dirty="0" smtClean="0"/>
              <a:t>  Е</a:t>
            </a:r>
            <a:r>
              <a:rPr lang="en-US" sz="3000" dirty="0"/>
              <a:t>”</a:t>
            </a:r>
            <a:r>
              <a:rPr lang="ru-RU" sz="3000" dirty="0"/>
              <a:t>  </a:t>
            </a:r>
            <a:r>
              <a:rPr lang="ru-RU" sz="3000" dirty="0" smtClean="0"/>
              <a:t>А</a:t>
            </a:r>
            <a:r>
              <a:rPr lang="en-US" sz="3000" dirty="0" smtClean="0"/>
              <a:t>”’</a:t>
            </a:r>
            <a:endParaRPr lang="ru-RU" sz="3000" dirty="0" smtClean="0"/>
          </a:p>
          <a:p>
            <a:pPr marL="114300" indent="0">
              <a:buNone/>
            </a:pPr>
            <a:endParaRPr lang="ru-RU" sz="3600" dirty="0" smtClean="0"/>
          </a:p>
          <a:p>
            <a:pPr marL="114300" indent="0">
              <a:buNone/>
            </a:pPr>
            <a:r>
              <a:rPr lang="en-US" sz="3000" dirty="0" smtClean="0"/>
              <a:t>b</a:t>
            </a:r>
            <a:r>
              <a:rPr lang="ru-RU" sz="3000" dirty="0"/>
              <a:t> </a:t>
            </a:r>
            <a:r>
              <a:rPr lang="ru-RU" sz="3000" dirty="0" smtClean="0"/>
              <a:t>              У    А</a:t>
            </a:r>
            <a:r>
              <a:rPr lang="en-US" sz="3000" dirty="0"/>
              <a:t>’</a:t>
            </a:r>
            <a:r>
              <a:rPr lang="ru-RU" sz="3000" dirty="0"/>
              <a:t> </a:t>
            </a:r>
            <a:r>
              <a:rPr lang="ru-RU" sz="3000" dirty="0" smtClean="0"/>
              <a:t>  О    </a:t>
            </a:r>
            <a:r>
              <a:rPr lang="ru-RU" sz="3000" dirty="0"/>
              <a:t>А</a:t>
            </a:r>
            <a:r>
              <a:rPr lang="en-US" sz="3000" dirty="0"/>
              <a:t>”</a:t>
            </a:r>
            <a:r>
              <a:rPr lang="ru-RU" sz="3000" dirty="0"/>
              <a:t> </a:t>
            </a:r>
            <a:r>
              <a:rPr lang="ru-RU" sz="3000" dirty="0" smtClean="0"/>
              <a:t> Л    Н</a:t>
            </a:r>
          </a:p>
          <a:p>
            <a:pPr marL="114300" indent="0">
              <a:buNone/>
            </a:pPr>
            <a:endParaRPr lang="ru-RU" sz="3000" dirty="0"/>
          </a:p>
          <a:p>
            <a:pPr marL="114300" indent="0">
              <a:buNone/>
            </a:pPr>
            <a:r>
              <a:rPr lang="en-US" sz="3200" i="1" dirty="0"/>
              <a:t>a</a:t>
            </a:r>
            <a:r>
              <a:rPr lang="ru-RU" sz="3200" dirty="0"/>
              <a:t> </a:t>
            </a:r>
            <a:r>
              <a:rPr lang="ru-RU" sz="3200" dirty="0" smtClean="0"/>
              <a:t>←</a:t>
            </a:r>
            <a:r>
              <a:rPr lang="en-US" sz="3200" i="1" dirty="0" smtClean="0"/>
              <a:t>c</a:t>
            </a:r>
            <a:r>
              <a:rPr lang="ru-RU" sz="3200" i="1" baseline="-25000" dirty="0" smtClean="0"/>
              <a:t>0</a:t>
            </a:r>
            <a:r>
              <a:rPr lang="ru-RU" sz="3200" i="1" dirty="0" smtClean="0"/>
              <a:t>     </a:t>
            </a:r>
            <a:r>
              <a:rPr lang="ru-RU" sz="3200" dirty="0" smtClean="0"/>
              <a:t>К    У    О    П    Е</a:t>
            </a:r>
            <a:r>
              <a:rPr lang="en-US" sz="3200" dirty="0" smtClean="0"/>
              <a:t>’</a:t>
            </a:r>
            <a:r>
              <a:rPr lang="ru-RU" sz="3200" dirty="0" smtClean="0"/>
              <a:t>   Л    </a:t>
            </a:r>
            <a:r>
              <a:rPr lang="ru-RU" sz="3000" dirty="0"/>
              <a:t>А</a:t>
            </a:r>
            <a:r>
              <a:rPr lang="en-US" sz="3000" dirty="0" smtClean="0"/>
              <a:t>”’</a:t>
            </a:r>
            <a:endParaRPr lang="ru-RU" sz="3000" dirty="0" smtClean="0"/>
          </a:p>
          <a:p>
            <a:pPr marL="114300" indent="0">
              <a:buNone/>
            </a:pPr>
            <a:endParaRPr lang="ru-RU" sz="3600" dirty="0" smtClean="0"/>
          </a:p>
          <a:p>
            <a:pPr marL="114300" indent="0">
              <a:buNone/>
            </a:pPr>
            <a:r>
              <a:rPr lang="en-US" sz="3200" i="1" dirty="0"/>
              <a:t>b</a:t>
            </a:r>
            <a:r>
              <a:rPr lang="ru-RU" sz="3200" i="1" dirty="0"/>
              <a:t> ←</a:t>
            </a:r>
            <a:r>
              <a:rPr lang="en-US" sz="3200" i="1" dirty="0"/>
              <a:t>c</a:t>
            </a:r>
            <a:r>
              <a:rPr lang="ru-RU" sz="3200" i="1" baseline="-25000" dirty="0" smtClean="0"/>
              <a:t>1       </a:t>
            </a:r>
            <a:r>
              <a:rPr lang="ru-RU" sz="3200" dirty="0" smtClean="0"/>
              <a:t>А</a:t>
            </a:r>
            <a:r>
              <a:rPr lang="en-US" sz="3200" dirty="0" smtClean="0"/>
              <a:t>’</a:t>
            </a:r>
            <a:r>
              <a:rPr lang="ru-RU" sz="3200" dirty="0" smtClean="0"/>
              <a:t>   Р    А</a:t>
            </a:r>
            <a:r>
              <a:rPr lang="en-US" sz="3200" dirty="0"/>
              <a:t>” </a:t>
            </a:r>
            <a:r>
              <a:rPr lang="ru-RU" sz="3200" dirty="0" smtClean="0"/>
              <a:t>  В    Е</a:t>
            </a:r>
            <a:r>
              <a:rPr lang="en-US" sz="3200" dirty="0" smtClean="0"/>
              <a:t>”</a:t>
            </a:r>
            <a:r>
              <a:rPr lang="ru-RU" sz="3200" dirty="0" smtClean="0"/>
              <a:t>  Н</a:t>
            </a:r>
          </a:p>
          <a:p>
            <a:pPr marL="114300" indent="0">
              <a:buNone/>
            </a:pPr>
            <a:endParaRPr lang="ru-RU" sz="30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979712" y="1628800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3059832" y="1628800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483768" y="1628800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635896" y="1628800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211960" y="1628800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788024" y="1660265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907704" y="400506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07504" y="980728"/>
            <a:ext cx="8352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195736" y="980728"/>
            <a:ext cx="0" cy="648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771800" y="980728"/>
            <a:ext cx="0" cy="648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7864" y="971066"/>
            <a:ext cx="0" cy="648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923928" y="971066"/>
            <a:ext cx="0" cy="648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4499992" y="971066"/>
            <a:ext cx="0" cy="648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076056" y="980728"/>
            <a:ext cx="0" cy="648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249488" y="2519226"/>
            <a:ext cx="0" cy="7010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0" y="3220281"/>
            <a:ext cx="8352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843808" y="2511921"/>
            <a:ext cx="0" cy="701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419872" y="2519225"/>
            <a:ext cx="0" cy="7010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572000" y="2511920"/>
            <a:ext cx="0" cy="7010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5292080" y="3365374"/>
            <a:ext cx="0" cy="7010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4067944" y="4888185"/>
            <a:ext cx="0" cy="7010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2530400" y="400506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3073127" y="400506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4355976" y="400506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4355976" y="4010459"/>
            <a:ext cx="576064" cy="786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4932040" y="4005064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1885047" y="4005064"/>
            <a:ext cx="576064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3131840" y="4005064"/>
            <a:ext cx="576064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107504" y="5589240"/>
            <a:ext cx="8352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2843808" y="4888185"/>
            <a:ext cx="0" cy="7010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2843808" y="3365375"/>
            <a:ext cx="0" cy="701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995936" y="2511921"/>
            <a:ext cx="0" cy="701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3995936" y="3365375"/>
            <a:ext cx="0" cy="701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817440" y="3501008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2987824" y="3499877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4239491" y="3508777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5354635" y="3508777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1763688" y="4847451"/>
            <a:ext cx="864096" cy="452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965878" y="4806664"/>
            <a:ext cx="1030057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4239491" y="4806664"/>
            <a:ext cx="8640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4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2656"/>
            <a:ext cx="8856984" cy="621216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i="1" dirty="0"/>
              <a:t>a</a:t>
            </a:r>
            <a:r>
              <a:rPr lang="ru-RU" sz="2800" dirty="0"/>
              <a:t> ←</a:t>
            </a:r>
            <a:r>
              <a:rPr lang="en-US" sz="2800" i="1" dirty="0"/>
              <a:t>c</a:t>
            </a:r>
            <a:r>
              <a:rPr lang="ru-RU" sz="2800" i="1" baseline="-25000" dirty="0" smtClean="0"/>
              <a:t>0 </a:t>
            </a:r>
            <a:r>
              <a:rPr lang="ru-RU" sz="3000" baseline="-25000" dirty="0" smtClean="0"/>
              <a:t>      </a:t>
            </a:r>
            <a:r>
              <a:rPr lang="ru-RU" sz="2800" dirty="0" smtClean="0"/>
              <a:t>А</a:t>
            </a:r>
            <a:r>
              <a:rPr lang="en-US" sz="2800" dirty="0"/>
              <a:t>’</a:t>
            </a:r>
            <a:r>
              <a:rPr lang="ru-RU" sz="2800" dirty="0"/>
              <a:t>    К    Р     У   </a:t>
            </a:r>
            <a:r>
              <a:rPr lang="ru-RU" sz="2800" dirty="0" smtClean="0"/>
              <a:t>  </a:t>
            </a:r>
            <a:r>
              <a:rPr lang="ru-RU" sz="2800" dirty="0"/>
              <a:t>Е</a:t>
            </a:r>
            <a:r>
              <a:rPr lang="en-US" sz="2800" dirty="0"/>
              <a:t>’</a:t>
            </a:r>
            <a:r>
              <a:rPr lang="ru-RU" sz="2800" dirty="0"/>
              <a:t>   Е</a:t>
            </a:r>
            <a:r>
              <a:rPr lang="en-US" sz="2800" dirty="0"/>
              <a:t>”</a:t>
            </a:r>
            <a:r>
              <a:rPr lang="ru-RU" sz="2800" dirty="0"/>
              <a:t>  Л    Н</a:t>
            </a:r>
          </a:p>
          <a:p>
            <a:pPr marL="114300" indent="0">
              <a:buNone/>
            </a:pPr>
            <a:endParaRPr lang="ru-RU" sz="5400" i="1" baseline="-25000" dirty="0"/>
          </a:p>
          <a:p>
            <a:pPr marL="114300" indent="0">
              <a:buNone/>
            </a:pPr>
            <a:r>
              <a:rPr lang="en-US" sz="2800" i="1" dirty="0"/>
              <a:t>b</a:t>
            </a:r>
            <a:r>
              <a:rPr lang="ru-RU" sz="2800" i="1" dirty="0"/>
              <a:t> ←</a:t>
            </a:r>
            <a:r>
              <a:rPr lang="en-US" sz="2800" i="1" dirty="0"/>
              <a:t>c</a:t>
            </a:r>
            <a:r>
              <a:rPr lang="ru-RU" sz="2800" i="1" baseline="-25000" dirty="0" smtClean="0"/>
              <a:t>1       </a:t>
            </a:r>
            <a:r>
              <a:rPr lang="ru-RU" sz="3000" dirty="0" smtClean="0"/>
              <a:t>А</a:t>
            </a:r>
            <a:r>
              <a:rPr lang="en-US" sz="3000" dirty="0"/>
              <a:t>”</a:t>
            </a:r>
            <a:r>
              <a:rPr lang="ru-RU" sz="3000" dirty="0"/>
              <a:t>  </a:t>
            </a:r>
            <a:r>
              <a:rPr lang="ru-RU" sz="3000" dirty="0" smtClean="0"/>
              <a:t> В   </a:t>
            </a:r>
            <a:r>
              <a:rPr lang="ru-RU" sz="3000" dirty="0"/>
              <a:t>О    П    А</a:t>
            </a:r>
            <a:r>
              <a:rPr lang="en-US" sz="3000" dirty="0" smtClean="0"/>
              <a:t>”’</a:t>
            </a:r>
            <a:endParaRPr lang="ru-RU" sz="3000" dirty="0" smtClean="0"/>
          </a:p>
          <a:p>
            <a:pPr marL="114300" indent="0">
              <a:buNone/>
            </a:pPr>
            <a:endParaRPr lang="ru-RU" sz="3600" dirty="0"/>
          </a:p>
          <a:p>
            <a:pPr marL="114300" indent="0">
              <a:buNone/>
            </a:pPr>
            <a:r>
              <a:rPr lang="en-US" sz="3200" i="1" dirty="0"/>
              <a:t>a</a:t>
            </a:r>
            <a:r>
              <a:rPr lang="ru-RU" sz="3200" dirty="0"/>
              <a:t> ←</a:t>
            </a:r>
            <a:r>
              <a:rPr lang="en-US" sz="3200" i="1" dirty="0"/>
              <a:t>c</a:t>
            </a:r>
            <a:r>
              <a:rPr lang="ru-RU" sz="3200" i="1" baseline="-25000" dirty="0"/>
              <a:t>0 </a:t>
            </a:r>
            <a:r>
              <a:rPr lang="ru-RU" sz="3600" baseline="-25000" dirty="0"/>
              <a:t>   </a:t>
            </a:r>
            <a:r>
              <a:rPr lang="ru-RU" sz="3000" dirty="0"/>
              <a:t>А</a:t>
            </a:r>
            <a:r>
              <a:rPr lang="en-US" sz="3000" dirty="0"/>
              <a:t>’</a:t>
            </a:r>
            <a:r>
              <a:rPr lang="ru-RU" sz="3000" dirty="0"/>
              <a:t>   </a:t>
            </a:r>
            <a:r>
              <a:rPr lang="ru-RU" sz="3000" dirty="0" smtClean="0"/>
              <a:t>А</a:t>
            </a:r>
            <a:r>
              <a:rPr lang="en-US" sz="3000" dirty="0"/>
              <a:t>”</a:t>
            </a:r>
            <a:r>
              <a:rPr lang="ru-RU" sz="3000" dirty="0"/>
              <a:t>   </a:t>
            </a:r>
            <a:r>
              <a:rPr lang="ru-RU" sz="3000" dirty="0" smtClean="0"/>
              <a:t>В    К    О    П    Р    У</a:t>
            </a:r>
            <a:endParaRPr lang="ru-RU" sz="3600" baseline="-25000" dirty="0"/>
          </a:p>
          <a:p>
            <a:pPr marL="114300" indent="0">
              <a:buNone/>
            </a:pPr>
            <a:r>
              <a:rPr lang="ru-RU" sz="4800" baseline="-25000" dirty="0" smtClean="0"/>
              <a:t>   </a:t>
            </a:r>
            <a:endParaRPr lang="ru-RU" sz="4800" baseline="-25000" dirty="0"/>
          </a:p>
          <a:p>
            <a:pPr marL="114300" indent="0">
              <a:buNone/>
            </a:pPr>
            <a:r>
              <a:rPr lang="en-US" sz="3200" i="1" dirty="0"/>
              <a:t>b</a:t>
            </a:r>
            <a:r>
              <a:rPr lang="ru-RU" sz="3200" i="1" dirty="0"/>
              <a:t> ←</a:t>
            </a:r>
            <a:r>
              <a:rPr lang="en-US" sz="3200" i="1" dirty="0"/>
              <a:t>c</a:t>
            </a:r>
            <a:r>
              <a:rPr lang="ru-RU" sz="3200" i="1" baseline="-25000" dirty="0" smtClean="0"/>
              <a:t>1    </a:t>
            </a:r>
            <a:r>
              <a:rPr lang="ru-RU" sz="3000" dirty="0"/>
              <a:t>А</a:t>
            </a:r>
            <a:r>
              <a:rPr lang="en-US" sz="3000" dirty="0" smtClean="0"/>
              <a:t>”’</a:t>
            </a:r>
            <a:r>
              <a:rPr lang="ru-RU" sz="3000" dirty="0" smtClean="0"/>
              <a:t>  Е</a:t>
            </a:r>
            <a:r>
              <a:rPr lang="en-US" sz="3000" dirty="0"/>
              <a:t>’</a:t>
            </a:r>
            <a:r>
              <a:rPr lang="ru-RU" sz="3000" dirty="0"/>
              <a:t>   Е</a:t>
            </a:r>
            <a:r>
              <a:rPr lang="en-US" sz="3000" dirty="0" smtClean="0"/>
              <a:t>”</a:t>
            </a:r>
            <a:r>
              <a:rPr lang="ru-RU" sz="3000" dirty="0" smtClean="0"/>
              <a:t>  Л    Н</a:t>
            </a:r>
            <a:endParaRPr lang="ru-RU" sz="3000" dirty="0"/>
          </a:p>
          <a:p>
            <a:pPr marL="114300" indent="0">
              <a:buNone/>
            </a:pPr>
            <a:endParaRPr lang="ru-RU" sz="3600" dirty="0" smtClean="0"/>
          </a:p>
          <a:p>
            <a:pPr marL="114300" indent="0">
              <a:buNone/>
            </a:pPr>
            <a:r>
              <a:rPr lang="en-US" sz="3200" dirty="0" smtClean="0"/>
              <a:t>S</a:t>
            </a:r>
            <a:r>
              <a:rPr lang="ru-RU" sz="3200" i="1" dirty="0" smtClean="0"/>
              <a:t>←</a:t>
            </a:r>
            <a:r>
              <a:rPr lang="en-US" sz="3200" dirty="0" smtClean="0"/>
              <a:t>c</a:t>
            </a:r>
            <a:r>
              <a:rPr lang="ru-RU" sz="3200" baseline="-25000" dirty="0" smtClean="0"/>
              <a:t>0     </a:t>
            </a:r>
            <a:r>
              <a:rPr lang="ru-RU" sz="3000" dirty="0" smtClean="0"/>
              <a:t>А</a:t>
            </a:r>
            <a:r>
              <a:rPr lang="en-US" sz="3000" dirty="0"/>
              <a:t>’</a:t>
            </a:r>
            <a:r>
              <a:rPr lang="ru-RU" sz="3000" dirty="0"/>
              <a:t>   А</a:t>
            </a:r>
            <a:r>
              <a:rPr lang="en-US" sz="3000" dirty="0" smtClean="0"/>
              <a:t>”</a:t>
            </a:r>
            <a:r>
              <a:rPr lang="ru-RU" sz="3000" dirty="0" smtClean="0"/>
              <a:t>   А</a:t>
            </a:r>
            <a:r>
              <a:rPr lang="en-US" sz="3000" dirty="0" smtClean="0"/>
              <a:t>”’</a:t>
            </a:r>
            <a:r>
              <a:rPr lang="ru-RU" sz="3000" dirty="0" smtClean="0"/>
              <a:t>  В    Е</a:t>
            </a:r>
            <a:r>
              <a:rPr lang="en-US" sz="3000" dirty="0"/>
              <a:t>’</a:t>
            </a:r>
            <a:r>
              <a:rPr lang="ru-RU" sz="3000" dirty="0"/>
              <a:t>   Е</a:t>
            </a:r>
            <a:r>
              <a:rPr lang="en-US" sz="3000" dirty="0"/>
              <a:t>”</a:t>
            </a:r>
            <a:r>
              <a:rPr lang="ru-RU" sz="3000" dirty="0" smtClean="0"/>
              <a:t>   К   Л   Н   О   П   Р   У</a:t>
            </a:r>
          </a:p>
          <a:p>
            <a:pPr marL="114300" indent="0">
              <a:buNone/>
            </a:pP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07504" y="260648"/>
            <a:ext cx="8352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1712863" y="764121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1763688" y="3223486"/>
            <a:ext cx="576064" cy="786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734046" y="1628800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0" y="2420888"/>
            <a:ext cx="8352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0" y="4797152"/>
            <a:ext cx="8352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707904" y="260648"/>
            <a:ext cx="0" cy="7010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267744" y="764121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843808" y="764121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995936" y="797966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1763688" y="3212976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1691680" y="769516"/>
            <a:ext cx="576064" cy="786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895698" y="797966"/>
            <a:ext cx="576064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319634" y="764121"/>
            <a:ext cx="576064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4018756" y="3212976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1763688" y="3255851"/>
            <a:ext cx="1132010" cy="786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2339752" y="3280016"/>
            <a:ext cx="576064" cy="786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915816" y="3286605"/>
            <a:ext cx="576064" cy="786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349811" y="3260966"/>
            <a:ext cx="1132010" cy="786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3439666" y="3255850"/>
            <a:ext cx="576064" cy="786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3471762" y="3260966"/>
            <a:ext cx="0" cy="792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3968" y="2882"/>
            <a:ext cx="7620000" cy="761822"/>
          </a:xfrm>
        </p:spPr>
        <p:txBody>
          <a:bodyPr/>
          <a:lstStyle/>
          <a:p>
            <a:pPr algn="ctr"/>
            <a:r>
              <a:rPr lang="ru-RU" sz="4000" dirty="0" smtClean="0"/>
              <a:t>Алгоритм расщепления списка </a:t>
            </a:r>
            <a:r>
              <a:rPr lang="en-US" sz="4000" dirty="0" smtClean="0"/>
              <a:t>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7984" y="2335884"/>
            <a:ext cx="4013836" cy="4693516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114300" indent="0">
              <a:spcBef>
                <a:spcPts val="0"/>
              </a:spcBef>
              <a:buNone/>
            </a:pPr>
            <a:endParaRPr lang="en-US" b="1" i="1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b="1" i="1" dirty="0" smtClean="0"/>
              <a:t>Расщепление</a:t>
            </a:r>
            <a:r>
              <a:rPr lang="en-US" b="1" i="1" dirty="0" smtClean="0"/>
              <a:t> </a:t>
            </a:r>
            <a:r>
              <a:rPr lang="en-US" b="1" i="1" dirty="0"/>
              <a:t>(S, a, b, n)</a:t>
            </a:r>
            <a:endParaRPr lang="ru-RU" b="1" dirty="0"/>
          </a:p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n</a:t>
            </a:r>
            <a:r>
              <a:rPr lang="ru-RU" b="1" dirty="0" smtClean="0"/>
              <a:t> </a:t>
            </a:r>
            <a:r>
              <a:rPr lang="ru-RU" b="1" dirty="0"/>
              <a:t>- количество элементов в </a:t>
            </a:r>
            <a:r>
              <a:rPr lang="en-US" b="1" dirty="0" smtClean="0"/>
              <a:t>S</a:t>
            </a:r>
            <a:endParaRPr lang="en-US" b="1" dirty="0"/>
          </a:p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k</a:t>
            </a:r>
            <a:r>
              <a:rPr lang="en-US" b="1" dirty="0"/>
              <a:t>, p - </a:t>
            </a:r>
            <a:r>
              <a:rPr lang="ru-RU" b="1" dirty="0"/>
              <a:t>рабочие указатели</a:t>
            </a:r>
            <a:r>
              <a:rPr lang="en-US" b="1" dirty="0"/>
              <a:t> </a:t>
            </a:r>
            <a:endParaRPr lang="ru-RU" b="1" dirty="0"/>
          </a:p>
          <a:p>
            <a:pPr marL="114300" indent="0">
              <a:buNone/>
            </a:pPr>
            <a:r>
              <a:rPr lang="en-US" sz="1000" b="1" dirty="0"/>
              <a:t> </a:t>
            </a:r>
            <a:r>
              <a:rPr lang="en-US" b="1" dirty="0" smtClean="0"/>
              <a:t>  a</a:t>
            </a:r>
            <a:r>
              <a:rPr lang="ru-RU" b="1" dirty="0" smtClean="0"/>
              <a:t> </a:t>
            </a:r>
            <a:r>
              <a:rPr lang="en-US" b="1" dirty="0" smtClean="0"/>
              <a:t>:=</a:t>
            </a:r>
            <a:r>
              <a:rPr lang="ru-RU" b="1" dirty="0" smtClean="0"/>
              <a:t> </a:t>
            </a:r>
            <a:r>
              <a:rPr lang="en-US" b="1" dirty="0" smtClean="0"/>
              <a:t>S</a:t>
            </a:r>
            <a:r>
              <a:rPr lang="en-US" b="1" dirty="0"/>
              <a:t>, </a:t>
            </a:r>
            <a:r>
              <a:rPr lang="ru-RU" b="1" dirty="0" smtClean="0"/>
              <a:t> </a:t>
            </a:r>
            <a:r>
              <a:rPr lang="en-US" b="1" dirty="0" smtClean="0"/>
              <a:t>b</a:t>
            </a:r>
            <a:r>
              <a:rPr lang="ru-RU" b="1" dirty="0" smtClean="0"/>
              <a:t> </a:t>
            </a:r>
            <a:r>
              <a:rPr lang="en-US" b="1" dirty="0" smtClean="0"/>
              <a:t>:=</a:t>
            </a:r>
            <a:r>
              <a:rPr lang="ru-RU" b="1" dirty="0" smtClean="0"/>
              <a:t> </a:t>
            </a:r>
            <a:r>
              <a:rPr lang="en-US" b="1" dirty="0" err="1" smtClean="0"/>
              <a:t>S→Next</a:t>
            </a:r>
            <a:r>
              <a:rPr lang="en-US" b="1" dirty="0" smtClean="0"/>
              <a:t>,</a:t>
            </a:r>
            <a:r>
              <a:rPr lang="ru-RU" b="1" dirty="0" smtClean="0"/>
              <a:t>  </a:t>
            </a:r>
            <a:r>
              <a:rPr lang="en-US" b="1" dirty="0" smtClean="0"/>
              <a:t> n</a:t>
            </a:r>
            <a:r>
              <a:rPr lang="ru-RU" b="1" dirty="0" smtClean="0"/>
              <a:t> </a:t>
            </a:r>
            <a:r>
              <a:rPr lang="en-US" b="1" dirty="0" smtClean="0"/>
              <a:t>:=</a:t>
            </a:r>
            <a:r>
              <a:rPr lang="ru-RU" b="1" dirty="0" smtClean="0"/>
              <a:t> </a:t>
            </a:r>
            <a:r>
              <a:rPr lang="en-US" b="1" dirty="0" smtClean="0"/>
              <a:t>1</a:t>
            </a:r>
            <a:endParaRPr lang="ru-RU" b="1" dirty="0"/>
          </a:p>
          <a:p>
            <a:pPr marL="114300" indent="0">
              <a:buNone/>
            </a:pPr>
            <a:r>
              <a:rPr lang="en-US" b="1" dirty="0" smtClean="0"/>
              <a:t>  k</a:t>
            </a:r>
            <a:r>
              <a:rPr lang="ru-RU" b="1" dirty="0" smtClean="0"/>
              <a:t> </a:t>
            </a:r>
            <a:r>
              <a:rPr lang="en-US" b="1" dirty="0" smtClean="0"/>
              <a:t>:=</a:t>
            </a:r>
            <a:r>
              <a:rPr lang="ru-RU" b="1" dirty="0" smtClean="0"/>
              <a:t> </a:t>
            </a:r>
            <a:r>
              <a:rPr lang="en-US" b="1" dirty="0" smtClean="0"/>
              <a:t>a, </a:t>
            </a:r>
            <a:r>
              <a:rPr lang="ru-RU" b="1" dirty="0" smtClean="0"/>
              <a:t> </a:t>
            </a:r>
            <a:r>
              <a:rPr lang="en-US" b="1" dirty="0" smtClean="0"/>
              <a:t>p</a:t>
            </a:r>
            <a:r>
              <a:rPr lang="ru-RU" b="1" dirty="0" smtClean="0"/>
              <a:t> </a:t>
            </a:r>
            <a:r>
              <a:rPr lang="en-US" b="1" dirty="0" smtClean="0"/>
              <a:t>:=</a:t>
            </a:r>
            <a:r>
              <a:rPr lang="ru-RU" b="1" dirty="0" smtClean="0"/>
              <a:t> </a:t>
            </a:r>
            <a:r>
              <a:rPr lang="en-US" b="1" dirty="0" smtClean="0"/>
              <a:t>b </a:t>
            </a:r>
            <a:endParaRPr lang="ru-RU" b="1" dirty="0"/>
          </a:p>
          <a:p>
            <a:pPr marL="114300" indent="0">
              <a:buNone/>
            </a:pPr>
            <a:r>
              <a:rPr lang="en-US" b="1" dirty="0"/>
              <a:t>	DO </a:t>
            </a:r>
            <a:r>
              <a:rPr lang="en-US" b="1" dirty="0" smtClean="0"/>
              <a:t>(</a:t>
            </a:r>
            <a:r>
              <a:rPr lang="ru-RU" b="1" dirty="0" smtClean="0"/>
              <a:t> </a:t>
            </a:r>
            <a:r>
              <a:rPr lang="en-US" b="1" dirty="0" smtClean="0"/>
              <a:t>p </a:t>
            </a:r>
            <a:r>
              <a:rPr lang="en-US" b="1" dirty="0"/>
              <a:t>≠ </a:t>
            </a:r>
            <a:r>
              <a:rPr lang="en-US" b="1" dirty="0" smtClean="0"/>
              <a:t>NIL</a:t>
            </a:r>
            <a:r>
              <a:rPr lang="ru-RU" b="1" dirty="0" smtClean="0"/>
              <a:t> </a:t>
            </a:r>
            <a:r>
              <a:rPr lang="en-US" b="1" dirty="0" smtClean="0"/>
              <a:t>)</a:t>
            </a:r>
            <a:endParaRPr lang="ru-RU" b="1" dirty="0"/>
          </a:p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n</a:t>
            </a:r>
            <a:r>
              <a:rPr lang="ru-RU" b="1" dirty="0" smtClean="0"/>
              <a:t> </a:t>
            </a:r>
            <a:r>
              <a:rPr lang="en-US" b="1" dirty="0" smtClean="0"/>
              <a:t>:=</a:t>
            </a:r>
            <a:r>
              <a:rPr lang="ru-RU" b="1" dirty="0" smtClean="0"/>
              <a:t> </a:t>
            </a:r>
            <a:r>
              <a:rPr lang="en-US" b="1" dirty="0" smtClean="0"/>
              <a:t>n+1</a:t>
            </a:r>
            <a:endParaRPr lang="ru-RU" b="1" dirty="0"/>
          </a:p>
          <a:p>
            <a:pPr marL="11430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       </a:t>
            </a:r>
            <a:r>
              <a:rPr lang="en-US" b="1" dirty="0" err="1" smtClean="0"/>
              <a:t>k→next</a:t>
            </a:r>
            <a:r>
              <a:rPr lang="ru-RU" b="1" dirty="0" smtClean="0"/>
              <a:t> </a:t>
            </a:r>
            <a:r>
              <a:rPr lang="en-US" b="1" dirty="0" smtClean="0"/>
              <a:t>:=</a:t>
            </a:r>
            <a:r>
              <a:rPr lang="ru-RU" b="1" dirty="0" smtClean="0"/>
              <a:t> </a:t>
            </a:r>
            <a:r>
              <a:rPr lang="en-US" b="1" dirty="0" err="1" smtClean="0"/>
              <a:t>p→next</a:t>
            </a:r>
            <a:endParaRPr lang="ru-RU" b="1" dirty="0"/>
          </a:p>
          <a:p>
            <a:pPr marL="11430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       k</a:t>
            </a:r>
            <a:r>
              <a:rPr lang="ru-RU" b="1" dirty="0" smtClean="0"/>
              <a:t> </a:t>
            </a:r>
            <a:r>
              <a:rPr lang="en-US" b="1" dirty="0" smtClean="0"/>
              <a:t>:=</a:t>
            </a:r>
            <a:r>
              <a:rPr lang="ru-RU" b="1" dirty="0" smtClean="0"/>
              <a:t> </a:t>
            </a:r>
            <a:r>
              <a:rPr lang="en-US" b="1" dirty="0" smtClean="0"/>
              <a:t>p</a:t>
            </a:r>
            <a:endParaRPr lang="ru-RU" b="1" dirty="0"/>
          </a:p>
          <a:p>
            <a:pPr marL="11430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       p</a:t>
            </a:r>
            <a:r>
              <a:rPr lang="ru-RU" b="1" dirty="0" smtClean="0"/>
              <a:t> </a:t>
            </a:r>
            <a:r>
              <a:rPr lang="en-US" b="1" dirty="0" smtClean="0"/>
              <a:t>:=</a:t>
            </a:r>
            <a:r>
              <a:rPr lang="ru-RU" b="1" dirty="0" smtClean="0"/>
              <a:t> </a:t>
            </a:r>
            <a:r>
              <a:rPr lang="en-US" b="1" dirty="0" err="1" smtClean="0"/>
              <a:t>p→next</a:t>
            </a:r>
            <a:endParaRPr lang="ru-RU" b="1" dirty="0"/>
          </a:p>
          <a:p>
            <a:pPr marL="11430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OD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48478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719572" y="1640267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159732" y="144413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64088" y="184482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59732" y="1802433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627784" y="165694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851920" y="149407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851920" y="185411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4283968" y="171010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7544" y="101107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endParaRPr lang="ru-RU" sz="2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51520" y="256490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51520" y="3356992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95536" y="210323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95536" y="296733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ru-RU" sz="2400" dirty="0"/>
          </a:p>
        </p:txBody>
      </p:sp>
      <p:cxnSp>
        <p:nvCxnSpPr>
          <p:cNvPr id="28" name="Соединительная линия уступом 27"/>
          <p:cNvCxnSpPr>
            <a:stCxn id="45" idx="6"/>
            <a:endCxn id="9" idx="2"/>
          </p:cNvCxnSpPr>
          <p:nvPr/>
        </p:nvCxnSpPr>
        <p:spPr>
          <a:xfrm flipV="1">
            <a:off x="721966" y="2162473"/>
            <a:ext cx="1869814" cy="58245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46" idx="1"/>
            <a:endCxn id="14" idx="2"/>
          </p:cNvCxnSpPr>
          <p:nvPr/>
        </p:nvCxnSpPr>
        <p:spPr>
          <a:xfrm rot="5400000" flipH="1" flipV="1">
            <a:off x="1831229" y="1058815"/>
            <a:ext cx="1297397" cy="3608081"/>
          </a:xfrm>
          <a:prstGeom prst="bentConnector3">
            <a:avLst>
              <a:gd name="adj1" fmla="val -125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6" idx="0"/>
          </p:cNvCxnSpPr>
          <p:nvPr/>
        </p:nvCxnSpPr>
        <p:spPr>
          <a:xfrm rot="16200000" flipH="1">
            <a:off x="4207314" y="-171400"/>
            <a:ext cx="9292" cy="3240360"/>
          </a:xfrm>
          <a:prstGeom prst="bentConnector3">
            <a:avLst>
              <a:gd name="adj1" fmla="val -246018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6876256" y="148478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876256" y="184482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7452320" y="1664804"/>
            <a:ext cx="8640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8316416" y="148478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364088" y="148478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5796136" y="170080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13" idx="0"/>
            <a:endCxn id="37" idx="0"/>
          </p:cNvCxnSpPr>
          <p:nvPr/>
        </p:nvCxnSpPr>
        <p:spPr>
          <a:xfrm rot="5400000" flipH="1" flipV="1">
            <a:off x="5791490" y="-22738"/>
            <a:ext cx="9292" cy="3024336"/>
          </a:xfrm>
          <a:prstGeom prst="bentConnector3">
            <a:avLst>
              <a:gd name="adj1" fmla="val 530268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Умножение 47"/>
          <p:cNvSpPr/>
          <p:nvPr/>
        </p:nvSpPr>
        <p:spPr>
          <a:xfrm>
            <a:off x="3128276" y="1437747"/>
            <a:ext cx="468052" cy="54470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9" name="Умножение 48"/>
          <p:cNvSpPr/>
          <p:nvPr/>
        </p:nvSpPr>
        <p:spPr>
          <a:xfrm>
            <a:off x="4716016" y="1444134"/>
            <a:ext cx="468052" cy="54470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3" name="Овал 32"/>
          <p:cNvSpPr/>
          <p:nvPr/>
        </p:nvSpPr>
        <p:spPr>
          <a:xfrm>
            <a:off x="647564" y="16107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2555776" y="16218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4247964" y="165694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5796136" y="16905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7368851" y="162415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649958" y="27089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665342" y="350100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2771800" y="2168860"/>
            <a:ext cx="0" cy="756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35796" y="2559869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</a:t>
            </a:r>
            <a:endParaRPr lang="ru-RU" sz="2400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 flipV="1">
            <a:off x="4049942" y="2224670"/>
            <a:ext cx="0" cy="7560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07904" y="2615679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454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8" grpId="0" animBg="1"/>
      <p:bldP spid="9" grpId="0" animBg="1"/>
      <p:bldP spid="13" grpId="0" animBg="1"/>
      <p:bldP spid="14" grpId="0" animBg="1"/>
      <p:bldP spid="22" grpId="0"/>
      <p:bldP spid="23" grpId="0" animBg="1"/>
      <p:bldP spid="24" grpId="0" animBg="1"/>
      <p:bldP spid="25" grpId="0"/>
      <p:bldP spid="26" grpId="0"/>
      <p:bldP spid="37" grpId="0" animBg="1"/>
      <p:bldP spid="38" grpId="0" animBg="1"/>
      <p:bldP spid="41" grpId="0" animBg="1"/>
      <p:bldP spid="48" grpId="0" animBg="1"/>
      <p:bldP spid="49" grpId="0" animBg="1"/>
      <p:bldP spid="33" grpId="0" animBg="1"/>
      <p:bldP spid="34" grpId="0" animBg="1"/>
      <p:bldP spid="35" grpId="0" animBg="1"/>
      <p:bldP spid="36" grpId="0" animBg="1"/>
      <p:bldP spid="42" grpId="0" animBg="1"/>
      <p:bldP spid="45" grpId="0" animBg="1"/>
      <p:bldP spid="46" grpId="0" animBg="1"/>
      <p:bldP spid="16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80920" cy="778098"/>
          </a:xfrm>
        </p:spPr>
        <p:txBody>
          <a:bodyPr/>
          <a:lstStyle/>
          <a:p>
            <a:pPr algn="ctr"/>
            <a:r>
              <a:rPr lang="ru-RU" sz="4000" dirty="0"/>
              <a:t>Метод прямого слияния</a:t>
            </a:r>
            <a:r>
              <a:rPr lang="en-US" sz="4000" dirty="0"/>
              <a:t> (</a:t>
            </a:r>
            <a:r>
              <a:rPr lang="en-US" sz="4000" dirty="0" err="1"/>
              <a:t>MergeSort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820575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ru-RU" sz="3200" b="1" dirty="0" smtClean="0"/>
              <a:t>Обозначение переменных</a:t>
            </a:r>
            <a:r>
              <a:rPr lang="ru-RU" sz="3200" dirty="0" smtClean="0"/>
              <a:t>:</a:t>
            </a:r>
          </a:p>
          <a:p>
            <a:pPr marL="114300" indent="0">
              <a:buNone/>
            </a:pPr>
            <a:endParaRPr lang="ru-RU" sz="2800" dirty="0" smtClean="0"/>
          </a:p>
          <a:p>
            <a:pPr marL="114300" indent="0">
              <a:buNone/>
            </a:pPr>
            <a:r>
              <a:rPr lang="en-US" sz="2800" b="1" dirty="0" smtClean="0"/>
              <a:t>n</a:t>
            </a:r>
            <a:r>
              <a:rPr lang="ru-RU" sz="2800" dirty="0" smtClean="0"/>
              <a:t> </a:t>
            </a:r>
            <a:r>
              <a:rPr lang="ru-RU" sz="2800" dirty="0"/>
              <a:t>– количество элементов в </a:t>
            </a:r>
            <a:r>
              <a:rPr lang="ru-RU" sz="2800" dirty="0" smtClean="0"/>
              <a:t>списке </a:t>
            </a:r>
            <a:r>
              <a:rPr lang="en-US" sz="2800" dirty="0" smtClean="0"/>
              <a:t>S                                     </a:t>
            </a:r>
            <a:r>
              <a:rPr lang="ru-RU" sz="2800" dirty="0" smtClean="0"/>
              <a:t> </a:t>
            </a:r>
            <a:r>
              <a:rPr lang="en-US" sz="2800" dirty="0" smtClean="0"/>
              <a:t>      </a:t>
            </a:r>
            <a:r>
              <a:rPr lang="en-US" sz="2800" b="1" dirty="0"/>
              <a:t>a</a:t>
            </a:r>
            <a:r>
              <a:rPr lang="ru-RU" sz="2800" dirty="0"/>
              <a:t>, </a:t>
            </a:r>
            <a:r>
              <a:rPr lang="en-US" sz="2800" b="1" dirty="0"/>
              <a:t>b</a:t>
            </a:r>
            <a:r>
              <a:rPr lang="ru-RU" sz="2800" dirty="0"/>
              <a:t> – рабочие списки</a:t>
            </a:r>
          </a:p>
          <a:p>
            <a:pPr marL="114300" indent="0">
              <a:buNone/>
            </a:pPr>
            <a:r>
              <a:rPr lang="en-US" sz="2800" b="1" dirty="0"/>
              <a:t>c</a:t>
            </a:r>
            <a:r>
              <a:rPr lang="ru-RU" sz="2800" dirty="0" smtClean="0"/>
              <a:t> = (</a:t>
            </a:r>
            <a:r>
              <a:rPr lang="en-US" sz="2800" b="1" dirty="0"/>
              <a:t>c</a:t>
            </a:r>
            <a:r>
              <a:rPr lang="ru-RU" sz="2800" b="1" baseline="-25000" dirty="0"/>
              <a:t>0</a:t>
            </a:r>
            <a:r>
              <a:rPr lang="ru-RU" sz="2800" dirty="0"/>
              <a:t>, </a:t>
            </a:r>
            <a:r>
              <a:rPr lang="en-US" sz="2800" b="1" dirty="0"/>
              <a:t>c</a:t>
            </a:r>
            <a:r>
              <a:rPr lang="ru-RU" sz="2800" b="1" baseline="-25000" dirty="0"/>
              <a:t>1</a:t>
            </a:r>
            <a:r>
              <a:rPr lang="ru-RU" sz="2800" dirty="0"/>
              <a:t>) – массив из двух очередей</a:t>
            </a:r>
            <a:r>
              <a:rPr lang="en-US" sz="2800" dirty="0"/>
              <a:t>                               </a:t>
            </a:r>
            <a:r>
              <a:rPr lang="en-US" sz="2800" b="1" dirty="0"/>
              <a:t>p</a:t>
            </a:r>
            <a:r>
              <a:rPr lang="ru-RU" sz="2800" dirty="0"/>
              <a:t> – предполагаемый размер серии</a:t>
            </a:r>
          </a:p>
          <a:p>
            <a:pPr marL="114300" indent="0">
              <a:buNone/>
            </a:pPr>
            <a:r>
              <a:rPr lang="en-US" sz="2800" b="1" dirty="0"/>
              <a:t>q</a:t>
            </a:r>
            <a:r>
              <a:rPr lang="ru-RU" sz="2800" dirty="0"/>
              <a:t> – фактический размер серии в </a:t>
            </a:r>
            <a:r>
              <a:rPr lang="ru-RU" sz="2800" dirty="0" smtClean="0"/>
              <a:t>списке </a:t>
            </a:r>
            <a:r>
              <a:rPr lang="en-US" sz="2800" b="1" dirty="0" smtClean="0"/>
              <a:t>a</a:t>
            </a:r>
            <a:r>
              <a:rPr lang="en-US" sz="2800" dirty="0" smtClean="0"/>
              <a:t> </a:t>
            </a:r>
          </a:p>
          <a:p>
            <a:pPr marL="114300" indent="0">
              <a:buNone/>
            </a:pPr>
            <a:r>
              <a:rPr lang="en-US" sz="2800" b="1" dirty="0" smtClean="0"/>
              <a:t>r</a:t>
            </a:r>
            <a:r>
              <a:rPr lang="ru-RU" sz="2800" dirty="0" smtClean="0"/>
              <a:t> </a:t>
            </a:r>
            <a:r>
              <a:rPr lang="ru-RU" sz="2800" dirty="0"/>
              <a:t>– фактический размер серии в списке </a:t>
            </a:r>
            <a:r>
              <a:rPr lang="en-US" sz="2800" b="1" dirty="0"/>
              <a:t>b</a:t>
            </a:r>
            <a:r>
              <a:rPr lang="ru-RU" sz="2800" dirty="0"/>
              <a:t> </a:t>
            </a:r>
          </a:p>
          <a:p>
            <a:pPr marL="114300" indent="0">
              <a:buNone/>
            </a:pPr>
            <a:r>
              <a:rPr lang="en-US" sz="2800" b="1" dirty="0"/>
              <a:t>m</a:t>
            </a:r>
            <a:r>
              <a:rPr lang="ru-RU" sz="2800" dirty="0"/>
              <a:t> – текущее количество элементов </a:t>
            </a:r>
            <a:r>
              <a:rPr lang="ru-RU" sz="2800" dirty="0" smtClean="0"/>
              <a:t>в</a:t>
            </a:r>
            <a:r>
              <a:rPr lang="en-US" sz="2800" dirty="0" smtClean="0"/>
              <a:t> </a:t>
            </a:r>
            <a:r>
              <a:rPr lang="ru-RU" sz="2800" dirty="0" smtClean="0"/>
              <a:t>списках </a:t>
            </a:r>
            <a:r>
              <a:rPr lang="en-US" sz="2800" dirty="0"/>
              <a:t>a</a:t>
            </a:r>
            <a:r>
              <a:rPr lang="ru-RU" sz="2800" dirty="0"/>
              <a:t> и </a:t>
            </a:r>
            <a:r>
              <a:rPr lang="en-US" sz="2800" dirty="0"/>
              <a:t>b   </a:t>
            </a: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 </a:t>
            </a:r>
            <a:r>
              <a:rPr lang="en-US" sz="2800" b="1" dirty="0" err="1"/>
              <a:t>i</a:t>
            </a:r>
            <a:r>
              <a:rPr lang="ru-RU" sz="2800" dirty="0"/>
              <a:t> – номер активной очереди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36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520" y="0"/>
            <a:ext cx="8676456" cy="620688"/>
          </a:xfrm>
        </p:spPr>
        <p:txBody>
          <a:bodyPr/>
          <a:lstStyle/>
          <a:p>
            <a:pPr algn="ctr"/>
            <a:r>
              <a:rPr lang="ru-RU" sz="4000" dirty="0" smtClean="0"/>
              <a:t>Метод прямого слияния</a:t>
            </a:r>
            <a:r>
              <a:rPr lang="en-US" sz="4000" dirty="0" smtClean="0"/>
              <a:t> (</a:t>
            </a:r>
            <a:r>
              <a:rPr lang="en-US" sz="4000" dirty="0" err="1" smtClean="0"/>
              <a:t>MergeSort</a:t>
            </a:r>
            <a:r>
              <a:rPr lang="en-US" sz="4000" dirty="0" smtClean="0"/>
              <a:t>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064896" cy="616530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u-RU" sz="2600" b="1" dirty="0"/>
              <a:t>	</a:t>
            </a:r>
            <a:r>
              <a:rPr lang="ru-RU" sz="2600" b="1" dirty="0" smtClean="0"/>
              <a:t>&lt;</a:t>
            </a:r>
            <a:r>
              <a:rPr lang="en-US" sz="2600" b="1" dirty="0" smtClean="0"/>
              <a:t> </a:t>
            </a:r>
            <a:r>
              <a:rPr lang="ru-RU" sz="2600" b="1" dirty="0" smtClean="0"/>
              <a:t>Расщепление </a:t>
            </a:r>
            <a:r>
              <a:rPr lang="ru-RU" sz="2600" b="1" dirty="0"/>
              <a:t>(</a:t>
            </a:r>
            <a:r>
              <a:rPr lang="en-US" sz="2600" b="1" dirty="0"/>
              <a:t>S</a:t>
            </a:r>
            <a:r>
              <a:rPr lang="ru-RU" sz="2600" b="1" dirty="0"/>
              <a:t>, </a:t>
            </a:r>
            <a:r>
              <a:rPr lang="en-US" sz="2600" b="1" dirty="0"/>
              <a:t>a</a:t>
            </a:r>
            <a:r>
              <a:rPr lang="ru-RU" sz="2600" b="1" dirty="0"/>
              <a:t>, </a:t>
            </a:r>
            <a:r>
              <a:rPr lang="en-US" sz="2600" b="1" dirty="0"/>
              <a:t>b</a:t>
            </a:r>
            <a:r>
              <a:rPr lang="ru-RU" sz="2600" b="1" dirty="0"/>
              <a:t>, </a:t>
            </a:r>
            <a:r>
              <a:rPr lang="en-US" sz="2600" b="1" dirty="0"/>
              <a:t>n</a:t>
            </a:r>
            <a:r>
              <a:rPr lang="ru-RU" sz="2600" b="1" dirty="0" smtClean="0"/>
              <a:t>)</a:t>
            </a:r>
            <a:r>
              <a:rPr lang="en-US" sz="2600" b="1" dirty="0" smtClean="0"/>
              <a:t> </a:t>
            </a:r>
            <a:r>
              <a:rPr lang="ru-RU" sz="2600" b="1" dirty="0" smtClean="0"/>
              <a:t>&gt;</a:t>
            </a:r>
            <a:endParaRPr lang="ru-RU" sz="2600" b="1" dirty="0"/>
          </a:p>
          <a:p>
            <a:pPr marL="114300" indent="0">
              <a:buNone/>
            </a:pPr>
            <a:r>
              <a:rPr lang="ru-RU" sz="2600" b="1" dirty="0"/>
              <a:t>	</a:t>
            </a:r>
            <a:r>
              <a:rPr lang="en-US" sz="2600" b="1" dirty="0" smtClean="0"/>
              <a:t>p </a:t>
            </a:r>
            <a:r>
              <a:rPr lang="ru-RU" sz="2600" b="1" dirty="0" smtClean="0"/>
              <a:t>:= </a:t>
            </a:r>
            <a:r>
              <a:rPr lang="ru-RU" sz="2600" b="1" dirty="0"/>
              <a:t>1</a:t>
            </a:r>
          </a:p>
          <a:p>
            <a:pPr marL="114300" indent="0">
              <a:buNone/>
            </a:pPr>
            <a:r>
              <a:rPr lang="en-US" sz="2600" b="1" dirty="0" smtClean="0"/>
              <a:t>                  DO</a:t>
            </a:r>
            <a:r>
              <a:rPr lang="ru-RU" sz="2600" b="1" dirty="0" smtClean="0"/>
              <a:t> (</a:t>
            </a:r>
            <a:r>
              <a:rPr lang="en-US" sz="2600" b="1" dirty="0" smtClean="0"/>
              <a:t> p</a:t>
            </a:r>
            <a:r>
              <a:rPr lang="ru-RU" sz="2600" b="1" dirty="0" smtClean="0"/>
              <a:t> </a:t>
            </a:r>
            <a:r>
              <a:rPr lang="ru-RU" sz="2600" b="1" dirty="0"/>
              <a:t>&lt; </a:t>
            </a:r>
            <a:r>
              <a:rPr lang="en-US" sz="2600" b="1" dirty="0" smtClean="0"/>
              <a:t>n </a:t>
            </a:r>
            <a:r>
              <a:rPr lang="ru-RU" sz="2600" b="1" dirty="0" smtClean="0"/>
              <a:t>)</a:t>
            </a:r>
            <a:endParaRPr lang="ru-RU" sz="2600" b="1" dirty="0"/>
          </a:p>
          <a:p>
            <a:pPr marL="114300" indent="0">
              <a:buNone/>
            </a:pPr>
            <a:r>
              <a:rPr lang="en-US" sz="2600" b="1" dirty="0" smtClean="0"/>
              <a:t>                           </a:t>
            </a:r>
            <a:r>
              <a:rPr lang="ru-RU" sz="2600" b="1" dirty="0" smtClean="0"/>
              <a:t>&lt;</a:t>
            </a:r>
            <a:r>
              <a:rPr lang="en-US" sz="2600" b="1" dirty="0" smtClean="0"/>
              <a:t> </a:t>
            </a:r>
            <a:r>
              <a:rPr lang="ru-RU" sz="2600" b="1" dirty="0" smtClean="0"/>
              <a:t>инициализация </a:t>
            </a:r>
            <a:r>
              <a:rPr lang="ru-RU" sz="2600" b="1" dirty="0"/>
              <a:t>очередей </a:t>
            </a:r>
            <a:r>
              <a:rPr lang="en-US" sz="2600" b="1" dirty="0"/>
              <a:t>c</a:t>
            </a:r>
            <a:r>
              <a:rPr lang="ru-RU" sz="2600" b="1" baseline="-25000" dirty="0"/>
              <a:t>0</a:t>
            </a:r>
            <a:r>
              <a:rPr lang="ru-RU" sz="2600" b="1" dirty="0"/>
              <a:t>, </a:t>
            </a:r>
            <a:r>
              <a:rPr lang="en-US" sz="2600" b="1" dirty="0"/>
              <a:t>c</a:t>
            </a:r>
            <a:r>
              <a:rPr lang="ru-RU" sz="2600" b="1" baseline="-25000" dirty="0" smtClean="0"/>
              <a:t>1</a:t>
            </a:r>
            <a:r>
              <a:rPr lang="en-US" sz="2600" b="1" baseline="-25000" dirty="0" smtClean="0"/>
              <a:t> </a:t>
            </a:r>
            <a:r>
              <a:rPr lang="ru-RU" sz="2600" b="1" dirty="0" smtClean="0"/>
              <a:t>&gt;  </a:t>
            </a:r>
            <a:endParaRPr lang="ru-RU" sz="2600" b="1" dirty="0"/>
          </a:p>
          <a:p>
            <a:pPr marL="114300" indent="0">
              <a:buNone/>
            </a:pPr>
            <a:r>
              <a:rPr lang="en-US" sz="2600" b="1" dirty="0" smtClean="0"/>
              <a:t>                            </a:t>
            </a:r>
            <a:r>
              <a:rPr lang="en-US" sz="2600" b="1" dirty="0" err="1" smtClean="0"/>
              <a:t>i</a:t>
            </a:r>
            <a:r>
              <a:rPr lang="en-US" sz="2600" b="1" dirty="0" smtClean="0"/>
              <a:t> := 0</a:t>
            </a:r>
            <a:r>
              <a:rPr lang="en-US" sz="2600" b="1" dirty="0"/>
              <a:t>, </a:t>
            </a:r>
            <a:r>
              <a:rPr lang="en-US" sz="2600" b="1" dirty="0" smtClean="0"/>
              <a:t>m := n</a:t>
            </a:r>
            <a:endParaRPr lang="ru-RU" sz="2600" b="1" dirty="0"/>
          </a:p>
          <a:p>
            <a:pPr marL="114300" indent="0">
              <a:buNone/>
            </a:pPr>
            <a:r>
              <a:rPr lang="en-US" sz="2600" b="1" dirty="0" smtClean="0"/>
              <a:t>                            DO ( m </a:t>
            </a:r>
            <a:r>
              <a:rPr lang="en-US" sz="2600" b="1" dirty="0"/>
              <a:t>&gt; </a:t>
            </a:r>
            <a:r>
              <a:rPr lang="en-US" sz="2600" b="1" dirty="0" smtClean="0"/>
              <a:t>0 )  </a:t>
            </a:r>
            <a:endParaRPr lang="ru-RU" sz="2600" b="1" dirty="0"/>
          </a:p>
          <a:p>
            <a:pPr marL="114300" indent="0">
              <a:buNone/>
            </a:pPr>
            <a:r>
              <a:rPr lang="en-US" sz="2600" b="1" dirty="0" smtClean="0"/>
              <a:t>                                 IF ( m </a:t>
            </a:r>
            <a:r>
              <a:rPr lang="en-US" sz="2600" b="1" dirty="0"/>
              <a:t>≥ </a:t>
            </a:r>
            <a:r>
              <a:rPr lang="en-US" sz="2600" b="1" dirty="0" smtClean="0"/>
              <a:t>p ) q := p  ELSE  q := m  </a:t>
            </a:r>
            <a:r>
              <a:rPr lang="en-US" sz="2600" b="1" dirty="0"/>
              <a:t>FI</a:t>
            </a:r>
            <a:endParaRPr lang="ru-RU" sz="2600" b="1" dirty="0"/>
          </a:p>
          <a:p>
            <a:pPr marL="114300" indent="0">
              <a:buNone/>
            </a:pPr>
            <a:r>
              <a:rPr lang="en-US" sz="2600" b="1" dirty="0" smtClean="0"/>
              <a:t>                                 m := </a:t>
            </a:r>
            <a:r>
              <a:rPr lang="en-US" sz="2600" b="1" dirty="0"/>
              <a:t>m – q</a:t>
            </a:r>
            <a:endParaRPr lang="ru-RU" sz="2600" b="1" dirty="0"/>
          </a:p>
          <a:p>
            <a:pPr marL="114300" indent="0">
              <a:buNone/>
            </a:pPr>
            <a:r>
              <a:rPr lang="en-US" sz="2600" b="1" dirty="0" smtClean="0"/>
              <a:t>                                 IF ( m </a:t>
            </a:r>
            <a:r>
              <a:rPr lang="en-US" sz="2600" b="1" dirty="0"/>
              <a:t>≥ </a:t>
            </a:r>
            <a:r>
              <a:rPr lang="en-US" sz="2600" b="1" dirty="0" smtClean="0"/>
              <a:t>p ) r := p  ELSE  r := m  FI </a:t>
            </a:r>
            <a:endParaRPr lang="ru-RU" sz="2600" b="1" dirty="0"/>
          </a:p>
          <a:p>
            <a:pPr marL="114300" indent="0">
              <a:buNone/>
            </a:pPr>
            <a:r>
              <a:rPr lang="en-US" sz="2600" b="1" dirty="0" smtClean="0"/>
              <a:t>                                 m := </a:t>
            </a:r>
            <a:r>
              <a:rPr lang="en-US" sz="2600" b="1" dirty="0"/>
              <a:t>m – r  </a:t>
            </a:r>
            <a:endParaRPr lang="ru-RU" sz="2600" b="1" dirty="0"/>
          </a:p>
          <a:p>
            <a:pPr marL="114300" indent="0">
              <a:buNone/>
            </a:pPr>
            <a:r>
              <a:rPr lang="en-US" sz="2600" b="1" dirty="0" smtClean="0"/>
              <a:t>                                 &lt; </a:t>
            </a:r>
            <a:r>
              <a:rPr lang="ru-RU" sz="2600" b="1" dirty="0" smtClean="0"/>
              <a:t>слияние</a:t>
            </a:r>
            <a:r>
              <a:rPr lang="en-US" sz="2600" b="1" dirty="0"/>
              <a:t>(a, q, b, r, c</a:t>
            </a:r>
            <a:r>
              <a:rPr lang="en-US" sz="2600" b="1" baseline="-25000" dirty="0"/>
              <a:t>i </a:t>
            </a:r>
            <a:r>
              <a:rPr lang="en-US" sz="2600" b="1" dirty="0" smtClean="0"/>
              <a:t>) &gt;</a:t>
            </a:r>
            <a:endParaRPr lang="ru-RU" sz="2600" b="1" dirty="0"/>
          </a:p>
          <a:p>
            <a:pPr marL="114300" indent="0">
              <a:buNone/>
            </a:pPr>
            <a:r>
              <a:rPr lang="en-US" sz="2600" b="1" dirty="0" smtClean="0"/>
              <a:t>                                 </a:t>
            </a:r>
            <a:r>
              <a:rPr lang="en-US" sz="2600" b="1" dirty="0" err="1" smtClean="0"/>
              <a:t>i</a:t>
            </a:r>
            <a:r>
              <a:rPr lang="en-US" sz="2600" b="1" dirty="0" smtClean="0"/>
              <a:t> := 1– </a:t>
            </a:r>
            <a:r>
              <a:rPr lang="en-US" sz="2600" b="1" dirty="0" err="1" smtClean="0"/>
              <a:t>i</a:t>
            </a:r>
            <a:endParaRPr lang="ru-RU" sz="2600" b="1" dirty="0"/>
          </a:p>
          <a:p>
            <a:pPr marL="114300" indent="0">
              <a:buNone/>
            </a:pPr>
            <a:r>
              <a:rPr lang="en-US" sz="2600" b="1" dirty="0" smtClean="0"/>
              <a:t>                           OD </a:t>
            </a:r>
            <a:endParaRPr lang="ru-RU" sz="2600" b="1" dirty="0"/>
          </a:p>
          <a:p>
            <a:pPr marL="114300" indent="0">
              <a:buNone/>
            </a:pPr>
            <a:r>
              <a:rPr lang="en-US" sz="2600" b="1" dirty="0" smtClean="0"/>
              <a:t>                           a := c</a:t>
            </a:r>
            <a:r>
              <a:rPr lang="en-US" sz="2600" b="1" baseline="-25000" dirty="0" smtClean="0"/>
              <a:t>0 </a:t>
            </a:r>
            <a:r>
              <a:rPr lang="en-US" sz="2600" b="1" dirty="0" smtClean="0"/>
              <a:t>. Head,  b := c</a:t>
            </a:r>
            <a:r>
              <a:rPr lang="en-US" sz="2600" b="1" baseline="-25000" dirty="0" smtClean="0"/>
              <a:t>1</a:t>
            </a:r>
            <a:r>
              <a:rPr lang="en-US" sz="2600" b="1" dirty="0" smtClean="0"/>
              <a:t>. Head </a:t>
            </a:r>
            <a:endParaRPr lang="ru-RU" sz="2600" b="1" dirty="0"/>
          </a:p>
          <a:p>
            <a:pPr marL="114300" indent="0">
              <a:buNone/>
            </a:pPr>
            <a:r>
              <a:rPr lang="en-US" sz="2600" b="1" dirty="0" smtClean="0"/>
              <a:t>                           p := 2p </a:t>
            </a:r>
            <a:endParaRPr lang="ru-RU" sz="2600" b="1" dirty="0"/>
          </a:p>
          <a:p>
            <a:pPr marL="114300" indent="0">
              <a:buNone/>
            </a:pPr>
            <a:r>
              <a:rPr lang="en-US" sz="2600" b="1" dirty="0" smtClean="0"/>
              <a:t>                  OD</a:t>
            </a:r>
            <a:endParaRPr lang="ru-RU" sz="2600" b="1" dirty="0"/>
          </a:p>
          <a:p>
            <a:pPr marL="114300" indent="0">
              <a:buNone/>
            </a:pPr>
            <a:r>
              <a:rPr lang="en-US" sz="2600" b="1" dirty="0" smtClean="0"/>
              <a:t>                  c</a:t>
            </a:r>
            <a:r>
              <a:rPr lang="en-US" sz="2600" b="1" baseline="-25000" dirty="0" smtClean="0"/>
              <a:t>0 </a:t>
            </a:r>
            <a:r>
              <a:rPr lang="en-US" sz="2600" b="1" dirty="0" smtClean="0"/>
              <a:t>. </a:t>
            </a:r>
            <a:r>
              <a:rPr lang="en-US" sz="2600" b="1" dirty="0" err="1" smtClean="0"/>
              <a:t>Tail→next</a:t>
            </a:r>
            <a:r>
              <a:rPr lang="en-US" sz="2600" b="1" dirty="0" smtClean="0"/>
              <a:t> := NULL</a:t>
            </a:r>
            <a:endParaRPr lang="ru-RU" sz="2600" b="1" dirty="0"/>
          </a:p>
          <a:p>
            <a:pPr marL="114300" indent="0">
              <a:buNone/>
            </a:pPr>
            <a:r>
              <a:rPr lang="en-US" sz="2600" b="1" dirty="0" smtClean="0"/>
              <a:t>                  S</a:t>
            </a:r>
            <a:r>
              <a:rPr lang="ru-RU" sz="2600" b="1" dirty="0" smtClean="0"/>
              <a:t> := </a:t>
            </a:r>
            <a:r>
              <a:rPr lang="en-US" sz="2600" b="1" dirty="0" smtClean="0"/>
              <a:t>c</a:t>
            </a:r>
            <a:r>
              <a:rPr lang="ru-RU" sz="2600" b="1" baseline="-25000" dirty="0" smtClean="0"/>
              <a:t>0 </a:t>
            </a:r>
            <a:r>
              <a:rPr lang="ru-RU" sz="2600" b="1" dirty="0" smtClean="0"/>
              <a:t>. </a:t>
            </a:r>
            <a:r>
              <a:rPr lang="en-US" sz="2600" b="1" dirty="0" smtClean="0"/>
              <a:t>Head</a:t>
            </a:r>
            <a:endParaRPr lang="ru-RU" sz="2600" b="1" dirty="0"/>
          </a:p>
        </p:txBody>
      </p:sp>
    </p:spTree>
    <p:extLst>
      <p:ext uri="{BB962C8B-B14F-4D97-AF65-F5344CB8AC3E}">
        <p14:creationId xmlns:p14="http://schemas.microsoft.com/office/powerpoint/2010/main" val="232710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629</TotalTime>
  <Words>838</Words>
  <Application>Microsoft Office PowerPoint</Application>
  <PresentationFormat>Экран (4:3)</PresentationFormat>
  <Paragraphs>150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Соседство</vt:lpstr>
      <vt:lpstr>Метод прямого слияния MergeSort</vt:lpstr>
      <vt:lpstr>Презентация PowerPoint</vt:lpstr>
      <vt:lpstr>Трудоемкость алгоритма слияния серий</vt:lpstr>
      <vt:lpstr>Презентация PowerPoint</vt:lpstr>
      <vt:lpstr>Презентация PowerPoint</vt:lpstr>
      <vt:lpstr>Презентация PowerPoint</vt:lpstr>
      <vt:lpstr>Алгоритм расщепления списка S</vt:lpstr>
      <vt:lpstr>Метод прямого слияния (MergeSort)</vt:lpstr>
      <vt:lpstr>Метод прямого слияния (MergeSort)</vt:lpstr>
      <vt:lpstr>Трудоемкость метода MergeSort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днс</cp:lastModifiedBy>
  <cp:revision>69</cp:revision>
  <dcterms:created xsi:type="dcterms:W3CDTF">2012-09-16T08:22:11Z</dcterms:created>
  <dcterms:modified xsi:type="dcterms:W3CDTF">2014-04-09T03:20:42Z</dcterms:modified>
</cp:coreProperties>
</file>