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9" r:id="rId5"/>
    <p:sldId id="261" r:id="rId6"/>
    <p:sldId id="262" r:id="rId7"/>
    <p:sldId id="267" r:id="rId8"/>
    <p:sldId id="263" r:id="rId9"/>
    <p:sldId id="270" r:id="rId10"/>
    <p:sldId id="264" r:id="rId11"/>
    <p:sldId id="257" r:id="rId12"/>
    <p:sldId id="271" r:id="rId13"/>
    <p:sldId id="265" r:id="rId14"/>
    <p:sldId id="266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4E695F2-617F-403E-9354-94E20B1B827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6ABE8D5-94DC-48B6-90EA-D5AFEE25CECB}" type="datetimeFigureOut">
              <a:rPr lang="ru-RU" smtClean="0"/>
              <a:t>22.04.2015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56932"/>
            <a:ext cx="7776864" cy="65605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u="sng" dirty="0" smtClean="0"/>
              <a:t>Пример</a:t>
            </a:r>
            <a:r>
              <a:rPr lang="ru-RU" sz="2800" dirty="0" smtClean="0"/>
              <a:t>.  Дана последовательность </a:t>
            </a:r>
            <a:r>
              <a:rPr lang="en-US" sz="2800" dirty="0" smtClean="0"/>
              <a:t>S </a:t>
            </a:r>
            <a:r>
              <a:rPr lang="ru-RU" sz="2800" dirty="0" smtClean="0"/>
              <a:t>из 8 чисел: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b="1" dirty="0" smtClean="0"/>
              <a:t>S :   31   03’   20   02   03”  33   30   21</a:t>
            </a:r>
          </a:p>
          <a:p>
            <a:pPr marL="114300" indent="0">
              <a:buNone/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0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: 20   30</a:t>
            </a:r>
          </a:p>
          <a:p>
            <a:pPr marL="114300" indent="0">
              <a:buNone/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1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: 31   21</a:t>
            </a:r>
          </a:p>
          <a:p>
            <a:pPr marL="114300" indent="0">
              <a:buNone/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2</a:t>
            </a:r>
            <a:r>
              <a:rPr lang="en-US" sz="2800" baseline="-25000" dirty="0" smtClean="0"/>
              <a:t> </a:t>
            </a:r>
            <a:r>
              <a:rPr lang="en-US" sz="2800" dirty="0"/>
              <a:t>: </a:t>
            </a:r>
            <a:r>
              <a:rPr lang="en-US" sz="2800" dirty="0" smtClean="0"/>
              <a:t>02</a:t>
            </a:r>
            <a:endParaRPr lang="en-US" sz="2800" dirty="0"/>
          </a:p>
          <a:p>
            <a:pPr marL="114300" indent="0">
              <a:buNone/>
            </a:pPr>
            <a:r>
              <a:rPr lang="en-US" sz="2800" b="1" dirty="0" smtClean="0"/>
              <a:t>Q</a:t>
            </a:r>
            <a:r>
              <a:rPr lang="en-US" sz="2800" b="1" baseline="-25000" dirty="0"/>
              <a:t>3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: 03’   03”   33</a:t>
            </a:r>
          </a:p>
          <a:p>
            <a:pPr marL="114300" indent="0">
              <a:buNone/>
            </a:pPr>
            <a:r>
              <a:rPr lang="en-US" sz="2800" b="1" dirty="0" smtClean="0"/>
              <a:t>S  :  20   30    31    21    02   03’   03”   33</a:t>
            </a:r>
            <a:endParaRPr lang="en-US" sz="2800" b="1" dirty="0"/>
          </a:p>
          <a:p>
            <a:pPr marL="114300" indent="0">
              <a:buNone/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800" baseline="-25000" dirty="0"/>
              <a:t> </a:t>
            </a:r>
            <a:r>
              <a:rPr lang="en-US" sz="2800" dirty="0"/>
              <a:t>: </a:t>
            </a:r>
            <a:r>
              <a:rPr lang="en-US" sz="2800" dirty="0" smtClean="0"/>
              <a:t>02   03’   03”</a:t>
            </a:r>
          </a:p>
          <a:p>
            <a:pPr marL="114300" indent="0">
              <a:buNone/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1</a:t>
            </a:r>
            <a:r>
              <a:rPr lang="en-US" sz="2800" baseline="-25000" dirty="0" smtClean="0"/>
              <a:t> </a:t>
            </a:r>
            <a:r>
              <a:rPr lang="en-US" sz="2800" dirty="0"/>
              <a:t>: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2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: 20   21</a:t>
            </a:r>
            <a:endParaRPr lang="en-US" sz="2800" dirty="0"/>
          </a:p>
          <a:p>
            <a:pPr marL="114300" indent="0">
              <a:buNone/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3</a:t>
            </a:r>
            <a:r>
              <a:rPr lang="en-US" sz="2800" baseline="-25000" dirty="0" smtClean="0"/>
              <a:t> </a:t>
            </a:r>
            <a:r>
              <a:rPr lang="en-US" sz="2800" dirty="0"/>
              <a:t>: </a:t>
            </a:r>
            <a:r>
              <a:rPr lang="en-US" sz="2800" dirty="0" smtClean="0"/>
              <a:t>30   31   33</a:t>
            </a:r>
          </a:p>
          <a:p>
            <a:pPr marL="114300" indent="0">
              <a:buNone/>
            </a:pPr>
            <a:r>
              <a:rPr lang="en-US" sz="2800" b="1" dirty="0" smtClean="0"/>
              <a:t>S  :  02   03’   03”   20    21   30   31   33</a:t>
            </a:r>
            <a:endParaRPr lang="en-US" sz="2800" b="1" dirty="0"/>
          </a:p>
          <a:p>
            <a:pPr marL="11430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41762" y="6381328"/>
            <a:ext cx="82444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1403696" y="1700808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943744" y="1700808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663800" y="1700808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241376" y="1700808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851920" y="1693438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499992" y="1700808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148088" y="1693438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724128" y="1700808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185962" y="429309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791007" y="429309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483768" y="429309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160599" y="429309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851920" y="429309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427984" y="429309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148064" y="429309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904136" y="4293096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1762" y="28982"/>
            <a:ext cx="824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sz="4000" dirty="0" smtClean="0">
                <a:solidFill>
                  <a:schemeClr val="tx2"/>
                </a:solidFill>
                <a:latin typeface="+mj-lt"/>
              </a:rPr>
              <a:t>Цифровая сортировка (</a:t>
            </a:r>
            <a:r>
              <a:rPr lang="en-US" sz="4000" dirty="0" err="1" smtClean="0">
                <a:solidFill>
                  <a:schemeClr val="tx2"/>
                </a:solidFill>
                <a:latin typeface="+mj-lt"/>
              </a:rPr>
              <a:t>DigitalSort</a:t>
            </a:r>
            <a:r>
              <a:rPr lang="en-US" sz="4000" dirty="0" smtClean="0">
                <a:solidFill>
                  <a:schemeClr val="tx2"/>
                </a:solidFill>
                <a:latin typeface="+mj-lt"/>
              </a:rPr>
              <a:t>)</a:t>
            </a:r>
            <a:endParaRPr lang="ru-RU" sz="4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66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98432" cy="504056"/>
          </a:xfrm>
        </p:spPr>
        <p:txBody>
          <a:bodyPr/>
          <a:lstStyle/>
          <a:p>
            <a:r>
              <a:rPr lang="en-US" sz="2800" b="1" dirty="0" smtClean="0"/>
              <a:t>2)  </a:t>
            </a:r>
            <a:r>
              <a:rPr lang="ru-RU" sz="2800" b="1" dirty="0" smtClean="0"/>
              <a:t>Соединение очередей.   </a:t>
            </a:r>
            <a:r>
              <a:rPr lang="ru-RU" sz="2400" dirty="0" smtClean="0"/>
              <a:t>Имеется очередь </a:t>
            </a:r>
            <a:r>
              <a:rPr lang="en-US" sz="2400" b="1" dirty="0" smtClean="0"/>
              <a:t>Q</a:t>
            </a:r>
            <a:r>
              <a:rPr lang="ru-RU" sz="2400" b="1" dirty="0" smtClean="0"/>
              <a:t>       </a:t>
            </a:r>
            <a:br>
              <a:rPr lang="ru-RU" sz="2400" b="1" dirty="0" smtClean="0"/>
            </a:br>
            <a:r>
              <a:rPr lang="ru-RU" sz="2400" b="1" dirty="0" smtClean="0"/>
              <a:t>                       </a:t>
            </a:r>
            <a:r>
              <a:rPr lang="ru-RU" sz="2400" dirty="0" smtClean="0"/>
              <a:t>(возможно, пустая)  и  непустая  очередь </a:t>
            </a:r>
            <a:r>
              <a:rPr lang="en-US" sz="2400" b="1" dirty="0" smtClean="0"/>
              <a:t>S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509120"/>
            <a:ext cx="8064896" cy="2520280"/>
          </a:xfrm>
        </p:spPr>
        <p:txBody>
          <a:bodyPr>
            <a:norm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sz="2400" b="1" dirty="0" smtClean="0"/>
              <a:t>1)  </a:t>
            </a:r>
            <a:r>
              <a:rPr lang="en-US" sz="2400" b="1" dirty="0" err="1" smtClean="0"/>
              <a:t>S.tail</a:t>
            </a:r>
            <a:r>
              <a:rPr lang="en-US" sz="2400" b="1" dirty="0" smtClean="0"/>
              <a:t> -&gt; next := </a:t>
            </a:r>
            <a:r>
              <a:rPr lang="en-US" sz="2400" b="1" dirty="0" err="1" smtClean="0"/>
              <a:t>Q.head</a:t>
            </a:r>
            <a:endParaRPr lang="en-US" sz="2400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400" b="1" dirty="0" smtClean="0"/>
              <a:t>2)  </a:t>
            </a:r>
            <a:r>
              <a:rPr lang="en-US" sz="2400" b="1" dirty="0" err="1" smtClean="0"/>
              <a:t>S.tail</a:t>
            </a:r>
            <a:r>
              <a:rPr lang="en-US" sz="2400" b="1" dirty="0" smtClean="0"/>
              <a:t>  </a:t>
            </a:r>
            <a:r>
              <a:rPr lang="en-US" sz="2400" b="1" dirty="0"/>
              <a:t>:= </a:t>
            </a:r>
            <a:r>
              <a:rPr lang="en-US" sz="2400" b="1" dirty="0" smtClean="0"/>
              <a:t>Q.</a:t>
            </a:r>
            <a:r>
              <a:rPr lang="en-US" sz="2400" b="1" dirty="0"/>
              <a:t> tail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u="sng" dirty="0" smtClean="0"/>
              <a:t>Трудоемкость соединения очередей </a:t>
            </a:r>
            <a:r>
              <a:rPr lang="ru-RU" sz="2400" dirty="0" smtClean="0"/>
              <a:t>не зависит от количества элементов в очередях.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Если очередь </a:t>
            </a:r>
            <a:r>
              <a:rPr lang="en-US" sz="2400" b="1" dirty="0"/>
              <a:t>Q</a:t>
            </a:r>
            <a:r>
              <a:rPr lang="ru-RU" sz="2400" dirty="0" smtClean="0"/>
              <a:t> пуста, выполнять присоединение нельзя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( </a:t>
            </a:r>
            <a:r>
              <a:rPr lang="ru-RU" sz="2400" u="sng" dirty="0" smtClean="0"/>
              <a:t>условие пустоты очереди </a:t>
            </a:r>
            <a:r>
              <a:rPr lang="en-US" sz="2400" u="sng" dirty="0" smtClean="0"/>
              <a:t>Q</a:t>
            </a:r>
            <a:r>
              <a:rPr lang="ru-RU" sz="2400" u="sng" dirty="0" smtClean="0"/>
              <a:t> </a:t>
            </a:r>
            <a:r>
              <a:rPr lang="ru-RU" sz="2400" dirty="0" smtClean="0"/>
              <a:t>:  </a:t>
            </a:r>
            <a:r>
              <a:rPr lang="en-US" sz="2400" dirty="0" smtClean="0"/>
              <a:t> </a:t>
            </a:r>
            <a:r>
              <a:rPr lang="en-US" sz="2400" b="1" dirty="0" smtClean="0"/>
              <a:t>Q. tail = &amp; Q. head 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8543" y="206084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8543" y="105273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890591" y="126876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970711" y="141277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70711" y="105273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402759" y="126876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482879" y="141277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82879" y="105273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16" name="Соединительная линия уступом 15"/>
          <p:cNvCxnSpPr>
            <a:stCxn id="42" idx="6"/>
            <a:endCxn id="10" idx="2"/>
          </p:cNvCxnSpPr>
          <p:nvPr/>
        </p:nvCxnSpPr>
        <p:spPr>
          <a:xfrm flipV="1">
            <a:off x="935596" y="1772816"/>
            <a:ext cx="2979331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4401531" y="390123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401531" y="289312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4833579" y="3109145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5913699" y="325316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913699" y="289312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6345747" y="3109145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425867" y="325316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7425867" y="289312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29" name="Соединительная линия уступом 28"/>
          <p:cNvCxnSpPr>
            <a:stCxn id="38" idx="5"/>
            <a:endCxn id="27" idx="2"/>
          </p:cNvCxnSpPr>
          <p:nvPr/>
        </p:nvCxnSpPr>
        <p:spPr>
          <a:xfrm rot="5400000" flipH="1" flipV="1">
            <a:off x="6102719" y="2357881"/>
            <a:ext cx="499875" cy="3010515"/>
          </a:xfrm>
          <a:prstGeom prst="bentConnector3">
            <a:avLst>
              <a:gd name="adj1" fmla="val 68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495" y="144035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endParaRPr lang="ru-RU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0551" y="620688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head</a:t>
            </a:r>
            <a:endParaRPr lang="ru-RU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38563" y="1671191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tail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365527" y="2431456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head</a:t>
            </a:r>
            <a:endParaRPr lang="ru-RU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509543" y="3511576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tail</a:t>
            </a:r>
            <a:endParaRPr lang="ru-R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69483" y="326750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  <a:endParaRPr lang="ru-RU" sz="2400" b="1" dirty="0"/>
          </a:p>
        </p:txBody>
      </p:sp>
      <p:sp>
        <p:nvSpPr>
          <p:cNvPr id="14" name="Овал 13"/>
          <p:cNvSpPr/>
          <p:nvPr/>
        </p:nvSpPr>
        <p:spPr>
          <a:xfrm>
            <a:off x="4815577" y="3064140"/>
            <a:ext cx="90010" cy="9001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6300742" y="3064140"/>
            <a:ext cx="90010" cy="9001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770572" y="4036248"/>
            <a:ext cx="90010" cy="9001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357754" y="1205753"/>
            <a:ext cx="90010" cy="9001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872589" y="1210508"/>
            <a:ext cx="90010" cy="9001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845586" y="2195863"/>
            <a:ext cx="90010" cy="9001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Соединительная линия уступом 29"/>
          <p:cNvCxnSpPr>
            <a:stCxn id="50" idx="6"/>
            <a:endCxn id="25" idx="0"/>
          </p:cNvCxnSpPr>
          <p:nvPr/>
        </p:nvCxnSpPr>
        <p:spPr>
          <a:xfrm>
            <a:off x="3955613" y="1232756"/>
            <a:ext cx="2390134" cy="166036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85607" y="852681"/>
            <a:ext cx="41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1</a:t>
            </a:r>
            <a:endParaRPr lang="ru-RU" sz="2000" dirty="0">
              <a:solidFill>
                <a:srgbClr val="FF0000"/>
              </a:solidFill>
            </a:endParaRPr>
          </a:p>
        </p:txBody>
      </p:sp>
      <p:cxnSp>
        <p:nvCxnSpPr>
          <p:cNvPr id="45" name="Соединительная линия уступом 44"/>
          <p:cNvCxnSpPr>
            <a:endCxn id="28" idx="0"/>
          </p:cNvCxnSpPr>
          <p:nvPr/>
        </p:nvCxnSpPr>
        <p:spPr>
          <a:xfrm>
            <a:off x="3914927" y="2240868"/>
            <a:ext cx="3942988" cy="65225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1821" y="1795753"/>
            <a:ext cx="41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Умножение 47"/>
          <p:cNvSpPr/>
          <p:nvPr/>
        </p:nvSpPr>
        <p:spPr>
          <a:xfrm>
            <a:off x="3724412" y="1861709"/>
            <a:ext cx="381029" cy="39827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0" name="Овал 49"/>
          <p:cNvSpPr/>
          <p:nvPr/>
        </p:nvSpPr>
        <p:spPr>
          <a:xfrm>
            <a:off x="3865603" y="1187751"/>
            <a:ext cx="90010" cy="9001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2" grpId="0"/>
      <p:bldP spid="33" grpId="0"/>
      <p:bldP spid="34" grpId="0"/>
      <p:bldP spid="35" grpId="0"/>
      <p:bldP spid="36" grpId="0"/>
      <p:bldP spid="37" grpId="0"/>
      <p:bldP spid="14" grpId="0" animBg="1"/>
      <p:bldP spid="31" grpId="0" animBg="1"/>
      <p:bldP spid="38" grpId="0" animBg="1"/>
      <p:bldP spid="39" grpId="0" animBg="1"/>
      <p:bldP spid="40" grpId="0" animBg="1"/>
      <p:bldP spid="42" grpId="0" animBg="1"/>
      <p:bldP spid="43" grpId="0"/>
      <p:bldP spid="46" grpId="0"/>
      <p:bldP spid="48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7620000" cy="6237312"/>
          </a:xfrm>
        </p:spPr>
        <p:txBody>
          <a:bodyPr>
            <a:noAutofit/>
          </a:bodyPr>
          <a:lstStyle/>
          <a:p>
            <a:pPr marL="114300" indent="0" algn="ctr">
              <a:spcBef>
                <a:spcPts val="0"/>
              </a:spcBef>
              <a:buNone/>
            </a:pPr>
            <a:r>
              <a:rPr lang="ru-RU" sz="2800" b="1" i="1" dirty="0" smtClean="0"/>
              <a:t>Алгоритм на псевдокоде  </a:t>
            </a:r>
            <a:endParaRPr lang="ru-RU" sz="2800" b="1" dirty="0" smtClean="0"/>
          </a:p>
          <a:p>
            <a:pPr marL="114300" indent="0">
              <a:spcBef>
                <a:spcPts val="1200"/>
              </a:spcBef>
              <a:buNone/>
            </a:pPr>
            <a:r>
              <a:rPr lang="en-US" sz="2800" b="1" dirty="0" smtClean="0"/>
              <a:t>DO </a:t>
            </a:r>
            <a:r>
              <a:rPr lang="en-US" sz="2800" b="1" dirty="0" smtClean="0"/>
              <a:t>(</a:t>
            </a:r>
            <a:r>
              <a:rPr lang="ru-RU" sz="2800" b="1" dirty="0" smtClean="0"/>
              <a:t> </a:t>
            </a:r>
            <a:r>
              <a:rPr lang="en-US" sz="2800" b="1" dirty="0" smtClean="0"/>
              <a:t>j</a:t>
            </a:r>
            <a:r>
              <a:rPr lang="ru-RU" sz="2800" b="1" dirty="0" smtClean="0"/>
              <a:t> </a:t>
            </a:r>
            <a:r>
              <a:rPr lang="en-US" sz="2800" b="1" dirty="0" smtClean="0"/>
              <a:t>:= L, L-1, … 1 )</a:t>
            </a:r>
            <a:endParaRPr lang="ru-RU" sz="2800" b="1" dirty="0" smtClean="0"/>
          </a:p>
          <a:p>
            <a:pPr marL="114300" indent="0">
              <a:spcBef>
                <a:spcPts val="600"/>
              </a:spcBef>
              <a:buNone/>
            </a:pPr>
            <a:r>
              <a:rPr lang="ru-RU" sz="2800" b="1" dirty="0" smtClean="0"/>
              <a:t>                   </a:t>
            </a:r>
            <a:r>
              <a:rPr lang="en-US" sz="2800" b="1" dirty="0" smtClean="0"/>
              <a:t>DO (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:= 0</a:t>
            </a:r>
            <a:r>
              <a:rPr lang="en-US" sz="2800" b="1" dirty="0"/>
              <a:t>, 1, … </a:t>
            </a:r>
            <a:r>
              <a:rPr lang="en-US" sz="2800" b="1" dirty="0" smtClean="0"/>
              <a:t>255 ) 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       </a:t>
            </a:r>
            <a:r>
              <a:rPr lang="en-US" sz="2800" b="1" dirty="0" smtClean="0"/>
              <a:t>Q</a:t>
            </a:r>
            <a:r>
              <a:rPr lang="ru-RU" sz="2800" b="1" dirty="0" smtClean="0"/>
              <a:t> </a:t>
            </a:r>
            <a:r>
              <a:rPr lang="en-US" sz="2800" b="1" baseline="-25000" dirty="0" err="1" smtClean="0"/>
              <a:t>i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. Tail := &amp; Q</a:t>
            </a:r>
            <a:r>
              <a:rPr lang="ru-RU" sz="2800" b="1" dirty="0" smtClean="0"/>
              <a:t> </a:t>
            </a:r>
            <a:r>
              <a:rPr lang="en-US" sz="2800" b="1" baseline="-25000" dirty="0" err="1" smtClean="0"/>
              <a:t>i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. Head 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</a:t>
            </a:r>
            <a:r>
              <a:rPr lang="en-US" sz="2800" b="1" dirty="0" smtClean="0"/>
              <a:t>OD</a:t>
            </a:r>
            <a:endParaRPr lang="ru-RU" sz="2800" b="1" dirty="0"/>
          </a:p>
          <a:p>
            <a:pPr marL="114300" indent="0">
              <a:spcBef>
                <a:spcPts val="600"/>
              </a:spcBef>
              <a:buNone/>
            </a:pPr>
            <a:r>
              <a:rPr lang="ru-RU" sz="2800" b="1" dirty="0" smtClean="0"/>
              <a:t>                  </a:t>
            </a:r>
            <a:r>
              <a:rPr lang="ru-RU" sz="2800" b="1" dirty="0" smtClean="0"/>
              <a:t> </a:t>
            </a:r>
            <a:r>
              <a:rPr lang="en-US" sz="2800" b="1" dirty="0" smtClean="0"/>
              <a:t>p </a:t>
            </a:r>
            <a:r>
              <a:rPr lang="en-US" sz="2800" b="1" dirty="0" smtClean="0"/>
              <a:t>:= </a:t>
            </a:r>
            <a:r>
              <a:rPr lang="en-US" sz="2800" b="1" dirty="0" smtClean="0"/>
              <a:t>S</a:t>
            </a:r>
            <a:endParaRPr lang="ru-RU" sz="2800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2800" b="1" dirty="0" smtClean="0"/>
              <a:t>	         k := KDI [j]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</a:t>
            </a:r>
            <a:r>
              <a:rPr lang="en-US" sz="2800" b="1" dirty="0" smtClean="0"/>
              <a:t>DO ( p </a:t>
            </a:r>
            <a:r>
              <a:rPr lang="en-US" sz="2800" b="1" dirty="0"/>
              <a:t>≠ </a:t>
            </a:r>
            <a:r>
              <a:rPr lang="en-US" sz="2800" b="1" dirty="0" smtClean="0"/>
              <a:t>NIL )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        </a:t>
            </a:r>
            <a:r>
              <a:rPr lang="en-US" sz="2800" b="1" dirty="0" smtClean="0"/>
              <a:t>d := p → Digit </a:t>
            </a:r>
            <a:r>
              <a:rPr lang="en-US" sz="2800" b="1" dirty="0" smtClean="0"/>
              <a:t>[k]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        </a:t>
            </a:r>
            <a:r>
              <a:rPr lang="en-US" sz="2800" b="1" dirty="0" smtClean="0"/>
              <a:t>Q</a:t>
            </a:r>
            <a:r>
              <a:rPr lang="ru-RU" sz="2800" b="1" dirty="0" smtClean="0"/>
              <a:t> </a:t>
            </a:r>
            <a:r>
              <a:rPr lang="en-US" sz="2800" b="1" baseline="-25000" dirty="0" smtClean="0"/>
              <a:t>d </a:t>
            </a:r>
            <a:r>
              <a:rPr lang="en-US" sz="2800" b="1" dirty="0" smtClean="0"/>
              <a:t>.Tail </a:t>
            </a:r>
            <a:r>
              <a:rPr lang="en-US" sz="2800" b="1" dirty="0"/>
              <a:t>→ </a:t>
            </a:r>
            <a:r>
              <a:rPr lang="en-US" sz="2800" b="1" dirty="0" smtClean="0"/>
              <a:t>Next := p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        </a:t>
            </a:r>
            <a:r>
              <a:rPr lang="en-US" sz="2800" b="1" dirty="0" smtClean="0"/>
              <a:t>Q</a:t>
            </a:r>
            <a:r>
              <a:rPr lang="ru-RU" sz="2800" b="1" dirty="0" smtClean="0"/>
              <a:t> </a:t>
            </a:r>
            <a:r>
              <a:rPr lang="en-US" sz="2800" b="1" baseline="-25000" dirty="0" smtClean="0"/>
              <a:t>d</a:t>
            </a:r>
            <a:r>
              <a:rPr lang="ru-RU" sz="2800" b="1" baseline="-25000" dirty="0" smtClean="0"/>
              <a:t> </a:t>
            </a:r>
            <a:r>
              <a:rPr lang="en-US" sz="2800" b="1" dirty="0" smtClean="0"/>
              <a:t>.Tail </a:t>
            </a:r>
            <a:r>
              <a:rPr lang="en-US" sz="2800" b="1" dirty="0" smtClean="0"/>
              <a:t>:= p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        </a:t>
            </a:r>
            <a:r>
              <a:rPr lang="en-US" sz="2800" b="1" dirty="0" smtClean="0"/>
              <a:t>p := p </a:t>
            </a:r>
            <a:r>
              <a:rPr lang="en-US" sz="2800" b="1" dirty="0"/>
              <a:t>→ Next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</a:t>
            </a:r>
            <a:r>
              <a:rPr lang="en-US" sz="2800" b="1" dirty="0" smtClean="0"/>
              <a:t>OD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000" b="1" dirty="0" smtClean="0"/>
              <a:t>                  </a:t>
            </a:r>
            <a:endParaRPr lang="ru-RU" sz="20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-72516"/>
            <a:ext cx="8604448" cy="477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Цифровая сортировка (</a:t>
            </a:r>
            <a:r>
              <a:rPr lang="en-US" sz="3600" dirty="0" err="1" smtClean="0"/>
              <a:t>DigitalSort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4855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7620000" cy="6408712"/>
          </a:xfrm>
        </p:spPr>
        <p:txBody>
          <a:bodyPr>
            <a:noAutofit/>
          </a:bodyPr>
          <a:lstStyle/>
          <a:p>
            <a:pPr marL="114300" indent="0" algn="ctr">
              <a:spcBef>
                <a:spcPts val="0"/>
              </a:spcBef>
              <a:buNone/>
            </a:pPr>
            <a:r>
              <a:rPr lang="ru-RU" sz="2800" b="1" i="1" dirty="0" smtClean="0"/>
              <a:t>Алгоритм на </a:t>
            </a:r>
            <a:r>
              <a:rPr lang="ru-RU" sz="2800" b="1" i="1" dirty="0" smtClean="0"/>
              <a:t>псевдокоде</a:t>
            </a:r>
          </a:p>
          <a:p>
            <a:pPr marL="114300" indent="0" algn="ctr">
              <a:spcBef>
                <a:spcPts val="0"/>
              </a:spcBef>
              <a:buNone/>
            </a:pPr>
            <a:r>
              <a:rPr lang="ru-RU" sz="2800" i="1" dirty="0" smtClean="0"/>
              <a:t>(продолжение)</a:t>
            </a:r>
            <a:r>
              <a:rPr lang="ru-RU" sz="2800" i="1" dirty="0" smtClean="0"/>
              <a:t>  </a:t>
            </a:r>
            <a:endParaRPr lang="en-US" sz="2800" i="1" dirty="0" smtClean="0"/>
          </a:p>
          <a:p>
            <a:pPr marL="114300" indent="0">
              <a:spcBef>
                <a:spcPts val="1800"/>
              </a:spcBef>
              <a:buNone/>
            </a:pPr>
            <a:r>
              <a:rPr lang="ru-RU" sz="2800" b="1" dirty="0" smtClean="0"/>
              <a:t>	         </a:t>
            </a:r>
            <a:r>
              <a:rPr lang="en-US" sz="2800" b="1" dirty="0" smtClean="0"/>
              <a:t>p </a:t>
            </a:r>
            <a:r>
              <a:rPr lang="en-US" sz="2800" b="1" dirty="0" smtClean="0"/>
              <a:t>:= &amp; </a:t>
            </a:r>
            <a:r>
              <a:rPr lang="en-US" sz="2800" b="1" dirty="0"/>
              <a:t>S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</a:t>
            </a:r>
            <a:r>
              <a:rPr lang="en-US" sz="2800" b="1" dirty="0" smtClean="0"/>
              <a:t>DO (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:= 0</a:t>
            </a:r>
            <a:r>
              <a:rPr lang="en-US" sz="2800" b="1" dirty="0"/>
              <a:t>, 1, … </a:t>
            </a:r>
            <a:r>
              <a:rPr lang="en-US" sz="2800" b="1" dirty="0" smtClean="0"/>
              <a:t>255 )</a:t>
            </a:r>
            <a:endParaRPr lang="ru-RU" sz="2800" b="1" dirty="0"/>
          </a:p>
          <a:p>
            <a:pPr marL="114300" indent="0">
              <a:spcBef>
                <a:spcPts val="600"/>
              </a:spcBef>
              <a:buNone/>
            </a:pPr>
            <a:r>
              <a:rPr lang="ru-RU" sz="2800" b="1" dirty="0" smtClean="0"/>
              <a:t>                          </a:t>
            </a:r>
            <a:r>
              <a:rPr lang="en-US" sz="2800" b="1" dirty="0" smtClean="0"/>
              <a:t>IF ( Q</a:t>
            </a:r>
            <a:r>
              <a:rPr lang="ru-RU" sz="2800" b="1" dirty="0" smtClean="0"/>
              <a:t> </a:t>
            </a:r>
            <a:r>
              <a:rPr lang="en-US" sz="2800" b="1" baseline="-25000" dirty="0" err="1" smtClean="0"/>
              <a:t>i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. Tail  </a:t>
            </a:r>
            <a:r>
              <a:rPr lang="en-US" sz="2800" b="1" dirty="0"/>
              <a:t>≠ </a:t>
            </a:r>
            <a:r>
              <a:rPr lang="en-US" sz="2800" b="1" dirty="0" smtClean="0"/>
              <a:t>&amp; Q</a:t>
            </a:r>
            <a:r>
              <a:rPr lang="ru-RU" sz="2800" b="1" dirty="0" smtClean="0"/>
              <a:t> </a:t>
            </a:r>
            <a:r>
              <a:rPr lang="en-US" sz="2800" b="1" baseline="-25000" dirty="0" err="1" smtClean="0"/>
              <a:t>i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. Head )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             </a:t>
            </a:r>
            <a:r>
              <a:rPr lang="en-US" sz="2800" b="1" dirty="0" smtClean="0"/>
              <a:t>p </a:t>
            </a:r>
            <a:r>
              <a:rPr lang="en-US" sz="2800" b="1" dirty="0"/>
              <a:t>→ </a:t>
            </a:r>
            <a:r>
              <a:rPr lang="en-US" sz="2800" b="1" dirty="0" smtClean="0"/>
              <a:t>Next := Q </a:t>
            </a:r>
            <a:r>
              <a:rPr lang="en-US" sz="2800" b="1" baseline="-25000" dirty="0" err="1" smtClean="0"/>
              <a:t>i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. Head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             </a:t>
            </a:r>
            <a:r>
              <a:rPr lang="en-US" sz="2800" b="1" dirty="0" smtClean="0"/>
              <a:t>p := Q</a:t>
            </a:r>
            <a:r>
              <a:rPr lang="ru-RU" sz="2800" b="1" dirty="0" smtClean="0"/>
              <a:t> </a:t>
            </a:r>
            <a:r>
              <a:rPr lang="en-US" sz="2800" b="1" baseline="-25000" dirty="0" err="1" smtClean="0"/>
              <a:t>i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. Tail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       </a:t>
            </a:r>
            <a:r>
              <a:rPr lang="en-US" sz="2800" b="1" dirty="0" smtClean="0"/>
              <a:t>FI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</a:t>
            </a:r>
            <a:r>
              <a:rPr lang="en-US" sz="2800" b="1" dirty="0" smtClean="0"/>
              <a:t>OD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               </a:t>
            </a:r>
            <a:r>
              <a:rPr lang="en-US" sz="2800" b="1" dirty="0" smtClean="0"/>
              <a:t>p </a:t>
            </a:r>
            <a:r>
              <a:rPr lang="en-US" sz="2800" b="1" dirty="0"/>
              <a:t>→ </a:t>
            </a:r>
            <a:r>
              <a:rPr lang="en-US" sz="2800" b="1" dirty="0" smtClean="0"/>
              <a:t>Next := NIL</a:t>
            </a: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dirty="0" smtClean="0"/>
              <a:t>    </a:t>
            </a:r>
            <a:r>
              <a:rPr lang="en-US" sz="2800" b="1" dirty="0" smtClean="0"/>
              <a:t>OD</a:t>
            </a:r>
            <a:endParaRPr lang="ru-RU" sz="28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-72516"/>
            <a:ext cx="8604448" cy="477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rgbClr val="675E47"/>
                </a:solidFill>
              </a:rPr>
              <a:t>Цифровая сортировка (</a:t>
            </a:r>
            <a:r>
              <a:rPr lang="en-US" sz="3600" dirty="0" err="1" smtClean="0">
                <a:solidFill>
                  <a:srgbClr val="675E47"/>
                </a:solidFill>
              </a:rPr>
              <a:t>DigitalSort</a:t>
            </a:r>
            <a:r>
              <a:rPr lang="en-US" sz="3600" dirty="0" smtClean="0">
                <a:solidFill>
                  <a:srgbClr val="675E47"/>
                </a:solidFill>
              </a:rPr>
              <a:t>)</a:t>
            </a:r>
            <a:endParaRPr lang="ru-RU" sz="3600" dirty="0">
              <a:solidFill>
                <a:srgbClr val="675E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87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76672"/>
            <a:ext cx="8280920" cy="6381328"/>
          </a:xfrm>
        </p:spPr>
        <p:txBody>
          <a:bodyPr>
            <a:normAutofit fontScale="85000" lnSpcReduction="10000"/>
          </a:bodyPr>
          <a:lstStyle/>
          <a:p>
            <a:pPr marL="114300" indent="0" algn="ctr">
              <a:buNone/>
            </a:pPr>
            <a:r>
              <a:rPr lang="ru-RU" sz="3200" b="1" dirty="0" smtClean="0"/>
              <a:t>Трудоемкость метода</a:t>
            </a:r>
          </a:p>
          <a:p>
            <a:pPr marL="114300" indent="0" algn="ctr">
              <a:buNone/>
            </a:pPr>
            <a:r>
              <a:rPr lang="en-US" sz="3200" dirty="0" smtClean="0"/>
              <a:t>T = O(</a:t>
            </a:r>
            <a:r>
              <a:rPr lang="ru-RU" sz="3200" dirty="0" smtClean="0"/>
              <a:t> </a:t>
            </a:r>
            <a:r>
              <a:rPr lang="en-US" sz="3200" dirty="0" smtClean="0"/>
              <a:t>L( n + m )</a:t>
            </a:r>
            <a:r>
              <a:rPr lang="ru-RU" sz="3200" dirty="0" smtClean="0"/>
              <a:t> )</a:t>
            </a:r>
            <a:endParaRPr lang="en-US" sz="32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3200" u="sng" dirty="0" smtClean="0"/>
              <a:t>Замечания</a:t>
            </a:r>
            <a:r>
              <a:rPr lang="ru-RU" sz="3200" dirty="0" smtClean="0"/>
              <a:t>: </a:t>
            </a:r>
          </a:p>
          <a:p>
            <a:pPr marL="114300" indent="0">
              <a:buNone/>
            </a:pPr>
            <a:r>
              <a:rPr lang="ru-RU" sz="3200" dirty="0" smtClean="0"/>
              <a:t>1) Цифровая сортировка устойчива.</a:t>
            </a:r>
          </a:p>
          <a:p>
            <a:pPr marL="114300" indent="0">
              <a:buNone/>
            </a:pPr>
            <a:r>
              <a:rPr lang="ru-RU" sz="3200" dirty="0" smtClean="0"/>
              <a:t>2) Чтобы изменить направление сортировки на обратное, нужно очереди присоединять в обратном порядке.</a:t>
            </a:r>
          </a:p>
          <a:p>
            <a:pPr marL="114300" indent="0">
              <a:buNone/>
            </a:pPr>
            <a:r>
              <a:rPr lang="ru-RU" sz="3200" dirty="0" smtClean="0"/>
              <a:t>3) </a:t>
            </a:r>
            <a:r>
              <a:rPr lang="ru-RU" sz="3200" u="sng" dirty="0" smtClean="0"/>
              <a:t>При фиксированных  </a:t>
            </a:r>
            <a:r>
              <a:rPr lang="en-US" sz="3200" b="1" u="sng" dirty="0" smtClean="0"/>
              <a:t>m</a:t>
            </a:r>
            <a:r>
              <a:rPr lang="en-US" sz="3200" u="sng" dirty="0" smtClean="0"/>
              <a:t> </a:t>
            </a:r>
            <a:r>
              <a:rPr lang="ru-RU" sz="3200" u="sng" dirty="0" smtClean="0"/>
              <a:t>и </a:t>
            </a:r>
            <a:r>
              <a:rPr lang="en-US" sz="3200" b="1" u="sng" dirty="0" smtClean="0"/>
              <a:t>L</a:t>
            </a:r>
            <a:r>
              <a:rPr lang="ru-RU" sz="3200" dirty="0" smtClean="0"/>
              <a:t>:   </a:t>
            </a:r>
            <a:r>
              <a:rPr lang="en-US" sz="3200" b="1" dirty="0"/>
              <a:t>T =</a:t>
            </a:r>
            <a:r>
              <a:rPr lang="ru-RU" sz="3200" b="1" dirty="0" smtClean="0"/>
              <a:t> </a:t>
            </a:r>
            <a:r>
              <a:rPr lang="en-US" sz="3200" b="1" dirty="0" smtClean="0"/>
              <a:t>O(n)</a:t>
            </a:r>
            <a:r>
              <a:rPr lang="ru-RU" sz="3200" b="1" dirty="0" smtClean="0"/>
              <a:t>  </a:t>
            </a:r>
            <a:r>
              <a:rPr lang="en-US" sz="3200" dirty="0" smtClean="0"/>
              <a:t>&lt; </a:t>
            </a:r>
            <a:r>
              <a:rPr lang="ru-RU" sz="3200" dirty="0" smtClean="0"/>
              <a:t> </a:t>
            </a:r>
            <a:r>
              <a:rPr lang="en-US" sz="3200" dirty="0" smtClean="0"/>
              <a:t>O(n </a:t>
            </a:r>
            <a:r>
              <a:rPr lang="en-US" sz="3200" dirty="0" err="1" smtClean="0"/>
              <a:t>logn</a:t>
            </a:r>
            <a:r>
              <a:rPr lang="en-US" sz="3200" dirty="0" smtClean="0"/>
              <a:t>)</a:t>
            </a:r>
            <a:endParaRPr lang="en-US" sz="3200" dirty="0"/>
          </a:p>
          <a:p>
            <a:pPr marL="114300" indent="0">
              <a:spcBef>
                <a:spcPts val="1200"/>
              </a:spcBef>
              <a:buNone/>
            </a:pPr>
            <a:r>
              <a:rPr lang="ru-RU" sz="3200" u="sng" dirty="0" smtClean="0"/>
              <a:t>Границы применимости метода</a:t>
            </a:r>
            <a:r>
              <a:rPr lang="ru-RU" sz="3200" dirty="0" smtClean="0"/>
              <a:t>:</a:t>
            </a:r>
          </a:p>
          <a:p>
            <a:pPr marL="114300" indent="0">
              <a:buNone/>
            </a:pPr>
            <a:r>
              <a:rPr lang="ru-RU" sz="3200" dirty="0"/>
              <a:t> </a:t>
            </a:r>
            <a:r>
              <a:rPr lang="ru-RU" sz="3200" dirty="0" smtClean="0"/>
              <a:t>  1)  Метод применим, если задача сортировки сводится к задаче упорядочивания чисел, что не всегда возможно.</a:t>
            </a:r>
          </a:p>
          <a:p>
            <a:pPr marL="114300" indent="0">
              <a:buNone/>
            </a:pPr>
            <a:r>
              <a:rPr lang="ru-RU" sz="3200" dirty="0" smtClean="0"/>
              <a:t>   2)  Если длина чисел (</a:t>
            </a:r>
            <a:r>
              <a:rPr lang="en-US" sz="3200" dirty="0" smtClean="0"/>
              <a:t>L</a:t>
            </a:r>
            <a:r>
              <a:rPr lang="ru-RU" sz="3200" dirty="0" smtClean="0"/>
              <a:t>) велика, то метод может проигрывать обычным методам сортировки (например, методу Хоара</a:t>
            </a:r>
            <a:r>
              <a:rPr lang="en-US" sz="3200" dirty="0" smtClean="0"/>
              <a:t>). </a:t>
            </a:r>
            <a:r>
              <a:rPr lang="ru-RU" sz="3200" dirty="0" smtClean="0"/>
              <a:t>    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-72516"/>
            <a:ext cx="8604448" cy="477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Цифровая сортировка (</a:t>
            </a:r>
            <a:r>
              <a:rPr lang="en-US" sz="3600" dirty="0" err="1" smtClean="0"/>
              <a:t>DigitalSort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4654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989943"/>
              </p:ext>
            </p:extLst>
          </p:nvPr>
        </p:nvGraphicFramePr>
        <p:xfrm>
          <a:off x="179512" y="260648"/>
          <a:ext cx="8136904" cy="644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016224"/>
                <a:gridCol w="1944216"/>
                <a:gridCol w="2520280"/>
              </a:tblGrid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Метод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Трудоемкость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Устойчивость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Зависимость от упорядоченности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ShellSort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1,2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HeapSort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baseline="0" dirty="0" smtClean="0"/>
                        <a:t>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n)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Практически не 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QuickSort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baseline="0" dirty="0" smtClean="0"/>
                        <a:t>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n)</a:t>
                      </a:r>
                      <a:endParaRPr lang="ru-RU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MergeSort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baseline="0" dirty="0" smtClean="0"/>
                        <a:t>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?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DigitalSort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  <a:endParaRPr lang="ru-RU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 зависит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3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064896" cy="692696"/>
          </a:xfrm>
        </p:spPr>
        <p:txBody>
          <a:bodyPr/>
          <a:lstStyle/>
          <a:p>
            <a:pPr algn="ctr"/>
            <a:r>
              <a:rPr lang="ru-RU" sz="4000" dirty="0" smtClean="0"/>
              <a:t>Цифровая сортировка (</a:t>
            </a:r>
            <a:r>
              <a:rPr lang="en-US" sz="4000" dirty="0" err="1" smtClean="0"/>
              <a:t>DigitalSort</a:t>
            </a:r>
            <a:r>
              <a:rPr lang="ru-RU" sz="4000" dirty="0" smtClean="0"/>
              <a:t>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352928" cy="6093296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ru-RU" sz="3200" dirty="0"/>
              <a:t>Вначале числа из списка </a:t>
            </a:r>
            <a:r>
              <a:rPr lang="en-US" sz="3200" dirty="0"/>
              <a:t>S</a:t>
            </a:r>
            <a:r>
              <a:rPr lang="ru-RU" sz="3200" dirty="0"/>
              <a:t> </a:t>
            </a:r>
            <a:r>
              <a:rPr lang="ru-RU" sz="3200" u="sng" dirty="0"/>
              <a:t>распределяются по </a:t>
            </a:r>
            <a:r>
              <a:rPr lang="ru-RU" sz="3200" u="sng" dirty="0" smtClean="0"/>
              <a:t>очередям</a:t>
            </a:r>
            <a:r>
              <a:rPr lang="ru-RU" sz="3200" dirty="0"/>
              <a:t>, причём номер очереди определяется </a:t>
            </a:r>
            <a:r>
              <a:rPr lang="ru-RU" sz="3200" b="1" dirty="0"/>
              <a:t>последней цифрой каждого числа</a:t>
            </a:r>
            <a:r>
              <a:rPr lang="ru-RU" sz="3200" dirty="0"/>
              <a:t>. </a:t>
            </a:r>
            <a:endParaRPr lang="ru-RU" sz="3200" dirty="0" smtClean="0"/>
          </a:p>
          <a:p>
            <a:pPr marL="114300" indent="0">
              <a:buNone/>
            </a:pPr>
            <a:r>
              <a:rPr lang="ru-RU" sz="3200" dirty="0" smtClean="0"/>
              <a:t>Затем </a:t>
            </a:r>
            <a:r>
              <a:rPr lang="ru-RU" sz="3200" dirty="0"/>
              <a:t>полученные очереди </a:t>
            </a:r>
            <a:r>
              <a:rPr lang="ru-RU" sz="3200" u="sng" dirty="0"/>
              <a:t>соединяются в список</a:t>
            </a:r>
            <a:r>
              <a:rPr lang="ru-RU" sz="3200" dirty="0"/>
              <a:t>, для которого все действия повторяются, но распределение по очередям производится в соответствии </a:t>
            </a:r>
            <a:r>
              <a:rPr lang="ru-RU" sz="3200" b="1" dirty="0"/>
              <a:t>со следующей цифрой и т</a:t>
            </a:r>
            <a:r>
              <a:rPr lang="ru-RU" sz="3200" b="1" dirty="0" smtClean="0"/>
              <a:t>. д</a:t>
            </a:r>
            <a:r>
              <a:rPr lang="ru-RU" sz="3200" b="1" dirty="0"/>
              <a:t>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3200" u="sng" dirty="0"/>
              <a:t>В </a:t>
            </a:r>
            <a:r>
              <a:rPr lang="ru-RU" sz="3200" u="sng" dirty="0" smtClean="0"/>
              <a:t>примере </a:t>
            </a:r>
            <a:r>
              <a:rPr lang="ru-RU" sz="3200" dirty="0"/>
              <a:t>использованы </a:t>
            </a:r>
            <a:r>
              <a:rPr lang="ru-RU" sz="3200" b="1" dirty="0"/>
              <a:t>4 очереди</a:t>
            </a:r>
            <a:r>
              <a:rPr lang="ru-RU" sz="3200" dirty="0"/>
              <a:t>, т.к. каждая цифра принимает значение от 0 до 3, т.е. </a:t>
            </a:r>
            <a:r>
              <a:rPr lang="ru-RU" sz="3200" dirty="0" smtClean="0"/>
              <a:t>числа представлены </a:t>
            </a:r>
            <a:r>
              <a:rPr lang="ru-RU" sz="3200" u="sng" dirty="0" smtClean="0"/>
              <a:t>в четверичной системе </a:t>
            </a:r>
            <a:r>
              <a:rPr lang="ru-RU" sz="3200" u="sng" dirty="0"/>
              <a:t>счисления</a:t>
            </a:r>
            <a:r>
              <a:rPr lang="ru-RU" sz="3200" dirty="0"/>
              <a:t>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3200" dirty="0" smtClean="0"/>
              <a:t>Для сортировки </a:t>
            </a:r>
            <a:r>
              <a:rPr lang="ru-RU" sz="3200" u="sng" dirty="0" smtClean="0"/>
              <a:t>десятичных чисел</a:t>
            </a:r>
            <a:r>
              <a:rPr lang="ru-RU" sz="3200" dirty="0" smtClean="0"/>
              <a:t> понадобится </a:t>
            </a:r>
            <a:r>
              <a:rPr lang="ru-RU" sz="3200" b="1" dirty="0" smtClean="0"/>
              <a:t>10 </a:t>
            </a:r>
            <a:r>
              <a:rPr lang="ru-RU" sz="3200" b="1" dirty="0"/>
              <a:t>очередей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2719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762" y="736868"/>
            <a:ext cx="8244408" cy="62925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u="sng" dirty="0" smtClean="0"/>
              <a:t>В общем случае</a:t>
            </a:r>
            <a:r>
              <a:rPr lang="ru-RU" sz="2800" dirty="0" smtClean="0"/>
              <a:t>: </a:t>
            </a:r>
          </a:p>
          <a:p>
            <a:pPr marL="114300" indent="0">
              <a:buNone/>
            </a:pPr>
            <a:r>
              <a:rPr lang="ru-RU" sz="2800" dirty="0"/>
              <a:t>Д</a:t>
            </a:r>
            <a:r>
              <a:rPr lang="ru-RU" sz="2800" dirty="0" smtClean="0"/>
              <a:t>ана  последовательность  из  </a:t>
            </a:r>
            <a:r>
              <a:rPr lang="en-US" sz="2800" i="1" dirty="0" smtClean="0"/>
              <a:t>S</a:t>
            </a:r>
            <a:r>
              <a:rPr lang="ru-RU" sz="2800" i="1" dirty="0" smtClean="0"/>
              <a:t>  </a:t>
            </a:r>
            <a:r>
              <a:rPr lang="ru-RU" sz="2800" dirty="0" smtClean="0"/>
              <a:t>чисел</a:t>
            </a:r>
            <a:r>
              <a:rPr lang="ru-RU" sz="2800" dirty="0"/>
              <a:t>,  </a:t>
            </a: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представленных  в  </a:t>
            </a:r>
            <a:r>
              <a:rPr lang="en-US" sz="2800" b="1" i="1" dirty="0" smtClean="0"/>
              <a:t>m</a:t>
            </a:r>
            <a:r>
              <a:rPr lang="ru-RU" sz="2800" dirty="0"/>
              <a:t>-</a:t>
            </a:r>
            <a:r>
              <a:rPr lang="ru-RU" sz="2800" dirty="0" err="1" smtClean="0"/>
              <a:t>ичной</a:t>
            </a:r>
            <a:r>
              <a:rPr lang="ru-RU" sz="2800" dirty="0" smtClean="0"/>
              <a:t>  системе  </a:t>
            </a:r>
            <a:r>
              <a:rPr lang="ru-RU" sz="2800" dirty="0"/>
              <a:t>счисления. 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u="sng" dirty="0" smtClean="0"/>
              <a:t>Каждое </a:t>
            </a:r>
            <a:r>
              <a:rPr lang="ru-RU" sz="2800" u="sng" dirty="0"/>
              <a:t>число</a:t>
            </a:r>
            <a:r>
              <a:rPr lang="ru-RU" sz="2800" dirty="0"/>
              <a:t> состоит </a:t>
            </a:r>
            <a:r>
              <a:rPr lang="ru-RU" sz="2800" dirty="0" smtClean="0"/>
              <a:t>из  </a:t>
            </a:r>
            <a:r>
              <a:rPr lang="en-US" sz="2800" b="1" i="1" dirty="0" smtClean="0"/>
              <a:t>L</a:t>
            </a:r>
            <a:r>
              <a:rPr lang="ru-RU" sz="2800" b="1" i="1" dirty="0" smtClean="0"/>
              <a:t>  </a:t>
            </a:r>
            <a:r>
              <a:rPr lang="ru-RU" sz="2800" dirty="0" smtClean="0"/>
              <a:t>цифр  </a:t>
            </a:r>
            <a:r>
              <a:rPr lang="en-US" sz="2800" b="1" i="1" dirty="0"/>
              <a:t>d</a:t>
            </a:r>
            <a:r>
              <a:rPr lang="ru-RU" sz="2800" b="1" i="1" baseline="-25000" dirty="0" smtClean="0"/>
              <a:t>1 </a:t>
            </a:r>
            <a:r>
              <a:rPr lang="en-US" sz="2800" b="1" i="1" dirty="0" smtClean="0"/>
              <a:t>d</a:t>
            </a:r>
            <a:r>
              <a:rPr lang="ru-RU" sz="2800" b="1" i="1" baseline="-25000" dirty="0" smtClean="0"/>
              <a:t>2 </a:t>
            </a:r>
            <a:r>
              <a:rPr lang="ru-RU" sz="2800" b="1" i="1" dirty="0" smtClean="0"/>
              <a:t>… </a:t>
            </a:r>
            <a:r>
              <a:rPr lang="en-US" sz="2800" b="1" i="1" dirty="0" err="1" smtClean="0"/>
              <a:t>d</a:t>
            </a:r>
            <a:r>
              <a:rPr lang="en-US" sz="2800" b="1" i="1" baseline="-25000" dirty="0" err="1" smtClean="0"/>
              <a:t>L</a:t>
            </a:r>
            <a:r>
              <a:rPr lang="ru-RU" sz="2800" b="1" i="1" baseline="-25000" dirty="0" smtClean="0"/>
              <a:t> </a:t>
            </a:r>
            <a:r>
              <a:rPr lang="ru-RU" sz="2800" dirty="0" smtClean="0"/>
              <a:t>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 smtClean="0"/>
              <a:t>(первая цифра – старшая,  </a:t>
            </a:r>
            <a:r>
              <a:rPr lang="en-US" sz="2800" b="1" i="1" dirty="0" smtClean="0"/>
              <a:t>L</a:t>
            </a:r>
            <a:r>
              <a:rPr lang="ru-RU" sz="2800" dirty="0" smtClean="0"/>
              <a:t>-тая – младшая).</a:t>
            </a:r>
          </a:p>
          <a:p>
            <a:pPr marL="114300" indent="0">
              <a:buNone/>
            </a:pPr>
            <a:r>
              <a:rPr lang="ru-RU" sz="2800" dirty="0" smtClean="0"/>
              <a:t>Тогда для каждой цифры </a:t>
            </a:r>
            <a:r>
              <a:rPr lang="en-US" sz="2800" i="1" dirty="0" smtClean="0"/>
              <a:t>d</a:t>
            </a:r>
            <a:r>
              <a:rPr lang="ru-RU" sz="2800" i="1" dirty="0" smtClean="0"/>
              <a:t> </a:t>
            </a:r>
            <a:r>
              <a:rPr lang="ru-RU" sz="2800" dirty="0" smtClean="0"/>
              <a:t>выполняется неравенство: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ru-RU" sz="2800" dirty="0" smtClean="0"/>
              <a:t>	</a:t>
            </a:r>
            <a:r>
              <a:rPr lang="ru-RU" sz="2800" i="1" dirty="0" smtClean="0"/>
              <a:t>0 </a:t>
            </a:r>
            <a:r>
              <a:rPr lang="ru-RU" sz="2800" i="1" dirty="0"/>
              <a:t>≤ </a:t>
            </a:r>
            <a:r>
              <a:rPr lang="en-US" sz="2800" i="1" dirty="0" smtClean="0"/>
              <a:t>d</a:t>
            </a:r>
            <a:r>
              <a:rPr lang="ru-RU" sz="2800" i="1" dirty="0" smtClean="0"/>
              <a:t> </a:t>
            </a:r>
            <a:r>
              <a:rPr lang="ru-RU" sz="2800" i="1" dirty="0"/>
              <a:t>≤ </a:t>
            </a:r>
            <a:r>
              <a:rPr lang="en-US" sz="2800" i="1" dirty="0"/>
              <a:t>m</a:t>
            </a:r>
            <a:r>
              <a:rPr lang="ru-RU" sz="2800" i="1" dirty="0"/>
              <a:t> </a:t>
            </a:r>
            <a:r>
              <a:rPr lang="ru-RU" sz="2800" i="1" dirty="0" smtClean="0"/>
              <a:t>–1</a:t>
            </a:r>
          </a:p>
          <a:p>
            <a:pPr marL="114300" indent="0">
              <a:buNone/>
            </a:pPr>
            <a:r>
              <a:rPr lang="ru-RU" sz="2800" dirty="0" smtClean="0"/>
              <a:t>Поэтому для проведения сортировки потребуется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2800" dirty="0" smtClean="0"/>
              <a:t>m </a:t>
            </a:r>
            <a:r>
              <a:rPr lang="ru-RU" sz="2800" dirty="0"/>
              <a:t>очередей </a:t>
            </a:r>
            <a:r>
              <a:rPr lang="ru-RU" sz="2800" dirty="0" smtClean="0"/>
              <a:t> </a:t>
            </a:r>
            <a:r>
              <a:rPr lang="en-US" sz="2800" dirty="0" smtClean="0"/>
              <a:t>Q</a:t>
            </a:r>
            <a:r>
              <a:rPr lang="en-US" sz="2800" baseline="-25000" dirty="0" smtClean="0"/>
              <a:t>0 </a:t>
            </a:r>
            <a:r>
              <a:rPr lang="ru-RU" sz="2800" dirty="0"/>
              <a:t>, </a:t>
            </a:r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r>
              <a:rPr lang="ru-RU" sz="2800" baseline="-25000" dirty="0" smtClean="0"/>
              <a:t> </a:t>
            </a:r>
            <a:r>
              <a:rPr lang="ru-RU" sz="2800" dirty="0" smtClean="0"/>
              <a:t>, …, </a:t>
            </a:r>
            <a:r>
              <a:rPr lang="en-US" sz="2800" dirty="0" smtClean="0"/>
              <a:t>Q</a:t>
            </a:r>
            <a:r>
              <a:rPr lang="en-US" sz="2800" baseline="-25000" dirty="0" smtClean="0"/>
              <a:t>m-1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1762" y="28982"/>
            <a:ext cx="8246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sz="4000" dirty="0" smtClean="0">
                <a:solidFill>
                  <a:schemeClr val="tx2"/>
                </a:solidFill>
                <a:latin typeface="+mj-lt"/>
              </a:rPr>
              <a:t>Цифровая сортировка (</a:t>
            </a:r>
            <a:r>
              <a:rPr lang="en-US" sz="4000" dirty="0" err="1" smtClean="0">
                <a:solidFill>
                  <a:schemeClr val="tx2"/>
                </a:solidFill>
                <a:latin typeface="+mj-lt"/>
              </a:rPr>
              <a:t>DigitalSort</a:t>
            </a:r>
            <a:r>
              <a:rPr lang="en-US" sz="4000" dirty="0" smtClean="0">
                <a:solidFill>
                  <a:schemeClr val="tx2"/>
                </a:solidFill>
                <a:latin typeface="+mj-lt"/>
              </a:rPr>
              <a:t>)</a:t>
            </a:r>
            <a:endParaRPr lang="ru-RU" sz="4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30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7620000" cy="5492080"/>
          </a:xfrm>
        </p:spPr>
        <p:txBody>
          <a:bodyPr/>
          <a:lstStyle/>
          <a:p>
            <a:pPr marL="114300" indent="0">
              <a:buNone/>
            </a:pPr>
            <a:r>
              <a:rPr lang="ru-RU" sz="2800" u="sng" dirty="0"/>
              <a:t>Пример</a:t>
            </a:r>
            <a:r>
              <a:rPr lang="ru-RU" sz="2800" dirty="0"/>
              <a:t>. 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Необходимо </a:t>
            </a:r>
            <a:r>
              <a:rPr lang="ru-RU" sz="2800" dirty="0"/>
              <a:t>сортировать последовательность целых чисел типа </a:t>
            </a:r>
            <a:r>
              <a:rPr lang="en-US" sz="2800" b="1" dirty="0" err="1"/>
              <a:t>longint</a:t>
            </a:r>
            <a:r>
              <a:rPr lang="en-US" sz="2800" dirty="0"/>
              <a:t> </a:t>
            </a:r>
            <a:r>
              <a:rPr lang="ru-RU" sz="2800" dirty="0"/>
              <a:t>(32 бита). </a:t>
            </a:r>
            <a:endParaRPr lang="ru-RU" sz="2800" dirty="0" smtClean="0"/>
          </a:p>
          <a:p>
            <a:pPr marL="114300" indent="0">
              <a:spcBef>
                <a:spcPts val="1200"/>
              </a:spcBef>
              <a:buNone/>
            </a:pPr>
            <a:r>
              <a:rPr lang="ru-RU" sz="2800" dirty="0" smtClean="0"/>
              <a:t>Сколько </a:t>
            </a:r>
            <a:r>
              <a:rPr lang="ru-RU" sz="2800" dirty="0"/>
              <a:t>потребуется очередей</a:t>
            </a:r>
            <a:r>
              <a:rPr lang="en-US" sz="2800" dirty="0"/>
              <a:t>?</a:t>
            </a:r>
            <a:endParaRPr lang="ru-RU" sz="2800" dirty="0"/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Можно </a:t>
            </a:r>
            <a:r>
              <a:rPr lang="ru-RU" sz="2800" dirty="0"/>
              <a:t>рассматривать </a:t>
            </a:r>
            <a:r>
              <a:rPr lang="ru-RU" sz="2800" b="1" dirty="0"/>
              <a:t>каждый байт </a:t>
            </a:r>
            <a:r>
              <a:rPr lang="ru-RU" sz="2800" dirty="0"/>
              <a:t>числа как  </a:t>
            </a:r>
            <a:r>
              <a:rPr lang="ru-RU" sz="2800" b="1" dirty="0"/>
              <a:t>цифру</a:t>
            </a:r>
            <a:r>
              <a:rPr lang="ru-RU" sz="2800" dirty="0"/>
              <a:t>, принимающую значения от 0 до 255. 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Таким образом,  целое </a:t>
            </a:r>
            <a:r>
              <a:rPr lang="ru-RU" sz="2800" dirty="0"/>
              <a:t>число: </a:t>
            </a:r>
            <a:r>
              <a:rPr lang="ru-RU" sz="2800" dirty="0" smtClean="0"/>
              <a:t>  </a:t>
            </a:r>
            <a:r>
              <a:rPr lang="en-US" sz="2800" b="1" i="1" dirty="0"/>
              <a:t>d</a:t>
            </a:r>
            <a:r>
              <a:rPr lang="ru-RU" sz="2800" b="1" i="1" baseline="-25000" dirty="0"/>
              <a:t>1 </a:t>
            </a:r>
            <a:r>
              <a:rPr lang="en-US" sz="2800" b="1" i="1" dirty="0"/>
              <a:t>d</a:t>
            </a:r>
            <a:r>
              <a:rPr lang="ru-RU" sz="2800" b="1" i="1" baseline="-25000" dirty="0"/>
              <a:t>2 </a:t>
            </a:r>
            <a:r>
              <a:rPr lang="en-US" sz="2800" b="1" i="1" dirty="0"/>
              <a:t>d</a:t>
            </a:r>
            <a:r>
              <a:rPr lang="ru-RU" sz="2800" b="1" i="1" baseline="-25000" dirty="0"/>
              <a:t>3</a:t>
            </a:r>
            <a:r>
              <a:rPr lang="en-US" sz="2800" b="1" i="1" baseline="-25000" dirty="0"/>
              <a:t> </a:t>
            </a:r>
            <a:r>
              <a:rPr lang="en-US" sz="2800" b="1" i="1" dirty="0"/>
              <a:t>d</a:t>
            </a:r>
            <a:r>
              <a:rPr lang="ru-RU" sz="2800" b="1" i="1" baseline="-25000" dirty="0"/>
              <a:t>4  </a:t>
            </a:r>
            <a:r>
              <a:rPr lang="ru-RU" sz="2800" dirty="0"/>
              <a:t>, </a:t>
            </a:r>
            <a:r>
              <a:rPr lang="ru-RU" sz="2800" dirty="0" smtClean="0"/>
              <a:t>          </a:t>
            </a:r>
            <a:r>
              <a:rPr lang="en-US" sz="2800" b="1" i="1" dirty="0" smtClean="0"/>
              <a:t>L</a:t>
            </a:r>
            <a:r>
              <a:rPr lang="ru-RU" sz="2800" b="1" i="1" dirty="0" smtClean="0"/>
              <a:t> </a:t>
            </a:r>
            <a:r>
              <a:rPr lang="ru-RU" sz="2800" b="1" i="1" dirty="0"/>
              <a:t>= </a:t>
            </a:r>
            <a:r>
              <a:rPr lang="ru-RU" sz="2800" b="1" i="1" dirty="0" smtClean="0"/>
              <a:t>4  </a:t>
            </a:r>
            <a:r>
              <a:rPr lang="ru-RU" sz="2800" dirty="0"/>
              <a:t>цифры</a:t>
            </a:r>
            <a:r>
              <a:rPr lang="ru-RU" sz="2800" b="1" i="1" dirty="0"/>
              <a:t>,</a:t>
            </a:r>
            <a:r>
              <a:rPr lang="en-US" sz="2800" b="1" i="1" dirty="0"/>
              <a:t> </a:t>
            </a:r>
            <a:r>
              <a:rPr lang="ru-RU" sz="2800" b="1" i="1" dirty="0" smtClean="0"/>
              <a:t>  </a:t>
            </a:r>
            <a:r>
              <a:rPr lang="en-US" sz="2800" b="1" i="1" dirty="0" smtClean="0"/>
              <a:t>m</a:t>
            </a:r>
            <a:r>
              <a:rPr lang="ru-RU" sz="2800" b="1" i="1" dirty="0" smtClean="0"/>
              <a:t> </a:t>
            </a:r>
            <a:r>
              <a:rPr lang="ru-RU" sz="2800" b="1" i="1" dirty="0"/>
              <a:t>= </a:t>
            </a:r>
            <a:r>
              <a:rPr lang="ru-RU" sz="2800" b="1" i="1" dirty="0" smtClean="0"/>
              <a:t>256  </a:t>
            </a:r>
            <a:r>
              <a:rPr lang="ru-RU" sz="2800" dirty="0"/>
              <a:t>очередей.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064896" cy="692696"/>
          </a:xfrm>
        </p:spPr>
        <p:txBody>
          <a:bodyPr/>
          <a:lstStyle/>
          <a:p>
            <a:pPr algn="ctr"/>
            <a:r>
              <a:rPr lang="ru-RU" sz="4000" dirty="0" smtClean="0"/>
              <a:t>Цифровая сортировка (</a:t>
            </a:r>
            <a:r>
              <a:rPr lang="en-US" sz="4000" dirty="0" err="1" smtClean="0"/>
              <a:t>DigitalSort</a:t>
            </a:r>
            <a:r>
              <a:rPr lang="ru-RU" sz="4000" dirty="0" smtClean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301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7620000" cy="6237312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ru-RU" sz="2800" b="1" i="1" dirty="0" smtClean="0"/>
              <a:t>Укрупненная схема алгоритма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en-US" sz="2500" b="1" dirty="0" smtClean="0"/>
              <a:t>DO (</a:t>
            </a:r>
            <a:r>
              <a:rPr lang="ru-RU" sz="2500" b="1" dirty="0" smtClean="0"/>
              <a:t> </a:t>
            </a:r>
            <a:r>
              <a:rPr lang="en-US" sz="2500" b="1" dirty="0" smtClean="0"/>
              <a:t>j</a:t>
            </a:r>
            <a:r>
              <a:rPr lang="ru-RU" sz="2500" b="1" dirty="0" smtClean="0"/>
              <a:t> :</a:t>
            </a:r>
            <a:r>
              <a:rPr lang="en-US" sz="2500" b="1" dirty="0" smtClean="0"/>
              <a:t>=</a:t>
            </a:r>
            <a:r>
              <a:rPr lang="ru-RU" sz="2500" b="1" dirty="0" smtClean="0"/>
              <a:t> </a:t>
            </a:r>
            <a:r>
              <a:rPr lang="en-US" sz="2500" b="1" dirty="0" smtClean="0"/>
              <a:t>L</a:t>
            </a:r>
            <a:r>
              <a:rPr lang="ru-RU" sz="2500" b="1" dirty="0" smtClean="0"/>
              <a:t> </a:t>
            </a:r>
            <a:r>
              <a:rPr lang="en-US" sz="2500" b="1" dirty="0" smtClean="0"/>
              <a:t>, L–1</a:t>
            </a:r>
            <a:r>
              <a:rPr lang="ru-RU" sz="2500" b="1" dirty="0" smtClean="0"/>
              <a:t> </a:t>
            </a:r>
            <a:r>
              <a:rPr lang="en-US" sz="2500" b="1" dirty="0" smtClean="0"/>
              <a:t>, …, 1</a:t>
            </a:r>
            <a:r>
              <a:rPr lang="ru-RU" sz="2500" b="1" dirty="0" smtClean="0"/>
              <a:t> </a:t>
            </a:r>
            <a:r>
              <a:rPr lang="en-US" sz="2500" b="1" dirty="0" smtClean="0"/>
              <a:t>)</a:t>
            </a:r>
            <a:endParaRPr lang="ru-RU" sz="25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500" b="1" dirty="0" smtClean="0"/>
              <a:t>      &lt; Инициализация </a:t>
            </a:r>
            <a:r>
              <a:rPr lang="ru-RU" sz="2500" b="1" dirty="0"/>
              <a:t>очередей </a:t>
            </a:r>
            <a:r>
              <a:rPr lang="en-US" sz="2500" b="1" dirty="0" smtClean="0"/>
              <a:t>Q</a:t>
            </a:r>
            <a:r>
              <a:rPr lang="ru-RU" sz="2500" b="1" dirty="0" smtClean="0"/>
              <a:t> &gt;</a:t>
            </a:r>
            <a:endParaRPr lang="ru-RU" sz="25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500" b="1" dirty="0" smtClean="0"/>
              <a:t>     &lt; Расстановка </a:t>
            </a:r>
            <a:r>
              <a:rPr lang="ru-RU" sz="2500" b="1" dirty="0"/>
              <a:t>элементов из списка </a:t>
            </a:r>
            <a:r>
              <a:rPr lang="en-US" sz="2500" b="1" dirty="0"/>
              <a:t>S</a:t>
            </a:r>
            <a:r>
              <a:rPr lang="ru-RU" sz="2500" b="1" dirty="0"/>
              <a:t> в очереди </a:t>
            </a:r>
            <a:r>
              <a:rPr lang="en-US" sz="2500" b="1" dirty="0"/>
              <a:t>Q</a:t>
            </a:r>
            <a:r>
              <a:rPr lang="ru-RU" sz="2500" b="1" dirty="0"/>
              <a:t> </a:t>
            </a:r>
            <a:endParaRPr lang="ru-RU" sz="2500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500" b="1" dirty="0" smtClean="0"/>
              <a:t>         по </a:t>
            </a:r>
            <a:r>
              <a:rPr lang="en-US" sz="2500" b="1" dirty="0"/>
              <a:t>j</a:t>
            </a:r>
            <a:r>
              <a:rPr lang="ru-RU" sz="2500" b="1" dirty="0"/>
              <a:t> </a:t>
            </a:r>
            <a:r>
              <a:rPr lang="ru-RU" sz="2500" b="1" dirty="0" smtClean="0"/>
              <a:t>–той </a:t>
            </a:r>
            <a:r>
              <a:rPr lang="ru-RU" sz="2500" b="1" dirty="0"/>
              <a:t>цифре 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500" b="1" dirty="0" smtClean="0"/>
              <a:t>     &lt; Соединение </a:t>
            </a:r>
            <a:r>
              <a:rPr lang="ru-RU" sz="2500" b="1" dirty="0"/>
              <a:t>очередей </a:t>
            </a:r>
            <a:r>
              <a:rPr lang="en-US" sz="2500" b="1" dirty="0"/>
              <a:t>Q</a:t>
            </a:r>
            <a:r>
              <a:rPr lang="ru-RU" sz="2500" b="1" dirty="0"/>
              <a:t> в список </a:t>
            </a:r>
            <a:r>
              <a:rPr lang="en-US" sz="2500" b="1" dirty="0"/>
              <a:t>S</a:t>
            </a:r>
            <a:r>
              <a:rPr lang="ru-RU" sz="2500" b="1" dirty="0"/>
              <a:t> 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2500" b="1" dirty="0" smtClean="0"/>
              <a:t>OD</a:t>
            </a:r>
            <a:endParaRPr lang="ru-RU" sz="2500" dirty="0"/>
          </a:p>
          <a:p>
            <a:pPr marL="114300" indent="0">
              <a:spcBef>
                <a:spcPts val="1200"/>
              </a:spcBef>
              <a:buNone/>
            </a:pPr>
            <a:r>
              <a:rPr lang="ru-RU" sz="2500" dirty="0" smtClean="0"/>
              <a:t>Элемент списка:      </a:t>
            </a:r>
            <a:r>
              <a:rPr lang="en-US" sz="2000" dirty="0" smtClean="0"/>
              <a:t>Next</a:t>
            </a:r>
            <a:r>
              <a:rPr lang="ru-RU" sz="2500" dirty="0" smtClean="0"/>
              <a:t>               </a:t>
            </a:r>
            <a:endParaRPr lang="ru-RU" sz="2500" dirty="0" smtClean="0"/>
          </a:p>
          <a:p>
            <a:pPr marL="114300" indent="0">
              <a:spcBef>
                <a:spcPts val="0"/>
              </a:spcBef>
              <a:buNone/>
            </a:pPr>
            <a:endParaRPr lang="ru-RU" sz="25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500" dirty="0" smtClean="0"/>
              <a:t> </a:t>
            </a:r>
            <a:endParaRPr lang="ru-RU" sz="25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500" dirty="0" smtClean="0"/>
              <a:t>Пусть в элементе списка поле </a:t>
            </a:r>
            <a:r>
              <a:rPr lang="en-US" sz="2500" b="1" dirty="0" smtClean="0"/>
              <a:t>data</a:t>
            </a:r>
            <a:r>
              <a:rPr lang="en-US" sz="2500" dirty="0" smtClean="0"/>
              <a:t> </a:t>
            </a:r>
            <a:r>
              <a:rPr lang="ru-RU" sz="2500" dirty="0" smtClean="0"/>
              <a:t>имеет тип </a:t>
            </a:r>
            <a:r>
              <a:rPr lang="en-US" sz="2500" b="1" dirty="0" err="1" smtClean="0"/>
              <a:t>tdata</a:t>
            </a:r>
            <a:r>
              <a:rPr lang="ru-RU" sz="2500" dirty="0" smtClean="0"/>
              <a:t>.</a:t>
            </a:r>
            <a:endParaRPr lang="ru-RU" sz="2500" dirty="0" smtClean="0"/>
          </a:p>
          <a:p>
            <a:pPr marL="114300" indent="0">
              <a:buNone/>
            </a:pPr>
            <a:endParaRPr lang="ru-RU" sz="2500" dirty="0"/>
          </a:p>
          <a:p>
            <a:pPr marL="114300" indent="0">
              <a:spcBef>
                <a:spcPts val="3600"/>
              </a:spcBef>
              <a:buNone/>
            </a:pPr>
            <a:r>
              <a:rPr lang="en-US" sz="2500" b="1" i="1" dirty="0" smtClean="0"/>
              <a:t>m</a:t>
            </a:r>
            <a:r>
              <a:rPr lang="ru-RU" sz="2500" b="1" i="1" dirty="0" smtClean="0"/>
              <a:t> </a:t>
            </a:r>
            <a:r>
              <a:rPr lang="ru-RU" sz="2500" b="1" i="1" dirty="0"/>
              <a:t>= </a:t>
            </a:r>
            <a:r>
              <a:rPr lang="ru-RU" sz="2500" b="1" i="1" dirty="0" smtClean="0"/>
              <a:t>256</a:t>
            </a:r>
            <a:r>
              <a:rPr lang="ru-RU" sz="2500" dirty="0" smtClean="0"/>
              <a:t>, </a:t>
            </a:r>
            <a:r>
              <a:rPr lang="ru-RU" sz="2500" b="1" dirty="0" smtClean="0"/>
              <a:t>отдельной </a:t>
            </a:r>
            <a:r>
              <a:rPr lang="ru-RU" sz="2500" b="1" dirty="0" smtClean="0"/>
              <a:t>цифрой ключа</a:t>
            </a:r>
            <a:r>
              <a:rPr lang="ru-RU" sz="2500" dirty="0" smtClean="0"/>
              <a:t> является </a:t>
            </a:r>
            <a:r>
              <a:rPr lang="ru-RU" sz="2500" b="1" dirty="0" smtClean="0"/>
              <a:t>байт</a:t>
            </a:r>
            <a:endParaRPr lang="ru-RU" sz="25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8388424" cy="692696"/>
          </a:xfrm>
        </p:spPr>
        <p:txBody>
          <a:bodyPr/>
          <a:lstStyle/>
          <a:p>
            <a:pPr algn="ctr"/>
            <a:r>
              <a:rPr lang="ru-RU" sz="4000" dirty="0"/>
              <a:t>Цифровая сортировка (</a:t>
            </a:r>
            <a:r>
              <a:rPr lang="en-US" sz="4000" dirty="0" err="1"/>
              <a:t>DigitalSort</a:t>
            </a:r>
            <a:r>
              <a:rPr lang="en-US" sz="4000" dirty="0" smtClean="0"/>
              <a:t>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46325" y="530120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78373" y="548122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618533" y="530120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994797" y="530120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994797" y="566124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618533" y="566124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867324" y="5512951"/>
            <a:ext cx="2304256" cy="0"/>
          </a:xfrm>
          <a:prstGeom prst="straightConnector1">
            <a:avLst/>
          </a:prstGeom>
          <a:ln>
            <a:tailEnd type="arrow"/>
          </a:ln>
          <a:scene3d>
            <a:camera prst="orthographicFront">
              <a:rot lat="0" lon="21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498853" y="5481228"/>
            <a:ext cx="172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227045" y="530120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8533" y="56519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Data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994797" y="566312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Data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3028359" y="54698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426845" y="54452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1142369" y="54698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131840" y="4057037"/>
            <a:ext cx="1428585" cy="740115"/>
            <a:chOff x="1819851" y="4199245"/>
            <a:chExt cx="1428585" cy="74011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828302" y="4559285"/>
              <a:ext cx="86409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828302" y="4199245"/>
              <a:ext cx="864096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>
              <a:off x="2168316" y="4379265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2144822" y="43290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19851" y="4539250"/>
              <a:ext cx="8640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</a:t>
              </a:r>
              <a:r>
                <a:rPr lang="en-US" sz="2000" dirty="0" smtClean="0"/>
                <a:t>Data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7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6775" y="692696"/>
            <a:ext cx="8460432" cy="630932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500" dirty="0" smtClean="0"/>
              <a:t>Рассмотрим основные операции: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ru-RU" sz="2500" b="1" dirty="0" smtClean="0"/>
              <a:t>1) </a:t>
            </a:r>
            <a:r>
              <a:rPr lang="en-US" sz="2500" b="1" dirty="0" smtClean="0"/>
              <a:t> </a:t>
            </a:r>
            <a:r>
              <a:rPr lang="ru-RU" sz="2500" b="1" dirty="0" smtClean="0"/>
              <a:t>Определение  </a:t>
            </a:r>
            <a:r>
              <a:rPr lang="en-US" sz="2500" b="1" dirty="0" smtClean="0"/>
              <a:t>j-</a:t>
            </a:r>
            <a:r>
              <a:rPr lang="ru-RU" sz="2500" b="1" dirty="0" smtClean="0"/>
              <a:t>той </a:t>
            </a:r>
            <a:r>
              <a:rPr lang="ru-RU" sz="2500" b="1" dirty="0"/>
              <a:t>цифры </a:t>
            </a:r>
            <a:r>
              <a:rPr lang="ru-RU" sz="2500" b="1" dirty="0" smtClean="0"/>
              <a:t>ключа сортировки</a:t>
            </a:r>
            <a:endParaRPr lang="ru-RU" sz="2500" b="1" dirty="0"/>
          </a:p>
          <a:p>
            <a:pPr marL="114300" indent="0">
              <a:spcBef>
                <a:spcPts val="600"/>
              </a:spcBef>
              <a:buNone/>
            </a:pPr>
            <a:r>
              <a:rPr lang="ru-RU" sz="2500" b="1" u="sng" dirty="0"/>
              <a:t>З</a:t>
            </a:r>
            <a:r>
              <a:rPr lang="ru-RU" sz="2500" b="1" u="sng" dirty="0" smtClean="0"/>
              <a:t>адача</a:t>
            </a:r>
            <a:r>
              <a:rPr lang="ru-RU" sz="2500" dirty="0" smtClean="0"/>
              <a:t>:  </a:t>
            </a:r>
            <a:r>
              <a:rPr lang="ru-RU" sz="2500" u="sng" dirty="0" smtClean="0"/>
              <a:t>выделение произвольного </a:t>
            </a:r>
            <a:r>
              <a:rPr lang="ru-RU" sz="2500" b="1" u="sng" dirty="0" smtClean="0"/>
              <a:t>байта</a:t>
            </a:r>
            <a:r>
              <a:rPr lang="ru-RU" sz="2500" u="sng" dirty="0" smtClean="0"/>
              <a:t> в поле </a:t>
            </a:r>
            <a:r>
              <a:rPr lang="en-US" sz="2500" b="1" u="sng" dirty="0" smtClean="0"/>
              <a:t>Data</a:t>
            </a:r>
            <a:endParaRPr lang="ru-RU" sz="2500" dirty="0" smtClean="0"/>
          </a:p>
          <a:p>
            <a:pPr marL="114300" indent="0">
              <a:buNone/>
            </a:pPr>
            <a:r>
              <a:rPr lang="ru-RU" sz="2500" b="1" u="sng" dirty="0" smtClean="0"/>
              <a:t>Решение</a:t>
            </a:r>
            <a:r>
              <a:rPr lang="ru-RU" sz="2500" dirty="0" smtClean="0"/>
              <a:t>:  необходимо в структуре элемента списка определить </a:t>
            </a:r>
            <a:r>
              <a:rPr lang="ru-RU" sz="2500" b="1" u="sng" dirty="0" smtClean="0"/>
              <a:t>массив байтов</a:t>
            </a:r>
            <a:r>
              <a:rPr lang="ru-RU" sz="2500" u="sng" dirty="0" smtClean="0"/>
              <a:t>, который </a:t>
            </a:r>
            <a:r>
              <a:rPr lang="ru-RU" sz="2500" b="1" u="sng" dirty="0" smtClean="0"/>
              <a:t>накладывается</a:t>
            </a:r>
            <a:r>
              <a:rPr lang="ru-RU" sz="2500" u="sng" dirty="0" smtClean="0"/>
              <a:t> в памяти компьютера на компоненту </a:t>
            </a:r>
            <a:r>
              <a:rPr lang="en-US" sz="2500" b="1" u="sng" dirty="0"/>
              <a:t>Data</a:t>
            </a:r>
            <a:r>
              <a:rPr lang="ru-RU" sz="2500" u="sng" dirty="0" smtClean="0"/>
              <a:t>.</a:t>
            </a:r>
            <a:r>
              <a:rPr lang="ru-RU" sz="2500" dirty="0" smtClean="0"/>
              <a:t> 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500" dirty="0"/>
              <a:t>У</a:t>
            </a:r>
            <a:r>
              <a:rPr lang="ru-RU" sz="2500" dirty="0" smtClean="0"/>
              <a:t>добно использовать описатель </a:t>
            </a:r>
            <a:r>
              <a:rPr lang="en-US" sz="2500" b="1" dirty="0" smtClean="0"/>
              <a:t>union</a:t>
            </a:r>
            <a:r>
              <a:rPr lang="ru-RU" sz="2500" dirty="0"/>
              <a:t> </a:t>
            </a:r>
            <a:r>
              <a:rPr lang="en-US" sz="2500" dirty="0" smtClean="0"/>
              <a:t>(</a:t>
            </a:r>
            <a:r>
              <a:rPr lang="ru-RU" sz="2500" dirty="0" smtClean="0"/>
              <a:t>объединение</a:t>
            </a:r>
            <a:r>
              <a:rPr lang="ru-RU" sz="2500" dirty="0" smtClean="0"/>
              <a:t>).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500" dirty="0" smtClean="0"/>
              <a:t>Тогда </a:t>
            </a:r>
            <a:r>
              <a:rPr lang="ru-RU" sz="2500" u="sng" dirty="0" smtClean="0"/>
              <a:t>структура элемента списка</a:t>
            </a:r>
            <a:r>
              <a:rPr lang="ru-RU" sz="2500" dirty="0" smtClean="0"/>
              <a:t>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500" dirty="0" smtClean="0"/>
              <a:t>	</a:t>
            </a:r>
            <a:r>
              <a:rPr lang="en-US" sz="2500" dirty="0" err="1" smtClean="0"/>
              <a:t>struct</a:t>
            </a:r>
            <a:r>
              <a:rPr lang="en-US" sz="2500" dirty="0" smtClean="0"/>
              <a:t> </a:t>
            </a:r>
            <a:r>
              <a:rPr lang="ru-RU" sz="2500" dirty="0" smtClean="0"/>
              <a:t> </a:t>
            </a:r>
            <a:r>
              <a:rPr lang="en-US" sz="2500" dirty="0" err="1" smtClean="0"/>
              <a:t>tLE</a:t>
            </a:r>
            <a:r>
              <a:rPr lang="en-US" sz="2500" dirty="0" smtClean="0"/>
              <a:t>  {  </a:t>
            </a:r>
            <a:r>
              <a:rPr lang="en-US" sz="2500" dirty="0" err="1" smtClean="0"/>
              <a:t>tLE</a:t>
            </a:r>
            <a:r>
              <a:rPr lang="en-US" sz="2500" dirty="0" smtClean="0"/>
              <a:t> * Next;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2500" dirty="0"/>
              <a:t> </a:t>
            </a:r>
            <a:r>
              <a:rPr lang="en-US" sz="2500" dirty="0" smtClean="0"/>
              <a:t> </a:t>
            </a:r>
            <a:r>
              <a:rPr lang="ru-RU" sz="2500" dirty="0" smtClean="0"/>
              <a:t>	</a:t>
            </a:r>
            <a:r>
              <a:rPr lang="en-US" sz="2500" dirty="0" smtClean="0"/>
              <a:t>                       </a:t>
            </a:r>
            <a:r>
              <a:rPr lang="en-US" sz="2500" b="1" dirty="0" smtClean="0"/>
              <a:t>union</a:t>
            </a:r>
            <a:r>
              <a:rPr lang="en-US" sz="2500" dirty="0" smtClean="0"/>
              <a:t> { </a:t>
            </a:r>
            <a:r>
              <a:rPr lang="en-US" sz="2500" dirty="0" err="1" smtClean="0"/>
              <a:t>tData</a:t>
            </a:r>
            <a:r>
              <a:rPr lang="en-US" sz="2500" dirty="0" smtClean="0"/>
              <a:t>  </a:t>
            </a:r>
            <a:r>
              <a:rPr lang="en-US" sz="2500" b="1" dirty="0" smtClean="0"/>
              <a:t>Data</a:t>
            </a:r>
            <a:r>
              <a:rPr lang="en-US" sz="2500" dirty="0"/>
              <a:t>;</a:t>
            </a:r>
            <a:endParaRPr lang="en-US" sz="25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2500" dirty="0"/>
              <a:t> </a:t>
            </a:r>
            <a:r>
              <a:rPr lang="en-US" sz="2500" dirty="0" smtClean="0"/>
              <a:t> </a:t>
            </a:r>
            <a:r>
              <a:rPr lang="ru-RU" sz="2500" dirty="0" smtClean="0"/>
              <a:t>	</a:t>
            </a:r>
            <a:r>
              <a:rPr lang="en-US" sz="2500" dirty="0" smtClean="0"/>
              <a:t>                                     byte </a:t>
            </a:r>
            <a:r>
              <a:rPr lang="en-US" sz="2500" b="1" dirty="0" smtClean="0"/>
              <a:t>Digit</a:t>
            </a:r>
            <a:r>
              <a:rPr lang="en-US" sz="2500" dirty="0" smtClean="0"/>
              <a:t> [ </a:t>
            </a:r>
            <a:r>
              <a:rPr lang="en-US" sz="2500" dirty="0" err="1" smtClean="0"/>
              <a:t>sizeof</a:t>
            </a:r>
            <a:r>
              <a:rPr lang="en-US" sz="2500" dirty="0" smtClean="0"/>
              <a:t> (</a:t>
            </a:r>
            <a:r>
              <a:rPr lang="en-US" sz="2500" dirty="0" err="1" smtClean="0"/>
              <a:t>tData</a:t>
            </a:r>
            <a:r>
              <a:rPr lang="en-US" sz="2500" dirty="0" smtClean="0"/>
              <a:t>) ];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2500" dirty="0"/>
              <a:t> </a:t>
            </a:r>
            <a:r>
              <a:rPr lang="en-US" sz="2500" dirty="0" smtClean="0"/>
              <a:t>                                              }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2500" dirty="0"/>
              <a:t>	</a:t>
            </a:r>
            <a:r>
              <a:rPr lang="en-US" sz="2500" dirty="0" smtClean="0"/>
              <a:t>	      }</a:t>
            </a:r>
            <a:endParaRPr lang="en-US" sz="2500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500" u="sng" dirty="0" smtClean="0"/>
              <a:t>Доступ  к  </a:t>
            </a:r>
            <a:r>
              <a:rPr lang="ru-RU" sz="2500" u="sng" dirty="0" smtClean="0"/>
              <a:t>каждому </a:t>
            </a:r>
            <a:r>
              <a:rPr lang="ru-RU" sz="2500" u="sng" dirty="0" smtClean="0"/>
              <a:t> </a:t>
            </a:r>
            <a:r>
              <a:rPr lang="en-US" sz="2500" b="1" u="sng" dirty="0" smtClean="0"/>
              <a:t>k</a:t>
            </a:r>
            <a:r>
              <a:rPr lang="en-US" sz="2500" u="sng" dirty="0" smtClean="0"/>
              <a:t>-</a:t>
            </a:r>
            <a:r>
              <a:rPr lang="ru-RU" sz="2500" u="sng" dirty="0" smtClean="0"/>
              <a:t>тому  </a:t>
            </a:r>
            <a:r>
              <a:rPr lang="ru-RU" sz="2500" u="sng" dirty="0" smtClean="0"/>
              <a:t>байту </a:t>
            </a:r>
            <a:r>
              <a:rPr lang="ru-RU" sz="2500" u="sng" dirty="0" smtClean="0"/>
              <a:t> поля  </a:t>
            </a:r>
            <a:r>
              <a:rPr lang="en-US" sz="2500" u="sng" dirty="0" smtClean="0"/>
              <a:t>Data</a:t>
            </a:r>
            <a:r>
              <a:rPr lang="ru-RU" sz="2500" dirty="0" smtClean="0"/>
              <a:t>: </a:t>
            </a:r>
            <a:r>
              <a:rPr lang="en-US" sz="2500" dirty="0" smtClean="0"/>
              <a:t> </a:t>
            </a:r>
            <a:r>
              <a:rPr lang="en-US" sz="2500" b="1" dirty="0" smtClean="0"/>
              <a:t>Digit[k]</a:t>
            </a:r>
            <a:r>
              <a:rPr lang="ru-RU" sz="2500" dirty="0" smtClean="0"/>
              <a:t>.</a:t>
            </a:r>
            <a:endParaRPr lang="en-US" sz="2500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064896" cy="620688"/>
          </a:xfrm>
        </p:spPr>
        <p:txBody>
          <a:bodyPr/>
          <a:lstStyle/>
          <a:p>
            <a:pPr algn="ctr"/>
            <a:r>
              <a:rPr lang="ru-RU" sz="4000" dirty="0" smtClean="0"/>
              <a:t>Цифровая сортировка (</a:t>
            </a:r>
            <a:r>
              <a:rPr lang="en-US" sz="4000" dirty="0" err="1" smtClean="0"/>
              <a:t>DigitalSort</a:t>
            </a:r>
            <a:r>
              <a:rPr lang="ru-RU" sz="4000" dirty="0" smtClean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1941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7620000" cy="5492081"/>
          </a:xfrm>
        </p:spPr>
        <p:txBody>
          <a:bodyPr/>
          <a:lstStyle/>
          <a:p>
            <a:pPr marL="114300" indent="0">
              <a:buNone/>
            </a:pPr>
            <a:r>
              <a:rPr lang="ru-RU" sz="2800" dirty="0"/>
              <a:t>Рассмотрим </a:t>
            </a:r>
            <a:r>
              <a:rPr lang="ru-RU" sz="2800" b="1" dirty="0"/>
              <a:t>особенности реализации цифровой сортировки </a:t>
            </a:r>
            <a:r>
              <a:rPr lang="ru-RU" sz="2800" dirty="0"/>
              <a:t>для сложных </a:t>
            </a:r>
            <a:r>
              <a:rPr lang="ru-RU" sz="2800" dirty="0" smtClean="0"/>
              <a:t>структур:</a:t>
            </a:r>
            <a:endParaRPr lang="ru-RU" sz="2800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b="1" u="sng" dirty="0" smtClean="0"/>
              <a:t>Пример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114300" indent="0">
              <a:spcBef>
                <a:spcPts val="600"/>
              </a:spcBef>
              <a:buNone/>
            </a:pP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ru-RU" sz="2800" dirty="0" smtClean="0"/>
              <a:t>  </a:t>
            </a:r>
            <a:r>
              <a:rPr lang="en-US" sz="2800" dirty="0" err="1" smtClean="0"/>
              <a:t>tData</a:t>
            </a:r>
            <a:r>
              <a:rPr lang="en-US" sz="2800" dirty="0" smtClean="0"/>
              <a:t>  </a:t>
            </a:r>
            <a:r>
              <a:rPr lang="en-US" sz="2800" dirty="0"/>
              <a:t>{  char Name [5]; </a:t>
            </a:r>
            <a:endParaRPr lang="ru-RU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r>
              <a:rPr lang="ru-RU" sz="2800" dirty="0" smtClean="0"/>
              <a:t>	       </a:t>
            </a:r>
            <a:r>
              <a:rPr lang="en-US" sz="2800" dirty="0" smtClean="0"/>
              <a:t>long </a:t>
            </a:r>
            <a:r>
              <a:rPr lang="en-US" sz="2800" dirty="0"/>
              <a:t>Phone;  </a:t>
            </a:r>
            <a:endParaRPr lang="en-US" sz="2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800" dirty="0" smtClean="0"/>
              <a:t>	     </a:t>
            </a:r>
            <a:r>
              <a:rPr lang="en-US" sz="2800" dirty="0"/>
              <a:t>};</a:t>
            </a:r>
            <a:r>
              <a:rPr lang="ru-RU" sz="2800" dirty="0" smtClean="0"/>
              <a:t>    </a:t>
            </a:r>
            <a:r>
              <a:rPr lang="en-US" sz="2800" dirty="0" smtClean="0"/>
              <a:t> </a:t>
            </a:r>
            <a:r>
              <a:rPr lang="ru-RU" sz="2800" dirty="0" smtClean="0"/>
              <a:t>    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2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2800" b="1" dirty="0" err="1" smtClean="0"/>
              <a:t>sizeof</a:t>
            </a:r>
            <a:r>
              <a:rPr lang="en-US" sz="2800" b="1" dirty="0" smtClean="0"/>
              <a:t> </a:t>
            </a:r>
            <a:r>
              <a:rPr lang="en-US" sz="2800" b="1" dirty="0"/>
              <a:t>(</a:t>
            </a:r>
            <a:r>
              <a:rPr lang="en-US" sz="2800" b="1" dirty="0" err="1"/>
              <a:t>tData</a:t>
            </a:r>
            <a:r>
              <a:rPr lang="en-US" sz="2800" b="1" dirty="0"/>
              <a:t>)</a:t>
            </a:r>
            <a:r>
              <a:rPr lang="ru-RU" sz="2800" b="1" dirty="0"/>
              <a:t> = </a:t>
            </a:r>
            <a:r>
              <a:rPr lang="en-US" sz="2800" b="1" dirty="0"/>
              <a:t>? 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800" dirty="0"/>
              <a:t>	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064896" cy="692696"/>
          </a:xfrm>
        </p:spPr>
        <p:txBody>
          <a:bodyPr/>
          <a:lstStyle/>
          <a:p>
            <a:pPr algn="ctr"/>
            <a:r>
              <a:rPr lang="ru-RU" sz="4000" dirty="0" smtClean="0"/>
              <a:t>Цифровая сортировка (</a:t>
            </a:r>
            <a:r>
              <a:rPr lang="en-US" sz="4000" dirty="0" err="1" smtClean="0"/>
              <a:t>DigitalSort</a:t>
            </a:r>
            <a:r>
              <a:rPr lang="ru-RU" sz="4000" dirty="0" smtClean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794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-1"/>
            <a:ext cx="8676456" cy="6912143"/>
          </a:xfrm>
          <a:ln>
            <a:noFill/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err="1" smtClean="0"/>
              <a:t>sizeof</a:t>
            </a:r>
            <a:r>
              <a:rPr lang="en-US" sz="2400" dirty="0" smtClean="0"/>
              <a:t> (</a:t>
            </a:r>
            <a:r>
              <a:rPr lang="en-US" sz="2400" dirty="0" err="1" smtClean="0"/>
              <a:t>tData</a:t>
            </a:r>
            <a:r>
              <a:rPr lang="en-US" sz="2400" dirty="0" smtClean="0"/>
              <a:t>) = 10 </a:t>
            </a:r>
            <a:r>
              <a:rPr lang="ru-RU" sz="2400" dirty="0" smtClean="0"/>
              <a:t>байтов</a:t>
            </a:r>
            <a:endParaRPr lang="en-US" sz="2400" dirty="0" smtClean="0"/>
          </a:p>
          <a:p>
            <a:pPr marL="114300" indent="0">
              <a:buNone/>
            </a:pPr>
            <a:r>
              <a:rPr lang="ru-RU" sz="2400" dirty="0" err="1" smtClean="0"/>
              <a:t>старш</a:t>
            </a:r>
            <a:r>
              <a:rPr lang="ru-RU" sz="2400" dirty="0" smtClean="0"/>
              <a:t>.          </a:t>
            </a:r>
            <a:r>
              <a:rPr lang="ru-RU" sz="2400" dirty="0"/>
              <a:t>млад. </a:t>
            </a:r>
            <a:r>
              <a:rPr lang="ru-RU" sz="2400" dirty="0" smtClean="0"/>
              <a:t> млад.      </a:t>
            </a:r>
            <a:r>
              <a:rPr lang="ru-RU" sz="2400" dirty="0" err="1"/>
              <a:t>старш</a:t>
            </a:r>
            <a:r>
              <a:rPr lang="ru-RU" sz="2400" dirty="0"/>
              <a:t>.</a:t>
            </a:r>
            <a:endParaRPr lang="ru-RU" sz="2400" dirty="0" smtClean="0"/>
          </a:p>
          <a:p>
            <a:pPr marL="114300" indent="0">
              <a:buNone/>
            </a:pPr>
            <a:r>
              <a:rPr lang="en-US" sz="2400" dirty="0" smtClean="0"/>
              <a:t>    </a:t>
            </a:r>
            <a:endParaRPr lang="ru-RU" sz="2400" dirty="0" smtClean="0"/>
          </a:p>
          <a:p>
            <a:pPr marL="114300" indent="0">
              <a:buNone/>
            </a:pPr>
            <a:endParaRPr lang="ru-RU" sz="2400" dirty="0" smtClean="0"/>
          </a:p>
          <a:p>
            <a:pPr marL="114300" indent="0">
              <a:spcBef>
                <a:spcPts val="1200"/>
              </a:spcBef>
              <a:buNone/>
            </a:pPr>
            <a:r>
              <a:rPr lang="en-US" sz="2400" dirty="0" smtClean="0"/>
              <a:t>  </a:t>
            </a:r>
            <a:r>
              <a:rPr lang="ru-RU" sz="2400" dirty="0" smtClean="0"/>
              <a:t>          </a:t>
            </a:r>
            <a:r>
              <a:rPr lang="en-US" sz="2400" dirty="0" smtClean="0"/>
              <a:t>  </a:t>
            </a:r>
            <a:r>
              <a:rPr lang="ru-RU" sz="2400" dirty="0" smtClean="0"/>
              <a:t> </a:t>
            </a:r>
            <a:r>
              <a:rPr lang="en-US" sz="2400" dirty="0" smtClean="0"/>
              <a:t>name         </a:t>
            </a:r>
            <a:r>
              <a:rPr lang="ru-RU" sz="2400" dirty="0" smtClean="0"/>
              <a:t>   </a:t>
            </a:r>
            <a:r>
              <a:rPr lang="en-US" sz="2400" dirty="0" smtClean="0"/>
              <a:t>    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phone</a:t>
            </a:r>
            <a:endParaRPr lang="ru-RU" sz="2400" dirty="0" smtClean="0"/>
          </a:p>
          <a:p>
            <a:pPr marL="114300" indent="0">
              <a:spcBef>
                <a:spcPts val="1200"/>
              </a:spcBef>
              <a:buNone/>
            </a:pPr>
            <a:r>
              <a:rPr lang="ru-RU" sz="2700" b="1" dirty="0" smtClean="0"/>
              <a:t>Используем </a:t>
            </a:r>
            <a:r>
              <a:rPr lang="ru-RU" sz="2700" b="1" dirty="0" smtClean="0"/>
              <a:t>индексацию для удобства выбора байта</a:t>
            </a:r>
            <a:r>
              <a:rPr lang="ru-RU" sz="2700" dirty="0" smtClean="0"/>
              <a:t>.</a:t>
            </a:r>
          </a:p>
          <a:p>
            <a:pPr marL="114300" indent="0">
              <a:buNone/>
            </a:pPr>
            <a:r>
              <a:rPr lang="ru-RU" sz="2700" u="sng" dirty="0" smtClean="0"/>
              <a:t>Введем индексный массив </a:t>
            </a:r>
            <a:r>
              <a:rPr lang="en-US" sz="2700" b="1" u="sng" dirty="0" smtClean="0"/>
              <a:t>KDI</a:t>
            </a:r>
            <a:r>
              <a:rPr lang="ru-RU" sz="2700" dirty="0" smtClean="0"/>
              <a:t> </a:t>
            </a:r>
            <a:r>
              <a:rPr lang="en-US" sz="2700" dirty="0" smtClean="0"/>
              <a:t>( </a:t>
            </a:r>
            <a:r>
              <a:rPr lang="en-US" sz="2700" b="1" dirty="0" smtClean="0"/>
              <a:t>K</a:t>
            </a:r>
            <a:r>
              <a:rPr lang="en-US" sz="2700" dirty="0" smtClean="0"/>
              <a:t>ey </a:t>
            </a:r>
            <a:r>
              <a:rPr lang="en-US" sz="2700" b="1" dirty="0" smtClean="0"/>
              <a:t>D</a:t>
            </a:r>
            <a:r>
              <a:rPr lang="en-US" sz="2700" dirty="0" smtClean="0"/>
              <a:t>igit </a:t>
            </a:r>
            <a:r>
              <a:rPr lang="en-US" sz="2700" b="1" dirty="0" smtClean="0"/>
              <a:t>I</a:t>
            </a:r>
            <a:r>
              <a:rPr lang="en-US" sz="2700" dirty="0" smtClean="0"/>
              <a:t>ndex ):  </a:t>
            </a:r>
            <a:endParaRPr lang="ru-RU" sz="2700" dirty="0" smtClean="0"/>
          </a:p>
          <a:p>
            <a:pPr marL="114300" indent="0">
              <a:buNone/>
            </a:pPr>
            <a:r>
              <a:rPr lang="en-US" sz="2700" b="1" dirty="0" smtClean="0"/>
              <a:t>	byte </a:t>
            </a:r>
            <a:r>
              <a:rPr lang="en-US" sz="2700" b="1" dirty="0"/>
              <a:t>KDI </a:t>
            </a:r>
            <a:r>
              <a:rPr lang="en-US" sz="2700" b="1" dirty="0" smtClean="0"/>
              <a:t>[ </a:t>
            </a:r>
            <a:r>
              <a:rPr lang="en-US" sz="2700" b="1" dirty="0" err="1" smtClean="0"/>
              <a:t>sizeof</a:t>
            </a:r>
            <a:r>
              <a:rPr lang="en-US" sz="2700" b="1" dirty="0" smtClean="0"/>
              <a:t> (</a:t>
            </a:r>
            <a:r>
              <a:rPr lang="en-US" sz="2700" b="1" dirty="0" err="1" smtClean="0"/>
              <a:t>tData</a:t>
            </a:r>
            <a:r>
              <a:rPr lang="en-US" sz="2700" b="1" dirty="0" smtClean="0"/>
              <a:t>) ];</a:t>
            </a:r>
          </a:p>
          <a:p>
            <a:pPr marL="114300" indent="0">
              <a:buNone/>
            </a:pPr>
            <a:r>
              <a:rPr lang="ru-RU" sz="2700" b="1" u="sng" dirty="0" smtClean="0"/>
              <a:t>Пример</a:t>
            </a:r>
            <a:r>
              <a:rPr lang="ru-RU" sz="2700" dirty="0" smtClean="0"/>
              <a:t>:   1)   ключ = </a:t>
            </a:r>
            <a:r>
              <a:rPr lang="en-US" sz="2700" dirty="0"/>
              <a:t>N</a:t>
            </a:r>
            <a:r>
              <a:rPr lang="en-US" sz="2700" dirty="0" smtClean="0"/>
              <a:t>ame,  KDI = (1,2,3,4,5)</a:t>
            </a:r>
            <a:r>
              <a:rPr lang="ru-RU" sz="2700" dirty="0" smtClean="0"/>
              <a:t>, </a:t>
            </a:r>
            <a:r>
              <a:rPr lang="en-US" sz="2700" dirty="0" smtClean="0"/>
              <a:t> L=5</a:t>
            </a:r>
          </a:p>
          <a:p>
            <a:pPr marL="114300" indent="0">
              <a:buNone/>
            </a:pPr>
            <a:r>
              <a:rPr lang="en-US" sz="2700" dirty="0" smtClean="0"/>
              <a:t>                   2)   </a:t>
            </a:r>
            <a:r>
              <a:rPr lang="ru-RU" sz="2700" dirty="0" smtClean="0"/>
              <a:t>ключ = </a:t>
            </a:r>
            <a:r>
              <a:rPr lang="en-US" sz="2700" dirty="0" smtClean="0"/>
              <a:t>Phone,  KDI = (10,9,8,7)</a:t>
            </a:r>
            <a:r>
              <a:rPr lang="ru-RU" sz="2700" dirty="0" smtClean="0"/>
              <a:t>,  </a:t>
            </a:r>
            <a:r>
              <a:rPr lang="en-US" sz="2700" dirty="0" smtClean="0"/>
              <a:t>L=4</a:t>
            </a:r>
          </a:p>
          <a:p>
            <a:pPr marL="114300" indent="0">
              <a:buNone/>
            </a:pPr>
            <a:r>
              <a:rPr lang="en-US" sz="2700" dirty="0" smtClean="0"/>
              <a:t>   </a:t>
            </a:r>
            <a:r>
              <a:rPr lang="en-US" sz="2700" dirty="0" smtClean="0"/>
              <a:t>3</a:t>
            </a:r>
            <a:r>
              <a:rPr lang="en-US" sz="2700" dirty="0" smtClean="0"/>
              <a:t>)  </a:t>
            </a:r>
            <a:r>
              <a:rPr lang="ru-RU" sz="2700" dirty="0" smtClean="0"/>
              <a:t> </a:t>
            </a:r>
            <a:r>
              <a:rPr lang="ru-RU" sz="2700" dirty="0"/>
              <a:t>ключ </a:t>
            </a:r>
            <a:r>
              <a:rPr lang="ru-RU" sz="2700" dirty="0" smtClean="0"/>
              <a:t>= </a:t>
            </a:r>
            <a:r>
              <a:rPr lang="en-US" sz="2700" dirty="0"/>
              <a:t>P</a:t>
            </a:r>
            <a:r>
              <a:rPr lang="en-US" sz="2700" dirty="0" smtClean="0"/>
              <a:t>hone </a:t>
            </a:r>
            <a:r>
              <a:rPr lang="en-US" sz="2700" dirty="0" smtClean="0"/>
              <a:t>+Name</a:t>
            </a:r>
            <a:r>
              <a:rPr lang="en-US" sz="2700" dirty="0"/>
              <a:t>, </a:t>
            </a:r>
            <a:r>
              <a:rPr lang="ru-RU" sz="2700" dirty="0" smtClean="0"/>
              <a:t> </a:t>
            </a:r>
            <a:r>
              <a:rPr lang="en-US" sz="2700" dirty="0" smtClean="0"/>
              <a:t>  </a:t>
            </a:r>
            <a:r>
              <a:rPr lang="en-US" sz="2700" dirty="0"/>
              <a:t>KDI = </a:t>
            </a:r>
            <a:r>
              <a:rPr lang="en-US" sz="2700" dirty="0" smtClean="0"/>
              <a:t>(10,9,8,7,1,2,3,4,5</a:t>
            </a:r>
            <a:r>
              <a:rPr lang="en-US" sz="2700" dirty="0"/>
              <a:t>)</a:t>
            </a:r>
          </a:p>
          <a:p>
            <a:pPr marL="114300" indent="0">
              <a:buNone/>
            </a:pP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lang="en-US" sz="2700" dirty="0" smtClean="0"/>
              <a:t>4)   </a:t>
            </a:r>
            <a:r>
              <a:rPr lang="ru-RU" sz="2700" dirty="0" smtClean="0"/>
              <a:t>ключ = </a:t>
            </a:r>
            <a:r>
              <a:rPr lang="en-US" sz="2700" dirty="0" smtClean="0"/>
              <a:t>3 </a:t>
            </a:r>
            <a:r>
              <a:rPr lang="ru-RU" sz="2700" dirty="0" smtClean="0"/>
              <a:t>младших байта </a:t>
            </a:r>
            <a:r>
              <a:rPr lang="en-US" sz="2700" dirty="0"/>
              <a:t>P</a:t>
            </a:r>
            <a:r>
              <a:rPr lang="en-US" sz="2700" dirty="0" smtClean="0"/>
              <a:t>hone + </a:t>
            </a:r>
            <a:endParaRPr lang="ru-RU" sz="2700" dirty="0" smtClean="0"/>
          </a:p>
          <a:p>
            <a:pPr marL="114300" indent="0">
              <a:buNone/>
            </a:pPr>
            <a:r>
              <a:rPr lang="ru-RU" sz="2700" dirty="0" smtClean="0"/>
              <a:t>		 +3 первых</a:t>
            </a:r>
            <a:r>
              <a:rPr lang="en-US" sz="2700" dirty="0" smtClean="0"/>
              <a:t> </a:t>
            </a:r>
            <a:r>
              <a:rPr lang="ru-RU" sz="2700" dirty="0" smtClean="0"/>
              <a:t>буквы </a:t>
            </a:r>
            <a:r>
              <a:rPr lang="en-US" sz="2700" dirty="0" smtClean="0"/>
              <a:t>Name,  </a:t>
            </a:r>
            <a:endParaRPr lang="ru-RU" sz="2700" dirty="0" smtClean="0"/>
          </a:p>
          <a:p>
            <a:pPr marL="114300" indent="0">
              <a:buNone/>
            </a:pPr>
            <a:r>
              <a:rPr lang="ru-RU" sz="2700" dirty="0" smtClean="0"/>
              <a:t>				        </a:t>
            </a:r>
            <a:r>
              <a:rPr lang="en-US" sz="2700" dirty="0" smtClean="0"/>
              <a:t>KDI </a:t>
            </a:r>
            <a:r>
              <a:rPr lang="en-US" sz="2700" dirty="0"/>
              <a:t>= </a:t>
            </a:r>
            <a:r>
              <a:rPr lang="en-US" sz="2700" dirty="0" smtClean="0"/>
              <a:t>(9,8,7,1,2,3)</a:t>
            </a:r>
            <a:r>
              <a:rPr lang="ru-RU" sz="2700" dirty="0" smtClean="0"/>
              <a:t>,  </a:t>
            </a:r>
            <a:r>
              <a:rPr lang="en-US" sz="2700" dirty="0" smtClean="0"/>
              <a:t>L=6</a:t>
            </a:r>
            <a:endParaRPr lang="ru-RU" sz="27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050101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1050101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03648" y="1050101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63688" y="1050101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23728" y="1050101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83768" y="1050101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43808" y="1050101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03848" y="1050101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563888" y="1050101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23928" y="1050101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Левая фигурная скобка 1"/>
          <p:cNvSpPr/>
          <p:nvPr/>
        </p:nvSpPr>
        <p:spPr>
          <a:xfrm rot="16200000">
            <a:off x="1398855" y="685267"/>
            <a:ext cx="353690" cy="1816135"/>
          </a:xfrm>
          <a:prstGeom prst="leftBrace">
            <a:avLst>
              <a:gd name="adj1" fmla="val 8064"/>
              <a:gd name="adj2" fmla="val 50799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/>
          <p:cNvSpPr/>
          <p:nvPr/>
        </p:nvSpPr>
        <p:spPr>
          <a:xfrm rot="16200000">
            <a:off x="3387044" y="875890"/>
            <a:ext cx="353691" cy="1440161"/>
          </a:xfrm>
          <a:prstGeom prst="leftBrace">
            <a:avLst>
              <a:gd name="adj1" fmla="val 8064"/>
              <a:gd name="adj2" fmla="val 50799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683568" y="835394"/>
            <a:ext cx="180020" cy="2147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123728" y="835394"/>
            <a:ext cx="180020" cy="2212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023828" y="824590"/>
            <a:ext cx="1" cy="2147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03948" y="824590"/>
            <a:ext cx="0" cy="2147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960" y="1196752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ru-RU" sz="2800" dirty="0" smtClean="0"/>
              <a:t>Тогда </a:t>
            </a:r>
            <a:r>
              <a:rPr lang="en-US" sz="2800" b="1" dirty="0" smtClean="0"/>
              <a:t>KDI [j]  -</a:t>
            </a:r>
            <a:r>
              <a:rPr lang="ru-RU" sz="2800" b="1" dirty="0" smtClean="0"/>
              <a:t> номер байта</a:t>
            </a:r>
            <a:r>
              <a:rPr lang="ru-RU" sz="2800" dirty="0" smtClean="0"/>
              <a:t>, соответствующего</a:t>
            </a:r>
            <a:r>
              <a:rPr lang="en-US" sz="2800" dirty="0" smtClean="0"/>
              <a:t> </a:t>
            </a:r>
            <a:r>
              <a:rPr lang="en-US" sz="2800" b="1" u="sng" dirty="0" smtClean="0"/>
              <a:t>j</a:t>
            </a:r>
            <a:r>
              <a:rPr lang="ru-RU" sz="2800" dirty="0" smtClean="0"/>
              <a:t>-той цифре ключа сортировки,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dirty="0" smtClean="0"/>
              <a:t>j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L, L–1, …,1</a:t>
            </a:r>
            <a:r>
              <a:rPr lang="ru-RU" sz="2800" dirty="0" smtClean="0"/>
              <a:t>. 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dirty="0" smtClean="0"/>
              <a:t>Операция  выбора  </a:t>
            </a:r>
            <a:r>
              <a:rPr lang="en-US" sz="2800" dirty="0" smtClean="0"/>
              <a:t>j</a:t>
            </a:r>
            <a:r>
              <a:rPr lang="ru-RU" sz="2800" dirty="0" smtClean="0"/>
              <a:t>-той  цифры</a:t>
            </a:r>
            <a:r>
              <a:rPr lang="en-US" sz="2800" b="1" dirty="0" smtClean="0"/>
              <a:t>: </a:t>
            </a:r>
            <a:endParaRPr lang="ru-RU" sz="2800" b="1" dirty="0" smtClean="0"/>
          </a:p>
          <a:p>
            <a:pPr marL="114300" indent="0">
              <a:spcBef>
                <a:spcPts val="600"/>
              </a:spcBef>
              <a:buNone/>
            </a:pPr>
            <a:r>
              <a:rPr lang="ru-RU" sz="2800" dirty="0" smtClean="0">
                <a:ea typeface="Cambria Math"/>
              </a:rPr>
              <a:t>	</a:t>
            </a:r>
            <a:r>
              <a:rPr lang="en-US" sz="2800" b="1" dirty="0" smtClean="0">
                <a:ea typeface="Cambria Math"/>
              </a:rPr>
              <a:t>d :</a:t>
            </a:r>
            <a:r>
              <a:rPr lang="en-US" sz="2800" b="1" dirty="0" smtClean="0"/>
              <a:t>= Digit [ KDI [j] ]</a:t>
            </a:r>
            <a:endParaRPr lang="ru-RU" sz="2800" b="1" dirty="0" smtClean="0"/>
          </a:p>
          <a:p>
            <a:pPr marL="114300" indent="0">
              <a:spcBef>
                <a:spcPts val="1200"/>
              </a:spcBef>
              <a:buNone/>
            </a:pPr>
            <a:r>
              <a:rPr lang="ru-RU" sz="2800" dirty="0" smtClean="0"/>
              <a:t>В алгоритме цифровой сортировки </a:t>
            </a:r>
            <a:r>
              <a:rPr lang="en-US" sz="2800" dirty="0" smtClean="0"/>
              <a:t>      </a:t>
            </a:r>
            <a:r>
              <a:rPr lang="ru-RU" sz="2800" dirty="0" smtClean="0"/>
              <a:t>операция выполняется в два этапа:</a:t>
            </a:r>
            <a:endParaRPr lang="ru-RU" sz="2800" dirty="0"/>
          </a:p>
          <a:p>
            <a:pPr marL="114300" indent="0">
              <a:spcBef>
                <a:spcPts val="600"/>
              </a:spcBef>
              <a:buNone/>
            </a:pPr>
            <a:r>
              <a:rPr lang="ru-RU" sz="2800" b="1" dirty="0" smtClean="0"/>
              <a:t>	</a:t>
            </a:r>
            <a:r>
              <a:rPr lang="en-US" sz="2800" b="1" dirty="0" smtClean="0"/>
              <a:t>k </a:t>
            </a:r>
            <a:r>
              <a:rPr lang="en-US" sz="2800" b="1" dirty="0"/>
              <a:t>:= KDI [j</a:t>
            </a:r>
            <a:r>
              <a:rPr lang="en-US" sz="2800" b="1" dirty="0" smtClean="0"/>
              <a:t>]</a:t>
            </a:r>
            <a:endParaRPr lang="ru-RU" sz="2800" b="1" dirty="0" smtClean="0"/>
          </a:p>
          <a:p>
            <a:pPr marL="114300" indent="0">
              <a:spcBef>
                <a:spcPts val="600"/>
              </a:spcBef>
              <a:buNone/>
            </a:pPr>
            <a:r>
              <a:rPr lang="ru-RU" sz="2800" b="1" dirty="0" smtClean="0"/>
              <a:t>	</a:t>
            </a:r>
            <a:r>
              <a:rPr lang="en-US" sz="2800" b="1" dirty="0" smtClean="0"/>
              <a:t>d </a:t>
            </a:r>
            <a:r>
              <a:rPr lang="en-US" sz="2800" b="1" dirty="0"/>
              <a:t>:= Digit [k]</a:t>
            </a:r>
            <a:endParaRPr lang="ru-RU" sz="2800" b="1" dirty="0"/>
          </a:p>
          <a:p>
            <a:pPr marL="114300" indent="0">
              <a:buNone/>
            </a:pPr>
            <a:endParaRPr lang="ru-RU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9512" y="0"/>
            <a:ext cx="8064896" cy="881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/>
              <a:t>Цифровая сортировка (</a:t>
            </a:r>
            <a:r>
              <a:rPr lang="en-US" sz="4000" dirty="0" err="1" smtClean="0"/>
              <a:t>DigitalSort</a:t>
            </a:r>
            <a:r>
              <a:rPr lang="ru-RU" sz="4000" dirty="0" smtClean="0"/>
              <a:t>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7266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701</TotalTime>
  <Words>784</Words>
  <Application>Microsoft Office PowerPoint</Application>
  <PresentationFormat>Экран (4:3)</PresentationFormat>
  <Paragraphs>172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Соседство</vt:lpstr>
      <vt:lpstr>Презентация PowerPoint</vt:lpstr>
      <vt:lpstr>Цифровая сортировка (DigitalSort)</vt:lpstr>
      <vt:lpstr>Презентация PowerPoint</vt:lpstr>
      <vt:lpstr>Цифровая сортировка (DigitalSort)</vt:lpstr>
      <vt:lpstr>Цифровая сортировка (DigitalSort)</vt:lpstr>
      <vt:lpstr>Цифровая сортировка (DigitalSort)</vt:lpstr>
      <vt:lpstr>Цифровая сортировка (DigitalSort)</vt:lpstr>
      <vt:lpstr>Презентация PowerPoint</vt:lpstr>
      <vt:lpstr>Презентация PowerPoint</vt:lpstr>
      <vt:lpstr>2)  Соединение очередей.   Имеется очередь Q                               (возможно, пустая)  и  непустая  очередь S.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88</cp:revision>
  <dcterms:created xsi:type="dcterms:W3CDTF">2012-09-16T11:30:10Z</dcterms:created>
  <dcterms:modified xsi:type="dcterms:W3CDTF">2015-04-22T16:45:24Z</dcterms:modified>
</cp:coreProperties>
</file>