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Economica"/>
      <p:regular r:id="rId50"/>
      <p:bold r:id="rId51"/>
      <p:italic r:id="rId52"/>
      <p:boldItalic r:id="rId53"/>
    </p:embeddedFont>
    <p:embeddedFont>
      <p:font typeface="Roboto"/>
      <p:regular r:id="rId54"/>
      <p:bold r:id="rId55"/>
      <p:italic r:id="rId56"/>
      <p:boldItalic r:id="rId57"/>
    </p:embeddedFont>
    <p:embeddedFont>
      <p:font typeface="PT Sans Narrow"/>
      <p:regular r:id="rId58"/>
      <p:bold r:id="rId59"/>
    </p:embeddedFont>
    <p:embeddedFont>
      <p:font typeface="Lato"/>
      <p:regular r:id="rId60"/>
      <p:bold r:id="rId61"/>
      <p:italic r:id="rId62"/>
      <p:boldItalic r:id="rId63"/>
    </p:embeddedFont>
    <p:embeddedFont>
      <p:font typeface="Pontano Sans"/>
      <p:regular r:id="rId64"/>
      <p:bold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70" roundtripDataSignature="AMtx7miwA3NhPg6jqUHASLejY73hQ11I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220BDE-0CF0-46E9-8432-DEDD699CDFAA}">
  <a:tblStyle styleId="{93220BDE-0CF0-46E9-8432-DEDD699CDFAA}"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C1AC0CB-CB43-4F00-8B44-07B415DA7169}"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CD6B586-4BAE-435D-A8D2-D838912477DE}"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4.xml"/><Relationship Id="rId64" Type="http://schemas.openxmlformats.org/officeDocument/2006/relationships/font" Target="fonts/PontanoSans-regular.fntdata"/><Relationship Id="rId63" Type="http://schemas.openxmlformats.org/officeDocument/2006/relationships/font" Target="fonts/Lato-boldItalic.fntdata"/><Relationship Id="rId22" Type="http://schemas.openxmlformats.org/officeDocument/2006/relationships/slide" Target="slides/slide16.xml"/><Relationship Id="rId66" Type="http://schemas.openxmlformats.org/officeDocument/2006/relationships/font" Target="fonts/OpenSans-regular.fntdata"/><Relationship Id="rId21" Type="http://schemas.openxmlformats.org/officeDocument/2006/relationships/slide" Target="slides/slide15.xml"/><Relationship Id="rId65" Type="http://schemas.openxmlformats.org/officeDocument/2006/relationships/font" Target="fonts/PontanoSans-bold.fntdata"/><Relationship Id="rId24" Type="http://schemas.openxmlformats.org/officeDocument/2006/relationships/slide" Target="slides/slide18.xml"/><Relationship Id="rId68" Type="http://schemas.openxmlformats.org/officeDocument/2006/relationships/font" Target="fonts/OpenSans-italic.fntdata"/><Relationship Id="rId23" Type="http://schemas.openxmlformats.org/officeDocument/2006/relationships/slide" Target="slides/slide17.xml"/><Relationship Id="rId67" Type="http://schemas.openxmlformats.org/officeDocument/2006/relationships/font" Target="fonts/OpenSans-bold.fntdata"/><Relationship Id="rId60" Type="http://schemas.openxmlformats.org/officeDocument/2006/relationships/font" Target="fonts/Lato-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conomica-bold.fntdata"/><Relationship Id="rId50" Type="http://schemas.openxmlformats.org/officeDocument/2006/relationships/font" Target="fonts/Economica-regular.fntdata"/><Relationship Id="rId53" Type="http://schemas.openxmlformats.org/officeDocument/2006/relationships/font" Target="fonts/Economica-boldItalic.fntdata"/><Relationship Id="rId52" Type="http://schemas.openxmlformats.org/officeDocument/2006/relationships/font" Target="fonts/Economica-italic.fntdata"/><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PTSansNarrow-bold.fntdata"/><Relationship Id="rId14" Type="http://schemas.openxmlformats.org/officeDocument/2006/relationships/slide" Target="slides/slide8.xml"/><Relationship Id="rId58" Type="http://schemas.openxmlformats.org/officeDocument/2006/relationships/font" Target="fonts/PTSansNarrow-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Santhosh G  - Format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Santhosh 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Santhosh G</a:t>
            </a:r>
            <a:endParaRPr/>
          </a:p>
          <a:p>
            <a:pPr indent="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Santhosh 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Santhosh 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Santhosh 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Anand 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Anand 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Anand 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Anand 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Open Sans"/>
              <a:buChar char="●"/>
            </a:pPr>
            <a:r>
              <a:rPr lang="en" sz="1400">
                <a:latin typeface="Open Sans"/>
                <a:ea typeface="Open Sans"/>
                <a:cs typeface="Open Sans"/>
                <a:sym typeface="Open Sans"/>
              </a:rPr>
              <a:t>Santhosh G</a:t>
            </a:r>
            <a:endParaRPr sz="1400">
              <a:latin typeface="Open Sans"/>
              <a:ea typeface="Open Sans"/>
              <a:cs typeface="Open Sans"/>
              <a:sym typeface="Open Sans"/>
            </a:endParaRPr>
          </a:p>
          <a:p>
            <a:pPr indent="-317500" lvl="0" marL="457200" rtl="0" algn="l">
              <a:lnSpc>
                <a:spcPct val="115000"/>
              </a:lnSpc>
              <a:spcBef>
                <a:spcPts val="0"/>
              </a:spcBef>
              <a:spcAft>
                <a:spcPts val="0"/>
              </a:spcAft>
              <a:buClr>
                <a:srgbClr val="000000"/>
              </a:buClr>
              <a:buSzPts val="1400"/>
              <a:buFont typeface="Open Sans"/>
              <a:buChar char="●"/>
            </a:pPr>
            <a:r>
              <a:rPr lang="en" sz="1400">
                <a:latin typeface="Open Sans"/>
                <a:ea typeface="Open Sans"/>
                <a:cs typeface="Open Sans"/>
                <a:sym typeface="Open Sans"/>
              </a:rPr>
              <a:t>Multiple Kubernetes Cluster for resiliency and ops efficiency</a:t>
            </a:r>
            <a:endParaRPr sz="1400">
              <a:latin typeface="Open Sans"/>
              <a:ea typeface="Open Sans"/>
              <a:cs typeface="Open Sans"/>
              <a:sym typeface="Open Sans"/>
            </a:endParaRPr>
          </a:p>
          <a:p>
            <a:pPr indent="-317500" lvl="0" marL="457200" rtl="0" algn="l">
              <a:lnSpc>
                <a:spcPct val="115000"/>
              </a:lnSpc>
              <a:spcBef>
                <a:spcPts val="0"/>
              </a:spcBef>
              <a:spcAft>
                <a:spcPts val="0"/>
              </a:spcAft>
              <a:buClr>
                <a:srgbClr val="000000"/>
              </a:buClr>
              <a:buSzPts val="1400"/>
              <a:buFont typeface="Open Sans"/>
              <a:buChar char="●"/>
            </a:pPr>
            <a:r>
              <a:rPr lang="en" sz="1400">
                <a:latin typeface="Open Sans"/>
                <a:ea typeface="Open Sans"/>
                <a:cs typeface="Open Sans"/>
                <a:sym typeface="Open Sans"/>
              </a:rPr>
              <a:t>Application Gateway as Frontend</a:t>
            </a:r>
            <a:endParaRPr sz="1400">
              <a:latin typeface="Open Sans"/>
              <a:ea typeface="Open Sans"/>
              <a:cs typeface="Open Sans"/>
              <a:sym typeface="Open Sans"/>
            </a:endParaRPr>
          </a:p>
          <a:p>
            <a:pPr indent="-292100" lvl="1" marL="914400" rtl="0" algn="l">
              <a:lnSpc>
                <a:spcPct val="115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Zero downtime Cluster upgradation, Application Deployment</a:t>
            </a:r>
            <a:endParaRPr sz="1000">
              <a:latin typeface="Open Sans"/>
              <a:ea typeface="Open Sans"/>
              <a:cs typeface="Open Sans"/>
              <a:sym typeface="Open Sans"/>
            </a:endParaRPr>
          </a:p>
          <a:p>
            <a:pPr indent="-292100" lvl="2" marL="1371600" rtl="0" algn="l">
              <a:lnSpc>
                <a:spcPct val="115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Will remove one cluster from the backend and do operations</a:t>
            </a:r>
            <a:endParaRPr sz="1000">
              <a:latin typeface="Open Sans"/>
              <a:ea typeface="Open Sans"/>
              <a:cs typeface="Open Sans"/>
              <a:sym typeface="Open Sans"/>
            </a:endParaRPr>
          </a:p>
          <a:p>
            <a:pPr indent="-292100" lvl="1" marL="914400" rtl="0" algn="l">
              <a:lnSpc>
                <a:spcPct val="115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AutoScaling ApplicationGateway instances (0 - 125)</a:t>
            </a:r>
            <a:endParaRPr sz="1000">
              <a:latin typeface="Open Sans"/>
              <a:ea typeface="Open Sans"/>
              <a:cs typeface="Open Sans"/>
              <a:sym typeface="Open Sans"/>
            </a:endParaRPr>
          </a:p>
          <a:p>
            <a:pPr indent="-292100" lvl="2" marL="1371600" rtl="0" algn="l">
              <a:lnSpc>
                <a:spcPct val="115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We’ll have (2-125) scaling for initial traffic flow</a:t>
            </a:r>
            <a:endParaRPr sz="1000">
              <a:latin typeface="Open Sans"/>
              <a:ea typeface="Open Sans"/>
              <a:cs typeface="Open Sans"/>
              <a:sym typeface="Open Sans"/>
            </a:endParaRPr>
          </a:p>
          <a:p>
            <a:pPr indent="-292100" lvl="1" marL="914400" rtl="0" algn="l">
              <a:lnSpc>
                <a:spcPct val="115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Zone Redundant Deployment</a:t>
            </a:r>
            <a:endParaRPr sz="1000">
              <a:latin typeface="Open Sans"/>
              <a:ea typeface="Open Sans"/>
              <a:cs typeface="Open Sans"/>
              <a:sym typeface="Open Sans"/>
            </a:endParaRPr>
          </a:p>
          <a:p>
            <a:pPr indent="-292100" lvl="2" marL="1371600" rtl="0" algn="l">
              <a:lnSpc>
                <a:spcPct val="115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Can have zone redundant appgateway deployment which spans across multiple zones</a:t>
            </a:r>
            <a:endParaRPr sz="1000">
              <a:latin typeface="Open Sans"/>
              <a:ea typeface="Open Sans"/>
              <a:cs typeface="Open Sans"/>
              <a:sym typeface="Open Sans"/>
            </a:endParaRPr>
          </a:p>
          <a:p>
            <a:pPr indent="-292100" lvl="2" marL="1371600" rtl="0" algn="l">
              <a:lnSpc>
                <a:spcPct val="115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Backend pools( k8s clusters) can also be in different zones, hence provided with zone failure resiliency</a:t>
            </a:r>
            <a:endParaRPr sz="7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Santhosh G/Anand P</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SV</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Need to latest data for learner - location, channel,system settings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SV</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Need to latest data for learner - location, channel,system settings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-SV</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Anand 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4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4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45"/>
          <p:cNvGrpSpPr/>
          <p:nvPr/>
        </p:nvGrpSpPr>
        <p:grpSpPr>
          <a:xfrm>
            <a:off x="1004144" y="1022025"/>
            <a:ext cx="7136669" cy="152400"/>
            <a:chOff x="1346429" y="1011300"/>
            <a:chExt cx="6452100" cy="152400"/>
          </a:xfrm>
        </p:grpSpPr>
        <p:cxnSp>
          <p:nvCxnSpPr>
            <p:cNvPr id="13" name="Google Shape;13;p4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4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45"/>
          <p:cNvGrpSpPr/>
          <p:nvPr/>
        </p:nvGrpSpPr>
        <p:grpSpPr>
          <a:xfrm>
            <a:off x="1004151" y="3969100"/>
            <a:ext cx="7136669" cy="152400"/>
            <a:chOff x="1346435" y="3969088"/>
            <a:chExt cx="6452100" cy="152400"/>
          </a:xfrm>
        </p:grpSpPr>
        <p:cxnSp>
          <p:nvCxnSpPr>
            <p:cNvPr id="16" name="Google Shape;16;p4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4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4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4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5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5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4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4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4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4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5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5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5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52"/>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5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52"/>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52"/>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5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53"/>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4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300"/>
              </a:spcAft>
              <a:buSzPts val="5400"/>
              <a:buNone/>
            </a:pPr>
            <a:r>
              <a:rPr lang="en" sz="4600">
                <a:latin typeface="Economica"/>
                <a:ea typeface="Economica"/>
                <a:cs typeface="Economica"/>
                <a:sym typeface="Economica"/>
              </a:rPr>
              <a:t>Diksha Infra Scaling - 2020</a:t>
            </a:r>
            <a:endParaRPr sz="4600">
              <a:latin typeface="Economica"/>
              <a:ea typeface="Economica"/>
              <a:cs typeface="Economica"/>
              <a:sym typeface="Economica"/>
            </a:endParaRPr>
          </a:p>
        </p:txBody>
      </p:sp>
      <p:sp>
        <p:nvSpPr>
          <p:cNvPr id="67" name="Google Shape;6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193925" y="-523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200">
                <a:latin typeface="Economica"/>
                <a:ea typeface="Economica"/>
                <a:cs typeface="Economica"/>
                <a:sym typeface="Economica"/>
              </a:rPr>
              <a:t>Portal Load @1mbps speed: Before and After Optimization</a:t>
            </a:r>
            <a:endParaRPr sz="3200">
              <a:latin typeface="Economica"/>
              <a:ea typeface="Economica"/>
              <a:cs typeface="Economica"/>
              <a:sym typeface="Economica"/>
            </a:endParaRPr>
          </a:p>
        </p:txBody>
      </p:sp>
      <p:graphicFrame>
        <p:nvGraphicFramePr>
          <p:cNvPr id="138" name="Google Shape;138;p10"/>
          <p:cNvGraphicFramePr/>
          <p:nvPr/>
        </p:nvGraphicFramePr>
        <p:xfrm>
          <a:off x="279650" y="655075"/>
          <a:ext cx="3000000" cy="3000000"/>
        </p:xfrm>
        <a:graphic>
          <a:graphicData uri="http://schemas.openxmlformats.org/drawingml/2006/table">
            <a:tbl>
              <a:tblPr>
                <a:noFill/>
                <a:tableStyleId>{93220BDE-0CF0-46E9-8432-DEDD699CDFAA}</a:tableStyleId>
              </a:tblPr>
              <a:tblGrid>
                <a:gridCol w="988675"/>
                <a:gridCol w="991825"/>
                <a:gridCol w="1025200"/>
                <a:gridCol w="1119875"/>
                <a:gridCol w="875550"/>
                <a:gridCol w="1277750"/>
                <a:gridCol w="1301375"/>
                <a:gridCol w="1124575"/>
              </a:tblGrid>
              <a:tr h="535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Page</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DOM Content load</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First Contentful Paint</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First Meaningful paint</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Time to interactive</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Data Transferred </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No of API called</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Total Time to Load</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2286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Login</a:t>
                      </a:r>
                      <a:endParaRPr b="1" sz="12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7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7.2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7.3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8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6B26B"/>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 mb</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6B26B"/>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9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6B26B"/>
                    </a:solidFill>
                  </a:tcPr>
                </a:tc>
              </a:tr>
              <a:tr h="2286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SignUp</a:t>
                      </a:r>
                      <a:endParaRPr b="1" sz="12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6.5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7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7.7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7.9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1.3 mb</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8</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14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81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highlight>
                            <a:srgbClr val="FFFFFF"/>
                          </a:highlight>
                          <a:latin typeface="Economica"/>
                          <a:ea typeface="Economica"/>
                          <a:cs typeface="Economica"/>
                          <a:sym typeface="Economica"/>
                        </a:rPr>
                        <a:t> Course Player</a:t>
                      </a:r>
                      <a:endParaRPr b="1" sz="12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6.5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highlight>
                            <a:srgbClr val="FFFFFF"/>
                          </a:highlight>
                          <a:latin typeface="Pontano Sans"/>
                          <a:ea typeface="Pontano Sans"/>
                          <a:cs typeface="Pontano Sans"/>
                          <a:sym typeface="Pontano Sans"/>
                        </a:rPr>
                        <a:t> 7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7.7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highlight>
                            <a:srgbClr val="FFFFFF"/>
                          </a:highlight>
                          <a:latin typeface="Pontano Sans"/>
                          <a:ea typeface="Pontano Sans"/>
                          <a:cs typeface="Pontano Sans"/>
                          <a:sym typeface="Pontano Sans"/>
                        </a:rPr>
                        <a:t> 14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1.3 mb</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20</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33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77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Training</a:t>
                      </a:r>
                      <a:endParaRPr b="1" sz="12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6.5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highlight>
                            <a:srgbClr val="FFFFFF"/>
                          </a:highlight>
                          <a:latin typeface="Pontano Sans"/>
                          <a:ea typeface="Pontano Sans"/>
                          <a:cs typeface="Pontano Sans"/>
                          <a:sym typeface="Pontano Sans"/>
                        </a:rPr>
                        <a:t> 7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7.7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highlight>
                            <a:srgbClr val="FFFFFF"/>
                          </a:highlight>
                          <a:latin typeface="Pontano Sans"/>
                          <a:ea typeface="Pontano Sans"/>
                          <a:cs typeface="Pontano Sans"/>
                          <a:sym typeface="Pontano Sans"/>
                        </a:rPr>
                        <a:t> 9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1.3 mb</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14 </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13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77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highlight>
                            <a:srgbClr val="FFFFFF"/>
                          </a:highlight>
                          <a:latin typeface="Economica"/>
                          <a:ea typeface="Economica"/>
                          <a:cs typeface="Economica"/>
                          <a:sym typeface="Economica"/>
                        </a:rPr>
                        <a:t>  Library</a:t>
                      </a:r>
                      <a:endParaRPr b="1" sz="1200" u="none" cap="none" strike="noStrike">
                        <a:highlight>
                          <a:srgbClr val="FFFFFF"/>
                        </a:highlight>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6.5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highlight>
                            <a:srgbClr val="FFFFFF"/>
                          </a:highlight>
                          <a:latin typeface="Pontano Sans"/>
                          <a:ea typeface="Pontano Sans"/>
                          <a:cs typeface="Pontano Sans"/>
                          <a:sym typeface="Pontano Sans"/>
                        </a:rPr>
                        <a:t> 7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7.7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highlight>
                            <a:srgbClr val="FFFFFF"/>
                          </a:highlight>
                          <a:latin typeface="Pontano Sans"/>
                          <a:ea typeface="Pontano Sans"/>
                          <a:cs typeface="Pontano Sans"/>
                          <a:sym typeface="Pontano Sans"/>
                        </a:rPr>
                        <a:t> 9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1.3 mb</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14</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13 sec</a:t>
                      </a:r>
                      <a:endParaRPr sz="12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39" name="Google Shape;139;p10"/>
          <p:cNvGraphicFramePr/>
          <p:nvPr/>
        </p:nvGraphicFramePr>
        <p:xfrm>
          <a:off x="276125" y="2787200"/>
          <a:ext cx="3000000" cy="3000000"/>
        </p:xfrm>
        <a:graphic>
          <a:graphicData uri="http://schemas.openxmlformats.org/drawingml/2006/table">
            <a:tbl>
              <a:tblPr>
                <a:noFill/>
                <a:tableStyleId>{93220BDE-0CF0-46E9-8432-DEDD699CDFAA}</a:tableStyleId>
              </a:tblPr>
              <a:tblGrid>
                <a:gridCol w="992200"/>
                <a:gridCol w="991825"/>
                <a:gridCol w="1025200"/>
                <a:gridCol w="1119875"/>
                <a:gridCol w="875550"/>
                <a:gridCol w="1277750"/>
                <a:gridCol w="1301375"/>
                <a:gridCol w="1121075"/>
              </a:tblGrid>
              <a:tr h="4407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Page</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DOM Content load</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First Contentful Paint</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First Meaningful paint</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Time to interactive</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Data Transferred </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No of API called</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Total Time to Load</a:t>
                      </a:r>
                      <a:endParaRPr b="1" sz="1200" u="none" cap="none" strike="noStrike">
                        <a:latin typeface="Economica"/>
                        <a:ea typeface="Economica"/>
                        <a:cs typeface="Economica"/>
                        <a:sym typeface="Economica"/>
                      </a:endParaRPr>
                    </a:p>
                  </a:txBody>
                  <a:tcPr marT="25400" marB="25400" marR="25400" marL="25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2446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Login</a:t>
                      </a:r>
                      <a:endParaRPr b="1" sz="12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3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3.2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3.2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3.2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150 kb</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1</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3.2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r>
              <a:tr h="2446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SignUp</a:t>
                      </a:r>
                      <a:endParaRPr b="1" sz="12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5.2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5.5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5.7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6.5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900 kb</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5</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10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535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highlight>
                            <a:srgbClr val="FFFFFF"/>
                          </a:highlight>
                          <a:latin typeface="Economica"/>
                          <a:ea typeface="Economica"/>
                          <a:cs typeface="Economica"/>
                          <a:sym typeface="Economica"/>
                        </a:rPr>
                        <a:t> Course Player</a:t>
                      </a:r>
                      <a:endParaRPr b="1" sz="12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5.2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latin typeface="Pontano Sans"/>
                          <a:ea typeface="Pontano Sans"/>
                          <a:cs typeface="Pontano Sans"/>
                          <a:sym typeface="Pontano Sans"/>
                        </a:rPr>
                        <a:t> 5.4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5.6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latin typeface="Pontano Sans"/>
                          <a:ea typeface="Pontano Sans"/>
                          <a:cs typeface="Pontano Sans"/>
                          <a:sym typeface="Pontano Sans"/>
                        </a:rPr>
                        <a:t> 10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950 kb</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16</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28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50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 Training</a:t>
                      </a:r>
                      <a:endParaRPr b="1" sz="12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6.5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latin typeface="Pontano Sans"/>
                          <a:ea typeface="Pontano Sans"/>
                          <a:cs typeface="Pontano Sans"/>
                          <a:sym typeface="Pontano Sans"/>
                        </a:rPr>
                        <a:t> 7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7.7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latin typeface="Pontano Sans"/>
                          <a:ea typeface="Pontano Sans"/>
                          <a:cs typeface="Pontano Sans"/>
                          <a:sym typeface="Pontano Sans"/>
                        </a:rPr>
                        <a:t> 9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900 kb</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10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10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50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highlight>
                            <a:srgbClr val="FFFFFF"/>
                          </a:highlight>
                          <a:latin typeface="Economica"/>
                          <a:ea typeface="Economica"/>
                          <a:cs typeface="Economica"/>
                          <a:sym typeface="Economica"/>
                        </a:rPr>
                        <a:t>  Library</a:t>
                      </a:r>
                      <a:endParaRPr b="1" sz="1200" u="none" cap="none" strike="noStrike">
                        <a:highlight>
                          <a:srgbClr val="FFFFFF"/>
                        </a:highlight>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6.5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latin typeface="Pontano Sans"/>
                          <a:ea typeface="Pontano Sans"/>
                          <a:cs typeface="Pontano Sans"/>
                          <a:sym typeface="Pontano Sans"/>
                        </a:rPr>
                        <a:t> 7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7.7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latin typeface="Pontano Sans"/>
                          <a:ea typeface="Pontano Sans"/>
                          <a:cs typeface="Pontano Sans"/>
                          <a:sym typeface="Pontano Sans"/>
                        </a:rPr>
                        <a:t> 9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900 kb</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10 </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 10 sec</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0" name="Google Shape;1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311700" y="-1915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Portal - Load improvements on top used pages</a:t>
            </a:r>
            <a:endParaRPr>
              <a:latin typeface="Economica"/>
              <a:ea typeface="Economica"/>
              <a:cs typeface="Economica"/>
              <a:sym typeface="Economica"/>
            </a:endParaRPr>
          </a:p>
        </p:txBody>
      </p:sp>
      <p:sp>
        <p:nvSpPr>
          <p:cNvPr id="146" name="Google Shape;146;p11"/>
          <p:cNvSpPr txBox="1"/>
          <p:nvPr>
            <p:ph idx="1" type="body"/>
          </p:nvPr>
        </p:nvSpPr>
        <p:spPr>
          <a:xfrm>
            <a:off x="353375" y="696425"/>
            <a:ext cx="8478900" cy="4289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4292E"/>
              </a:buClr>
              <a:buSzPts val="1300"/>
              <a:buFont typeface="Economica"/>
              <a:buChar char="➢"/>
            </a:pPr>
            <a:r>
              <a:rPr b="1" lang="en" sz="1300">
                <a:solidFill>
                  <a:srgbClr val="24292E"/>
                </a:solidFill>
                <a:highlight>
                  <a:schemeClr val="lt1"/>
                </a:highlight>
                <a:latin typeface="Economica"/>
                <a:ea typeface="Economica"/>
                <a:cs typeface="Economica"/>
                <a:sym typeface="Economica"/>
              </a:rPr>
              <a:t>Code level changes</a:t>
            </a:r>
            <a:endParaRPr b="1" sz="1300">
              <a:solidFill>
                <a:srgbClr val="24292E"/>
              </a:solidFill>
              <a:highlight>
                <a:schemeClr val="lt1"/>
              </a:highlight>
              <a:latin typeface="Economica"/>
              <a:ea typeface="Economica"/>
              <a:cs typeface="Economica"/>
              <a:sym typeface="Economica"/>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Lazy loading modules based on route </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Removed unused API calls and calling them when required</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Calling API with required fields</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Removed unused libraries and Lazy loading them when required</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Reduced Main.js size by Re-Organizing Core and Shared Module</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SignUp and Login Page POC without Angular with only Jquery Ajax and Telemetry library.</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Replaced Heavyweight libraries with Lightweight libraries. Like Moment with DayJs</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Component caching using Angular RouteReuseStrategy </a:t>
            </a:r>
            <a:endParaRPr sz="1300">
              <a:solidFill>
                <a:srgbClr val="24292E"/>
              </a:solidFill>
              <a:highlight>
                <a:schemeClr val="lt1"/>
              </a:highlight>
              <a:latin typeface="Pontano Sans"/>
              <a:ea typeface="Pontano Sans"/>
              <a:cs typeface="Pontano Sans"/>
              <a:sym typeface="Pontano Sans"/>
            </a:endParaRPr>
          </a:p>
          <a:p>
            <a:pPr indent="-311150" lvl="0" marL="457200" rtl="0" algn="l">
              <a:lnSpc>
                <a:spcPct val="115000"/>
              </a:lnSpc>
              <a:spcBef>
                <a:spcPts val="0"/>
              </a:spcBef>
              <a:spcAft>
                <a:spcPts val="0"/>
              </a:spcAft>
              <a:buClr>
                <a:srgbClr val="24292E"/>
              </a:buClr>
              <a:buSzPts val="1300"/>
              <a:buFont typeface="Pontano Sans"/>
              <a:buChar char="➢"/>
            </a:pPr>
            <a:r>
              <a:rPr b="1" lang="en" sz="1300">
                <a:solidFill>
                  <a:srgbClr val="24292E"/>
                </a:solidFill>
                <a:highlight>
                  <a:schemeClr val="lt1"/>
                </a:highlight>
                <a:latin typeface="Pontano Sans"/>
                <a:ea typeface="Pontano Sans"/>
                <a:cs typeface="Pontano Sans"/>
                <a:sym typeface="Pontano Sans"/>
              </a:rPr>
              <a:t>I</a:t>
            </a:r>
            <a:r>
              <a:rPr b="1" lang="en" sz="1300">
                <a:solidFill>
                  <a:srgbClr val="24292E"/>
                </a:solidFill>
                <a:highlight>
                  <a:schemeClr val="lt1"/>
                </a:highlight>
                <a:latin typeface="Economica"/>
                <a:ea typeface="Economica"/>
                <a:cs typeface="Economica"/>
                <a:sym typeface="Economica"/>
              </a:rPr>
              <a:t>nfra level changes</a:t>
            </a:r>
            <a:endParaRPr b="1" sz="1300">
              <a:solidFill>
                <a:srgbClr val="24292E"/>
              </a:solidFill>
              <a:highlight>
                <a:schemeClr val="lt1"/>
              </a:highlight>
              <a:latin typeface="Economica"/>
              <a:ea typeface="Economica"/>
              <a:cs typeface="Economica"/>
              <a:sym typeface="Economica"/>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Caching Master Data API’s at Proxy.</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Caching and Gziping Assets (JS, CSS) at Proxy.</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Gziping API’s response.</a:t>
            </a:r>
            <a:endParaRPr b="1" sz="1300">
              <a:solidFill>
                <a:srgbClr val="24292E"/>
              </a:solidFill>
              <a:highlight>
                <a:schemeClr val="lt1"/>
              </a:highlight>
              <a:latin typeface="Pontano Sans"/>
              <a:ea typeface="Pontano Sans"/>
              <a:cs typeface="Pontano Sans"/>
              <a:sym typeface="Pontano Sans"/>
            </a:endParaRPr>
          </a:p>
          <a:p>
            <a:pPr indent="-311150" lvl="0" marL="457200" rtl="0" algn="l">
              <a:lnSpc>
                <a:spcPct val="115000"/>
              </a:lnSpc>
              <a:spcBef>
                <a:spcPts val="0"/>
              </a:spcBef>
              <a:spcAft>
                <a:spcPts val="0"/>
              </a:spcAft>
              <a:buClr>
                <a:srgbClr val="24292E"/>
              </a:buClr>
              <a:buSzPts val="1300"/>
              <a:buFont typeface="Economica"/>
              <a:buChar char="➢"/>
            </a:pPr>
            <a:r>
              <a:rPr b="1" lang="en" sz="1300">
                <a:solidFill>
                  <a:srgbClr val="24292E"/>
                </a:solidFill>
                <a:highlight>
                  <a:schemeClr val="lt1"/>
                </a:highlight>
                <a:latin typeface="Economica"/>
                <a:ea typeface="Economica"/>
                <a:cs typeface="Economica"/>
                <a:sym typeface="Economica"/>
              </a:rPr>
              <a:t>Next Steps</a:t>
            </a:r>
            <a:endParaRPr b="1" sz="1300">
              <a:solidFill>
                <a:srgbClr val="24292E"/>
              </a:solidFill>
              <a:highlight>
                <a:schemeClr val="lt1"/>
              </a:highlight>
              <a:latin typeface="Economica"/>
              <a:ea typeface="Economica"/>
              <a:cs typeface="Economica"/>
              <a:sym typeface="Economica"/>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Angular core library is very large and Loading this along with other libraries takes 3-4 sec.</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Core and Shared Modules need to be decoupled and loaded when required.</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Reduce use of Third Party libraries and Move to Common Consumption library. </a:t>
            </a:r>
            <a:endParaRPr sz="1300">
              <a:solidFill>
                <a:srgbClr val="24292E"/>
              </a:solidFill>
              <a:highlight>
                <a:schemeClr val="lt1"/>
              </a:highlight>
              <a:latin typeface="Pontano Sans"/>
              <a:ea typeface="Pontano Sans"/>
              <a:cs typeface="Pontano Sans"/>
              <a:sym typeface="Pontano Sans"/>
            </a:endParaRPr>
          </a:p>
          <a:p>
            <a:pPr indent="-311150" lvl="0" marL="914400" rtl="0" algn="l">
              <a:lnSpc>
                <a:spcPct val="115000"/>
              </a:lnSpc>
              <a:spcBef>
                <a:spcPts val="0"/>
              </a:spcBef>
              <a:spcAft>
                <a:spcPts val="0"/>
              </a:spcAft>
              <a:buClr>
                <a:srgbClr val="24292E"/>
              </a:buClr>
              <a:buSzPts val="1300"/>
              <a:buFont typeface="Pontano Sans"/>
              <a:buChar char="➢"/>
            </a:pPr>
            <a:r>
              <a:rPr lang="en" sz="1300">
                <a:solidFill>
                  <a:srgbClr val="24292E"/>
                </a:solidFill>
                <a:highlight>
                  <a:schemeClr val="lt1"/>
                </a:highlight>
                <a:latin typeface="Pontano Sans"/>
                <a:ea typeface="Pontano Sans"/>
                <a:cs typeface="Pontano Sans"/>
                <a:sym typeface="Pontano Sans"/>
              </a:rPr>
              <a:t>Get the top ten pages lighthouse audit score to at least 80%</a:t>
            </a:r>
            <a:endParaRPr sz="1300">
              <a:solidFill>
                <a:srgbClr val="24292E"/>
              </a:solidFill>
              <a:highlight>
                <a:schemeClr val="lt1"/>
              </a:highlight>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t/>
            </a:r>
            <a:endParaRPr sz="1900">
              <a:latin typeface="Pontano Sans"/>
              <a:ea typeface="Pontano Sans"/>
              <a:cs typeface="Pontano Sans"/>
              <a:sym typeface="Pontano Sans"/>
            </a:endParaRPr>
          </a:p>
          <a:p>
            <a:pPr indent="0" lvl="0" marL="0" rtl="0" algn="l">
              <a:lnSpc>
                <a:spcPct val="115000"/>
              </a:lnSpc>
              <a:spcBef>
                <a:spcPts val="0"/>
              </a:spcBef>
              <a:spcAft>
                <a:spcPts val="1600"/>
              </a:spcAft>
              <a:buSzPts val="1800"/>
              <a:buNone/>
            </a:pPr>
            <a:r>
              <a:t/>
            </a:r>
            <a:endParaRPr sz="1900">
              <a:latin typeface="Pontano Sans"/>
              <a:ea typeface="Pontano Sans"/>
              <a:cs typeface="Pontano Sans"/>
              <a:sym typeface="Pontano Sans"/>
            </a:endParaRPr>
          </a:p>
        </p:txBody>
      </p:sp>
      <p:sp>
        <p:nvSpPr>
          <p:cNvPr id="147" name="Google Shape;1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Load test results - Master data caching at proxy</a:t>
            </a:r>
            <a:endParaRPr/>
          </a:p>
          <a:p>
            <a:pPr indent="0" lvl="0" marL="0" rtl="0" algn="l">
              <a:lnSpc>
                <a:spcPct val="100000"/>
              </a:lnSpc>
              <a:spcBef>
                <a:spcPts val="0"/>
              </a:spcBef>
              <a:spcAft>
                <a:spcPts val="0"/>
              </a:spcAft>
              <a:buSzPts val="3600"/>
              <a:buNone/>
            </a:pPr>
            <a:r>
              <a:t/>
            </a:r>
            <a:endParaRPr/>
          </a:p>
        </p:txBody>
      </p:sp>
      <p:graphicFrame>
        <p:nvGraphicFramePr>
          <p:cNvPr id="153" name="Google Shape;153;p12"/>
          <p:cNvGraphicFramePr/>
          <p:nvPr/>
        </p:nvGraphicFramePr>
        <p:xfrm>
          <a:off x="82875" y="1298100"/>
          <a:ext cx="3000000" cy="3000000"/>
        </p:xfrm>
        <a:graphic>
          <a:graphicData uri="http://schemas.openxmlformats.org/drawingml/2006/table">
            <a:tbl>
              <a:tblPr>
                <a:noFill/>
                <a:tableStyleId>{4C1AC0CB-CB43-4F00-8B44-07B415DA7169}</a:tableStyleId>
              </a:tblPr>
              <a:tblGrid>
                <a:gridCol w="1143275"/>
                <a:gridCol w="2017225"/>
                <a:gridCol w="990750"/>
                <a:gridCol w="804500"/>
                <a:gridCol w="804500"/>
                <a:gridCol w="804500"/>
                <a:gridCol w="661225"/>
                <a:gridCol w="861800"/>
                <a:gridCol w="890475"/>
              </a:tblGrid>
              <a:tr h="476625">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Scenario</a:t>
                      </a:r>
                      <a:endParaRPr b="1" sz="15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API</a:t>
                      </a:r>
                      <a:endParaRPr b="1" sz="15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Thread Count</a:t>
                      </a:r>
                      <a:endParaRPr b="1" sz="15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Samples</a:t>
                      </a:r>
                      <a:endParaRPr b="1" sz="15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Error Count</a:t>
                      </a:r>
                      <a:endParaRPr b="1" sz="15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Avg (ms)</a:t>
                      </a:r>
                      <a:endParaRPr b="1" sz="15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95th pct</a:t>
                      </a:r>
                      <a:endParaRPr b="1" sz="15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99th pct</a:t>
                      </a:r>
                      <a:endParaRPr b="1" sz="15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Throughput/sec</a:t>
                      </a:r>
                      <a:endParaRPr b="1" sz="15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481475">
                <a:tc rowSpan="2">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Before</a:t>
                      </a:r>
                      <a:endParaRPr b="1" sz="1500" u="none" cap="none" strike="noStrike">
                        <a:latin typeface="Economica"/>
                        <a:ea typeface="Economica"/>
                        <a:cs typeface="Economica"/>
                        <a:sym typeface="Economica"/>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Framework Read</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200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200000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2356</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5516.95</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6664.98</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82.8</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3100">
                <a:tc vMerge="1"/>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Framework Read with categories</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200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200000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334</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88</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9074.51</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508.7</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1475">
                <a:tc rowSpan="2">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After</a:t>
                      </a:r>
                      <a:endParaRPr b="1" sz="1500" u="none" cap="none" strike="noStrike">
                        <a:latin typeface="Economica"/>
                        <a:ea typeface="Economica"/>
                        <a:cs typeface="Economica"/>
                        <a:sym typeface="Economica"/>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Framework Read</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200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400000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135</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368.95</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855.99</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1221.2</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r>
              <a:tr h="563100">
                <a:tc vMerge="1"/>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Framework Read with categories</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200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7200000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0</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24</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33</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235.98</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6159</a:t>
                      </a:r>
                      <a:endParaRPr sz="14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r>
            </a:tbl>
          </a:graphicData>
        </a:graphic>
      </p:graphicFrame>
      <p:sp>
        <p:nvSpPr>
          <p:cNvPr id="154" name="Google Shape;1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Portal - Master data caching at proxy</a:t>
            </a:r>
            <a:endParaRPr>
              <a:latin typeface="Economica"/>
              <a:ea typeface="Economica"/>
              <a:cs typeface="Economica"/>
              <a:sym typeface="Economica"/>
            </a:endParaRPr>
          </a:p>
        </p:txBody>
      </p:sp>
      <p:sp>
        <p:nvSpPr>
          <p:cNvPr id="160" name="Google Shape;160;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Pontano Sans"/>
                <a:ea typeface="Pontano Sans"/>
                <a:cs typeface="Pontano Sans"/>
                <a:sym typeface="Pontano Sans"/>
              </a:rPr>
              <a:t>Caching Frequently used Master Data at Proxy reduces load on APIs and reduces response time. The cache would also handle 304 (not modified) if the same client (etag, if-modified-since) makes a second request for the same API and if the cache entry has not changed thus reducing data transfer too.</a:t>
            </a:r>
            <a:endParaRPr sz="1400">
              <a:latin typeface="Pontano Sans"/>
              <a:ea typeface="Pontano Sans"/>
              <a:cs typeface="Pontano Sans"/>
              <a:sym typeface="Pontano Sans"/>
            </a:endParaRPr>
          </a:p>
          <a:p>
            <a:pPr indent="0" lvl="0" marL="0" rtl="0" algn="l">
              <a:lnSpc>
                <a:spcPct val="115000"/>
              </a:lnSpc>
              <a:spcBef>
                <a:spcPts val="1600"/>
              </a:spcBef>
              <a:spcAft>
                <a:spcPts val="0"/>
              </a:spcAft>
              <a:buSzPts val="1800"/>
              <a:buNone/>
            </a:pPr>
            <a:r>
              <a:rPr lang="en" sz="1400">
                <a:latin typeface="Pontano Sans"/>
                <a:ea typeface="Pontano Sans"/>
                <a:cs typeface="Pontano Sans"/>
                <a:sym typeface="Pontano Sans"/>
              </a:rPr>
              <a:t>Below API’s are cached at Proxy with ttl of 1 hour</a:t>
            </a:r>
            <a:endParaRPr sz="1400">
              <a:latin typeface="Pontano Sans"/>
              <a:ea typeface="Pontano Sans"/>
              <a:cs typeface="Pontano Sans"/>
              <a:sym typeface="Pontano Sans"/>
            </a:endParaRPr>
          </a:p>
          <a:p>
            <a:pPr indent="-317500" lvl="0" marL="457200" rtl="0" algn="l">
              <a:lnSpc>
                <a:spcPct val="115000"/>
              </a:lnSpc>
              <a:spcBef>
                <a:spcPts val="1600"/>
              </a:spcBef>
              <a:spcAft>
                <a:spcPts val="0"/>
              </a:spcAft>
              <a:buSzPts val="1400"/>
              <a:buFont typeface="Pontano Sans"/>
              <a:buChar char="➢"/>
            </a:pPr>
            <a:r>
              <a:rPr lang="en" sz="1400">
                <a:latin typeface="Pontano Sans"/>
                <a:ea typeface="Pontano Sans"/>
                <a:cs typeface="Pontano Sans"/>
                <a:sym typeface="Pontano Sans"/>
              </a:rPr>
              <a:t>Framework Read</a:t>
            </a:r>
            <a:endParaRPr sz="1400">
              <a:latin typeface="Pontano Sans"/>
              <a:ea typeface="Pontano Sans"/>
              <a:cs typeface="Pontano Sans"/>
              <a:sym typeface="Pontano Sans"/>
            </a:endParaRPr>
          </a:p>
          <a:p>
            <a:pPr indent="-317500" lvl="0" marL="457200" rtl="0" algn="l">
              <a:lnSpc>
                <a:spcPct val="115000"/>
              </a:lnSpc>
              <a:spcBef>
                <a:spcPts val="0"/>
              </a:spcBef>
              <a:spcAft>
                <a:spcPts val="0"/>
              </a:spcAft>
              <a:buSzPts val="1400"/>
              <a:buFont typeface="Pontano Sans"/>
              <a:buChar char="➢"/>
            </a:pPr>
            <a:r>
              <a:rPr lang="en" sz="1400">
                <a:latin typeface="Pontano Sans"/>
                <a:ea typeface="Pontano Sans"/>
                <a:cs typeface="Pontano Sans"/>
                <a:sym typeface="Pontano Sans"/>
              </a:rPr>
              <a:t>Channel Read</a:t>
            </a:r>
            <a:endParaRPr sz="1400">
              <a:latin typeface="Pontano Sans"/>
              <a:ea typeface="Pontano Sans"/>
              <a:cs typeface="Pontano Sans"/>
              <a:sym typeface="Pontano Sans"/>
            </a:endParaRPr>
          </a:p>
          <a:p>
            <a:pPr indent="-317500" lvl="0" marL="457200" rtl="0" algn="l">
              <a:lnSpc>
                <a:spcPct val="115000"/>
              </a:lnSpc>
              <a:spcBef>
                <a:spcPts val="0"/>
              </a:spcBef>
              <a:spcAft>
                <a:spcPts val="0"/>
              </a:spcAft>
              <a:buSzPts val="1400"/>
              <a:buFont typeface="Pontano Sans"/>
              <a:buChar char="➢"/>
            </a:pPr>
            <a:r>
              <a:rPr lang="en" sz="1400">
                <a:latin typeface="Pontano Sans"/>
                <a:ea typeface="Pontano Sans"/>
                <a:cs typeface="Pontano Sans"/>
                <a:sym typeface="Pontano Sans"/>
              </a:rPr>
              <a:t>Role Read</a:t>
            </a:r>
            <a:endParaRPr sz="1400">
              <a:latin typeface="Pontano Sans"/>
              <a:ea typeface="Pontano Sans"/>
              <a:cs typeface="Pontano Sans"/>
              <a:sym typeface="Pontano Sans"/>
            </a:endParaRPr>
          </a:p>
          <a:p>
            <a:pPr indent="-317500" lvl="0" marL="457200" rtl="0" algn="l">
              <a:lnSpc>
                <a:spcPct val="115000"/>
              </a:lnSpc>
              <a:spcBef>
                <a:spcPts val="0"/>
              </a:spcBef>
              <a:spcAft>
                <a:spcPts val="0"/>
              </a:spcAft>
              <a:buSzPts val="1400"/>
              <a:buFont typeface="Pontano Sans"/>
              <a:buChar char="➢"/>
            </a:pPr>
            <a:r>
              <a:rPr lang="en" sz="1400">
                <a:latin typeface="Pontano Sans"/>
                <a:ea typeface="Pontano Sans"/>
                <a:cs typeface="Pontano Sans"/>
                <a:sym typeface="Pontano Sans"/>
              </a:rPr>
              <a:t>System Settings</a:t>
            </a:r>
            <a:endParaRPr sz="1400">
              <a:latin typeface="Pontano Sans"/>
              <a:ea typeface="Pontano Sans"/>
              <a:cs typeface="Pontano Sans"/>
              <a:sym typeface="Pontano Sans"/>
            </a:endParaRPr>
          </a:p>
          <a:p>
            <a:pPr indent="-317500" lvl="0" marL="457200" rtl="0" algn="l">
              <a:lnSpc>
                <a:spcPct val="115000"/>
              </a:lnSpc>
              <a:spcBef>
                <a:spcPts val="0"/>
              </a:spcBef>
              <a:spcAft>
                <a:spcPts val="0"/>
              </a:spcAft>
              <a:buSzPts val="1400"/>
              <a:buFont typeface="Pontano Sans"/>
              <a:buChar char="➢"/>
            </a:pPr>
            <a:r>
              <a:rPr lang="en" sz="1400">
                <a:latin typeface="Pontano Sans"/>
                <a:ea typeface="Pontano Sans"/>
                <a:cs typeface="Pontano Sans"/>
                <a:sym typeface="Pontano Sans"/>
              </a:rPr>
              <a:t>Tenant Info</a:t>
            </a:r>
            <a:endParaRPr sz="1400">
              <a:latin typeface="Pontano Sans"/>
              <a:ea typeface="Pontano Sans"/>
              <a:cs typeface="Pontano Sans"/>
              <a:sym typeface="Pontano Sans"/>
            </a:endParaRPr>
          </a:p>
          <a:p>
            <a:pPr indent="-317500" lvl="0" marL="457200" rtl="0" algn="l">
              <a:lnSpc>
                <a:spcPct val="115000"/>
              </a:lnSpc>
              <a:spcBef>
                <a:spcPts val="0"/>
              </a:spcBef>
              <a:spcAft>
                <a:spcPts val="0"/>
              </a:spcAft>
              <a:buSzPts val="1400"/>
              <a:buFont typeface="Pontano Sans"/>
              <a:buChar char="➢"/>
            </a:pPr>
            <a:r>
              <a:rPr lang="en" sz="1400">
                <a:latin typeface="Pontano Sans"/>
                <a:ea typeface="Pontano Sans"/>
                <a:cs typeface="Pontano Sans"/>
                <a:sym typeface="Pontano Sans"/>
              </a:rPr>
              <a:t>Resource Bundles</a:t>
            </a:r>
            <a:endParaRPr sz="1400">
              <a:latin typeface="Pontano Sans"/>
              <a:ea typeface="Pontano Sans"/>
              <a:cs typeface="Pontano Sans"/>
              <a:sym typeface="Pontano Sans"/>
            </a:endParaRPr>
          </a:p>
        </p:txBody>
      </p:sp>
      <p:sp>
        <p:nvSpPr>
          <p:cNvPr id="161" name="Google Shape;1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Portal - Build time optimizations</a:t>
            </a:r>
            <a:endParaRPr>
              <a:latin typeface="Economica"/>
              <a:ea typeface="Economica"/>
              <a:cs typeface="Economica"/>
              <a:sym typeface="Economica"/>
            </a:endParaRPr>
          </a:p>
        </p:txBody>
      </p:sp>
      <p:sp>
        <p:nvSpPr>
          <p:cNvPr id="167" name="Google Shape;167;p14"/>
          <p:cNvSpPr txBox="1"/>
          <p:nvPr>
            <p:ph idx="1" type="body"/>
          </p:nvPr>
        </p:nvSpPr>
        <p:spPr>
          <a:xfrm>
            <a:off x="311700" y="11139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Pontano Sans"/>
                <a:ea typeface="Pontano Sans"/>
                <a:cs typeface="Pontano Sans"/>
                <a:sym typeface="Pontano Sans"/>
              </a:rPr>
              <a:t>Portal Build taken around 30+ min. All steps run in sequential order. Below changes are done to reduce build under 8 min.</a:t>
            </a:r>
            <a:endParaRPr>
              <a:solidFill>
                <a:srgbClr val="000000"/>
              </a:solidFill>
              <a:latin typeface="Pontano Sans"/>
              <a:ea typeface="Pontano Sans"/>
              <a:cs typeface="Pontano Sans"/>
              <a:sym typeface="Pontano Sans"/>
            </a:endParaRPr>
          </a:p>
          <a:p>
            <a:pPr indent="-317500" lvl="0" marL="457200" rtl="0" algn="l">
              <a:lnSpc>
                <a:spcPct val="115000"/>
              </a:lnSpc>
              <a:spcBef>
                <a:spcPts val="1800"/>
              </a:spcBef>
              <a:spcAft>
                <a:spcPts val="0"/>
              </a:spcAft>
              <a:buClr>
                <a:srgbClr val="000000"/>
              </a:buClr>
              <a:buSzPts val="1400"/>
              <a:buFont typeface="Pontano Sans"/>
              <a:buChar char="➢"/>
            </a:pPr>
            <a:r>
              <a:rPr lang="en" sz="1400">
                <a:solidFill>
                  <a:srgbClr val="000000"/>
                </a:solidFill>
                <a:highlight>
                  <a:srgbClr val="FFFFFF"/>
                </a:highlight>
                <a:latin typeface="Pontano Sans"/>
                <a:ea typeface="Pontano Sans"/>
                <a:cs typeface="Pontano Sans"/>
                <a:sym typeface="Pontano Sans"/>
              </a:rPr>
              <a:t>Combine Portal build job and Portal CDN build job. Save 5+ min.</a:t>
            </a:r>
            <a:endParaRPr sz="1400">
              <a:solidFill>
                <a:srgbClr val="000000"/>
              </a:solidFill>
              <a:highlight>
                <a:srgbClr val="FFFFFF"/>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000000"/>
              </a:buClr>
              <a:buSzPts val="1400"/>
              <a:buFont typeface="Pontano Sans"/>
              <a:buChar char="➢"/>
            </a:pPr>
            <a:r>
              <a:rPr lang="en" sz="1400">
                <a:solidFill>
                  <a:srgbClr val="000000"/>
                </a:solidFill>
                <a:highlight>
                  <a:srgbClr val="FFFFFF"/>
                </a:highlight>
                <a:latin typeface="Pontano Sans"/>
                <a:ea typeface="Pontano Sans"/>
                <a:cs typeface="Pontano Sans"/>
                <a:sym typeface="Pontano Sans"/>
              </a:rPr>
              <a:t>Use Yarn instead of NPM to resolve dependency. 30% faster without caching and 90% faster with caching. Saves 2+ min</a:t>
            </a:r>
            <a:endParaRPr sz="1400">
              <a:solidFill>
                <a:srgbClr val="000000"/>
              </a:solidFill>
              <a:highlight>
                <a:srgbClr val="FFFFFF"/>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000000"/>
              </a:buClr>
              <a:buSzPts val="1400"/>
              <a:buFont typeface="Pontano Sans"/>
              <a:buChar char="➢"/>
            </a:pPr>
            <a:r>
              <a:rPr lang="en" sz="1400">
                <a:solidFill>
                  <a:srgbClr val="000000"/>
                </a:solidFill>
                <a:highlight>
                  <a:srgbClr val="FFFFFF"/>
                </a:highlight>
                <a:latin typeface="Pontano Sans"/>
                <a:ea typeface="Pontano Sans"/>
                <a:cs typeface="Pontano Sans"/>
                <a:sym typeface="Pontano Sans"/>
              </a:rPr>
              <a:t>Remove Editor dependency and load them from Blob or CDN like player.</a:t>
            </a:r>
            <a:endParaRPr sz="1400">
              <a:solidFill>
                <a:srgbClr val="000000"/>
              </a:solidFill>
              <a:highlight>
                <a:srgbClr val="FFFFFF"/>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000000"/>
              </a:buClr>
              <a:buSzPts val="1400"/>
              <a:buFont typeface="Pontano Sans"/>
              <a:buChar char="➢"/>
            </a:pPr>
            <a:r>
              <a:rPr lang="en" sz="1400">
                <a:solidFill>
                  <a:srgbClr val="000000"/>
                </a:solidFill>
                <a:highlight>
                  <a:srgbClr val="FFFFFF"/>
                </a:highlight>
                <a:latin typeface="Pontano Sans"/>
                <a:ea typeface="Pontano Sans"/>
                <a:cs typeface="Pontano Sans"/>
                <a:sym typeface="Pontano Sans"/>
              </a:rPr>
              <a:t>Run Server, Client CDN and Client Docker copy build in parallel. Then build docker image from Server and Docker Client build. Saves 5+ min.</a:t>
            </a:r>
            <a:endParaRPr sz="1400">
              <a:solidFill>
                <a:srgbClr val="000000"/>
              </a:solidFill>
              <a:highlight>
                <a:srgbClr val="FFFFFF"/>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000000"/>
              </a:buClr>
              <a:buSzPts val="1400"/>
              <a:buFont typeface="Pontano Sans"/>
              <a:buChar char="➢"/>
            </a:pPr>
            <a:r>
              <a:rPr lang="en" sz="1400">
                <a:solidFill>
                  <a:srgbClr val="000000"/>
                </a:solidFill>
                <a:highlight>
                  <a:srgbClr val="FFFFFF"/>
                </a:highlight>
                <a:latin typeface="Pontano Sans"/>
                <a:ea typeface="Pontano Sans"/>
                <a:cs typeface="Pontano Sans"/>
                <a:sym typeface="Pontano Sans"/>
              </a:rPr>
              <a:t>Clone only Tenant repo and remove Devops repo dependency for Player custom(Tenant) builds.</a:t>
            </a:r>
            <a:endParaRPr sz="1400">
              <a:solidFill>
                <a:srgbClr val="000000"/>
              </a:solidFill>
              <a:highlight>
                <a:srgbClr val="FFFFFF"/>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000000"/>
              </a:buClr>
              <a:buSzPts val="1400"/>
              <a:buFont typeface="Pontano Sans"/>
              <a:buChar char="➢"/>
            </a:pPr>
            <a:r>
              <a:rPr lang="en" sz="1400">
                <a:solidFill>
                  <a:srgbClr val="000000"/>
                </a:solidFill>
                <a:highlight>
                  <a:srgbClr val="FFFFFF"/>
                </a:highlight>
                <a:latin typeface="Pontano Sans"/>
                <a:ea typeface="Pontano Sans"/>
                <a:cs typeface="Pontano Sans"/>
                <a:sym typeface="Pontano Sans"/>
              </a:rPr>
              <a:t>Cache cloned repos and Node modules for subsequent builds.</a:t>
            </a:r>
            <a:endParaRPr sz="1400">
              <a:solidFill>
                <a:srgbClr val="000000"/>
              </a:solidFill>
              <a:highlight>
                <a:srgbClr val="FFFFFF"/>
              </a:highlight>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Next Target - To reduce 8 to 5 mins</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68" name="Google Shape;16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311700" y="18125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Portal - SignUp pages POC</a:t>
            </a:r>
            <a:endParaRPr>
              <a:latin typeface="Economica"/>
              <a:ea typeface="Economica"/>
              <a:cs typeface="Economica"/>
              <a:sym typeface="Economica"/>
            </a:endParaRPr>
          </a:p>
        </p:txBody>
      </p:sp>
      <p:sp>
        <p:nvSpPr>
          <p:cNvPr id="174" name="Google Shape;174;p15"/>
          <p:cNvSpPr txBox="1"/>
          <p:nvPr>
            <p:ph idx="1" type="body"/>
          </p:nvPr>
        </p:nvSpPr>
        <p:spPr>
          <a:xfrm>
            <a:off x="311700" y="991900"/>
            <a:ext cx="8520600" cy="1419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Pontano Sans"/>
              <a:buChar char="➢"/>
            </a:pPr>
            <a:r>
              <a:rPr lang="en" sz="1400">
                <a:solidFill>
                  <a:srgbClr val="000000"/>
                </a:solidFill>
                <a:latin typeface="Pontano Sans"/>
                <a:ea typeface="Pontano Sans"/>
                <a:cs typeface="Pontano Sans"/>
                <a:sym typeface="Pontano Sans"/>
              </a:rPr>
              <a:t>Portal SignUp Page is built using Angular. Angular is very Heavyweight. Along with Angular some other libraries and Portal code were also loaded in SignUp page. Because of this SignUp Page was Taking 7-8 sec to load at 1 Mbps speed.</a:t>
            </a:r>
            <a:endParaRPr sz="1400">
              <a:solidFill>
                <a:srgbClr val="000000"/>
              </a:solidFill>
              <a:latin typeface="Pontano Sans"/>
              <a:ea typeface="Pontano Sans"/>
              <a:cs typeface="Pontano Sans"/>
              <a:sym typeface="Pontano Sans"/>
            </a:endParaRPr>
          </a:p>
          <a:p>
            <a:pPr indent="-317500" lvl="0" marL="457200" rtl="0" algn="l">
              <a:lnSpc>
                <a:spcPct val="115000"/>
              </a:lnSpc>
              <a:spcBef>
                <a:spcPts val="0"/>
              </a:spcBef>
              <a:spcAft>
                <a:spcPts val="0"/>
              </a:spcAft>
              <a:buClr>
                <a:srgbClr val="000000"/>
              </a:buClr>
              <a:buSzPts val="1400"/>
              <a:buFont typeface="Pontano Sans"/>
              <a:buChar char="➢"/>
            </a:pPr>
            <a:r>
              <a:rPr lang="en" sz="1400">
                <a:solidFill>
                  <a:srgbClr val="000000"/>
                </a:solidFill>
                <a:latin typeface="Pontano Sans"/>
                <a:ea typeface="Pontano Sans"/>
                <a:cs typeface="Pontano Sans"/>
                <a:sym typeface="Pontano Sans"/>
              </a:rPr>
              <a:t>We created a simple HTML page with just Jquery ajax and telemetry library. With this changes SignUp page was loading in less than 2 Seconds.</a:t>
            </a:r>
            <a:endParaRPr sz="1400">
              <a:solidFill>
                <a:srgbClr val="000000"/>
              </a:solidFill>
              <a:latin typeface="Pontano Sans"/>
              <a:ea typeface="Pontano Sans"/>
              <a:cs typeface="Pontano Sans"/>
              <a:sym typeface="Pontano Sans"/>
            </a:endParaRPr>
          </a:p>
        </p:txBody>
      </p:sp>
      <p:graphicFrame>
        <p:nvGraphicFramePr>
          <p:cNvPr id="175" name="Google Shape;175;p15"/>
          <p:cNvGraphicFramePr/>
          <p:nvPr/>
        </p:nvGraphicFramePr>
        <p:xfrm>
          <a:off x="379325" y="2685625"/>
          <a:ext cx="3000000" cy="3000000"/>
        </p:xfrm>
        <a:graphic>
          <a:graphicData uri="http://schemas.openxmlformats.org/drawingml/2006/table">
            <a:tbl>
              <a:tblPr>
                <a:noFill/>
                <a:tableStyleId>{93220BDE-0CF0-46E9-8432-DEDD699CDFAA}</a:tableStyleId>
              </a:tblPr>
              <a:tblGrid>
                <a:gridCol w="1143125"/>
                <a:gridCol w="1079800"/>
                <a:gridCol w="1265700"/>
                <a:gridCol w="1326575"/>
                <a:gridCol w="1154350"/>
                <a:gridCol w="1275525"/>
                <a:gridCol w="1275525"/>
              </a:tblGrid>
              <a:tr h="865725">
                <a:tc>
                  <a:txBody>
                    <a:bodyPr/>
                    <a:lstStyle/>
                    <a:p>
                      <a:pPr indent="0" lvl="0" marL="0" marR="0" rtl="0" algn="ctr">
                        <a:lnSpc>
                          <a:spcPct val="115000"/>
                        </a:lnSpc>
                        <a:spcBef>
                          <a:spcPts val="0"/>
                        </a:spcBef>
                        <a:spcAft>
                          <a:spcPts val="0"/>
                        </a:spcAft>
                        <a:buClr>
                          <a:srgbClr val="000000"/>
                        </a:buClr>
                        <a:buSzPts val="1500"/>
                        <a:buFont typeface="Arial"/>
                        <a:buNone/>
                      </a:pPr>
                      <a:r>
                        <a:t/>
                      </a:r>
                      <a:endParaRPr sz="15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 DOM Content load</a:t>
                      </a:r>
                      <a:endParaRPr sz="15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 First Contentful Paint</a:t>
                      </a:r>
                      <a:endParaRPr sz="15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 First Meaningful paint</a:t>
                      </a:r>
                      <a:endParaRPr sz="15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 Time to interactive</a:t>
                      </a:r>
                      <a:endParaRPr sz="15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Data Transferred </a:t>
                      </a:r>
                      <a:endParaRPr sz="15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 No of API called</a:t>
                      </a:r>
                      <a:endParaRPr b="1" sz="15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371225">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 With Angular</a:t>
                      </a:r>
                      <a:endParaRPr b="1" sz="15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7 sec</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7.2 sec</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7.3 sec</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8 sec</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1 mb</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1</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1225">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 Without Angular</a:t>
                      </a:r>
                      <a:endParaRPr b="1" sz="15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2 sec</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2 sec</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2 sec</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2 sec</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100 kb</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latin typeface="Pontano Sans"/>
                          <a:ea typeface="Pontano Sans"/>
                          <a:cs typeface="Pontano Sans"/>
                          <a:sym typeface="Pontano Sans"/>
                        </a:rPr>
                        <a:t> 1</a:t>
                      </a:r>
                      <a:endParaRPr sz="14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6" name="Google Shape;17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223350" y="98175"/>
            <a:ext cx="5597400" cy="62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SignUp page - Before &amp; After</a:t>
            </a:r>
            <a:endParaRPr>
              <a:latin typeface="Economica"/>
              <a:ea typeface="Economica"/>
              <a:cs typeface="Economica"/>
              <a:sym typeface="Economica"/>
            </a:endParaRPr>
          </a:p>
        </p:txBody>
      </p:sp>
      <p:pic>
        <p:nvPicPr>
          <p:cNvPr id="182" name="Google Shape;182;p16"/>
          <p:cNvPicPr preferRelativeResize="0"/>
          <p:nvPr/>
        </p:nvPicPr>
        <p:blipFill rotWithShape="1">
          <a:blip r:embed="rId3">
            <a:alphaModFix/>
          </a:blip>
          <a:srcRect b="0" l="24519" r="25059" t="30045"/>
          <a:stretch/>
        </p:blipFill>
        <p:spPr>
          <a:xfrm>
            <a:off x="374625" y="1133337"/>
            <a:ext cx="3898123" cy="2876824"/>
          </a:xfrm>
          <a:prstGeom prst="rect">
            <a:avLst/>
          </a:prstGeom>
          <a:noFill/>
          <a:ln>
            <a:noFill/>
          </a:ln>
        </p:spPr>
      </p:pic>
      <p:pic>
        <p:nvPicPr>
          <p:cNvPr id="183" name="Google Shape;183;p16"/>
          <p:cNvPicPr preferRelativeResize="0"/>
          <p:nvPr/>
        </p:nvPicPr>
        <p:blipFill rotWithShape="1">
          <a:blip r:embed="rId4">
            <a:alphaModFix/>
          </a:blip>
          <a:srcRect b="0" l="24389" r="24446" t="30376"/>
          <a:stretch/>
        </p:blipFill>
        <p:spPr>
          <a:xfrm>
            <a:off x="4572000" y="1133338"/>
            <a:ext cx="3969000" cy="2876825"/>
          </a:xfrm>
          <a:prstGeom prst="rect">
            <a:avLst/>
          </a:prstGeom>
          <a:noFill/>
          <a:ln>
            <a:noFill/>
          </a:ln>
        </p:spPr>
      </p:pic>
      <p:sp>
        <p:nvSpPr>
          <p:cNvPr id="184" name="Google Shape;18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311700" y="39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Data Infrastructure - Kafka - 1B events/day</a:t>
            </a:r>
            <a:endParaRPr>
              <a:latin typeface="Economica"/>
              <a:ea typeface="Economica"/>
              <a:cs typeface="Economica"/>
              <a:sym typeface="Economica"/>
            </a:endParaRPr>
          </a:p>
        </p:txBody>
      </p:sp>
      <p:graphicFrame>
        <p:nvGraphicFramePr>
          <p:cNvPr id="190" name="Google Shape;190;p17"/>
          <p:cNvGraphicFramePr/>
          <p:nvPr/>
        </p:nvGraphicFramePr>
        <p:xfrm>
          <a:off x="311700" y="746425"/>
          <a:ext cx="3000000" cy="3000000"/>
        </p:xfrm>
        <a:graphic>
          <a:graphicData uri="http://schemas.openxmlformats.org/drawingml/2006/table">
            <a:tbl>
              <a:tblPr>
                <a:noFill/>
                <a:tableStyleId>{3CD6B586-4BAE-435D-A8D2-D838912477DE}</a:tableStyleId>
              </a:tblPr>
              <a:tblGrid>
                <a:gridCol w="1981850"/>
                <a:gridCol w="1413000"/>
                <a:gridCol w="2626500"/>
                <a:gridCol w="2408525"/>
              </a:tblGrid>
              <a:tr h="3230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Parameter</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Optimization</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Before Optimization</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After Optimization</a:t>
                      </a:r>
                      <a:endParaRPr b="1" sz="1200" u="none" cap="none" strike="noStrike">
                        <a:latin typeface="Economica"/>
                        <a:ea typeface="Economica"/>
                        <a:cs typeface="Economica"/>
                        <a:sym typeface="Economica"/>
                      </a:endParaRPr>
                    </a:p>
                  </a:txBody>
                  <a:tcPr marT="91425" marB="91425" marR="91425" marL="91425">
                    <a:solidFill>
                      <a:srgbClr val="B6D7A8"/>
                    </a:solidFill>
                  </a:tcPr>
                </a:tc>
              </a:tr>
              <a:tr h="341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Disk configuration</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Data disk</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 TB disk size limit</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64 TB disk size limit</a:t>
                      </a:r>
                      <a:endParaRPr sz="1200" u="none" cap="none" strike="noStrike">
                        <a:latin typeface="Pontano Sans"/>
                        <a:ea typeface="Pontano Sans"/>
                        <a:cs typeface="Pontano Sans"/>
                        <a:sym typeface="Pontano Sans"/>
                      </a:endParaRPr>
                    </a:p>
                  </a:txBody>
                  <a:tcPr marT="91425" marB="91425" marR="91425" marL="91425"/>
                </a:tc>
              </a:tr>
              <a:tr h="341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Kafka Service boot up time</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Standard SSD</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 hour</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5 minutes</a:t>
                      </a:r>
                      <a:endParaRPr sz="1200" u="none" cap="none" strike="noStrike">
                        <a:latin typeface="Pontano Sans"/>
                        <a:ea typeface="Pontano Sans"/>
                        <a:cs typeface="Pontano Sans"/>
                        <a:sym typeface="Pontano Sans"/>
                      </a:endParaRPr>
                    </a:p>
                  </a:txBody>
                  <a:tcPr marT="91425" marB="91425" marR="91425" marL="91425"/>
                </a:tc>
              </a:tr>
              <a:tr h="341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File descriptors</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Segment size 1GB</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18,000</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140,000</a:t>
                      </a:r>
                      <a:endParaRPr sz="1200" u="none" cap="none" strike="noStrike">
                        <a:latin typeface="Pontano Sans"/>
                        <a:ea typeface="Pontano Sans"/>
                        <a:cs typeface="Pontano Sans"/>
                        <a:sym typeface="Pontano Sans"/>
                      </a:endParaRPr>
                    </a:p>
                  </a:txBody>
                  <a:tcPr marT="91425" marB="91425" marR="91425" marL="91425"/>
                </a:tc>
              </a:tr>
              <a:tr h="341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Data compression - Disk usage</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Snappy</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100%</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35%</a:t>
                      </a:r>
                      <a:endParaRPr sz="1200" u="none" cap="none" strike="noStrike">
                        <a:latin typeface="Pontano Sans"/>
                        <a:ea typeface="Pontano Sans"/>
                        <a:cs typeface="Pontano Sans"/>
                        <a:sym typeface="Pontano Sans"/>
                      </a:endParaRPr>
                    </a:p>
                  </a:txBody>
                  <a:tcPr marT="91425" marB="91425" marR="91425" marL="91425"/>
                </a:tc>
              </a:tr>
              <a:tr h="341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Replication threads</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20 minutes for 16 gb partition</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17 minutes for 16gb * 4 partitions</a:t>
                      </a:r>
                      <a:endParaRPr sz="1200" u="none" cap="none" strike="noStrike">
                        <a:latin typeface="Pontano Sans"/>
                        <a:ea typeface="Pontano Sans"/>
                        <a:cs typeface="Pontano Sans"/>
                        <a:sym typeface="Pontano Sans"/>
                      </a:endParaRPr>
                    </a:p>
                  </a:txBody>
                  <a:tcPr marT="91425" marB="91425" marR="91425" marL="91425"/>
                </a:tc>
              </a:tr>
              <a:tr h="341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Kafka version</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2.4.1</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166 gb replication took 2:50 hrs</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166 gb replication took 1:55 hrs</a:t>
                      </a:r>
                      <a:endParaRPr sz="1200" u="none" cap="none" strike="noStrike">
                        <a:latin typeface="Pontano Sans"/>
                        <a:ea typeface="Pontano Sans"/>
                        <a:cs typeface="Pontano Sans"/>
                        <a:sym typeface="Pontano Sans"/>
                      </a:endParaRPr>
                    </a:p>
                  </a:txBody>
                  <a:tcPr marT="91425" marB="91425" marR="91425" marL="91425"/>
                </a:tc>
              </a:tr>
              <a:tr h="4497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Kafka service shutdown timeout</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Increased to 5 mins</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Unclean shutdown leads to rebuilding of segments</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Segments get flushed to disk and no rebuilding required</a:t>
                      </a:r>
                      <a:endParaRPr sz="1200" u="none" cap="none" strike="noStrike">
                        <a:latin typeface="Pontano Sans"/>
                        <a:ea typeface="Pontano Sans"/>
                        <a:cs typeface="Pontano Sans"/>
                        <a:sym typeface="Pontano Sans"/>
                      </a:endParaRPr>
                    </a:p>
                  </a:txBody>
                  <a:tcPr marT="91425" marB="91425" marR="91425" marL="91425"/>
                </a:tc>
              </a:tr>
            </a:tbl>
          </a:graphicData>
        </a:graphic>
      </p:graphicFrame>
      <p:sp>
        <p:nvSpPr>
          <p:cNvPr id="191" name="Google Shape;191;p17"/>
          <p:cNvSpPr txBox="1"/>
          <p:nvPr/>
        </p:nvSpPr>
        <p:spPr>
          <a:xfrm>
            <a:off x="326725" y="3821400"/>
            <a:ext cx="8339100" cy="1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Economica"/>
                <a:ea typeface="Economica"/>
                <a:cs typeface="Economica"/>
                <a:sym typeface="Economica"/>
              </a:rPr>
              <a:t>Scaling</a:t>
            </a:r>
            <a:endParaRPr b="1" i="0" sz="1500" u="none" cap="none" strike="noStrike">
              <a:solidFill>
                <a:srgbClr val="000000"/>
              </a:solidFill>
              <a:latin typeface="Economica"/>
              <a:ea typeface="Economica"/>
              <a:cs typeface="Economica"/>
              <a:sym typeface="Economica"/>
            </a:endParaRPr>
          </a:p>
          <a:p>
            <a:pPr indent="-304800" lvl="0" marL="457200" marR="0" rtl="0" algn="l">
              <a:lnSpc>
                <a:spcPct val="100000"/>
              </a:lnSpc>
              <a:spcBef>
                <a:spcPts val="0"/>
              </a:spcBef>
              <a:spcAft>
                <a:spcPts val="0"/>
              </a:spcAft>
              <a:buClr>
                <a:srgbClr val="000000"/>
              </a:buClr>
              <a:buSzPts val="1200"/>
              <a:buFont typeface="Pontano Sans"/>
              <a:buChar char="➢"/>
            </a:pPr>
            <a:r>
              <a:rPr b="0" i="0" lang="en" sz="1200" u="none" cap="none" strike="noStrike">
                <a:solidFill>
                  <a:srgbClr val="000000"/>
                </a:solidFill>
                <a:latin typeface="Pontano Sans"/>
                <a:ea typeface="Pontano Sans"/>
                <a:cs typeface="Pontano Sans"/>
                <a:sym typeface="Pontano Sans"/>
              </a:rPr>
              <a:t>Scaled from 3 node to 5 node Kafka cluster by setting up a parallel pipeline.</a:t>
            </a:r>
            <a:endParaRPr b="0" i="0" sz="1200" u="none" cap="none" strike="noStrike">
              <a:solidFill>
                <a:srgbClr val="000000"/>
              </a:solidFill>
              <a:latin typeface="Pontano Sans"/>
              <a:ea typeface="Pontano Sans"/>
              <a:cs typeface="Pontano Sans"/>
              <a:sym typeface="Pontano Sans"/>
            </a:endParaRPr>
          </a:p>
          <a:p>
            <a:pPr indent="-304800" lvl="0" marL="457200" marR="0" rtl="0" algn="l">
              <a:lnSpc>
                <a:spcPct val="100000"/>
              </a:lnSpc>
              <a:spcBef>
                <a:spcPts val="0"/>
              </a:spcBef>
              <a:spcAft>
                <a:spcPts val="0"/>
              </a:spcAft>
              <a:buClr>
                <a:srgbClr val="000000"/>
              </a:buClr>
              <a:buSzPts val="1200"/>
              <a:buFont typeface="Pontano Sans"/>
              <a:buChar char="➢"/>
            </a:pPr>
            <a:r>
              <a:rPr b="0" i="0" lang="en" sz="1200" u="none" cap="none" strike="noStrike">
                <a:solidFill>
                  <a:srgbClr val="000000"/>
                </a:solidFill>
                <a:latin typeface="Pontano Sans"/>
                <a:ea typeface="Pontano Sans"/>
                <a:cs typeface="Pontano Sans"/>
                <a:sym typeface="Pontano Sans"/>
              </a:rPr>
              <a:t>Scaled from 5 node to 7 node Kafka cluster by adding additional broker nodes and rebalancing data.</a:t>
            </a:r>
            <a:endParaRPr b="0" i="0" sz="1200" u="none" cap="none" strike="noStrike">
              <a:solidFill>
                <a:srgbClr val="000000"/>
              </a:solidFill>
              <a:latin typeface="Pontano Sans"/>
              <a:ea typeface="Pontano Sans"/>
              <a:cs typeface="Pontano Sans"/>
              <a:sym typeface="Pontano Sans"/>
            </a:endParaRPr>
          </a:p>
          <a:p>
            <a:pPr indent="-304800" lvl="0" marL="457200" marR="0" rtl="0" algn="l">
              <a:lnSpc>
                <a:spcPct val="100000"/>
              </a:lnSpc>
              <a:spcBef>
                <a:spcPts val="0"/>
              </a:spcBef>
              <a:spcAft>
                <a:spcPts val="0"/>
              </a:spcAft>
              <a:buClr>
                <a:srgbClr val="000000"/>
              </a:buClr>
              <a:buSzPts val="1200"/>
              <a:buFont typeface="Pontano Sans"/>
              <a:buChar char="➢"/>
            </a:pPr>
            <a:r>
              <a:rPr b="0" i="0" lang="en" sz="1200" u="none" cap="none" strike="noStrike">
                <a:solidFill>
                  <a:srgbClr val="000000"/>
                </a:solidFill>
                <a:latin typeface="Pontano Sans"/>
                <a:ea typeface="Pontano Sans"/>
                <a:cs typeface="Pontano Sans"/>
                <a:sym typeface="Pontano Sans"/>
              </a:rPr>
              <a:t>Separate Zookeeper cluster outside of brokers.</a:t>
            </a:r>
            <a:endParaRPr b="0" i="0" sz="1200" u="none" cap="none" strike="noStrike">
              <a:solidFill>
                <a:srgbClr val="000000"/>
              </a:solidFill>
              <a:latin typeface="Pontano Sans"/>
              <a:ea typeface="Pontano Sans"/>
              <a:cs typeface="Pontano Sans"/>
              <a:sym typeface="Pontano Sans"/>
            </a:endParaRPr>
          </a:p>
          <a:p>
            <a:pPr indent="-304800" lvl="0" marL="457200" marR="0" rtl="0" algn="l">
              <a:lnSpc>
                <a:spcPct val="100000"/>
              </a:lnSpc>
              <a:spcBef>
                <a:spcPts val="0"/>
              </a:spcBef>
              <a:spcAft>
                <a:spcPts val="0"/>
              </a:spcAft>
              <a:buClr>
                <a:srgbClr val="000000"/>
              </a:buClr>
              <a:buSzPts val="1200"/>
              <a:buFont typeface="Pontano Sans"/>
              <a:buChar char="➢"/>
            </a:pPr>
            <a:r>
              <a:rPr b="0" i="0" lang="en" sz="1200" u="none" cap="none" strike="noStrike">
                <a:solidFill>
                  <a:srgbClr val="000000"/>
                </a:solidFill>
                <a:latin typeface="Pontano Sans"/>
                <a:ea typeface="Pontano Sans"/>
                <a:cs typeface="Pontano Sans"/>
                <a:sym typeface="Pontano Sans"/>
              </a:rPr>
              <a:t>Separate Ingestion and Processing Kafka clusters</a:t>
            </a:r>
            <a:endParaRPr b="0" i="0" sz="1200" u="none" cap="none" strike="noStrike">
              <a:solidFill>
                <a:srgbClr val="000000"/>
              </a:solidFill>
              <a:latin typeface="Pontano Sans"/>
              <a:ea typeface="Pontano Sans"/>
              <a:cs typeface="Pontano Sans"/>
              <a:sym typeface="Pontano Sans"/>
            </a:endParaRPr>
          </a:p>
        </p:txBody>
      </p:sp>
      <p:sp>
        <p:nvSpPr>
          <p:cNvPr id="192" name="Google Shape;19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311700" y="16580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Data Infrastructure - Druid</a:t>
            </a:r>
            <a:endParaRPr>
              <a:latin typeface="Economica"/>
              <a:ea typeface="Economica"/>
              <a:cs typeface="Economica"/>
              <a:sym typeface="Economica"/>
            </a:endParaRPr>
          </a:p>
        </p:txBody>
      </p:sp>
      <p:sp>
        <p:nvSpPr>
          <p:cNvPr id="198" name="Google Shape;198;p18"/>
          <p:cNvSpPr txBox="1"/>
          <p:nvPr>
            <p:ph idx="1" type="body"/>
          </p:nvPr>
        </p:nvSpPr>
        <p:spPr>
          <a:xfrm>
            <a:off x="311700" y="847625"/>
            <a:ext cx="8520600" cy="18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600">
                <a:solidFill>
                  <a:srgbClr val="000000"/>
                </a:solidFill>
                <a:latin typeface="Economica"/>
                <a:ea typeface="Economica"/>
                <a:cs typeface="Economica"/>
                <a:sym typeface="Economica"/>
              </a:rPr>
              <a:t>Cluster scaling</a:t>
            </a:r>
            <a:endParaRPr b="1" sz="1600">
              <a:solidFill>
                <a:srgbClr val="000000"/>
              </a:solidFill>
              <a:latin typeface="Economica"/>
              <a:ea typeface="Economica"/>
              <a:cs typeface="Economica"/>
              <a:sym typeface="Economica"/>
            </a:endParaRPr>
          </a:p>
          <a:p>
            <a:pPr indent="-311150" lvl="0" marL="457200" rtl="0" algn="l">
              <a:lnSpc>
                <a:spcPct val="100000"/>
              </a:lnSpc>
              <a:spcBef>
                <a:spcPts val="0"/>
              </a:spcBef>
              <a:spcAft>
                <a:spcPts val="0"/>
              </a:spcAft>
              <a:buSzPts val="1300"/>
              <a:buFont typeface="Pontano Sans"/>
              <a:buChar char="➢"/>
            </a:pPr>
            <a:r>
              <a:rPr lang="en" sz="1300">
                <a:latin typeface="Pontano Sans"/>
                <a:ea typeface="Pontano Sans"/>
                <a:cs typeface="Pontano Sans"/>
                <a:sym typeface="Pontano Sans"/>
              </a:rPr>
              <a:t>Separate MiddleManager nodes for ingestion of raw telemetry data and roll-up data.</a:t>
            </a:r>
            <a:endParaRPr sz="1300">
              <a:latin typeface="Pontano Sans"/>
              <a:ea typeface="Pontano Sans"/>
              <a:cs typeface="Pontano Sans"/>
              <a:sym typeface="Pontano Sans"/>
            </a:endParaRPr>
          </a:p>
          <a:p>
            <a:pPr indent="-311150" lvl="0" marL="457200" rtl="0" algn="l">
              <a:lnSpc>
                <a:spcPct val="115000"/>
              </a:lnSpc>
              <a:spcBef>
                <a:spcPts val="0"/>
              </a:spcBef>
              <a:spcAft>
                <a:spcPts val="0"/>
              </a:spcAft>
              <a:buSzPts val="1300"/>
              <a:buFont typeface="Pontano Sans"/>
              <a:buChar char="➢"/>
            </a:pPr>
            <a:r>
              <a:rPr lang="en" sz="1300">
                <a:latin typeface="Pontano Sans"/>
                <a:ea typeface="Pontano Sans"/>
                <a:cs typeface="Pontano Sans"/>
                <a:sym typeface="Pontano Sans"/>
              </a:rPr>
              <a:t>Use syncts as the primary timestamp column instead of ets. </a:t>
            </a:r>
            <a:endParaRPr sz="1300">
              <a:latin typeface="Pontano Sans"/>
              <a:ea typeface="Pontano Sans"/>
              <a:cs typeface="Pontano Sans"/>
              <a:sym typeface="Pontano Sans"/>
            </a:endParaRPr>
          </a:p>
          <a:p>
            <a:pPr indent="-311150" lvl="0" marL="457200" rtl="0" algn="l">
              <a:lnSpc>
                <a:spcPct val="115000"/>
              </a:lnSpc>
              <a:spcBef>
                <a:spcPts val="0"/>
              </a:spcBef>
              <a:spcAft>
                <a:spcPts val="0"/>
              </a:spcAft>
              <a:buSzPts val="1300"/>
              <a:buFont typeface="Pontano Sans"/>
              <a:buChar char="➢"/>
            </a:pPr>
            <a:r>
              <a:rPr lang="en" sz="1300">
                <a:latin typeface="Pontano Sans"/>
                <a:ea typeface="Pontano Sans"/>
                <a:cs typeface="Pontano Sans"/>
                <a:sym typeface="Pontano Sans"/>
              </a:rPr>
              <a:t>Ensure that all dashboards and reports use the roll-up data sources to speed up queries. </a:t>
            </a:r>
            <a:endParaRPr sz="1300">
              <a:latin typeface="Pontano Sans"/>
              <a:ea typeface="Pontano Sans"/>
              <a:cs typeface="Pontano Sans"/>
              <a:sym typeface="Pontano Sans"/>
            </a:endParaRPr>
          </a:p>
          <a:p>
            <a:pPr indent="-311150" lvl="0" marL="457200" rtl="0" algn="l">
              <a:lnSpc>
                <a:spcPct val="115000"/>
              </a:lnSpc>
              <a:spcBef>
                <a:spcPts val="0"/>
              </a:spcBef>
              <a:spcAft>
                <a:spcPts val="0"/>
              </a:spcAft>
              <a:buSzPts val="1300"/>
              <a:buFont typeface="Pontano Sans"/>
              <a:buChar char="➢"/>
            </a:pPr>
            <a:r>
              <a:rPr lang="en" sz="1300">
                <a:latin typeface="Pontano Sans"/>
                <a:ea typeface="Pontano Sans"/>
                <a:cs typeface="Pontano Sans"/>
                <a:sym typeface="Pontano Sans"/>
              </a:rPr>
              <a:t>Optimize the segment cache size so that the frequently used segments are cached. No restarts of the Historical nodes observed.</a:t>
            </a:r>
            <a:endParaRPr sz="1300">
              <a:latin typeface="Pontano Sans"/>
              <a:ea typeface="Pontano Sans"/>
              <a:cs typeface="Pontano Sans"/>
              <a:sym typeface="Pontano Sans"/>
            </a:endParaRPr>
          </a:p>
          <a:p>
            <a:pPr indent="0" lvl="0" marL="457200" rtl="0" algn="l">
              <a:lnSpc>
                <a:spcPct val="115000"/>
              </a:lnSpc>
              <a:spcBef>
                <a:spcPts val="0"/>
              </a:spcBef>
              <a:spcAft>
                <a:spcPts val="0"/>
              </a:spcAft>
              <a:buSzPts val="1800"/>
              <a:buNone/>
            </a:pPr>
            <a:r>
              <a:t/>
            </a:r>
            <a:endParaRPr sz="1100">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b="1" lang="en" sz="1600">
                <a:solidFill>
                  <a:srgbClr val="000000"/>
                </a:solidFill>
                <a:latin typeface="Economica"/>
                <a:ea typeface="Economica"/>
                <a:cs typeface="Economica"/>
                <a:sym typeface="Economica"/>
              </a:rPr>
              <a:t>Ingestion Benchmarking</a:t>
            </a:r>
            <a:endParaRPr b="1" sz="1600">
              <a:solidFill>
                <a:srgbClr val="000000"/>
              </a:solidFill>
              <a:latin typeface="Economica"/>
              <a:ea typeface="Economica"/>
              <a:cs typeface="Economica"/>
              <a:sym typeface="Economica"/>
            </a:endParaRPr>
          </a:p>
          <a:p>
            <a:pPr indent="0" lvl="0" marL="0" rtl="0" algn="l">
              <a:lnSpc>
                <a:spcPct val="115000"/>
              </a:lnSpc>
              <a:spcBef>
                <a:spcPts val="1600"/>
              </a:spcBef>
              <a:spcAft>
                <a:spcPts val="1600"/>
              </a:spcAft>
              <a:buSzPts val="1800"/>
              <a:buNone/>
            </a:pPr>
            <a:r>
              <a:t/>
            </a:r>
            <a:endParaRPr sz="1000"/>
          </a:p>
        </p:txBody>
      </p:sp>
      <p:graphicFrame>
        <p:nvGraphicFramePr>
          <p:cNvPr id="199" name="Google Shape;199;p18"/>
          <p:cNvGraphicFramePr/>
          <p:nvPr/>
        </p:nvGraphicFramePr>
        <p:xfrm>
          <a:off x="417775" y="2876825"/>
          <a:ext cx="3000000" cy="3000000"/>
        </p:xfrm>
        <a:graphic>
          <a:graphicData uri="http://schemas.openxmlformats.org/drawingml/2006/table">
            <a:tbl>
              <a:tblPr>
                <a:noFill/>
                <a:tableStyleId>{3CD6B586-4BAE-435D-A8D2-D838912477DE}</a:tableStyleId>
              </a:tblPr>
              <a:tblGrid>
                <a:gridCol w="1350100"/>
                <a:gridCol w="1350100"/>
                <a:gridCol w="1350100"/>
                <a:gridCol w="1350100"/>
                <a:gridCol w="1350100"/>
                <a:gridCol w="1350100"/>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Data size</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Input partitions</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No. of workers</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Heap size</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Raw Telemetry</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Roll-up Telemetry</a:t>
                      </a:r>
                      <a:endParaRPr b="1" sz="1200" u="none" cap="none" strike="noStrike">
                        <a:latin typeface="Economica"/>
                        <a:ea typeface="Economica"/>
                        <a:cs typeface="Economica"/>
                        <a:sym typeface="Economica"/>
                      </a:endParaRPr>
                    </a:p>
                  </a:txBody>
                  <a:tcPr marT="91425" marB="91425" marR="91425" marL="91425">
                    <a:solidFill>
                      <a:srgbClr val="B6D7A8"/>
                    </a:solidFill>
                  </a:tcPr>
                </a:tc>
              </a:tr>
              <a:tr h="381000">
                <a:tc>
                  <a:txBody>
                    <a:bodyPr/>
                    <a:lstStyle/>
                    <a:p>
                      <a:pPr indent="0" lvl="0" marL="0" marR="0" rtl="0" algn="l">
                        <a:lnSpc>
                          <a:spcPct val="115000"/>
                        </a:lnSpc>
                        <a:spcBef>
                          <a:spcPts val="0"/>
                        </a:spcBef>
                        <a:spcAft>
                          <a:spcPts val="0"/>
                        </a:spcAft>
                        <a:buClr>
                          <a:srgbClr val="000000"/>
                        </a:buClr>
                        <a:buSzPts val="1300"/>
                        <a:buFont typeface="Arial"/>
                        <a:buNone/>
                      </a:pPr>
                      <a:r>
                        <a:rPr b="1" lang="en" sz="1200" u="none" cap="none" strike="noStrike">
                          <a:latin typeface="Economica"/>
                          <a:ea typeface="Economica"/>
                          <a:cs typeface="Economica"/>
                          <a:sym typeface="Economica"/>
                        </a:rPr>
                        <a:t>100 </a:t>
                      </a:r>
                      <a:r>
                        <a:rPr b="1" lang="en" sz="1300">
                          <a:solidFill>
                            <a:srgbClr val="24292E"/>
                          </a:solidFill>
                          <a:latin typeface="Economica"/>
                          <a:ea typeface="Economica"/>
                          <a:cs typeface="Economica"/>
                          <a:sym typeface="Economica"/>
                        </a:rPr>
                        <a:t>Million</a:t>
                      </a:r>
                      <a:endParaRPr b="1" sz="1200" u="none" cap="none" strike="noStrike">
                        <a:latin typeface="Economica"/>
                        <a:ea typeface="Economica"/>
                        <a:cs typeface="Economica"/>
                        <a:sym typeface="Economica"/>
                      </a:endParaRPr>
                    </a:p>
                  </a:txBody>
                  <a:tcPr marT="91425" marB="91425" marR="91425" marL="91425" anchor="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 gb</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22 million/hr</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54 million/hr</a:t>
                      </a:r>
                      <a:endParaRPr sz="1200" u="none" cap="none" strike="noStrike">
                        <a:latin typeface="Pontano Sans"/>
                        <a:ea typeface="Pontano Sans"/>
                        <a:cs typeface="Pontano Sans"/>
                        <a:sym typeface="Pontano Sans"/>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100 Million</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8</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8</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 gb</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57 million/hr</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N/A</a:t>
                      </a:r>
                      <a:endParaRPr sz="1200" u="none" cap="none" strike="noStrike">
                        <a:latin typeface="Pontano Sans"/>
                        <a:ea typeface="Pontano Sans"/>
                        <a:cs typeface="Pontano Sans"/>
                        <a:sym typeface="Pontano Sans"/>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1 Billion</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16</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16</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 gb</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107 million/hr</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N/A</a:t>
                      </a:r>
                      <a:endParaRPr sz="1200" u="none" cap="none" strike="noStrike">
                        <a:latin typeface="Pontano Sans"/>
                        <a:ea typeface="Pontano Sans"/>
                        <a:cs typeface="Pontano Sans"/>
                        <a:sym typeface="Pontano Sans"/>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1 Billion</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 gb</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N/A</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84 million/hr</a:t>
                      </a:r>
                      <a:endParaRPr sz="1200" u="none" cap="none" strike="noStrike">
                        <a:latin typeface="Pontano Sans"/>
                        <a:ea typeface="Pontano Sans"/>
                        <a:cs typeface="Pontano Sans"/>
                        <a:sym typeface="Pontano Sans"/>
                      </a:endParaRPr>
                    </a:p>
                  </a:txBody>
                  <a:tcPr marT="91425" marB="91425" marR="91425" marL="91425"/>
                </a:tc>
              </a:tr>
            </a:tbl>
          </a:graphicData>
        </a:graphic>
      </p:graphicFrame>
      <p:sp>
        <p:nvSpPr>
          <p:cNvPr id="200" name="Google Shape;20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311700" y="30327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Data Infrastructure - Course Reports</a:t>
            </a:r>
            <a:endParaRPr>
              <a:latin typeface="Economica"/>
              <a:ea typeface="Economica"/>
              <a:cs typeface="Economica"/>
              <a:sym typeface="Economica"/>
            </a:endParaRPr>
          </a:p>
        </p:txBody>
      </p:sp>
      <p:sp>
        <p:nvSpPr>
          <p:cNvPr id="206" name="Google Shape;206;p19"/>
          <p:cNvSpPr txBox="1"/>
          <p:nvPr>
            <p:ph idx="1" type="body"/>
          </p:nvPr>
        </p:nvSpPr>
        <p:spPr>
          <a:xfrm>
            <a:off x="311700" y="2700275"/>
            <a:ext cx="8520600" cy="18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500">
                <a:solidFill>
                  <a:srgbClr val="000000"/>
                </a:solidFill>
                <a:latin typeface="Economica"/>
                <a:ea typeface="Economica"/>
                <a:cs typeface="Economica"/>
                <a:sym typeface="Economica"/>
              </a:rPr>
              <a:t>Optimizations</a:t>
            </a:r>
            <a:endParaRPr b="1" sz="1500">
              <a:solidFill>
                <a:srgbClr val="000000"/>
              </a:solidFill>
              <a:latin typeface="Economica"/>
              <a:ea typeface="Economica"/>
              <a:cs typeface="Economica"/>
              <a:sym typeface="Economica"/>
            </a:endParaRPr>
          </a:p>
          <a:p>
            <a:pPr indent="-311150" lvl="0" marL="457200" rtl="0" algn="l">
              <a:lnSpc>
                <a:spcPct val="115000"/>
              </a:lnSpc>
              <a:spcBef>
                <a:spcPts val="1600"/>
              </a:spcBef>
              <a:spcAft>
                <a:spcPts val="0"/>
              </a:spcAft>
              <a:buClr>
                <a:srgbClr val="000000"/>
              </a:buClr>
              <a:buSzPts val="1300"/>
              <a:buFont typeface="Pontano Sans"/>
              <a:buChar char="➢"/>
            </a:pPr>
            <a:r>
              <a:rPr lang="en" sz="1300">
                <a:solidFill>
                  <a:srgbClr val="000000"/>
                </a:solidFill>
                <a:latin typeface="Pontano Sans"/>
                <a:ea typeface="Pontano Sans"/>
                <a:cs typeface="Pontano Sans"/>
                <a:sym typeface="Pontano Sans"/>
              </a:rPr>
              <a:t>Load only required fields for computation from the source Cassandra tables.</a:t>
            </a:r>
            <a:endParaRPr sz="1300">
              <a:solidFill>
                <a:srgbClr val="000000"/>
              </a:solidFill>
              <a:latin typeface="Pontano Sans"/>
              <a:ea typeface="Pontano Sans"/>
              <a:cs typeface="Pontano Sans"/>
              <a:sym typeface="Pontano Sans"/>
            </a:endParaRPr>
          </a:p>
          <a:p>
            <a:pPr indent="-311150" lvl="0" marL="457200" rtl="0" algn="l">
              <a:lnSpc>
                <a:spcPct val="115000"/>
              </a:lnSpc>
              <a:spcBef>
                <a:spcPts val="0"/>
              </a:spcBef>
              <a:spcAft>
                <a:spcPts val="0"/>
              </a:spcAft>
              <a:buClr>
                <a:srgbClr val="000000"/>
              </a:buClr>
              <a:buSzPts val="1300"/>
              <a:buFont typeface="Pontano Sans"/>
              <a:buChar char="➢"/>
            </a:pPr>
            <a:r>
              <a:rPr lang="en" sz="1300">
                <a:solidFill>
                  <a:srgbClr val="000000"/>
                </a:solidFill>
                <a:latin typeface="Pontano Sans"/>
                <a:ea typeface="Pontano Sans"/>
                <a:cs typeface="Pontano Sans"/>
                <a:sym typeface="Pontano Sans"/>
              </a:rPr>
              <a:t>Cache intermediate Spark dataframes which is used in the downstream computations. This reduces the recomputation of the entire DAG by Spark.</a:t>
            </a:r>
            <a:endParaRPr sz="1300">
              <a:solidFill>
                <a:srgbClr val="000000"/>
              </a:solidFill>
              <a:latin typeface="Pontano Sans"/>
              <a:ea typeface="Pontano Sans"/>
              <a:cs typeface="Pontano Sans"/>
              <a:sym typeface="Pontano Sans"/>
            </a:endParaRPr>
          </a:p>
          <a:p>
            <a:pPr indent="-311150" lvl="0" marL="457200" rtl="0" algn="l">
              <a:lnSpc>
                <a:spcPct val="115000"/>
              </a:lnSpc>
              <a:spcBef>
                <a:spcPts val="0"/>
              </a:spcBef>
              <a:spcAft>
                <a:spcPts val="0"/>
              </a:spcAft>
              <a:buClr>
                <a:srgbClr val="000000"/>
              </a:buClr>
              <a:buSzPts val="1300"/>
              <a:buFont typeface="Pontano Sans"/>
              <a:buChar char="➢"/>
            </a:pPr>
            <a:r>
              <a:rPr lang="en" sz="1300">
                <a:solidFill>
                  <a:srgbClr val="000000"/>
                </a:solidFill>
                <a:latin typeface="Pontano Sans"/>
                <a:ea typeface="Pontano Sans"/>
                <a:cs typeface="Pontano Sans"/>
                <a:sym typeface="Pontano Sans"/>
              </a:rPr>
              <a:t>Optimize the data inserts into Elastic search for Course and Assessment dashboards.</a:t>
            </a:r>
            <a:endParaRPr sz="1300">
              <a:solidFill>
                <a:srgbClr val="000000"/>
              </a:solidFill>
              <a:latin typeface="Pontano Sans"/>
              <a:ea typeface="Pontano Sans"/>
              <a:cs typeface="Pontano Sans"/>
              <a:sym typeface="Pontano Sans"/>
            </a:endParaRPr>
          </a:p>
        </p:txBody>
      </p:sp>
      <p:graphicFrame>
        <p:nvGraphicFramePr>
          <p:cNvPr id="207" name="Google Shape;207;p19"/>
          <p:cNvGraphicFramePr/>
          <p:nvPr/>
        </p:nvGraphicFramePr>
        <p:xfrm>
          <a:off x="450475" y="1268525"/>
          <a:ext cx="3000000" cy="3000000"/>
        </p:xfrm>
        <a:graphic>
          <a:graphicData uri="http://schemas.openxmlformats.org/drawingml/2006/table">
            <a:tbl>
              <a:tblPr>
                <a:noFill/>
                <a:tableStyleId>{3CD6B586-4BAE-435D-A8D2-D838912477DE}</a:tableStyleId>
              </a:tblPr>
              <a:tblGrid>
                <a:gridCol w="1624000"/>
                <a:gridCol w="1624000"/>
                <a:gridCol w="1766575"/>
                <a:gridCol w="1624000"/>
                <a:gridCol w="1481375"/>
              </a:tblGrid>
              <a:tr h="38100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Data product</a:t>
                      </a:r>
                      <a:endParaRPr b="1" sz="13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No. of users</a:t>
                      </a:r>
                      <a:endParaRPr b="1" sz="13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Machine configuration</a:t>
                      </a:r>
                      <a:endParaRPr b="1" sz="13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Before optimization</a:t>
                      </a:r>
                      <a:endParaRPr b="1" sz="13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After optimization</a:t>
                      </a:r>
                      <a:endParaRPr b="1" sz="1300" u="none" cap="none" strike="noStrike">
                        <a:latin typeface="Economica"/>
                        <a:ea typeface="Economica"/>
                        <a:cs typeface="Economica"/>
                        <a:sym typeface="Economica"/>
                      </a:endParaRPr>
                    </a:p>
                  </a:txBody>
                  <a:tcPr marT="91425" marB="91425" marR="91425" marL="91425">
                    <a:solidFill>
                      <a:srgbClr val="B6D7A8"/>
                    </a:solidFill>
                  </a:tcPr>
                </a:tc>
              </a:tr>
              <a:tr h="38100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Course Metrics</a:t>
                      </a:r>
                      <a:endParaRPr b="1" sz="13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2 million</a:t>
                      </a:r>
                      <a:endParaRPr sz="13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16 cores, 60 gb</a:t>
                      </a:r>
                      <a:endParaRPr sz="13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29 minutes</a:t>
                      </a:r>
                      <a:endParaRPr sz="13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11 minutes</a:t>
                      </a:r>
                      <a:endParaRPr sz="1300" u="none" cap="none" strike="noStrike">
                        <a:latin typeface="Pontano Sans"/>
                        <a:ea typeface="Pontano Sans"/>
                        <a:cs typeface="Pontano Sans"/>
                        <a:sym typeface="Pontano Sans"/>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Assessment Metrics</a:t>
                      </a:r>
                      <a:endParaRPr b="1" sz="13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2 million</a:t>
                      </a:r>
                      <a:endParaRPr sz="13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16 cores, 60 gb</a:t>
                      </a:r>
                      <a:endParaRPr sz="13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65 minutes</a:t>
                      </a:r>
                      <a:endParaRPr sz="13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18 minutes</a:t>
                      </a:r>
                      <a:endParaRPr sz="1300" u="none" cap="none" strike="noStrike">
                        <a:latin typeface="Pontano Sans"/>
                        <a:ea typeface="Pontano Sans"/>
                        <a:cs typeface="Pontano Sans"/>
                        <a:sym typeface="Pontano Sans"/>
                      </a:endParaRPr>
                    </a:p>
                  </a:txBody>
                  <a:tcPr marT="91425" marB="91425" marR="91425" marL="91425"/>
                </a:tc>
              </a:tr>
            </a:tbl>
          </a:graphicData>
        </a:graphic>
      </p:graphicFrame>
      <p:sp>
        <p:nvSpPr>
          <p:cNvPr id="208" name="Google Shape;20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31340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700">
                <a:latin typeface="Economica"/>
                <a:ea typeface="Economica"/>
                <a:cs typeface="Economica"/>
                <a:sym typeface="Economica"/>
              </a:rPr>
              <a:t>Table of Contents </a:t>
            </a:r>
            <a:endParaRPr sz="2700">
              <a:latin typeface="Economica"/>
              <a:ea typeface="Economica"/>
              <a:cs typeface="Economica"/>
              <a:sym typeface="Economica"/>
            </a:endParaRPr>
          </a:p>
        </p:txBody>
      </p:sp>
      <p:sp>
        <p:nvSpPr>
          <p:cNvPr id="73" name="Google Shape;73;p2"/>
          <p:cNvSpPr txBox="1"/>
          <p:nvPr>
            <p:ph idx="1" type="body"/>
          </p:nvPr>
        </p:nvSpPr>
        <p:spPr>
          <a:xfrm>
            <a:off x="413950" y="1068800"/>
            <a:ext cx="6339300" cy="25161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Service level improvements </a:t>
            </a:r>
            <a:endParaRPr sz="1700">
              <a:solidFill>
                <a:srgbClr val="000000"/>
              </a:solidFill>
              <a:latin typeface="Pontano Sans"/>
              <a:ea typeface="Pontano Sans"/>
              <a:cs typeface="Pontano Sans"/>
              <a:sym typeface="Pontano Sans"/>
            </a:endParaRPr>
          </a:p>
          <a:p>
            <a:pPr indent="-336550" lvl="0" marL="457200" rtl="0" algn="l">
              <a:lnSpc>
                <a:spcPct val="200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Optimizations on Portal</a:t>
            </a:r>
            <a:endParaRPr sz="1700">
              <a:solidFill>
                <a:srgbClr val="000000"/>
              </a:solidFill>
              <a:latin typeface="Pontano Sans"/>
              <a:ea typeface="Pontano Sans"/>
              <a:cs typeface="Pontano Sans"/>
              <a:sym typeface="Pontano Sans"/>
            </a:endParaRPr>
          </a:p>
          <a:p>
            <a:pPr indent="-336550" lvl="0" marL="457200" rtl="0" algn="l">
              <a:lnSpc>
                <a:spcPct val="200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Data Infrastructure</a:t>
            </a:r>
            <a:endParaRPr sz="1700">
              <a:solidFill>
                <a:srgbClr val="000000"/>
              </a:solidFill>
              <a:latin typeface="Pontano Sans"/>
              <a:ea typeface="Pontano Sans"/>
              <a:cs typeface="Pontano Sans"/>
              <a:sym typeface="Pontano Sans"/>
            </a:endParaRPr>
          </a:p>
          <a:p>
            <a:pPr indent="-336550" lvl="0" marL="457200" rtl="0" algn="l">
              <a:lnSpc>
                <a:spcPct val="200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Infrastructure improvements</a:t>
            </a:r>
            <a:endParaRPr sz="1700">
              <a:solidFill>
                <a:srgbClr val="000000"/>
              </a:solidFill>
              <a:latin typeface="Pontano Sans"/>
              <a:ea typeface="Pontano Sans"/>
              <a:cs typeface="Pontano Sans"/>
              <a:sym typeface="Pontano Sans"/>
            </a:endParaRPr>
          </a:p>
          <a:p>
            <a:pPr indent="-336550" lvl="0" marL="457200" rtl="0" algn="l">
              <a:lnSpc>
                <a:spcPct val="200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Soak test results </a:t>
            </a:r>
            <a:endParaRPr sz="1700">
              <a:solidFill>
                <a:srgbClr val="000000"/>
              </a:solidFill>
              <a:latin typeface="Pontano Sans"/>
              <a:ea typeface="Pontano Sans"/>
              <a:cs typeface="Pontano Sans"/>
              <a:sym typeface="Pontano Sans"/>
            </a:endParaRPr>
          </a:p>
        </p:txBody>
      </p:sp>
      <p:sp>
        <p:nvSpPr>
          <p:cNvPr id="74" name="Google Shape;7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243250" y="1017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Data Infrastructure - Workflow Summarizer</a:t>
            </a:r>
            <a:endParaRPr>
              <a:latin typeface="Economica"/>
              <a:ea typeface="Economica"/>
              <a:cs typeface="Economica"/>
              <a:sym typeface="Economica"/>
            </a:endParaRPr>
          </a:p>
        </p:txBody>
      </p:sp>
      <p:graphicFrame>
        <p:nvGraphicFramePr>
          <p:cNvPr id="214" name="Google Shape;214;p20"/>
          <p:cNvGraphicFramePr/>
          <p:nvPr/>
        </p:nvGraphicFramePr>
        <p:xfrm>
          <a:off x="376013" y="908400"/>
          <a:ext cx="3000000" cy="3000000"/>
        </p:xfrm>
        <a:graphic>
          <a:graphicData uri="http://schemas.openxmlformats.org/drawingml/2006/table">
            <a:tbl>
              <a:tblPr>
                <a:noFill/>
                <a:tableStyleId>{3CD6B586-4BAE-435D-A8D2-D838912477DE}</a:tableStyleId>
              </a:tblPr>
              <a:tblGrid>
                <a:gridCol w="790650"/>
                <a:gridCol w="1819725"/>
                <a:gridCol w="3230100"/>
                <a:gridCol w="1285275"/>
                <a:gridCol w="1262075"/>
              </a:tblGrid>
              <a:tr h="3280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Data size</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Execution configuration</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Optimization</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Before Optimization</a:t>
                      </a:r>
                      <a:endParaRPr b="1" sz="12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After Optimization</a:t>
                      </a:r>
                      <a:endParaRPr b="1" sz="1200" u="none" cap="none" strike="noStrike">
                        <a:latin typeface="Economica"/>
                        <a:ea typeface="Economica"/>
                        <a:cs typeface="Economica"/>
                        <a:sym typeface="Economica"/>
                      </a:endParaRPr>
                    </a:p>
                  </a:txBody>
                  <a:tcPr marT="91425" marB="91425" marR="91425" marL="91425">
                    <a:solidFill>
                      <a:srgbClr val="B6D7A8"/>
                    </a:solidFill>
                  </a:tcPr>
                </a:tc>
              </a:tr>
              <a:tr h="2575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250M</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Cores: 30, Memory: 110g</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Kryo Serializer</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56 mins</a:t>
                      </a:r>
                      <a:endParaRPr sz="1200" u="none" cap="none" strike="noStrike">
                        <a:latin typeface="Pontano Sans"/>
                        <a:ea typeface="Pontano Sans"/>
                        <a:cs typeface="Pontano Sans"/>
                        <a:sym typeface="Pontano Sans"/>
                      </a:endParaRPr>
                    </a:p>
                  </a:txBody>
                  <a:tcPr marT="91425" marB="91425" marR="91425" marL="91425">
                    <a:solidFill>
                      <a:srgbClr val="F6B26B"/>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41 mins</a:t>
                      </a:r>
                      <a:endParaRPr sz="1200" u="none" cap="none" strike="noStrike">
                        <a:latin typeface="Pontano Sans"/>
                        <a:ea typeface="Pontano Sans"/>
                        <a:cs typeface="Pontano Sans"/>
                        <a:sym typeface="Pontano Sans"/>
                      </a:endParaRPr>
                    </a:p>
                  </a:txBody>
                  <a:tcPr marT="91425" marB="91425" marR="91425" marL="91425">
                    <a:solidFill>
                      <a:srgbClr val="A4C2F4"/>
                    </a:solidFill>
                  </a:tcPr>
                </a:tc>
              </a:tr>
              <a:tr h="2184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250M</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Cores: 30, Memory: 110g</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Use JSON String instead of Object</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56 mins</a:t>
                      </a:r>
                      <a:endParaRPr sz="1200" u="none" cap="none" strike="noStrike">
                        <a:latin typeface="Pontano Sans"/>
                        <a:ea typeface="Pontano Sans"/>
                        <a:cs typeface="Pontano Sans"/>
                        <a:sym typeface="Pontano Sans"/>
                      </a:endParaRPr>
                    </a:p>
                  </a:txBody>
                  <a:tcPr marT="91425" marB="91425" marR="91425" marL="91425">
                    <a:solidFill>
                      <a:srgbClr val="F6B26B"/>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21 mins</a:t>
                      </a:r>
                      <a:endParaRPr sz="1200" u="none" cap="none" strike="noStrike">
                        <a:latin typeface="Pontano Sans"/>
                        <a:ea typeface="Pontano Sans"/>
                        <a:cs typeface="Pontano Sans"/>
                        <a:sym typeface="Pontano Sans"/>
                      </a:endParaRPr>
                    </a:p>
                  </a:txBody>
                  <a:tcPr marT="91425" marB="91425" marR="91425" marL="91425">
                    <a:solidFill>
                      <a:srgbClr val="A4C2F4"/>
                    </a:solidFill>
                  </a:tcPr>
                </a:tc>
              </a:tr>
              <a:tr h="2673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500M</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Cores: 60, Memory: 220g</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Use JSON String instead of Object</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 hour 25 mins</a:t>
                      </a:r>
                      <a:endParaRPr sz="1200" u="none" cap="none" strike="noStrike">
                        <a:latin typeface="Pontano Sans"/>
                        <a:ea typeface="Pontano Sans"/>
                        <a:cs typeface="Pontano Sans"/>
                        <a:sym typeface="Pontano Sans"/>
                      </a:endParaRPr>
                    </a:p>
                  </a:txBody>
                  <a:tcPr marT="91425" marB="91425" marR="91425" marL="91425">
                    <a:solidFill>
                      <a:srgbClr val="F6B26B"/>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47 mins</a:t>
                      </a:r>
                      <a:endParaRPr sz="1200" u="none" cap="none" strike="noStrike">
                        <a:latin typeface="Pontano Sans"/>
                        <a:ea typeface="Pontano Sans"/>
                        <a:cs typeface="Pontano Sans"/>
                        <a:sym typeface="Pontano Sans"/>
                      </a:endParaRPr>
                    </a:p>
                  </a:txBody>
                  <a:tcPr marT="91425" marB="91425" marR="91425" marL="91425">
                    <a:solidFill>
                      <a:srgbClr val="A4C2F4"/>
                    </a:solidFill>
                  </a:tcPr>
                </a:tc>
              </a:tr>
              <a:tr h="2359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750M</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Cores: 60, Memory: 220g</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Use JSON String instead of Object</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 hours 47 mins</a:t>
                      </a:r>
                      <a:endParaRPr sz="1200" u="none" cap="none" strike="noStrike">
                        <a:latin typeface="Pontano Sans"/>
                        <a:ea typeface="Pontano Sans"/>
                        <a:cs typeface="Pontano Sans"/>
                        <a:sym typeface="Pontano Sans"/>
                      </a:endParaRPr>
                    </a:p>
                  </a:txBody>
                  <a:tcPr marT="91425" marB="91425" marR="91425" marL="91425">
                    <a:solidFill>
                      <a:srgbClr val="F6B26B"/>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 hour 52 mins</a:t>
                      </a:r>
                      <a:endParaRPr sz="1200" u="none" cap="none" strike="noStrike">
                        <a:latin typeface="Pontano Sans"/>
                        <a:ea typeface="Pontano Sans"/>
                        <a:cs typeface="Pontano Sans"/>
                        <a:sym typeface="Pontano Sans"/>
                      </a:endParaRPr>
                    </a:p>
                  </a:txBody>
                  <a:tcPr marT="91425" marB="91425" marR="91425" marL="91425">
                    <a:solidFill>
                      <a:srgbClr val="A4C2F4"/>
                    </a:solidFill>
                  </a:tcPr>
                </a:tc>
              </a:tr>
              <a:tr h="2893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1 Billion</a:t>
                      </a:r>
                      <a:endParaRPr b="1" sz="1200" u="none" cap="none" strike="noStrike">
                        <a:latin typeface="Economica"/>
                        <a:ea typeface="Economica"/>
                        <a:cs typeface="Economica"/>
                        <a:sym typeface="Economica"/>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Cores: 60, Memory: 220g</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Use JSON String instead of Object</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N/A</a:t>
                      </a:r>
                      <a:endParaRPr sz="1200" u="none" cap="none" strike="noStrike">
                        <a:latin typeface="Pontano Sans"/>
                        <a:ea typeface="Pontano Sans"/>
                        <a:cs typeface="Pontano Sans"/>
                        <a:sym typeface="Pontano Sans"/>
                      </a:endParaRPr>
                    </a:p>
                  </a:txBody>
                  <a:tcPr marT="91425" marB="91425" marR="91425" marL="91425">
                    <a:solidFill>
                      <a:srgbClr val="F6B26B"/>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0000"/>
                          </a:solidFill>
                          <a:latin typeface="Pontano Sans"/>
                          <a:ea typeface="Pontano Sans"/>
                          <a:cs typeface="Pontano Sans"/>
                          <a:sym typeface="Pontano Sans"/>
                        </a:rPr>
                        <a:t>6 hours 58 mins</a:t>
                      </a:r>
                      <a:endParaRPr b="1" sz="1200" u="none" cap="none" strike="noStrike">
                        <a:solidFill>
                          <a:srgbClr val="FF0000"/>
                        </a:solidFill>
                        <a:latin typeface="Pontano Sans"/>
                        <a:ea typeface="Pontano Sans"/>
                        <a:cs typeface="Pontano Sans"/>
                        <a:sym typeface="Pontano Sans"/>
                      </a:endParaRPr>
                    </a:p>
                  </a:txBody>
                  <a:tcPr marT="91425" marB="91425" marR="91425" marL="91425">
                    <a:solidFill>
                      <a:srgbClr val="A4C2F4"/>
                    </a:solidFill>
                  </a:tcPr>
                </a:tc>
              </a:tr>
            </a:tbl>
          </a:graphicData>
        </a:graphic>
      </p:graphicFrame>
      <p:sp>
        <p:nvSpPr>
          <p:cNvPr id="215" name="Google Shape;215;p20"/>
          <p:cNvSpPr txBox="1"/>
          <p:nvPr/>
        </p:nvSpPr>
        <p:spPr>
          <a:xfrm>
            <a:off x="393175" y="3279975"/>
            <a:ext cx="7742100" cy="17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Economica"/>
                <a:ea typeface="Economica"/>
                <a:cs typeface="Economica"/>
                <a:sym typeface="Economica"/>
              </a:rPr>
              <a:t>Optimizations</a:t>
            </a:r>
            <a:endParaRPr b="1" i="0" sz="1600" u="none" cap="none" strike="noStrike">
              <a:solidFill>
                <a:srgbClr val="000000"/>
              </a:solidFill>
              <a:latin typeface="Economica"/>
              <a:ea typeface="Economica"/>
              <a:cs typeface="Economica"/>
              <a:sym typeface="Economica"/>
            </a:endParaRPr>
          </a:p>
          <a:p>
            <a:pPr indent="-304800" lvl="0" marL="457200" marR="0" rtl="0" algn="l">
              <a:lnSpc>
                <a:spcPct val="115000"/>
              </a:lnSpc>
              <a:spcBef>
                <a:spcPts val="0"/>
              </a:spcBef>
              <a:spcAft>
                <a:spcPts val="0"/>
              </a:spcAft>
              <a:buClr>
                <a:srgbClr val="000000"/>
              </a:buClr>
              <a:buSzPts val="1200"/>
              <a:buFont typeface="Pontano Sans"/>
              <a:buChar char="➢"/>
            </a:pPr>
            <a:r>
              <a:rPr b="0" i="0" lang="en" sz="1200" u="none" cap="none" strike="noStrike">
                <a:solidFill>
                  <a:srgbClr val="000000"/>
                </a:solidFill>
                <a:latin typeface="Pontano Sans"/>
                <a:ea typeface="Pontano Sans"/>
                <a:cs typeface="Pontano Sans"/>
                <a:sym typeface="Pontano Sans"/>
              </a:rPr>
              <a:t>Use KryoSerializer instead of the Java serializer</a:t>
            </a:r>
            <a:endParaRPr b="0" i="0" sz="1200" u="none" cap="none" strike="noStrike">
              <a:solidFill>
                <a:srgbClr val="000000"/>
              </a:solidFill>
              <a:latin typeface="Pontano Sans"/>
              <a:ea typeface="Pontano Sans"/>
              <a:cs typeface="Pontano Sans"/>
              <a:sym typeface="Pontano Sans"/>
            </a:endParaRPr>
          </a:p>
          <a:p>
            <a:pPr indent="-304800" lvl="0" marL="457200" marR="0" rtl="0" algn="l">
              <a:lnSpc>
                <a:spcPct val="115000"/>
              </a:lnSpc>
              <a:spcBef>
                <a:spcPts val="0"/>
              </a:spcBef>
              <a:spcAft>
                <a:spcPts val="0"/>
              </a:spcAft>
              <a:buClr>
                <a:srgbClr val="000000"/>
              </a:buClr>
              <a:buSzPts val="1200"/>
              <a:buFont typeface="Pontano Sans"/>
              <a:buChar char="➢"/>
            </a:pPr>
            <a:r>
              <a:rPr b="0" i="0" lang="en" sz="1200" u="none" cap="none" strike="noStrike">
                <a:solidFill>
                  <a:srgbClr val="000000"/>
                </a:solidFill>
                <a:latin typeface="Pontano Sans"/>
                <a:ea typeface="Pontano Sans"/>
                <a:cs typeface="Pontano Sans"/>
                <a:sym typeface="Pontano Sans"/>
              </a:rPr>
              <a:t>Use Stringified JSON of the telemetry instead of POJO/Case Class of the Telemetry events.</a:t>
            </a:r>
            <a:endParaRPr b="0" i="0" sz="1200" u="none" cap="none" strike="noStrike">
              <a:solidFill>
                <a:srgbClr val="000000"/>
              </a:solidFill>
              <a:latin typeface="Pontano Sans"/>
              <a:ea typeface="Pontano Sans"/>
              <a:cs typeface="Pontano Sans"/>
              <a:sym typeface="Pontano Sans"/>
            </a:endParaRPr>
          </a:p>
          <a:p>
            <a:pPr indent="-304800" lvl="0" marL="457200" marR="0" rtl="0" algn="l">
              <a:lnSpc>
                <a:spcPct val="115000"/>
              </a:lnSpc>
              <a:spcBef>
                <a:spcPts val="0"/>
              </a:spcBef>
              <a:spcAft>
                <a:spcPts val="0"/>
              </a:spcAft>
              <a:buClr>
                <a:srgbClr val="000000"/>
              </a:buClr>
              <a:buSzPts val="1200"/>
              <a:buFont typeface="Pontano Sans"/>
              <a:buChar char="➢"/>
            </a:pPr>
            <a:r>
              <a:rPr b="0" i="0" lang="en" sz="1200" u="none" cap="none" strike="noStrike">
                <a:solidFill>
                  <a:srgbClr val="000000"/>
                </a:solidFill>
                <a:latin typeface="Pontano Sans"/>
                <a:ea typeface="Pontano Sans"/>
                <a:cs typeface="Pontano Sans"/>
                <a:sym typeface="Pontano Sans"/>
              </a:rPr>
              <a:t>Use a higher batch size for the Kafka Dispatcher and snappy compression when dispatching events to Kafka.</a:t>
            </a:r>
            <a:endParaRPr b="0" i="0" sz="1200" u="none" cap="none" strike="noStrike">
              <a:solidFill>
                <a:srgbClr val="000000"/>
              </a:solidFill>
              <a:latin typeface="Pontano Sans"/>
              <a:ea typeface="Pontano Sans"/>
              <a:cs typeface="Pontano Sans"/>
              <a:sym typeface="Pontano Sans"/>
            </a:endParaRPr>
          </a:p>
          <a:p>
            <a:pPr indent="-304800" lvl="0" marL="457200" marR="0" rtl="0" algn="l">
              <a:lnSpc>
                <a:spcPct val="150000"/>
              </a:lnSpc>
              <a:spcBef>
                <a:spcPts val="0"/>
              </a:spcBef>
              <a:spcAft>
                <a:spcPts val="0"/>
              </a:spcAft>
              <a:buClr>
                <a:srgbClr val="000000"/>
              </a:buClr>
              <a:buSzPts val="1200"/>
              <a:buFont typeface="Pontano Sans"/>
              <a:buChar char="➢"/>
            </a:pPr>
            <a:r>
              <a:rPr b="0" i="0" lang="en" sz="1200" u="none" cap="none" strike="noStrike">
                <a:solidFill>
                  <a:srgbClr val="000000"/>
                </a:solidFill>
                <a:latin typeface="Pontano Sans"/>
                <a:ea typeface="Pontano Sans"/>
                <a:cs typeface="Pontano Sans"/>
                <a:sym typeface="Pontano Sans"/>
              </a:rPr>
              <a:t>Use optimal number of partitions (parallelization in Spark) to achieve better performance.</a:t>
            </a:r>
            <a:endParaRPr b="0" i="0" sz="1200" u="none" cap="none" strike="noStrike">
              <a:solidFill>
                <a:srgbClr val="000000"/>
              </a:solidFill>
              <a:latin typeface="Pontano Sans"/>
              <a:ea typeface="Pontano Sans"/>
              <a:cs typeface="Pontano Sans"/>
              <a:sym typeface="Pontano Sans"/>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Economica"/>
                <a:ea typeface="Economica"/>
                <a:cs typeface="Economica"/>
                <a:sym typeface="Economica"/>
              </a:rPr>
              <a:t>Next Steps</a:t>
            </a:r>
            <a:endParaRPr b="1" i="0" sz="1600" u="none" cap="none" strike="noStrike">
              <a:solidFill>
                <a:srgbClr val="000000"/>
              </a:solidFill>
              <a:latin typeface="Economica"/>
              <a:ea typeface="Economica"/>
              <a:cs typeface="Economica"/>
              <a:sym typeface="Economica"/>
            </a:endParaRPr>
          </a:p>
          <a:p>
            <a:pPr indent="-298450" lvl="0" marL="457200" marR="0" rtl="0" algn="l">
              <a:lnSpc>
                <a:spcPct val="115000"/>
              </a:lnSpc>
              <a:spcBef>
                <a:spcPts val="0"/>
              </a:spcBef>
              <a:spcAft>
                <a:spcPts val="0"/>
              </a:spcAft>
              <a:buClr>
                <a:srgbClr val="000000"/>
              </a:buClr>
              <a:buSzPts val="1100"/>
              <a:buFont typeface="Open Sans"/>
              <a:buChar char="➢"/>
            </a:pPr>
            <a:r>
              <a:rPr b="0" i="0" lang="en" sz="1200" u="none" cap="none" strike="noStrike">
                <a:solidFill>
                  <a:srgbClr val="000000"/>
                </a:solidFill>
                <a:latin typeface="Pontano Sans"/>
                <a:ea typeface="Pontano Sans"/>
                <a:cs typeface="Pontano Sans"/>
                <a:sym typeface="Pontano Sans"/>
              </a:rPr>
              <a:t>Parallelize using partitions</a:t>
            </a:r>
            <a:endParaRPr b="0" i="0" sz="1100" u="none" cap="none" strike="noStrike">
              <a:solidFill>
                <a:srgbClr val="000000"/>
              </a:solidFill>
              <a:latin typeface="Open Sans"/>
              <a:ea typeface="Open Sans"/>
              <a:cs typeface="Open Sans"/>
              <a:sym typeface="Open Sans"/>
            </a:endParaRPr>
          </a:p>
        </p:txBody>
      </p:sp>
      <p:sp>
        <p:nvSpPr>
          <p:cNvPr id="216" name="Google Shape;2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Infrastructure - Multi K8S for resiliency</a:t>
            </a:r>
            <a:endParaRPr>
              <a:latin typeface="Economica"/>
              <a:ea typeface="Economica"/>
              <a:cs typeface="Economica"/>
              <a:sym typeface="Economica"/>
            </a:endParaRPr>
          </a:p>
          <a:p>
            <a:pPr indent="0" lvl="0" marL="0" rtl="0" algn="l">
              <a:lnSpc>
                <a:spcPct val="100000"/>
              </a:lnSpc>
              <a:spcBef>
                <a:spcPts val="0"/>
              </a:spcBef>
              <a:spcAft>
                <a:spcPts val="0"/>
              </a:spcAft>
              <a:buSzPts val="3600"/>
              <a:buNone/>
            </a:pPr>
            <a:r>
              <a:t/>
            </a:r>
            <a:endParaRPr>
              <a:latin typeface="Economica"/>
              <a:ea typeface="Economica"/>
              <a:cs typeface="Economica"/>
              <a:sym typeface="Economica"/>
            </a:endParaRPr>
          </a:p>
        </p:txBody>
      </p:sp>
      <p:pic>
        <p:nvPicPr>
          <p:cNvPr id="222" name="Google Shape;222;p21"/>
          <p:cNvPicPr preferRelativeResize="0"/>
          <p:nvPr/>
        </p:nvPicPr>
        <p:blipFill rotWithShape="1">
          <a:blip r:embed="rId3">
            <a:alphaModFix/>
          </a:blip>
          <a:srcRect b="0" l="0" r="0" t="0"/>
          <a:stretch/>
        </p:blipFill>
        <p:spPr>
          <a:xfrm>
            <a:off x="567051" y="1000025"/>
            <a:ext cx="8069574" cy="3686275"/>
          </a:xfrm>
          <a:prstGeom prst="rect">
            <a:avLst/>
          </a:prstGeom>
          <a:noFill/>
          <a:ln>
            <a:noFill/>
          </a:ln>
        </p:spPr>
      </p:pic>
      <p:sp>
        <p:nvSpPr>
          <p:cNvPr id="223" name="Google Shape;22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Infrastructure Improvements</a:t>
            </a:r>
            <a:endParaRPr>
              <a:latin typeface="Economica"/>
              <a:ea typeface="Economica"/>
              <a:cs typeface="Economica"/>
              <a:sym typeface="Economica"/>
            </a:endParaRPr>
          </a:p>
          <a:p>
            <a:pPr indent="0" lvl="0" marL="0" rtl="0" algn="l">
              <a:lnSpc>
                <a:spcPct val="100000"/>
              </a:lnSpc>
              <a:spcBef>
                <a:spcPts val="0"/>
              </a:spcBef>
              <a:spcAft>
                <a:spcPts val="0"/>
              </a:spcAft>
              <a:buSzPts val="3600"/>
              <a:buNone/>
            </a:pPr>
            <a:r>
              <a:t/>
            </a:r>
            <a:endParaRPr>
              <a:latin typeface="Economica"/>
              <a:ea typeface="Economica"/>
              <a:cs typeface="Economica"/>
              <a:sym typeface="Economica"/>
            </a:endParaRPr>
          </a:p>
        </p:txBody>
      </p:sp>
      <p:sp>
        <p:nvSpPr>
          <p:cNvPr id="229" name="Google Shape;229;p22"/>
          <p:cNvSpPr txBox="1"/>
          <p:nvPr>
            <p:ph idx="1" type="body"/>
          </p:nvPr>
        </p:nvSpPr>
        <p:spPr>
          <a:xfrm>
            <a:off x="311700" y="1185325"/>
            <a:ext cx="8520600" cy="3302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Upgraded kong version from 0.9 to 0.10</a:t>
            </a:r>
            <a:endParaRPr sz="1700">
              <a:solidFill>
                <a:srgbClr val="000000"/>
              </a:solidFill>
              <a:latin typeface="Pontano Sans"/>
              <a:ea typeface="Pontano Sans"/>
              <a:cs typeface="Pontano Sans"/>
              <a:sym typeface="Pontano Sans"/>
            </a:endParaRPr>
          </a:p>
          <a:p>
            <a:pPr indent="-336550" lvl="1" marL="914400" rtl="0" algn="l">
              <a:lnSpc>
                <a:spcPct val="115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Soak test max TPS in kong 0.9 - 7332 req/s, TPS in kong 0.10 - 14244 req/s</a:t>
            </a:r>
            <a:endParaRPr sz="1700">
              <a:solidFill>
                <a:srgbClr val="000000"/>
              </a:solidFill>
              <a:latin typeface="Pontano Sans"/>
              <a:ea typeface="Pontano Sans"/>
              <a:cs typeface="Pontano Sans"/>
              <a:sym typeface="Pontano Sans"/>
            </a:endParaRPr>
          </a:p>
          <a:p>
            <a:pPr indent="-336550" lvl="0" marL="457200" rtl="0" algn="l">
              <a:lnSpc>
                <a:spcPct val="115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Logging ES cluster</a:t>
            </a:r>
            <a:endParaRPr sz="1700">
              <a:solidFill>
                <a:srgbClr val="000000"/>
              </a:solidFill>
              <a:latin typeface="Pontano Sans"/>
              <a:ea typeface="Pontano Sans"/>
              <a:cs typeface="Pontano Sans"/>
              <a:sym typeface="Pontano Sans"/>
            </a:endParaRPr>
          </a:p>
          <a:p>
            <a:pPr indent="-336550" lvl="1" marL="914400" rtl="0" algn="l">
              <a:lnSpc>
                <a:spcPct val="115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Current configuration - Single node F16s ( 16 core 16G) 2TB HDD; 600G data per day; Retention 2 days</a:t>
            </a:r>
            <a:endParaRPr sz="1700">
              <a:solidFill>
                <a:srgbClr val="000000"/>
              </a:solidFill>
              <a:latin typeface="Pontano Sans"/>
              <a:ea typeface="Pontano Sans"/>
              <a:cs typeface="Pontano Sans"/>
              <a:sym typeface="Pontano Sans"/>
            </a:endParaRPr>
          </a:p>
          <a:p>
            <a:pPr indent="-336550" lvl="1" marL="914400" rtl="0" algn="l">
              <a:lnSpc>
                <a:spcPct val="115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New Configurations - 3 node cluster with fluent bit</a:t>
            </a:r>
            <a:endParaRPr sz="1700">
              <a:solidFill>
                <a:srgbClr val="000000"/>
              </a:solidFill>
              <a:latin typeface="Pontano Sans"/>
              <a:ea typeface="Pontano Sans"/>
              <a:cs typeface="Pontano Sans"/>
              <a:sym typeface="Pontano Sans"/>
            </a:endParaRPr>
          </a:p>
          <a:p>
            <a:pPr indent="-336550" lvl="0" marL="457200" rtl="0" algn="l">
              <a:lnSpc>
                <a:spcPct val="115000"/>
              </a:lnSpc>
              <a:spcBef>
                <a:spcPts val="0"/>
              </a:spcBef>
              <a:spcAft>
                <a:spcPts val="0"/>
              </a:spcAft>
              <a:buClr>
                <a:srgbClr val="000000"/>
              </a:buClr>
              <a:buSzPts val="1700"/>
              <a:buFont typeface="Pontano Sans"/>
              <a:buChar char="➢"/>
            </a:pPr>
            <a:r>
              <a:rPr lang="en" sz="1700">
                <a:solidFill>
                  <a:srgbClr val="000000"/>
                </a:solidFill>
                <a:latin typeface="Pontano Sans"/>
                <a:ea typeface="Pontano Sans"/>
                <a:cs typeface="Pontano Sans"/>
                <a:sym typeface="Pontano Sans"/>
              </a:rPr>
              <a:t>Updated replication factor for sunbird_courses Cassandra keyspace for improved resiliency</a:t>
            </a:r>
            <a:endParaRPr sz="1700">
              <a:solidFill>
                <a:srgbClr val="000000"/>
              </a:solidFill>
              <a:latin typeface="Pontano Sans"/>
              <a:ea typeface="Pontano Sans"/>
              <a:cs typeface="Pontano Sans"/>
              <a:sym typeface="Pontano Sans"/>
            </a:endParaRPr>
          </a:p>
        </p:txBody>
      </p:sp>
      <p:sp>
        <p:nvSpPr>
          <p:cNvPr id="230" name="Google Shape;23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168300" y="34625"/>
            <a:ext cx="8768400" cy="80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Soak Test Results Before Optimizations:</a:t>
            </a:r>
            <a:endParaRPr sz="2400">
              <a:latin typeface="Economica"/>
              <a:ea typeface="Economica"/>
              <a:cs typeface="Economica"/>
              <a:sym typeface="Economica"/>
            </a:endParaRPr>
          </a:p>
        </p:txBody>
      </p:sp>
      <p:graphicFrame>
        <p:nvGraphicFramePr>
          <p:cNvPr id="236" name="Google Shape;236;p23"/>
          <p:cNvGraphicFramePr/>
          <p:nvPr/>
        </p:nvGraphicFramePr>
        <p:xfrm>
          <a:off x="305500" y="772775"/>
          <a:ext cx="3000000" cy="3000000"/>
        </p:xfrm>
        <a:graphic>
          <a:graphicData uri="http://schemas.openxmlformats.org/drawingml/2006/table">
            <a:tbl>
              <a:tblPr>
                <a:noFill/>
                <a:tableStyleId>{4C1AC0CB-CB43-4F00-8B44-07B415DA7169}</a:tableStyleId>
              </a:tblPr>
              <a:tblGrid>
                <a:gridCol w="1539100"/>
                <a:gridCol w="1067625"/>
                <a:gridCol w="837475"/>
                <a:gridCol w="843250"/>
                <a:gridCol w="899150"/>
                <a:gridCol w="815075"/>
                <a:gridCol w="1017125"/>
                <a:gridCol w="1237200"/>
              </a:tblGrid>
              <a:tr h="291000">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rgbClr val="24292E"/>
                          </a:solidFill>
                          <a:latin typeface="Economica"/>
                          <a:ea typeface="Economica"/>
                          <a:cs typeface="Economica"/>
                          <a:sym typeface="Economica"/>
                        </a:rPr>
                        <a:t>API</a:t>
                      </a:r>
                      <a:endParaRPr b="1" sz="1300" u="none" cap="none" strike="noStrike">
                        <a:solidFill>
                          <a:srgbClr val="24292E"/>
                        </a:solidFill>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rgbClr val="24292E"/>
                          </a:solidFill>
                          <a:latin typeface="Economica"/>
                          <a:ea typeface="Economica"/>
                          <a:cs typeface="Economica"/>
                          <a:sym typeface="Economica"/>
                        </a:rPr>
                        <a:t>Thread Count</a:t>
                      </a:r>
                      <a:endParaRPr b="1" sz="1300" u="none" cap="none" strike="noStrike">
                        <a:solidFill>
                          <a:srgbClr val="24292E"/>
                        </a:solidFill>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rgbClr val="24292E"/>
                          </a:solidFill>
                          <a:latin typeface="Economica"/>
                          <a:ea typeface="Economica"/>
                          <a:cs typeface="Economica"/>
                          <a:sym typeface="Economica"/>
                        </a:rPr>
                        <a:t>Samples</a:t>
                      </a:r>
                      <a:endParaRPr b="1" sz="1300" u="none" cap="none" strike="noStrike">
                        <a:solidFill>
                          <a:srgbClr val="24292E"/>
                        </a:solidFill>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rgbClr val="24292E"/>
                          </a:solidFill>
                          <a:latin typeface="Economica"/>
                          <a:ea typeface="Economica"/>
                          <a:cs typeface="Economica"/>
                          <a:sym typeface="Economica"/>
                        </a:rPr>
                        <a:t>Error Count</a:t>
                      </a:r>
                      <a:endParaRPr b="1" sz="1300" u="none" cap="none" strike="noStrike">
                        <a:solidFill>
                          <a:srgbClr val="24292E"/>
                        </a:solidFill>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rgbClr val="24292E"/>
                          </a:solidFill>
                          <a:latin typeface="Economica"/>
                          <a:ea typeface="Economica"/>
                          <a:cs typeface="Economica"/>
                          <a:sym typeface="Economica"/>
                        </a:rPr>
                        <a:t>Avg (ms)</a:t>
                      </a:r>
                      <a:endParaRPr b="1" sz="1300" u="none" cap="none" strike="noStrike">
                        <a:solidFill>
                          <a:srgbClr val="24292E"/>
                        </a:solidFill>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rgbClr val="24292E"/>
                          </a:solidFill>
                          <a:latin typeface="Economica"/>
                          <a:ea typeface="Economica"/>
                          <a:cs typeface="Economica"/>
                          <a:sym typeface="Economica"/>
                        </a:rPr>
                        <a:t>95th pct</a:t>
                      </a:r>
                      <a:endParaRPr b="1" sz="1300" u="none" cap="none" strike="noStrike">
                        <a:solidFill>
                          <a:srgbClr val="24292E"/>
                        </a:solidFill>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rgbClr val="24292E"/>
                          </a:solidFill>
                          <a:latin typeface="Economica"/>
                          <a:ea typeface="Economica"/>
                          <a:cs typeface="Economica"/>
                          <a:sym typeface="Economica"/>
                        </a:rPr>
                        <a:t>99th pct</a:t>
                      </a:r>
                      <a:endParaRPr b="1" sz="1300" u="none" cap="none" strike="noStrike">
                        <a:solidFill>
                          <a:srgbClr val="24292E"/>
                        </a:solidFill>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rgbClr val="24292E"/>
                          </a:solidFill>
                          <a:latin typeface="Economica"/>
                          <a:ea typeface="Economica"/>
                          <a:cs typeface="Economica"/>
                          <a:sym typeface="Economica"/>
                        </a:rPr>
                        <a:t>Throughput/sec</a:t>
                      </a:r>
                      <a:endParaRPr b="1" sz="1300" u="none" cap="none" strike="noStrike">
                        <a:solidFill>
                          <a:srgbClr val="24292E"/>
                        </a:solidFill>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2743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Total</a:t>
                      </a:r>
                      <a:endParaRPr b="1" sz="12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3D3D3D"/>
                          </a:solidFill>
                          <a:latin typeface="Pontano Sans"/>
                          <a:ea typeface="Pontano Sans"/>
                          <a:cs typeface="Pontano Sans"/>
                          <a:sym typeface="Pontano Sans"/>
                        </a:rPr>
                        <a:t>2400000</a:t>
                      </a:r>
                      <a:endParaRPr b="1"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3D3D3D"/>
                          </a:solidFill>
                          <a:latin typeface="Pontano Sans"/>
                          <a:ea typeface="Pontano Sans"/>
                          <a:cs typeface="Pontano Sans"/>
                          <a:sym typeface="Pontano Sans"/>
                        </a:rPr>
                        <a:t>0</a:t>
                      </a:r>
                      <a:endParaRPr b="1"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3D3D3D"/>
                          </a:solidFill>
                          <a:latin typeface="Pontano Sans"/>
                          <a:ea typeface="Pontano Sans"/>
                          <a:cs typeface="Pontano Sans"/>
                          <a:sym typeface="Pontano Sans"/>
                        </a:rPr>
                        <a:t>159.12</a:t>
                      </a:r>
                      <a:endParaRPr b="1"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3D3D3D"/>
                          </a:solidFill>
                          <a:latin typeface="Pontano Sans"/>
                          <a:ea typeface="Pontano Sans"/>
                          <a:cs typeface="Pontano Sans"/>
                          <a:sym typeface="Pontano Sans"/>
                        </a:rPr>
                        <a:t>395</a:t>
                      </a:r>
                      <a:endParaRPr b="1"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3D3D3D"/>
                          </a:solidFill>
                          <a:latin typeface="Pontano Sans"/>
                          <a:ea typeface="Pontano Sans"/>
                          <a:cs typeface="Pontano Sans"/>
                          <a:sym typeface="Pontano Sans"/>
                        </a:rPr>
                        <a:t>718.97</a:t>
                      </a:r>
                      <a:endParaRPr b="1"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3D3D3D"/>
                          </a:solidFill>
                          <a:latin typeface="Pontano Sans"/>
                          <a:ea typeface="Pontano Sans"/>
                          <a:cs typeface="Pontano Sans"/>
                          <a:sym typeface="Pontano Sans"/>
                        </a:rPr>
                        <a:t>3543.49</a:t>
                      </a:r>
                      <a:endParaRPr b="1"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r>
              <a:tr h="2702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Content Hierarchy</a:t>
                      </a:r>
                      <a:endParaRPr b="1" sz="12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300000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262.74</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896.85</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1433.98</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443</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702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Content Read</a:t>
                      </a:r>
                      <a:endParaRPr b="1" sz="12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300000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165.05</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626</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1083.99</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443.05</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702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Device Register</a:t>
                      </a:r>
                      <a:endParaRPr b="1" sz="12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300000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63.06</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104</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144</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443.05</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702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Dial Search</a:t>
                      </a:r>
                      <a:endParaRPr b="1" sz="12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300000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129.51</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508</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833.98</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443.05</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702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Form Read</a:t>
                      </a:r>
                      <a:endParaRPr b="1" sz="12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300000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79.39</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297</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458</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443.05</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702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Org Search</a:t>
                      </a:r>
                      <a:endParaRPr b="1" sz="12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300000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231.01</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859</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1276.99</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443.05</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702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Send Telemetry</a:t>
                      </a:r>
                      <a:endParaRPr b="1" sz="12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300000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270.63</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716</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1287.99</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443.03</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702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Tenant Info</a:t>
                      </a:r>
                      <a:endParaRPr b="1" sz="12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600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300000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0</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71.61</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261</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393.99</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3D3D3D"/>
                          </a:solidFill>
                          <a:latin typeface="Pontano Sans"/>
                          <a:ea typeface="Pontano Sans"/>
                          <a:cs typeface="Pontano Sans"/>
                          <a:sym typeface="Pontano Sans"/>
                        </a:rPr>
                        <a:t>443.04</a:t>
                      </a:r>
                      <a:endParaRPr sz="1200" u="none" cap="none" strike="noStrike">
                        <a:solidFill>
                          <a:srgbClr val="3D3D3D"/>
                        </a:solidFill>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37" name="Google Shape;237;p23"/>
          <p:cNvSpPr txBox="1"/>
          <p:nvPr/>
        </p:nvSpPr>
        <p:spPr>
          <a:xfrm>
            <a:off x="188550" y="3748375"/>
            <a:ext cx="4665900" cy="1482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rgbClr val="1B1F22"/>
              </a:buClr>
              <a:buSzPts val="1200"/>
              <a:buFont typeface="Arial"/>
              <a:buChar char="➢"/>
            </a:pPr>
            <a:r>
              <a:rPr b="0" i="0" lang="en" sz="1200" u="none" cap="none" strike="noStrike">
                <a:solidFill>
                  <a:srgbClr val="1B1F22"/>
                </a:solidFill>
                <a:highlight>
                  <a:srgbClr val="FFFFFF"/>
                </a:highlight>
                <a:latin typeface="Arial"/>
                <a:ea typeface="Arial"/>
                <a:cs typeface="Arial"/>
                <a:sym typeface="Arial"/>
              </a:rPr>
              <a:t>Proxy - 12 (cpu limit - 1 core, memory limit - 1GB)</a:t>
            </a:r>
            <a:endParaRPr b="0" i="0" sz="1200" u="none" cap="none" strike="noStrike">
              <a:solidFill>
                <a:srgbClr val="1B1F22"/>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B1F22"/>
              </a:buClr>
              <a:buSzPts val="1200"/>
              <a:buFont typeface="Arial"/>
              <a:buChar char="➢"/>
            </a:pPr>
            <a:r>
              <a:rPr b="0" i="0" lang="en" sz="1200" u="none" cap="none" strike="noStrike">
                <a:solidFill>
                  <a:srgbClr val="1B1F22"/>
                </a:solidFill>
                <a:highlight>
                  <a:srgbClr val="FFFFFF"/>
                </a:highlight>
                <a:latin typeface="Arial"/>
                <a:ea typeface="Arial"/>
                <a:cs typeface="Arial"/>
                <a:sym typeface="Arial"/>
              </a:rPr>
              <a:t>Kong - 6 (cpu limit - 1 core, memory limit - 1GB)</a:t>
            </a:r>
            <a:endParaRPr b="0" i="0" sz="1200" u="none" cap="none" strike="noStrike">
              <a:solidFill>
                <a:srgbClr val="1B1F22"/>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B1F22"/>
              </a:buClr>
              <a:buSzPts val="1200"/>
              <a:buFont typeface="Arial"/>
              <a:buChar char="➢"/>
            </a:pPr>
            <a:r>
              <a:rPr b="0" i="0" lang="en" sz="1200" u="none" cap="none" strike="noStrike">
                <a:solidFill>
                  <a:srgbClr val="1B1F22"/>
                </a:solidFill>
                <a:highlight>
                  <a:srgbClr val="FFFFFF"/>
                </a:highlight>
                <a:latin typeface="Arial"/>
                <a:ea typeface="Arial"/>
                <a:cs typeface="Arial"/>
                <a:sym typeface="Arial"/>
              </a:rPr>
              <a:t>Player - 8 (cpu limit - 1.5 core, memory limit - 1GB)</a:t>
            </a:r>
            <a:endParaRPr b="0" i="0" sz="1200" u="none" cap="none" strike="noStrike">
              <a:solidFill>
                <a:srgbClr val="1B1F22"/>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B1F22"/>
              </a:buClr>
              <a:buSzPts val="1200"/>
              <a:buFont typeface="Arial"/>
              <a:buChar char="➢"/>
            </a:pPr>
            <a:r>
              <a:rPr b="0" i="0" lang="en" sz="1200" u="none" cap="none" strike="noStrike">
                <a:solidFill>
                  <a:srgbClr val="1B1F22"/>
                </a:solidFill>
                <a:highlight>
                  <a:srgbClr val="FFFFFF"/>
                </a:highlight>
                <a:latin typeface="Arial"/>
                <a:ea typeface="Arial"/>
                <a:cs typeface="Arial"/>
                <a:sym typeface="Arial"/>
              </a:rPr>
              <a:t>KnowledgeMW - 8 (cpu limit - 2 core, memory limit - 4GB)</a:t>
            </a:r>
            <a:endParaRPr b="0" i="0" sz="1200" u="none" cap="none" strike="noStrike">
              <a:solidFill>
                <a:srgbClr val="1B1F22"/>
              </a:solidFill>
              <a:highlight>
                <a:srgbClr val="FFFFFF"/>
              </a:highlight>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100"/>
              <a:buFont typeface="Arial"/>
              <a:buNone/>
            </a:pPr>
            <a:r>
              <a:t/>
            </a:r>
            <a:endParaRPr b="0" i="0" sz="1100" u="none" cap="none" strike="noStrike">
              <a:solidFill>
                <a:srgbClr val="1B1F22"/>
              </a:solidFill>
              <a:highlight>
                <a:schemeClr val="lt1"/>
              </a:highlight>
              <a:latin typeface="Arial"/>
              <a:ea typeface="Arial"/>
              <a:cs typeface="Arial"/>
              <a:sym typeface="Arial"/>
            </a:endParaRPr>
          </a:p>
        </p:txBody>
      </p:sp>
      <p:sp>
        <p:nvSpPr>
          <p:cNvPr id="238" name="Google Shape;238;p23"/>
          <p:cNvSpPr txBox="1"/>
          <p:nvPr/>
        </p:nvSpPr>
        <p:spPr>
          <a:xfrm>
            <a:off x="4765025" y="3737400"/>
            <a:ext cx="4665900" cy="1482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rgbClr val="1B1F22"/>
              </a:buClr>
              <a:buSzPts val="1200"/>
              <a:buFont typeface="Arial"/>
              <a:buChar char="➢"/>
            </a:pPr>
            <a:r>
              <a:rPr b="0" i="0" lang="en" sz="1200" u="none" cap="none" strike="noStrike">
                <a:solidFill>
                  <a:srgbClr val="1B1F22"/>
                </a:solidFill>
                <a:highlight>
                  <a:srgbClr val="FFFFFF"/>
                </a:highlight>
                <a:latin typeface="Arial"/>
                <a:ea typeface="Arial"/>
                <a:cs typeface="Arial"/>
                <a:sym typeface="Arial"/>
              </a:rPr>
              <a:t>Content - 6 (cpu limit - 2 core, memory limit - 4GB)</a:t>
            </a:r>
            <a:endParaRPr b="0" i="0" sz="1200" u="none" cap="none" strike="noStrike">
              <a:solidFill>
                <a:srgbClr val="1B1F22"/>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B1F22"/>
              </a:buClr>
              <a:buSzPts val="1200"/>
              <a:buFont typeface="Arial"/>
              <a:buChar char="➢"/>
            </a:pPr>
            <a:r>
              <a:rPr b="0" i="0" lang="en" sz="1200" u="none" cap="none" strike="noStrike">
                <a:solidFill>
                  <a:srgbClr val="1B1F22"/>
                </a:solidFill>
                <a:highlight>
                  <a:srgbClr val="FFFFFF"/>
                </a:highlight>
                <a:latin typeface="Arial"/>
                <a:ea typeface="Arial"/>
                <a:cs typeface="Arial"/>
                <a:sym typeface="Arial"/>
              </a:rPr>
              <a:t>LMS - 6 (cpu limit - 2 core, memory limit - 4GB)</a:t>
            </a:r>
            <a:endParaRPr b="0" i="0" sz="1200" u="none" cap="none" strike="noStrike">
              <a:solidFill>
                <a:srgbClr val="1B1F22"/>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B1F22"/>
              </a:buClr>
              <a:buSzPts val="1200"/>
              <a:buFont typeface="Arial"/>
              <a:buChar char="➢"/>
            </a:pPr>
            <a:r>
              <a:rPr b="0" i="0" lang="en" sz="1200" u="none" cap="none" strike="noStrike">
                <a:solidFill>
                  <a:srgbClr val="1B1F22"/>
                </a:solidFill>
                <a:highlight>
                  <a:srgbClr val="FFFFFF"/>
                </a:highlight>
                <a:latin typeface="Arial"/>
                <a:ea typeface="Arial"/>
                <a:cs typeface="Arial"/>
                <a:sym typeface="Arial"/>
              </a:rPr>
              <a:t>Learner - 6 (cpu limit - 3 core, memory limit - 4GB)</a:t>
            </a:r>
            <a:endParaRPr b="0" i="0" sz="1200" u="none" cap="none" strike="noStrike">
              <a:solidFill>
                <a:srgbClr val="1B1F22"/>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B1F22"/>
              </a:buClr>
              <a:buSzPts val="1200"/>
              <a:buFont typeface="Arial"/>
              <a:buChar char="➢"/>
            </a:pPr>
            <a:r>
              <a:rPr b="0" i="0" lang="en" sz="1200" u="none" cap="none" strike="noStrike">
                <a:solidFill>
                  <a:srgbClr val="1B1F22"/>
                </a:solidFill>
                <a:highlight>
                  <a:srgbClr val="FFFFFF"/>
                </a:highlight>
                <a:latin typeface="Arial"/>
                <a:ea typeface="Arial"/>
                <a:cs typeface="Arial"/>
                <a:sym typeface="Arial"/>
              </a:rPr>
              <a:t>Telemetry 6 (cpu limit - 1.5 core, memory limit - 1GB)</a:t>
            </a:r>
            <a:endParaRPr b="0" i="0" sz="1200" u="none" cap="none" strike="noStrike">
              <a:solidFill>
                <a:srgbClr val="1B1F22"/>
              </a:solidFill>
              <a:highlight>
                <a:srgbClr val="FFFFFF"/>
              </a:highlight>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100"/>
              <a:buFont typeface="Arial"/>
              <a:buNone/>
            </a:pPr>
            <a:r>
              <a:t/>
            </a:r>
            <a:endParaRPr b="0" i="0" sz="1100" u="none" cap="none" strike="noStrike">
              <a:solidFill>
                <a:srgbClr val="1B1F22"/>
              </a:solidFill>
              <a:highlight>
                <a:schemeClr val="lt1"/>
              </a:highlight>
              <a:latin typeface="Arial"/>
              <a:ea typeface="Arial"/>
              <a:cs typeface="Arial"/>
              <a:sym typeface="Arial"/>
            </a:endParaRPr>
          </a:p>
        </p:txBody>
      </p:sp>
      <p:sp>
        <p:nvSpPr>
          <p:cNvPr id="239" name="Google Shape;239;p23"/>
          <p:cNvSpPr txBox="1"/>
          <p:nvPr/>
        </p:nvSpPr>
        <p:spPr>
          <a:xfrm>
            <a:off x="262725" y="3557425"/>
            <a:ext cx="77244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ontano Sans"/>
                <a:ea typeface="Pontano Sans"/>
                <a:cs typeface="Pontano Sans"/>
                <a:sym typeface="Pontano Sans"/>
              </a:rPr>
              <a:t>12 node Kubernetes cluster, Standard D4SV3</a:t>
            </a:r>
            <a:endParaRPr b="1" i="0" sz="1400" u="none" cap="none" strike="noStrike">
              <a:solidFill>
                <a:srgbClr val="000000"/>
              </a:solidFill>
              <a:latin typeface="Pontano Sans"/>
              <a:ea typeface="Pontano Sans"/>
              <a:cs typeface="Pontano Sans"/>
              <a:sym typeface="Pontano Sans"/>
            </a:endParaRPr>
          </a:p>
        </p:txBody>
      </p:sp>
      <p:sp>
        <p:nvSpPr>
          <p:cNvPr id="240" name="Google Shape;2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122350" y="453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200">
                <a:latin typeface="Economica"/>
                <a:ea typeface="Economica"/>
                <a:cs typeface="Economica"/>
                <a:sym typeface="Economica"/>
              </a:rPr>
              <a:t>Soak Test Results After Optimizations</a:t>
            </a:r>
            <a:endParaRPr sz="3200">
              <a:latin typeface="Economica"/>
              <a:ea typeface="Economica"/>
              <a:cs typeface="Economica"/>
              <a:sym typeface="Economica"/>
            </a:endParaRPr>
          </a:p>
          <a:p>
            <a:pPr indent="0" lvl="0" marL="0" rtl="0" algn="l">
              <a:lnSpc>
                <a:spcPct val="100000"/>
              </a:lnSpc>
              <a:spcBef>
                <a:spcPts val="0"/>
              </a:spcBef>
              <a:spcAft>
                <a:spcPts val="0"/>
              </a:spcAft>
              <a:buSzPts val="3600"/>
              <a:buNone/>
            </a:pPr>
            <a:r>
              <a:t/>
            </a:r>
            <a:endParaRPr sz="3200">
              <a:latin typeface="Economica"/>
              <a:ea typeface="Economica"/>
              <a:cs typeface="Economica"/>
              <a:sym typeface="Economica"/>
            </a:endParaRPr>
          </a:p>
        </p:txBody>
      </p:sp>
      <p:graphicFrame>
        <p:nvGraphicFramePr>
          <p:cNvPr id="246" name="Google Shape;246;p24"/>
          <p:cNvGraphicFramePr/>
          <p:nvPr/>
        </p:nvGraphicFramePr>
        <p:xfrm>
          <a:off x="122350" y="747000"/>
          <a:ext cx="3000000" cy="3000000"/>
        </p:xfrm>
        <a:graphic>
          <a:graphicData uri="http://schemas.openxmlformats.org/drawingml/2006/table">
            <a:tbl>
              <a:tblPr>
                <a:noFill/>
                <a:tableStyleId>{4C1AC0CB-CB43-4F00-8B44-07B415DA7169}</a:tableStyleId>
              </a:tblPr>
              <a:tblGrid>
                <a:gridCol w="1981200"/>
                <a:gridCol w="952500"/>
                <a:gridCol w="952500"/>
                <a:gridCol w="952500"/>
                <a:gridCol w="952500"/>
                <a:gridCol w="952500"/>
                <a:gridCol w="952500"/>
                <a:gridCol w="1135000"/>
              </a:tblGrid>
              <a:tr h="100000">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API</a:t>
                      </a:r>
                      <a:endParaRPr b="1" sz="13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Thread Count</a:t>
                      </a:r>
                      <a:endParaRPr b="1" sz="13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Samples</a:t>
                      </a:r>
                      <a:endParaRPr b="1" sz="13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Error %</a:t>
                      </a:r>
                      <a:endParaRPr b="1" sz="13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Avg (ms)</a:t>
                      </a:r>
                      <a:endParaRPr b="1" sz="13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95th pct</a:t>
                      </a:r>
                      <a:endParaRPr b="1" sz="13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99th pct</a:t>
                      </a:r>
                      <a:endParaRPr b="1" sz="13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Throughput/sec</a:t>
                      </a:r>
                      <a:endParaRPr b="1" sz="13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Total</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Pontano Sans"/>
                          <a:ea typeface="Pontano Sans"/>
                          <a:cs typeface="Pontano Sans"/>
                          <a:sym typeface="Pontano Sans"/>
                        </a:rPr>
                        <a:t>360700000</a:t>
                      </a:r>
                      <a:endParaRPr b="1"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Pontano Sans"/>
                          <a:ea typeface="Pontano Sans"/>
                          <a:cs typeface="Pontano Sans"/>
                          <a:sym typeface="Pontano Sans"/>
                        </a:rPr>
                        <a:t>280.5</a:t>
                      </a:r>
                      <a:endParaRPr b="1"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Pontano Sans"/>
                          <a:ea typeface="Pontano Sans"/>
                          <a:cs typeface="Pontano Sans"/>
                          <a:sym typeface="Pontano Sans"/>
                        </a:rPr>
                        <a:t>407</a:t>
                      </a:r>
                      <a:endParaRPr b="1"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Pontano Sans"/>
                          <a:ea typeface="Pontano Sans"/>
                          <a:cs typeface="Pontano Sans"/>
                          <a:sym typeface="Pontano Sans"/>
                        </a:rPr>
                        <a:t>542</a:t>
                      </a:r>
                      <a:endParaRPr b="1"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Pontano Sans"/>
                          <a:ea typeface="Pontano Sans"/>
                          <a:cs typeface="Pontano Sans"/>
                          <a:sym typeface="Pontano Sans"/>
                        </a:rPr>
                        <a:t>14244.32</a:t>
                      </a:r>
                      <a:endParaRPr b="1"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D966"/>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Content Read</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1575</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37800000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143.8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56</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68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1394.22</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Form Read</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1050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25200000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25.83</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11</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51</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929.48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Read Framework</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1050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25200000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13.74</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51</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929.49</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Send Telemetry</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1575</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37800000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204.78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67</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614</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1394.24</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Content Hierarchy</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525</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39375000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278.53</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185</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330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1595.37</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Org Search</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525</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39375000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20.86</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15</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55</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1595.37</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Read Framework</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525</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39375000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23</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74</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292</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1595.38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Tenant Info</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525</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39375000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2.85</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9</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1595.38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Dial Assemble</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200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10800000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186.05</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399</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534</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466.57</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Get User Profile V2</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400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21600000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52.63</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74</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498.99</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933.15</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Page Assemble</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200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10800000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133.28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345</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486</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466.58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Login Workflow (1st API call)</a:t>
                      </a:r>
                      <a:endParaRPr b="1" sz="11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0.02%</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136.83</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246</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298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35.38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Login Workflow (2nd API call)</a:t>
                      </a:r>
                      <a:endParaRPr b="1" sz="11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55.62</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52</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93</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35.38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Login Workflow (3rd API call)</a:t>
                      </a:r>
                      <a:endParaRPr b="1" sz="11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0.02%</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266.19</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366</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418.99</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35.38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Login Workflow (4th API call)</a:t>
                      </a:r>
                      <a:endParaRPr b="1" sz="11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0.07%</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663.34</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879</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1012</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35.38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095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Learner State Update</a:t>
                      </a:r>
                      <a:endParaRPr b="1" sz="1100" u="none" cap="none" strike="noStrike">
                        <a:latin typeface="Economica"/>
                        <a:ea typeface="Economica"/>
                        <a:cs typeface="Economica"/>
                        <a:sym typeface="Economica"/>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200</a:t>
                      </a:r>
                      <a:endParaRPr sz="11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30000000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0.00%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64.48</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75</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100</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1207.61</a:t>
                      </a:r>
                      <a:endParaRPr sz="1100" u="none" cap="none" strike="noStrike">
                        <a:latin typeface="Pontano Sans"/>
                        <a:ea typeface="Pontano Sans"/>
                        <a:cs typeface="Pontano Sans"/>
                        <a:sym typeface="Pontano Sans"/>
                      </a:endParaRPr>
                    </a:p>
                  </a:txBody>
                  <a:tcPr marT="19050" marB="19050"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47" name="Google Shape;2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200">
                <a:latin typeface="Economica"/>
                <a:ea typeface="Economica"/>
                <a:cs typeface="Economica"/>
                <a:sym typeface="Economica"/>
              </a:rPr>
              <a:t>Soak Test Results After Optimizations:</a:t>
            </a:r>
            <a:endParaRPr sz="3200">
              <a:latin typeface="Economica"/>
              <a:ea typeface="Economica"/>
              <a:cs typeface="Economica"/>
              <a:sym typeface="Economica"/>
            </a:endParaRPr>
          </a:p>
          <a:p>
            <a:pPr indent="0" lvl="0" marL="0" rtl="0" algn="l">
              <a:lnSpc>
                <a:spcPct val="100000"/>
              </a:lnSpc>
              <a:spcBef>
                <a:spcPts val="0"/>
              </a:spcBef>
              <a:spcAft>
                <a:spcPts val="0"/>
              </a:spcAft>
              <a:buSzPts val="3600"/>
              <a:buNone/>
            </a:pPr>
            <a:r>
              <a:t/>
            </a:r>
            <a:endParaRPr sz="3200">
              <a:latin typeface="Economica"/>
              <a:ea typeface="Economica"/>
              <a:cs typeface="Economica"/>
              <a:sym typeface="Economica"/>
            </a:endParaRPr>
          </a:p>
          <a:p>
            <a:pPr indent="0" lvl="0" marL="0" rtl="0" algn="l">
              <a:lnSpc>
                <a:spcPct val="100000"/>
              </a:lnSpc>
              <a:spcBef>
                <a:spcPts val="0"/>
              </a:spcBef>
              <a:spcAft>
                <a:spcPts val="0"/>
              </a:spcAft>
              <a:buSzPts val="3600"/>
              <a:buNone/>
            </a:pPr>
            <a:r>
              <a:t/>
            </a:r>
            <a:endParaRPr/>
          </a:p>
        </p:txBody>
      </p:sp>
      <p:pic>
        <p:nvPicPr>
          <p:cNvPr id="253" name="Google Shape;253;p25"/>
          <p:cNvPicPr preferRelativeResize="0"/>
          <p:nvPr/>
        </p:nvPicPr>
        <p:blipFill rotWithShape="1">
          <a:blip r:embed="rId3">
            <a:alphaModFix/>
          </a:blip>
          <a:srcRect b="0" l="0" r="0" t="0"/>
          <a:stretch/>
        </p:blipFill>
        <p:spPr>
          <a:xfrm>
            <a:off x="540850" y="1057950"/>
            <a:ext cx="8460273" cy="3575675"/>
          </a:xfrm>
          <a:prstGeom prst="rect">
            <a:avLst/>
          </a:prstGeom>
          <a:noFill/>
          <a:ln>
            <a:noFill/>
          </a:ln>
        </p:spPr>
      </p:pic>
      <p:sp>
        <p:nvSpPr>
          <p:cNvPr id="254" name="Google Shape;25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title"/>
          </p:nvPr>
        </p:nvSpPr>
        <p:spPr>
          <a:xfrm>
            <a:off x="326075" y="206000"/>
            <a:ext cx="8090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600"/>
              <a:buNone/>
            </a:pPr>
            <a:r>
              <a:rPr lang="en" sz="3200">
                <a:latin typeface="Economica"/>
                <a:ea typeface="Economica"/>
                <a:cs typeface="Economica"/>
                <a:sym typeface="Economica"/>
              </a:rPr>
              <a:t>Infrastructure changes:</a:t>
            </a:r>
            <a:endParaRPr sz="3200">
              <a:latin typeface="Economica"/>
              <a:ea typeface="Economica"/>
              <a:cs typeface="Economica"/>
              <a:sym typeface="Economica"/>
            </a:endParaRPr>
          </a:p>
          <a:p>
            <a:pPr indent="0" lvl="0" marL="0" marR="0" rtl="0" algn="l">
              <a:lnSpc>
                <a:spcPct val="100000"/>
              </a:lnSpc>
              <a:spcBef>
                <a:spcPts val="0"/>
              </a:spcBef>
              <a:spcAft>
                <a:spcPts val="0"/>
              </a:spcAft>
              <a:buSzPts val="3600"/>
              <a:buNone/>
            </a:pPr>
            <a:r>
              <a:t/>
            </a:r>
            <a:endParaRPr sz="3200">
              <a:latin typeface="Economica"/>
              <a:ea typeface="Economica"/>
              <a:cs typeface="Economica"/>
              <a:sym typeface="Economica"/>
            </a:endParaRPr>
          </a:p>
        </p:txBody>
      </p:sp>
      <p:sp>
        <p:nvSpPr>
          <p:cNvPr id="260" name="Google Shape;260;p26"/>
          <p:cNvSpPr txBox="1"/>
          <p:nvPr>
            <p:ph idx="1" type="body"/>
          </p:nvPr>
        </p:nvSpPr>
        <p:spPr>
          <a:xfrm>
            <a:off x="496250" y="741200"/>
            <a:ext cx="8360400" cy="3982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Pontano Sans"/>
              <a:buChar char="➢"/>
            </a:pPr>
            <a:r>
              <a:rPr lang="en" sz="1400">
                <a:solidFill>
                  <a:srgbClr val="000000"/>
                </a:solidFill>
                <a:latin typeface="Pontano Sans"/>
                <a:ea typeface="Pontano Sans"/>
                <a:cs typeface="Pontano Sans"/>
                <a:sym typeface="Pontano Sans"/>
              </a:rPr>
              <a:t>18 node K8S cluster, Standard F8s (8 vcpus, 16 GiB memory)</a:t>
            </a:r>
            <a:endParaRPr sz="1400">
              <a:solidFill>
                <a:srgbClr val="000000"/>
              </a:solidFill>
              <a:latin typeface="Pontano Sans"/>
              <a:ea typeface="Pontano Sans"/>
              <a:cs typeface="Pontano Sans"/>
              <a:sym typeface="Pontano Sans"/>
            </a:endParaRPr>
          </a:p>
          <a:p>
            <a:pPr indent="-317500" lvl="1" marL="914400" rtl="0" algn="l">
              <a:lnSpc>
                <a:spcPct val="115000"/>
              </a:lnSpc>
              <a:spcBef>
                <a:spcPts val="0"/>
              </a:spcBef>
              <a:spcAft>
                <a:spcPts val="0"/>
              </a:spcAft>
              <a:buClr>
                <a:srgbClr val="1B1F22"/>
              </a:buClr>
              <a:buSzPts val="1400"/>
              <a:buFont typeface="Pontano Sans"/>
              <a:buChar char="○"/>
            </a:pPr>
            <a:r>
              <a:rPr lang="en">
                <a:solidFill>
                  <a:srgbClr val="1B1F22"/>
                </a:solidFill>
                <a:highlight>
                  <a:schemeClr val="lt1"/>
                </a:highlight>
                <a:latin typeface="Pontano Sans"/>
                <a:ea typeface="Pontano Sans"/>
                <a:cs typeface="Pontano Sans"/>
                <a:sym typeface="Pontano Sans"/>
              </a:rPr>
              <a:t>Proxy - 18 (cpu limit - 0.8 core, memory limit - 0.8GB) </a:t>
            </a:r>
            <a:endParaRPr>
              <a:solidFill>
                <a:srgbClr val="1B1F22"/>
              </a:solidFill>
              <a:highlight>
                <a:schemeClr val="lt1"/>
              </a:highlight>
              <a:latin typeface="Pontano Sans"/>
              <a:ea typeface="Pontano Sans"/>
              <a:cs typeface="Pontano Sans"/>
              <a:sym typeface="Pontano Sans"/>
            </a:endParaRPr>
          </a:p>
          <a:p>
            <a:pPr indent="-317500" lvl="1" marL="914400" rtl="0" algn="l">
              <a:lnSpc>
                <a:spcPct val="115000"/>
              </a:lnSpc>
              <a:spcBef>
                <a:spcPts val="0"/>
              </a:spcBef>
              <a:spcAft>
                <a:spcPts val="0"/>
              </a:spcAft>
              <a:buClr>
                <a:srgbClr val="1B1F22"/>
              </a:buClr>
              <a:buSzPts val="1400"/>
              <a:buFont typeface="Pontano Sans"/>
              <a:buChar char="○"/>
            </a:pPr>
            <a:r>
              <a:rPr lang="en">
                <a:solidFill>
                  <a:srgbClr val="1B1F22"/>
                </a:solidFill>
                <a:highlight>
                  <a:schemeClr val="lt1"/>
                </a:highlight>
                <a:latin typeface="Pontano Sans"/>
                <a:ea typeface="Pontano Sans"/>
                <a:cs typeface="Pontano Sans"/>
                <a:sym typeface="Pontano Sans"/>
              </a:rPr>
              <a:t>Kong - 8 (cpu limit - 1.5 core, memory limit - 1GB)</a:t>
            </a:r>
            <a:endParaRPr>
              <a:solidFill>
                <a:srgbClr val="1B1F22"/>
              </a:solidFill>
              <a:highlight>
                <a:schemeClr val="lt1"/>
              </a:highlight>
              <a:latin typeface="Pontano Sans"/>
              <a:ea typeface="Pontano Sans"/>
              <a:cs typeface="Pontano Sans"/>
              <a:sym typeface="Pontano Sans"/>
            </a:endParaRPr>
          </a:p>
          <a:p>
            <a:pPr indent="-317500" lvl="1" marL="914400" rtl="0" algn="l">
              <a:lnSpc>
                <a:spcPct val="115000"/>
              </a:lnSpc>
              <a:spcBef>
                <a:spcPts val="0"/>
              </a:spcBef>
              <a:spcAft>
                <a:spcPts val="0"/>
              </a:spcAft>
              <a:buClr>
                <a:srgbClr val="1B1F22"/>
              </a:buClr>
              <a:buSzPts val="1400"/>
              <a:buFont typeface="Pontano Sans"/>
              <a:buChar char="○"/>
            </a:pPr>
            <a:r>
              <a:rPr lang="en">
                <a:solidFill>
                  <a:srgbClr val="1B1F22"/>
                </a:solidFill>
                <a:highlight>
                  <a:schemeClr val="lt1"/>
                </a:highlight>
                <a:latin typeface="Pontano Sans"/>
                <a:ea typeface="Pontano Sans"/>
                <a:cs typeface="Pontano Sans"/>
                <a:sym typeface="Pontano Sans"/>
              </a:rPr>
              <a:t>Player - 8 (cpu limit - 1 core, memory limit - 1GB) </a:t>
            </a:r>
            <a:endParaRPr>
              <a:solidFill>
                <a:srgbClr val="1B1F22"/>
              </a:solidFill>
              <a:highlight>
                <a:schemeClr val="lt1"/>
              </a:highlight>
              <a:latin typeface="Pontano Sans"/>
              <a:ea typeface="Pontano Sans"/>
              <a:cs typeface="Pontano Sans"/>
              <a:sym typeface="Pontano Sans"/>
            </a:endParaRPr>
          </a:p>
          <a:p>
            <a:pPr indent="-317500" lvl="1" marL="914400" rtl="0" algn="l">
              <a:lnSpc>
                <a:spcPct val="115000"/>
              </a:lnSpc>
              <a:spcBef>
                <a:spcPts val="0"/>
              </a:spcBef>
              <a:spcAft>
                <a:spcPts val="0"/>
              </a:spcAft>
              <a:buClr>
                <a:srgbClr val="1B1F22"/>
              </a:buClr>
              <a:buSzPts val="1400"/>
              <a:buFont typeface="Pontano Sans"/>
              <a:buChar char="○"/>
            </a:pPr>
            <a:r>
              <a:rPr lang="en">
                <a:solidFill>
                  <a:srgbClr val="1B1F22"/>
                </a:solidFill>
                <a:highlight>
                  <a:schemeClr val="lt1"/>
                </a:highlight>
                <a:latin typeface="Pontano Sans"/>
                <a:ea typeface="Pontano Sans"/>
                <a:cs typeface="Pontano Sans"/>
                <a:sym typeface="Pontano Sans"/>
              </a:rPr>
              <a:t>KnowledgeMW - 15 (cpu limit - 1 core, memory limit - 1.5GB)</a:t>
            </a:r>
            <a:endParaRPr>
              <a:latin typeface="Pontano Sans"/>
              <a:ea typeface="Pontano Sans"/>
              <a:cs typeface="Pontano Sans"/>
              <a:sym typeface="Pontano Sans"/>
            </a:endParaRPr>
          </a:p>
          <a:p>
            <a:pPr indent="-317500" lvl="1" marL="914400" rtl="0" algn="l">
              <a:lnSpc>
                <a:spcPct val="115000"/>
              </a:lnSpc>
              <a:spcBef>
                <a:spcPts val="0"/>
              </a:spcBef>
              <a:spcAft>
                <a:spcPts val="0"/>
              </a:spcAft>
              <a:buClr>
                <a:srgbClr val="1B1F22"/>
              </a:buClr>
              <a:buSzPts val="1400"/>
              <a:buFont typeface="Pontano Sans"/>
              <a:buChar char="○"/>
            </a:pPr>
            <a:r>
              <a:rPr lang="en">
                <a:solidFill>
                  <a:srgbClr val="1B1F22"/>
                </a:solidFill>
                <a:highlight>
                  <a:schemeClr val="lt1"/>
                </a:highlight>
                <a:latin typeface="Pontano Sans"/>
                <a:ea typeface="Pontano Sans"/>
                <a:cs typeface="Pontano Sans"/>
                <a:sym typeface="Pontano Sans"/>
              </a:rPr>
              <a:t>Content - 8 (cpu limit - 1 core, memory limit - 2GB) </a:t>
            </a:r>
            <a:endParaRPr>
              <a:solidFill>
                <a:srgbClr val="1B1F22"/>
              </a:solidFill>
              <a:highlight>
                <a:schemeClr val="lt1"/>
              </a:highlight>
              <a:latin typeface="Pontano Sans"/>
              <a:ea typeface="Pontano Sans"/>
              <a:cs typeface="Pontano Sans"/>
              <a:sym typeface="Pontano Sans"/>
            </a:endParaRPr>
          </a:p>
          <a:p>
            <a:pPr indent="-317500" lvl="1" marL="914400" rtl="0" algn="l">
              <a:lnSpc>
                <a:spcPct val="115000"/>
              </a:lnSpc>
              <a:spcBef>
                <a:spcPts val="0"/>
              </a:spcBef>
              <a:spcAft>
                <a:spcPts val="0"/>
              </a:spcAft>
              <a:buClr>
                <a:srgbClr val="1B1F22"/>
              </a:buClr>
              <a:buSzPts val="1400"/>
              <a:buFont typeface="Pontano Sans"/>
              <a:buChar char="○"/>
            </a:pPr>
            <a:r>
              <a:rPr lang="en">
                <a:solidFill>
                  <a:srgbClr val="1B1F22"/>
                </a:solidFill>
                <a:highlight>
                  <a:schemeClr val="lt1"/>
                </a:highlight>
                <a:latin typeface="Pontano Sans"/>
                <a:ea typeface="Pontano Sans"/>
                <a:cs typeface="Pontano Sans"/>
                <a:sym typeface="Pontano Sans"/>
              </a:rPr>
              <a:t>LMS - 8 (cpu limit - 2 core, memory limit - 3GB)</a:t>
            </a:r>
            <a:endParaRPr>
              <a:solidFill>
                <a:srgbClr val="1B1F22"/>
              </a:solidFill>
              <a:highlight>
                <a:schemeClr val="lt1"/>
              </a:highlight>
              <a:latin typeface="Pontano Sans"/>
              <a:ea typeface="Pontano Sans"/>
              <a:cs typeface="Pontano Sans"/>
              <a:sym typeface="Pontano Sans"/>
            </a:endParaRPr>
          </a:p>
          <a:p>
            <a:pPr indent="-317500" lvl="1" marL="914400" rtl="0" algn="l">
              <a:lnSpc>
                <a:spcPct val="115000"/>
              </a:lnSpc>
              <a:spcBef>
                <a:spcPts val="0"/>
              </a:spcBef>
              <a:spcAft>
                <a:spcPts val="0"/>
              </a:spcAft>
              <a:buClr>
                <a:srgbClr val="1B1F22"/>
              </a:buClr>
              <a:buSzPts val="1400"/>
              <a:buFont typeface="Pontano Sans"/>
              <a:buChar char="○"/>
            </a:pPr>
            <a:r>
              <a:rPr lang="en">
                <a:solidFill>
                  <a:srgbClr val="1B1F22"/>
                </a:solidFill>
                <a:highlight>
                  <a:schemeClr val="lt1"/>
                </a:highlight>
                <a:latin typeface="Pontano Sans"/>
                <a:ea typeface="Pontano Sans"/>
                <a:cs typeface="Pontano Sans"/>
                <a:sym typeface="Pontano Sans"/>
              </a:rPr>
              <a:t>Learner - 8 (cpu limit - 1 core, memory limit - 2.5GB)</a:t>
            </a:r>
            <a:endParaRPr>
              <a:solidFill>
                <a:srgbClr val="1B1F22"/>
              </a:solidFill>
              <a:highlight>
                <a:schemeClr val="lt1"/>
              </a:highlight>
              <a:latin typeface="Pontano Sans"/>
              <a:ea typeface="Pontano Sans"/>
              <a:cs typeface="Pontano Sans"/>
              <a:sym typeface="Pontano Sans"/>
            </a:endParaRPr>
          </a:p>
          <a:p>
            <a:pPr indent="-317500" lvl="1" marL="914400" rtl="0" algn="l">
              <a:lnSpc>
                <a:spcPct val="115000"/>
              </a:lnSpc>
              <a:spcBef>
                <a:spcPts val="0"/>
              </a:spcBef>
              <a:spcAft>
                <a:spcPts val="0"/>
              </a:spcAft>
              <a:buClr>
                <a:srgbClr val="1B1F22"/>
              </a:buClr>
              <a:buSzPts val="1400"/>
              <a:buFont typeface="Pontano Sans"/>
              <a:buChar char="○"/>
            </a:pPr>
            <a:r>
              <a:rPr lang="en">
                <a:solidFill>
                  <a:srgbClr val="1B1F22"/>
                </a:solidFill>
                <a:highlight>
                  <a:schemeClr val="lt1"/>
                </a:highlight>
                <a:latin typeface="Pontano Sans"/>
                <a:ea typeface="Pontano Sans"/>
                <a:cs typeface="Pontano Sans"/>
                <a:sym typeface="Pontano Sans"/>
              </a:rPr>
              <a:t>Telemetry 12 (cpu limit - 1 core, memory limit - 1GB)</a:t>
            </a:r>
            <a:endParaRPr>
              <a:solidFill>
                <a:srgbClr val="1B1F22"/>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1B1F22"/>
              </a:buClr>
              <a:buSzPts val="1400"/>
              <a:buFont typeface="Pontano Sans"/>
              <a:buChar char="➢"/>
            </a:pPr>
            <a:r>
              <a:rPr lang="en" sz="1400">
                <a:solidFill>
                  <a:srgbClr val="1B1F22"/>
                </a:solidFill>
                <a:highlight>
                  <a:schemeClr val="lt1"/>
                </a:highlight>
                <a:latin typeface="Pontano Sans"/>
                <a:ea typeface="Pontano Sans"/>
                <a:cs typeface="Pontano Sans"/>
                <a:sym typeface="Pontano Sans"/>
              </a:rPr>
              <a:t>Configure max heap memory while bootstrapping the learner and lms services</a:t>
            </a:r>
            <a:endParaRPr sz="1400">
              <a:solidFill>
                <a:srgbClr val="1B1F22"/>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1B1F22"/>
              </a:buClr>
              <a:buSzPts val="1400"/>
              <a:buFont typeface="Pontano Sans"/>
              <a:buChar char="➢"/>
            </a:pPr>
            <a:r>
              <a:rPr lang="en" sz="1400">
                <a:solidFill>
                  <a:srgbClr val="1B1F22"/>
                </a:solidFill>
                <a:highlight>
                  <a:schemeClr val="lt1"/>
                </a:highlight>
                <a:latin typeface="Pontano Sans"/>
                <a:ea typeface="Pontano Sans"/>
                <a:cs typeface="Pontano Sans"/>
                <a:sym typeface="Pontano Sans"/>
              </a:rPr>
              <a:t>Kong version upgrade to 0.10</a:t>
            </a:r>
            <a:endParaRPr sz="1400">
              <a:solidFill>
                <a:srgbClr val="1B1F22"/>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1B1F22"/>
              </a:buClr>
              <a:buSzPts val="1400"/>
              <a:buFont typeface="Pontano Sans"/>
              <a:buChar char="➢"/>
            </a:pPr>
            <a:r>
              <a:rPr lang="en" sz="1400">
                <a:solidFill>
                  <a:srgbClr val="1B1F22"/>
                </a:solidFill>
                <a:highlight>
                  <a:schemeClr val="lt1"/>
                </a:highlight>
                <a:latin typeface="Pontano Sans"/>
                <a:ea typeface="Pontano Sans"/>
                <a:cs typeface="Pontano Sans"/>
                <a:sym typeface="Pontano Sans"/>
              </a:rPr>
              <a:t>Cached Master Data API’s at proxy</a:t>
            </a:r>
            <a:endParaRPr sz="1400">
              <a:solidFill>
                <a:srgbClr val="1B1F22"/>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1B1F22"/>
              </a:buClr>
              <a:buSzPts val="1400"/>
              <a:buFont typeface="Pontano Sans"/>
              <a:buChar char="➢"/>
            </a:pPr>
            <a:r>
              <a:rPr lang="en" sz="1400">
                <a:solidFill>
                  <a:srgbClr val="1B1F22"/>
                </a:solidFill>
                <a:highlight>
                  <a:schemeClr val="lt1"/>
                </a:highlight>
                <a:latin typeface="Pontano Sans"/>
                <a:ea typeface="Pontano Sans"/>
                <a:cs typeface="Pontano Sans"/>
                <a:sym typeface="Pontano Sans"/>
              </a:rPr>
              <a:t>Updated lms-es instance type to F16sV23 and Disk</a:t>
            </a:r>
            <a:endParaRPr sz="1400">
              <a:solidFill>
                <a:srgbClr val="1B1F22"/>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1B1F22"/>
              </a:buClr>
              <a:buSzPts val="1400"/>
              <a:buFont typeface="Pontano Sans"/>
              <a:buChar char="➢"/>
            </a:pPr>
            <a:r>
              <a:rPr lang="en" sz="1400">
                <a:solidFill>
                  <a:srgbClr val="1B1F22"/>
                </a:solidFill>
                <a:highlight>
                  <a:schemeClr val="lt1"/>
                </a:highlight>
                <a:latin typeface="Pontano Sans"/>
                <a:ea typeface="Pontano Sans"/>
                <a:cs typeface="Pontano Sans"/>
                <a:sym typeface="Pontano Sans"/>
              </a:rPr>
              <a:t>Cassandra keyspace replication factor</a:t>
            </a:r>
            <a:endParaRPr sz="1400">
              <a:solidFill>
                <a:srgbClr val="1B1F22"/>
              </a:solidFill>
              <a:highlight>
                <a:schemeClr val="lt1"/>
              </a:highlight>
              <a:latin typeface="Pontano Sans"/>
              <a:ea typeface="Pontano Sans"/>
              <a:cs typeface="Pontano Sans"/>
              <a:sym typeface="Pontano Sans"/>
            </a:endParaRPr>
          </a:p>
        </p:txBody>
      </p:sp>
      <p:sp>
        <p:nvSpPr>
          <p:cNvPr id="261" name="Google Shape;261;p26"/>
          <p:cNvSpPr txBox="1"/>
          <p:nvPr/>
        </p:nvSpPr>
        <p:spPr>
          <a:xfrm>
            <a:off x="5154975" y="1075075"/>
            <a:ext cx="4428300" cy="1888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rgbClr val="1B1F22"/>
              </a:buClr>
              <a:buSzPts val="1100"/>
              <a:buFont typeface="Arial"/>
              <a:buChar char="➢"/>
            </a:pPr>
            <a:r>
              <a:t/>
            </a:r>
            <a:endParaRPr b="0" i="0" sz="1100" u="none" cap="none" strike="noStrike">
              <a:solidFill>
                <a:schemeClr val="dk2"/>
              </a:solidFill>
              <a:latin typeface="Arial"/>
              <a:ea typeface="Arial"/>
              <a:cs typeface="Arial"/>
              <a:sym typeface="Arial"/>
            </a:endParaRPr>
          </a:p>
        </p:txBody>
      </p:sp>
      <p:sp>
        <p:nvSpPr>
          <p:cNvPr id="262" name="Google Shape;26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Next Sprint Items</a:t>
            </a:r>
            <a:endParaRPr>
              <a:latin typeface="Economica"/>
              <a:ea typeface="Economica"/>
              <a:cs typeface="Economica"/>
              <a:sym typeface="Economica"/>
            </a:endParaRPr>
          </a:p>
        </p:txBody>
      </p:sp>
      <p:sp>
        <p:nvSpPr>
          <p:cNvPr id="268" name="Google Shape;268;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4292E"/>
              </a:buClr>
              <a:buSzPts val="1800"/>
              <a:buFont typeface="Pontano Sans"/>
              <a:buChar char="➢"/>
            </a:pPr>
            <a:r>
              <a:rPr lang="en">
                <a:solidFill>
                  <a:srgbClr val="24292E"/>
                </a:solidFill>
                <a:latin typeface="Pontano Sans"/>
                <a:ea typeface="Pontano Sans"/>
                <a:cs typeface="Pontano Sans"/>
                <a:sym typeface="Pontano Sans"/>
              </a:rPr>
              <a:t>Horizontal scaling of Databases</a:t>
            </a:r>
            <a:endParaRPr>
              <a:solidFill>
                <a:srgbClr val="24292E"/>
              </a:solidFill>
              <a:latin typeface="Pontano Sans"/>
              <a:ea typeface="Pontano Sans"/>
              <a:cs typeface="Pontano Sans"/>
              <a:sym typeface="Pontano Sans"/>
            </a:endParaRPr>
          </a:p>
          <a:p>
            <a:pPr indent="-317500" lvl="1" marL="914400" rtl="0" algn="l">
              <a:lnSpc>
                <a:spcPct val="115000"/>
              </a:lnSpc>
              <a:spcBef>
                <a:spcPts val="0"/>
              </a:spcBef>
              <a:spcAft>
                <a:spcPts val="0"/>
              </a:spcAft>
              <a:buClr>
                <a:srgbClr val="24292E"/>
              </a:buClr>
              <a:buSzPts val="1400"/>
              <a:buFont typeface="Pontano Sans"/>
              <a:buChar char="○"/>
            </a:pPr>
            <a:r>
              <a:rPr lang="en">
                <a:solidFill>
                  <a:srgbClr val="24292E"/>
                </a:solidFill>
                <a:latin typeface="Pontano Sans"/>
                <a:ea typeface="Pontano Sans"/>
                <a:cs typeface="Pontano Sans"/>
                <a:sym typeface="Pontano Sans"/>
              </a:rPr>
              <a:t>Cassandra</a:t>
            </a:r>
            <a:endParaRPr>
              <a:solidFill>
                <a:srgbClr val="24292E"/>
              </a:solidFill>
              <a:latin typeface="Pontano Sans"/>
              <a:ea typeface="Pontano Sans"/>
              <a:cs typeface="Pontano Sans"/>
              <a:sym typeface="Pontano Sans"/>
            </a:endParaRPr>
          </a:p>
          <a:p>
            <a:pPr indent="-317500" lvl="1" marL="914400" rtl="0" algn="l">
              <a:lnSpc>
                <a:spcPct val="115000"/>
              </a:lnSpc>
              <a:spcBef>
                <a:spcPts val="0"/>
              </a:spcBef>
              <a:spcAft>
                <a:spcPts val="0"/>
              </a:spcAft>
              <a:buClr>
                <a:srgbClr val="24292E"/>
              </a:buClr>
              <a:buSzPts val="1400"/>
              <a:buFont typeface="Pontano Sans"/>
              <a:buChar char="○"/>
            </a:pPr>
            <a:r>
              <a:rPr lang="en">
                <a:solidFill>
                  <a:srgbClr val="24292E"/>
                </a:solidFill>
                <a:latin typeface="Pontano Sans"/>
                <a:ea typeface="Pontano Sans"/>
                <a:cs typeface="Pontano Sans"/>
                <a:sym typeface="Pontano Sans"/>
              </a:rPr>
              <a:t>Elastic Search</a:t>
            </a:r>
            <a:endParaRPr>
              <a:solidFill>
                <a:srgbClr val="24292E"/>
              </a:solidFill>
              <a:latin typeface="Pontano Sans"/>
              <a:ea typeface="Pontano Sans"/>
              <a:cs typeface="Pontano Sans"/>
              <a:sym typeface="Pontano Sans"/>
            </a:endParaRPr>
          </a:p>
          <a:p>
            <a:pPr indent="-342900" lvl="0" marL="457200" rtl="0" algn="l">
              <a:lnSpc>
                <a:spcPct val="115000"/>
              </a:lnSpc>
              <a:spcBef>
                <a:spcPts val="0"/>
              </a:spcBef>
              <a:spcAft>
                <a:spcPts val="0"/>
              </a:spcAft>
              <a:buClr>
                <a:srgbClr val="24292E"/>
              </a:buClr>
              <a:buSzPts val="1800"/>
              <a:buFont typeface="Pontano Sans"/>
              <a:buChar char="➢"/>
            </a:pPr>
            <a:r>
              <a:rPr lang="en">
                <a:solidFill>
                  <a:srgbClr val="24292E"/>
                </a:solidFill>
                <a:latin typeface="Pontano Sans"/>
                <a:ea typeface="Pontano Sans"/>
                <a:cs typeface="Pontano Sans"/>
                <a:sym typeface="Pontano Sans"/>
              </a:rPr>
              <a:t>Keycloak scaling</a:t>
            </a:r>
            <a:endParaRPr>
              <a:solidFill>
                <a:srgbClr val="24292E"/>
              </a:solidFill>
              <a:latin typeface="Pontano Sans"/>
              <a:ea typeface="Pontano Sans"/>
              <a:cs typeface="Pontano Sans"/>
              <a:sym typeface="Pontano Sans"/>
            </a:endParaRPr>
          </a:p>
          <a:p>
            <a:pPr indent="-342900" lvl="0" marL="457200" rtl="0" algn="l">
              <a:lnSpc>
                <a:spcPct val="115000"/>
              </a:lnSpc>
              <a:spcBef>
                <a:spcPts val="0"/>
              </a:spcBef>
              <a:spcAft>
                <a:spcPts val="0"/>
              </a:spcAft>
              <a:buClr>
                <a:srgbClr val="24292E"/>
              </a:buClr>
              <a:buSzPts val="1800"/>
              <a:buFont typeface="Pontano Sans"/>
              <a:buChar char="➢"/>
            </a:pPr>
            <a:r>
              <a:rPr lang="en">
                <a:solidFill>
                  <a:srgbClr val="24292E"/>
                </a:solidFill>
                <a:latin typeface="Pontano Sans"/>
                <a:ea typeface="Pontano Sans"/>
                <a:cs typeface="Pontano Sans"/>
                <a:sym typeface="Pontano Sans"/>
              </a:rPr>
              <a:t>Telemetry shaping</a:t>
            </a:r>
            <a:endParaRPr>
              <a:solidFill>
                <a:srgbClr val="24292E"/>
              </a:solidFill>
              <a:latin typeface="Pontano Sans"/>
              <a:ea typeface="Pontano Sans"/>
              <a:cs typeface="Pontano Sans"/>
              <a:sym typeface="Pontano Sans"/>
            </a:endParaRPr>
          </a:p>
          <a:p>
            <a:pPr indent="-342900" lvl="0" marL="457200" rtl="0" algn="l">
              <a:lnSpc>
                <a:spcPct val="115000"/>
              </a:lnSpc>
              <a:spcBef>
                <a:spcPts val="0"/>
              </a:spcBef>
              <a:spcAft>
                <a:spcPts val="0"/>
              </a:spcAft>
              <a:buClr>
                <a:srgbClr val="24292E"/>
              </a:buClr>
              <a:buSzPts val="1800"/>
              <a:buFont typeface="Pontano Sans"/>
              <a:buChar char="➢"/>
            </a:pPr>
            <a:r>
              <a:rPr lang="en">
                <a:solidFill>
                  <a:srgbClr val="24292E"/>
                </a:solidFill>
                <a:latin typeface="Pontano Sans"/>
                <a:ea typeface="Pontano Sans"/>
                <a:cs typeface="Pontano Sans"/>
                <a:sym typeface="Pontano Sans"/>
              </a:rPr>
              <a:t>Productionizing Kong 10 with JWT plugin changes</a:t>
            </a:r>
            <a:endParaRPr>
              <a:solidFill>
                <a:srgbClr val="24292E"/>
              </a:solidFill>
              <a:latin typeface="Pontano Sans"/>
              <a:ea typeface="Pontano Sans"/>
              <a:cs typeface="Pontano Sans"/>
              <a:sym typeface="Pontano Sans"/>
            </a:endParaRPr>
          </a:p>
          <a:p>
            <a:pPr indent="-342900" lvl="0" marL="457200" rtl="0" algn="l">
              <a:lnSpc>
                <a:spcPct val="115000"/>
              </a:lnSpc>
              <a:spcBef>
                <a:spcPts val="0"/>
              </a:spcBef>
              <a:spcAft>
                <a:spcPts val="0"/>
              </a:spcAft>
              <a:buClr>
                <a:srgbClr val="24292E"/>
              </a:buClr>
              <a:buSzPts val="1800"/>
              <a:buFont typeface="Pontano Sans"/>
              <a:buChar char="➢"/>
            </a:pPr>
            <a:r>
              <a:rPr lang="en">
                <a:solidFill>
                  <a:srgbClr val="24292E"/>
                </a:solidFill>
                <a:latin typeface="Pontano Sans"/>
                <a:ea typeface="Pontano Sans"/>
                <a:cs typeface="Pontano Sans"/>
                <a:sym typeface="Pontano Sans"/>
              </a:rPr>
              <a:t>Productionizing Flink</a:t>
            </a:r>
            <a:endParaRPr>
              <a:solidFill>
                <a:srgbClr val="24292E"/>
              </a:solidFill>
              <a:latin typeface="Pontano Sans"/>
              <a:ea typeface="Pontano Sans"/>
              <a:cs typeface="Pontano Sans"/>
              <a:sym typeface="Pontano Sans"/>
            </a:endParaRPr>
          </a:p>
          <a:p>
            <a:pPr indent="-342900" lvl="0" marL="457200" rtl="0" algn="l">
              <a:lnSpc>
                <a:spcPct val="115000"/>
              </a:lnSpc>
              <a:spcBef>
                <a:spcPts val="0"/>
              </a:spcBef>
              <a:spcAft>
                <a:spcPts val="0"/>
              </a:spcAft>
              <a:buClr>
                <a:srgbClr val="24292E"/>
              </a:buClr>
              <a:buSzPts val="1800"/>
              <a:buFont typeface="Pontano Sans"/>
              <a:buChar char="➢"/>
            </a:pPr>
            <a:r>
              <a:rPr lang="en">
                <a:solidFill>
                  <a:srgbClr val="24292E"/>
                </a:solidFill>
                <a:latin typeface="Pontano Sans"/>
                <a:ea typeface="Pontano Sans"/>
                <a:cs typeface="Pontano Sans"/>
                <a:sym typeface="Pontano Sans"/>
              </a:rPr>
              <a:t>WFS Parallelization</a:t>
            </a:r>
            <a:endParaRPr>
              <a:solidFill>
                <a:srgbClr val="24292E"/>
              </a:solidFill>
              <a:latin typeface="Pontano Sans"/>
              <a:ea typeface="Pontano Sans"/>
              <a:cs typeface="Pontano Sans"/>
              <a:sym typeface="Pontano Sans"/>
            </a:endParaRPr>
          </a:p>
          <a:p>
            <a:pPr indent="-342900" lvl="0" marL="457200" rtl="0" algn="l">
              <a:lnSpc>
                <a:spcPct val="115000"/>
              </a:lnSpc>
              <a:spcBef>
                <a:spcPts val="0"/>
              </a:spcBef>
              <a:spcAft>
                <a:spcPts val="0"/>
              </a:spcAft>
              <a:buClr>
                <a:srgbClr val="24292E"/>
              </a:buClr>
              <a:buSzPts val="1800"/>
              <a:buFont typeface="Pontano Sans"/>
              <a:buChar char="➢"/>
            </a:pPr>
            <a:r>
              <a:rPr lang="en">
                <a:solidFill>
                  <a:srgbClr val="24292E"/>
                </a:solidFill>
                <a:latin typeface="Pontano Sans"/>
                <a:ea typeface="Pontano Sans"/>
                <a:cs typeface="Pontano Sans"/>
                <a:sym typeface="Pontano Sans"/>
              </a:rPr>
              <a:t>Druid query benchmarking </a:t>
            </a:r>
            <a:endParaRPr>
              <a:solidFill>
                <a:srgbClr val="24292E"/>
              </a:solidFill>
              <a:latin typeface="Pontano Sans"/>
              <a:ea typeface="Pontano Sans"/>
              <a:cs typeface="Pontano Sans"/>
              <a:sym typeface="Pontano Sans"/>
            </a:endParaRPr>
          </a:p>
        </p:txBody>
      </p:sp>
      <p:sp>
        <p:nvSpPr>
          <p:cNvPr id="269" name="Google Shape;26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Thank You</a:t>
            </a:r>
            <a:endParaRPr/>
          </a:p>
        </p:txBody>
      </p:sp>
      <p:sp>
        <p:nvSpPr>
          <p:cNvPr id="275" name="Google Shape;27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326075" y="206000"/>
            <a:ext cx="8090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600"/>
              <a:buNone/>
            </a:pPr>
            <a:r>
              <a:rPr lang="en" sz="2400"/>
              <a:t>Infrastructure used during this Optimizations:</a:t>
            </a:r>
            <a:endParaRPr sz="2400"/>
          </a:p>
          <a:p>
            <a:pPr indent="0" lvl="0" marL="0" marR="0" rtl="0" algn="l">
              <a:lnSpc>
                <a:spcPct val="100000"/>
              </a:lnSpc>
              <a:spcBef>
                <a:spcPts val="0"/>
              </a:spcBef>
              <a:spcAft>
                <a:spcPts val="0"/>
              </a:spcAft>
              <a:buSzPts val="3600"/>
              <a:buNone/>
            </a:pPr>
            <a:r>
              <a:t/>
            </a:r>
            <a:endParaRPr/>
          </a:p>
        </p:txBody>
      </p:sp>
      <p:sp>
        <p:nvSpPr>
          <p:cNvPr id="281" name="Google Shape;281;p29"/>
          <p:cNvSpPr txBox="1"/>
          <p:nvPr>
            <p:ph idx="1" type="body"/>
          </p:nvPr>
        </p:nvSpPr>
        <p:spPr>
          <a:xfrm>
            <a:off x="496250" y="741200"/>
            <a:ext cx="8360400" cy="1888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Kubernetes cluster of type Virtual Machine Scale Sets (VMSS) with 18 Nodes - Standard F8s (8 vcpus, 16 GiB memory) on Azure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AKS, Azure CNI networking was used</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subnet with a CIDR /22 in the VNET was created for AKS cluster</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Azure CNI, every pod gets a IP directly from the subnet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There is no NAT between Kubernetes pods and nodes (Kubernetes nodes / External nodes)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You will be able to directly connect to the pod using the pod ip</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If you inspect the traffic to / from pods, you will see the IP of the pod as source / destination and not the node in which it is running (there is no NAT between pod and node)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For more information on Azure CNI, please visit - https://docs.microsoft.com/en-us/azure/aks/configure-azure-cni</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All the 18 nodes were used to invoke the service from Jmeter in round robin</a:t>
            </a:r>
            <a:endParaRPr sz="1100">
              <a:solidFill>
                <a:srgbClr val="24292E"/>
              </a:solidFill>
              <a:highlight>
                <a:srgbClr val="FFFFFF"/>
              </a:highlight>
              <a:latin typeface="Arial"/>
              <a:ea typeface="Arial"/>
              <a:cs typeface="Arial"/>
              <a:sym typeface="Arial"/>
            </a:endParaRPr>
          </a:p>
        </p:txBody>
      </p:sp>
      <p:sp>
        <p:nvSpPr>
          <p:cNvPr id="282" name="Google Shape;282;p29"/>
          <p:cNvSpPr txBox="1"/>
          <p:nvPr>
            <p:ph type="title"/>
          </p:nvPr>
        </p:nvSpPr>
        <p:spPr>
          <a:xfrm>
            <a:off x="326075" y="28978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Container Details:</a:t>
            </a:r>
            <a:endParaRPr sz="2400"/>
          </a:p>
        </p:txBody>
      </p:sp>
      <p:sp>
        <p:nvSpPr>
          <p:cNvPr id="283" name="Google Shape;283;p29"/>
          <p:cNvSpPr txBox="1"/>
          <p:nvPr/>
        </p:nvSpPr>
        <p:spPr>
          <a:xfrm>
            <a:off x="521600" y="3338375"/>
            <a:ext cx="8309700" cy="1888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rgbClr val="1B1F22"/>
              </a:buClr>
              <a:buSzPts val="1100"/>
              <a:buFont typeface="Arial"/>
              <a:buChar char="➢"/>
            </a:pPr>
            <a:r>
              <a:rPr b="0" i="0" lang="en" sz="1100" u="none" cap="none" strike="noStrike">
                <a:solidFill>
                  <a:srgbClr val="1B1F22"/>
                </a:solidFill>
                <a:highlight>
                  <a:schemeClr val="lt1"/>
                </a:highlight>
                <a:latin typeface="Arial"/>
                <a:ea typeface="Arial"/>
                <a:cs typeface="Arial"/>
                <a:sym typeface="Arial"/>
              </a:rPr>
              <a:t>Proxy - 18 (cpu limit - 0.8 core, memory limit - 0.8GB) </a:t>
            </a:r>
            <a:endParaRPr b="0" i="0" sz="1100" u="none" cap="none" strike="noStrike">
              <a:solidFill>
                <a:srgbClr val="1B1F22"/>
              </a:solidFill>
              <a:highlight>
                <a:schemeClr val="lt1"/>
              </a:highlight>
              <a:latin typeface="Arial"/>
              <a:ea typeface="Arial"/>
              <a:cs typeface="Arial"/>
              <a:sym typeface="Arial"/>
            </a:endParaRPr>
          </a:p>
          <a:p>
            <a:pPr indent="-298450" lvl="0" marL="457200" marR="0" rtl="0" algn="l">
              <a:lnSpc>
                <a:spcPct val="115000"/>
              </a:lnSpc>
              <a:spcBef>
                <a:spcPts val="0"/>
              </a:spcBef>
              <a:spcAft>
                <a:spcPts val="0"/>
              </a:spcAft>
              <a:buClr>
                <a:srgbClr val="1B1F22"/>
              </a:buClr>
              <a:buSzPts val="1100"/>
              <a:buFont typeface="Arial"/>
              <a:buChar char="➢"/>
            </a:pPr>
            <a:r>
              <a:rPr b="0" i="0" lang="en" sz="1100" u="none" cap="none" strike="noStrike">
                <a:solidFill>
                  <a:srgbClr val="1B1F22"/>
                </a:solidFill>
                <a:highlight>
                  <a:schemeClr val="lt1"/>
                </a:highlight>
                <a:latin typeface="Arial"/>
                <a:ea typeface="Arial"/>
                <a:cs typeface="Arial"/>
                <a:sym typeface="Arial"/>
              </a:rPr>
              <a:t>Kong - 8 (cpu limit - 1.5 core, memory limit - 1GB)</a:t>
            </a:r>
            <a:endParaRPr b="0" i="0" sz="1100" u="none" cap="none" strike="noStrike">
              <a:solidFill>
                <a:srgbClr val="1B1F22"/>
              </a:solidFill>
              <a:highlight>
                <a:schemeClr val="lt1"/>
              </a:highlight>
              <a:latin typeface="Arial"/>
              <a:ea typeface="Arial"/>
              <a:cs typeface="Arial"/>
              <a:sym typeface="Arial"/>
            </a:endParaRPr>
          </a:p>
          <a:p>
            <a:pPr indent="-298450" lvl="0" marL="457200" marR="0" rtl="0" algn="l">
              <a:lnSpc>
                <a:spcPct val="115000"/>
              </a:lnSpc>
              <a:spcBef>
                <a:spcPts val="0"/>
              </a:spcBef>
              <a:spcAft>
                <a:spcPts val="0"/>
              </a:spcAft>
              <a:buClr>
                <a:srgbClr val="1B1F22"/>
              </a:buClr>
              <a:buSzPts val="1100"/>
              <a:buFont typeface="Arial"/>
              <a:buChar char="➢"/>
            </a:pPr>
            <a:r>
              <a:rPr b="0" i="0" lang="en" sz="1100" u="none" cap="none" strike="noStrike">
                <a:solidFill>
                  <a:srgbClr val="1B1F22"/>
                </a:solidFill>
                <a:highlight>
                  <a:schemeClr val="lt1"/>
                </a:highlight>
                <a:latin typeface="Arial"/>
                <a:ea typeface="Arial"/>
                <a:cs typeface="Arial"/>
                <a:sym typeface="Arial"/>
              </a:rPr>
              <a:t>Player - 8 (cpu limit - 1 core, memory limit - 1GB) </a:t>
            </a:r>
            <a:endParaRPr b="0" i="0" sz="1100" u="none" cap="none" strike="noStrike">
              <a:solidFill>
                <a:srgbClr val="1B1F22"/>
              </a:solidFill>
              <a:highlight>
                <a:schemeClr val="lt1"/>
              </a:highlight>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1B1F22"/>
                </a:solidFill>
                <a:highlight>
                  <a:schemeClr val="lt1"/>
                </a:highlight>
                <a:latin typeface="Arial"/>
                <a:ea typeface="Arial"/>
                <a:cs typeface="Arial"/>
                <a:sym typeface="Arial"/>
              </a:rPr>
              <a:t>KnowledgeMW - 15 (cpu limit - 1 core, memory limit - 1.5GB)</a:t>
            </a:r>
            <a:endParaRPr b="0" i="0" sz="1100" u="none" cap="none" strike="noStrike">
              <a:solidFill>
                <a:srgbClr val="1B1F22"/>
              </a:solidFill>
              <a:highlight>
                <a:schemeClr val="lt1"/>
              </a:highlight>
              <a:latin typeface="Arial"/>
              <a:ea typeface="Arial"/>
              <a:cs typeface="Arial"/>
              <a:sym typeface="Arial"/>
            </a:endParaRPr>
          </a:p>
          <a:p>
            <a:pPr indent="-298450" lvl="0" marL="457200" marR="0" rtl="0" algn="l">
              <a:lnSpc>
                <a:spcPct val="115000"/>
              </a:lnSpc>
              <a:spcBef>
                <a:spcPts val="0"/>
              </a:spcBef>
              <a:spcAft>
                <a:spcPts val="0"/>
              </a:spcAft>
              <a:buClr>
                <a:srgbClr val="1B1F22"/>
              </a:buClr>
              <a:buSzPts val="1100"/>
              <a:buFont typeface="Arial"/>
              <a:buChar char="➢"/>
            </a:pPr>
            <a:r>
              <a:rPr b="0" i="0" lang="en" sz="1100" u="none" cap="none" strike="noStrike">
                <a:solidFill>
                  <a:srgbClr val="1B1F22"/>
                </a:solidFill>
                <a:highlight>
                  <a:schemeClr val="lt1"/>
                </a:highlight>
                <a:latin typeface="Arial"/>
                <a:ea typeface="Arial"/>
                <a:cs typeface="Arial"/>
                <a:sym typeface="Arial"/>
              </a:rPr>
              <a:t>Content - 8 (cpu limit - 1 core, memory limit - 2GB) </a:t>
            </a:r>
            <a:endParaRPr b="0" i="0" sz="1100" u="none" cap="none" strike="noStrike">
              <a:solidFill>
                <a:srgbClr val="1B1F22"/>
              </a:solidFill>
              <a:highlight>
                <a:schemeClr val="lt1"/>
              </a:highlight>
              <a:latin typeface="Arial"/>
              <a:ea typeface="Arial"/>
              <a:cs typeface="Arial"/>
              <a:sym typeface="Arial"/>
            </a:endParaRPr>
          </a:p>
          <a:p>
            <a:pPr indent="-298450" lvl="0" marL="457200" marR="0" rtl="0" algn="l">
              <a:lnSpc>
                <a:spcPct val="115000"/>
              </a:lnSpc>
              <a:spcBef>
                <a:spcPts val="0"/>
              </a:spcBef>
              <a:spcAft>
                <a:spcPts val="0"/>
              </a:spcAft>
              <a:buClr>
                <a:srgbClr val="1B1F22"/>
              </a:buClr>
              <a:buSzPts val="1100"/>
              <a:buFont typeface="Arial"/>
              <a:buChar char="➢"/>
            </a:pPr>
            <a:r>
              <a:rPr b="0" i="0" lang="en" sz="1100" u="none" cap="none" strike="noStrike">
                <a:solidFill>
                  <a:srgbClr val="1B1F22"/>
                </a:solidFill>
                <a:highlight>
                  <a:schemeClr val="lt1"/>
                </a:highlight>
                <a:latin typeface="Arial"/>
                <a:ea typeface="Arial"/>
                <a:cs typeface="Arial"/>
                <a:sym typeface="Arial"/>
              </a:rPr>
              <a:t>LMS - 8 (cpu limit - 2 core, memory limit - 3GB)</a:t>
            </a:r>
            <a:endParaRPr b="0" i="0" sz="1100" u="none" cap="none" strike="noStrike">
              <a:solidFill>
                <a:srgbClr val="1B1F22"/>
              </a:solidFill>
              <a:highlight>
                <a:schemeClr val="lt1"/>
              </a:highlight>
              <a:latin typeface="Arial"/>
              <a:ea typeface="Arial"/>
              <a:cs typeface="Arial"/>
              <a:sym typeface="Arial"/>
            </a:endParaRPr>
          </a:p>
          <a:p>
            <a:pPr indent="-298450" lvl="0" marL="457200" marR="0" rtl="0" algn="l">
              <a:lnSpc>
                <a:spcPct val="115000"/>
              </a:lnSpc>
              <a:spcBef>
                <a:spcPts val="0"/>
              </a:spcBef>
              <a:spcAft>
                <a:spcPts val="0"/>
              </a:spcAft>
              <a:buClr>
                <a:srgbClr val="1B1F22"/>
              </a:buClr>
              <a:buSzPts val="1100"/>
              <a:buFont typeface="Arial"/>
              <a:buChar char="➢"/>
            </a:pPr>
            <a:r>
              <a:rPr b="0" i="0" lang="en" sz="1100" u="none" cap="none" strike="noStrike">
                <a:solidFill>
                  <a:srgbClr val="1B1F22"/>
                </a:solidFill>
                <a:highlight>
                  <a:schemeClr val="lt1"/>
                </a:highlight>
                <a:latin typeface="Arial"/>
                <a:ea typeface="Arial"/>
                <a:cs typeface="Arial"/>
                <a:sym typeface="Arial"/>
              </a:rPr>
              <a:t>Learner - 8 (cpu limit - 1 core, memory limit - 2.5GB)</a:t>
            </a:r>
            <a:endParaRPr b="0" i="0" sz="1100" u="none" cap="none" strike="noStrike">
              <a:solidFill>
                <a:srgbClr val="1B1F22"/>
              </a:solidFill>
              <a:highlight>
                <a:schemeClr val="lt1"/>
              </a:highlight>
              <a:latin typeface="Arial"/>
              <a:ea typeface="Arial"/>
              <a:cs typeface="Arial"/>
              <a:sym typeface="Arial"/>
            </a:endParaRPr>
          </a:p>
          <a:p>
            <a:pPr indent="-298450" lvl="0" marL="457200" marR="0" rtl="0" algn="l">
              <a:lnSpc>
                <a:spcPct val="115000"/>
              </a:lnSpc>
              <a:spcBef>
                <a:spcPts val="0"/>
              </a:spcBef>
              <a:spcAft>
                <a:spcPts val="0"/>
              </a:spcAft>
              <a:buClr>
                <a:srgbClr val="1B1F22"/>
              </a:buClr>
              <a:buSzPts val="1100"/>
              <a:buFont typeface="Arial"/>
              <a:buChar char="➢"/>
            </a:pPr>
            <a:r>
              <a:rPr b="0" i="0" lang="en" sz="1100" u="none" cap="none" strike="noStrike">
                <a:solidFill>
                  <a:srgbClr val="1B1F22"/>
                </a:solidFill>
                <a:highlight>
                  <a:schemeClr val="lt1"/>
                </a:highlight>
                <a:latin typeface="Arial"/>
                <a:ea typeface="Arial"/>
                <a:cs typeface="Arial"/>
                <a:sym typeface="Arial"/>
              </a:rPr>
              <a:t>Telemetry 12 (cpu limit - 1 core, memory limit - 1GB)</a:t>
            </a:r>
            <a:endParaRPr b="0" i="0" sz="1100" u="none" cap="none" strike="noStrike">
              <a:solidFill>
                <a:schemeClr val="dk2"/>
              </a:solidFill>
              <a:latin typeface="Arial"/>
              <a:ea typeface="Arial"/>
              <a:cs typeface="Arial"/>
              <a:sym typeface="Arial"/>
            </a:endParaRPr>
          </a:p>
        </p:txBody>
      </p:sp>
      <p:sp>
        <p:nvSpPr>
          <p:cNvPr id="284" name="Google Shape;28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311700" y="11997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Learner Service Improvements</a:t>
            </a:r>
            <a:endParaRPr>
              <a:latin typeface="Economica"/>
              <a:ea typeface="Economica"/>
              <a:cs typeface="Economica"/>
              <a:sym typeface="Economica"/>
            </a:endParaRPr>
          </a:p>
        </p:txBody>
      </p:sp>
      <p:sp>
        <p:nvSpPr>
          <p:cNvPr id="80" name="Google Shape;80;p3"/>
          <p:cNvSpPr txBox="1"/>
          <p:nvPr>
            <p:ph idx="1" type="body"/>
          </p:nvPr>
        </p:nvSpPr>
        <p:spPr>
          <a:xfrm>
            <a:off x="511775" y="2872650"/>
            <a:ext cx="8220300" cy="18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solidFill>
                  <a:srgbClr val="24292E"/>
                </a:solidFill>
                <a:highlight>
                  <a:schemeClr val="lt1"/>
                </a:highlight>
                <a:latin typeface="Economica"/>
                <a:ea typeface="Economica"/>
                <a:cs typeface="Economica"/>
                <a:sym typeface="Economica"/>
              </a:rPr>
              <a:t>Code and infra changes</a:t>
            </a:r>
            <a:endParaRPr b="1" sz="1600">
              <a:solidFill>
                <a:srgbClr val="24292E"/>
              </a:solidFill>
              <a:highlight>
                <a:schemeClr val="lt1"/>
              </a:highlight>
              <a:latin typeface="Economica"/>
              <a:ea typeface="Economica"/>
              <a:cs typeface="Economica"/>
              <a:sym typeface="Economica"/>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Fixed memory leak issue</a:t>
            </a:r>
            <a:endParaRPr sz="1400">
              <a:solidFill>
                <a:srgbClr val="24292E"/>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Code changes for telemetry generation</a:t>
            </a:r>
            <a:endParaRPr sz="1400">
              <a:solidFill>
                <a:srgbClr val="24292E"/>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Removed Lmax which causing high cpu usage and implemented logback kafka appender for telemetry push</a:t>
            </a:r>
            <a:endParaRPr b="1" sz="1400">
              <a:solidFill>
                <a:srgbClr val="24292E"/>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Added Java memory configuration at service startup time</a:t>
            </a:r>
            <a:endParaRPr b="1" sz="1400">
              <a:solidFill>
                <a:srgbClr val="24292E"/>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After applying the fixes last week, we did not see any pod restart or errors from the service</a:t>
            </a:r>
            <a:endParaRPr sz="1400">
              <a:solidFill>
                <a:srgbClr val="24292E"/>
              </a:solidFill>
              <a:highlight>
                <a:schemeClr val="lt1"/>
              </a:highlight>
              <a:latin typeface="Pontano Sans"/>
              <a:ea typeface="Pontano Sans"/>
              <a:cs typeface="Pontano Sans"/>
              <a:sym typeface="Pontano Sans"/>
            </a:endParaRPr>
          </a:p>
          <a:p>
            <a:pPr indent="0" lvl="0" marL="457200" rtl="0" algn="l">
              <a:lnSpc>
                <a:spcPct val="115000"/>
              </a:lnSpc>
              <a:spcBef>
                <a:spcPts val="0"/>
              </a:spcBef>
              <a:spcAft>
                <a:spcPts val="1600"/>
              </a:spcAft>
              <a:buSzPts val="1800"/>
              <a:buNone/>
            </a:pPr>
            <a:r>
              <a:t/>
            </a:r>
            <a:endParaRPr/>
          </a:p>
        </p:txBody>
      </p:sp>
      <p:graphicFrame>
        <p:nvGraphicFramePr>
          <p:cNvPr id="81" name="Google Shape;81;p3"/>
          <p:cNvGraphicFramePr/>
          <p:nvPr/>
        </p:nvGraphicFramePr>
        <p:xfrm>
          <a:off x="511775" y="923825"/>
          <a:ext cx="3000000" cy="3000000"/>
        </p:xfrm>
        <a:graphic>
          <a:graphicData uri="http://schemas.openxmlformats.org/drawingml/2006/table">
            <a:tbl>
              <a:tblPr>
                <a:noFill/>
                <a:tableStyleId>{93220BDE-0CF0-46E9-8432-DEDD699CDFAA}</a:tableStyleId>
              </a:tblPr>
              <a:tblGrid>
                <a:gridCol w="2132725"/>
                <a:gridCol w="1572400"/>
                <a:gridCol w="1572400"/>
                <a:gridCol w="1463600"/>
                <a:gridCol w="1479225"/>
              </a:tblGrid>
              <a:tr h="200025">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API</a:t>
                      </a:r>
                      <a:endParaRPr b="1" sz="14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Thread Count</a:t>
                      </a:r>
                      <a:endParaRPr b="1" sz="14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Samples</a:t>
                      </a:r>
                      <a:endParaRPr b="1" sz="14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Before Throughput/sec</a:t>
                      </a:r>
                      <a:endParaRPr b="1" sz="14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After Throughput/sec</a:t>
                      </a:r>
                      <a:endParaRPr b="1" sz="14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200025">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Root Org Search</a:t>
                      </a:r>
                      <a:endParaRPr b="1" sz="14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300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1500000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665.2</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1797.9</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Location Search</a:t>
                      </a:r>
                      <a:endParaRPr b="1" sz="14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300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latin typeface="Pontano Sans"/>
                          <a:ea typeface="Pontano Sans"/>
                          <a:cs typeface="Pontano Sans"/>
                          <a:sym typeface="Pontano Sans"/>
                        </a:rPr>
                        <a:t>2250000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latin typeface="Pontano Sans"/>
                          <a:ea typeface="Pontano Sans"/>
                          <a:cs typeface="Pontano Sans"/>
                          <a:sym typeface="Pontano Sans"/>
                        </a:rPr>
                        <a:t>-NA-</a:t>
                      </a:r>
                      <a:endParaRPr sz="1300" u="none" cap="none" strike="noStrike">
                        <a:highlight>
                          <a:srgbClr val="FFFFFF"/>
                        </a:highlight>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highlight>
                            <a:srgbClr val="FFFFFF"/>
                          </a:highlight>
                          <a:latin typeface="Pontano Sans"/>
                          <a:ea typeface="Pontano Sans"/>
                          <a:cs typeface="Pontano Sans"/>
                          <a:sym typeface="Pontano Sans"/>
                        </a:rPr>
                        <a:t>3554.7</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highlight>
                            <a:srgbClr val="FFFFFF"/>
                          </a:highlight>
                          <a:latin typeface="Economica"/>
                          <a:ea typeface="Economica"/>
                          <a:cs typeface="Economica"/>
                          <a:sym typeface="Economica"/>
                        </a:rPr>
                        <a:t>Location Search -District</a:t>
                      </a:r>
                      <a:endParaRPr b="1" sz="14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300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2250000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-NA-</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3638.6</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highlight>
                            <a:srgbClr val="FFFFFF"/>
                          </a:highlight>
                          <a:latin typeface="Economica"/>
                          <a:ea typeface="Economica"/>
                          <a:cs typeface="Economica"/>
                          <a:sym typeface="Economica"/>
                        </a:rPr>
                        <a:t>Channel Read</a:t>
                      </a:r>
                      <a:endParaRPr b="1" sz="1400" u="none" cap="none" strike="noStrike">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300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1500000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-NA-</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40295.5</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highlight>
                            <a:srgbClr val="FFFFFF"/>
                          </a:highlight>
                          <a:latin typeface="Economica"/>
                          <a:ea typeface="Economica"/>
                          <a:cs typeface="Economica"/>
                          <a:sym typeface="Economica"/>
                        </a:rPr>
                        <a:t>Get System Settings</a:t>
                      </a:r>
                      <a:endParaRPr b="1" sz="1400" u="none" cap="none" strike="noStrike">
                        <a:highlight>
                          <a:srgbClr val="FFFFFF"/>
                        </a:highlight>
                        <a:latin typeface="Economica"/>
                        <a:ea typeface="Economica"/>
                        <a:cs typeface="Economica"/>
                        <a:sym typeface="Economica"/>
                      </a:endParaRPr>
                    </a:p>
                  </a:txBody>
                  <a:tcPr marT="25400" marB="25400" marR="25400" marL="254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200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2000000</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709.2</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Pontano Sans"/>
                          <a:ea typeface="Pontano Sans"/>
                          <a:cs typeface="Pontano Sans"/>
                          <a:sym typeface="Pontano Sans"/>
                        </a:rPr>
                        <a:t>15622</a:t>
                      </a:r>
                      <a:endParaRPr sz="1300" u="none" cap="none" strike="noStrike">
                        <a:latin typeface="Pontano Sans"/>
                        <a:ea typeface="Pontano Sans"/>
                        <a:cs typeface="Pontano Sans"/>
                        <a:sym typeface="Pontano Sans"/>
                      </a:endParaRPr>
                    </a:p>
                  </a:txBody>
                  <a:tcPr marT="25400" marB="25400" marR="25400" marL="25400"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82" name="Google Shape;8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596925" y="18677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600"/>
              <a:buNone/>
            </a:pPr>
            <a:r>
              <a:rPr lang="en" sz="1900"/>
              <a:t>Benchmarking 8 commonly used API's during consumption via Proxy and API Manager:</a:t>
            </a:r>
            <a:endParaRPr sz="1200">
              <a:solidFill>
                <a:srgbClr val="1B1F22"/>
              </a:solidFill>
              <a:highlight>
                <a:srgbClr val="FFFFFF"/>
              </a:highlight>
              <a:latin typeface="Trebuchet MS"/>
              <a:ea typeface="Trebuchet MS"/>
              <a:cs typeface="Trebuchet MS"/>
              <a:sym typeface="Trebuchet MS"/>
            </a:endParaRPr>
          </a:p>
          <a:p>
            <a:pPr indent="0" lvl="0" marL="0" rtl="0" algn="l">
              <a:lnSpc>
                <a:spcPct val="100000"/>
              </a:lnSpc>
              <a:spcBef>
                <a:spcPts val="0"/>
              </a:spcBef>
              <a:spcAft>
                <a:spcPts val="0"/>
              </a:spcAft>
              <a:buSzPts val="3600"/>
              <a:buNone/>
            </a:pPr>
            <a:r>
              <a:t/>
            </a:r>
            <a:endParaRPr sz="3100"/>
          </a:p>
        </p:txBody>
      </p:sp>
      <p:sp>
        <p:nvSpPr>
          <p:cNvPr id="290" name="Google Shape;290;p30"/>
          <p:cNvSpPr txBox="1"/>
          <p:nvPr/>
        </p:nvSpPr>
        <p:spPr>
          <a:xfrm>
            <a:off x="596925" y="721975"/>
            <a:ext cx="6591900" cy="3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24292E"/>
                </a:solidFill>
                <a:highlight>
                  <a:srgbClr val="FFFFFF"/>
                </a:highlight>
                <a:latin typeface="Arial"/>
                <a:ea typeface="Arial"/>
                <a:cs typeface="Arial"/>
                <a:sym typeface="Arial"/>
              </a:rPr>
              <a:t>APIs Invoked in this benchmarking: </a:t>
            </a:r>
            <a:endParaRPr b="0" i="0" sz="1400" u="none" cap="none" strike="noStrike">
              <a:solidFill>
                <a:srgbClr val="000000"/>
              </a:solidFill>
              <a:latin typeface="Arial"/>
              <a:ea typeface="Arial"/>
              <a:cs typeface="Arial"/>
              <a:sym typeface="Arial"/>
            </a:endParaRPr>
          </a:p>
        </p:txBody>
      </p:sp>
      <p:graphicFrame>
        <p:nvGraphicFramePr>
          <p:cNvPr id="291" name="Google Shape;291;p30"/>
          <p:cNvGraphicFramePr/>
          <p:nvPr/>
        </p:nvGraphicFramePr>
        <p:xfrm>
          <a:off x="653825" y="1056475"/>
          <a:ext cx="3000000" cy="3000000"/>
        </p:xfrm>
        <a:graphic>
          <a:graphicData uri="http://schemas.openxmlformats.org/drawingml/2006/table">
            <a:tbl>
              <a:tblPr>
                <a:noFill/>
                <a:tableStyleId>{4C1AC0CB-CB43-4F00-8B44-07B415DA7169}</a:tableStyleId>
              </a:tblPr>
              <a:tblGrid>
                <a:gridCol w="1790625"/>
                <a:gridCol w="2130750"/>
                <a:gridCol w="3551250"/>
              </a:tblGrid>
              <a:tr h="1569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 Name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 path</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Description</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418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Content Read</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/api/content/v1/read/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is used to read the content’s details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18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Content Hierarchy</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/api/course/v1/hierarchy/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is used to read any content hierarchy details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18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Form Read</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/api/data/v1/form/read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is used to read the form configuration details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18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Page Assemble</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/api/data/v1/page/assemble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POST API call used to display relevant contents on explore page or post login page</a:t>
                      </a:r>
                      <a:endParaRPr sz="1000" u="none" cap="none" strike="noStrike">
                        <a:solidFill>
                          <a:srgbClr val="24292E"/>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288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Org Search</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/api/org/v1/search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POST API call used to read a organisation based on channel id</a:t>
                      </a:r>
                      <a:endParaRPr sz="1000" u="none" cap="none" strike="noStrike">
                        <a:solidFill>
                          <a:srgbClr val="24292E"/>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288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Send Telemetry</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/api/data/v1/telemetry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POST API call which sends telemetry data with compressed payload</a:t>
                      </a:r>
                      <a:endParaRPr sz="1000" u="none" cap="none" strike="noStrike">
                        <a:solidFill>
                          <a:srgbClr val="24292E"/>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288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Tenant Info</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/v1/tenant/info</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GET API call used to read tenants based on tenant id</a:t>
                      </a:r>
                      <a:endParaRPr sz="1000" u="none" cap="none" strike="noStrike">
                        <a:solidFill>
                          <a:srgbClr val="24292E"/>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18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Read Framework</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/api/framework/v1/read/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used to read a specific framework’s details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292" name="Google Shape;29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592100" y="2060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Optimizations:</a:t>
            </a:r>
            <a:endParaRPr sz="2400"/>
          </a:p>
        </p:txBody>
      </p:sp>
      <p:sp>
        <p:nvSpPr>
          <p:cNvPr id="298" name="Google Shape;298;p31"/>
          <p:cNvSpPr txBox="1"/>
          <p:nvPr>
            <p:ph idx="1" type="body"/>
          </p:nvPr>
        </p:nvSpPr>
        <p:spPr>
          <a:xfrm>
            <a:off x="727650" y="1277775"/>
            <a:ext cx="7688700" cy="2261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Code level changes:</a:t>
            </a:r>
            <a:endParaRPr b="1"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Infra level changes:</a:t>
            </a:r>
            <a:endParaRPr b="1"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Result Analysis &amp; findings:</a:t>
            </a:r>
            <a:endParaRPr sz="1200">
              <a:solidFill>
                <a:srgbClr val="24292E"/>
              </a:solidFill>
              <a:highlight>
                <a:srgbClr val="FFFFFF"/>
              </a:highlight>
              <a:latin typeface="Arial"/>
              <a:ea typeface="Arial"/>
              <a:cs typeface="Arial"/>
              <a:sym typeface="Arial"/>
            </a:endParaRPr>
          </a:p>
        </p:txBody>
      </p:sp>
      <p:sp>
        <p:nvSpPr>
          <p:cNvPr id="299" name="Google Shape;29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type="title"/>
          </p:nvPr>
        </p:nvSpPr>
        <p:spPr>
          <a:xfrm>
            <a:off x="489125" y="2861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Report - After Optimizations:</a:t>
            </a:r>
            <a:endParaRPr/>
          </a:p>
        </p:txBody>
      </p:sp>
      <p:sp>
        <p:nvSpPr>
          <p:cNvPr id="305" name="Google Shape;30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52400" y="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lang="en" sz="2400"/>
              <a:t>Benchmarking Top 11 Individual APIs:</a:t>
            </a:r>
            <a:endParaRPr sz="2600"/>
          </a:p>
        </p:txBody>
      </p:sp>
      <p:sp>
        <p:nvSpPr>
          <p:cNvPr id="311" name="Google Shape;311;p33"/>
          <p:cNvSpPr txBox="1"/>
          <p:nvPr/>
        </p:nvSpPr>
        <p:spPr>
          <a:xfrm>
            <a:off x="244925" y="476675"/>
            <a:ext cx="3619500" cy="28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24292E"/>
                </a:solidFill>
                <a:highlight>
                  <a:srgbClr val="FFFFFF"/>
                </a:highlight>
                <a:latin typeface="Trebuchet MS"/>
                <a:ea typeface="Trebuchet MS"/>
                <a:cs typeface="Trebuchet MS"/>
                <a:sym typeface="Trebuchet MS"/>
              </a:rPr>
              <a:t>APIs Invoked in this benchmarking: </a:t>
            </a:r>
            <a:endParaRPr b="0" i="0" sz="1600" u="none" cap="none" strike="noStrike">
              <a:solidFill>
                <a:srgbClr val="000000"/>
              </a:solidFill>
              <a:latin typeface="Lato"/>
              <a:ea typeface="Lato"/>
              <a:cs typeface="Lato"/>
              <a:sym typeface="Lato"/>
            </a:endParaRPr>
          </a:p>
        </p:txBody>
      </p:sp>
      <p:graphicFrame>
        <p:nvGraphicFramePr>
          <p:cNvPr id="312" name="Google Shape;312;p33"/>
          <p:cNvGraphicFramePr/>
          <p:nvPr/>
        </p:nvGraphicFramePr>
        <p:xfrm>
          <a:off x="244925" y="806950"/>
          <a:ext cx="3000000" cy="3000000"/>
        </p:xfrm>
        <a:graphic>
          <a:graphicData uri="http://schemas.openxmlformats.org/drawingml/2006/table">
            <a:tbl>
              <a:tblPr>
                <a:noFill/>
                <a:tableStyleId>{4C1AC0CB-CB43-4F00-8B44-07B415DA7169}</a:tableStyleId>
              </a:tblPr>
              <a:tblGrid>
                <a:gridCol w="1854050"/>
                <a:gridCol w="2405850"/>
                <a:gridCol w="3990675"/>
              </a:tblGrid>
              <a:tr h="1978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 path</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Description</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3485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Content 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/api/content/v1/read/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used to read the content’s details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85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Composite 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/api/composite/v1/search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used to search content based on the dialcode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85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Device Profile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/api/user/v2/read/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is used to ge get the device profile data</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85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Dial 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/api/data/v1/dial/assemble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used to search dial codes based on QR code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85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System Settings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/api/data/v1/system/settings/list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is used to read the system setting specific value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85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Org 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/api/org/v1/search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used to read a organisation based on channel id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93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Page Assemble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/api/data/v1/page/assemble?orgdetails=orgName,email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used to display relevant contents on explore page or post login page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85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Read Framework</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/api/framework/v1/read/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used to read a specific framework’s details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725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Read Form</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/api/data/v1/form/read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used to read forms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85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Telemetry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/api/data/v1/telemetry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which sends telemetry data with compressed payload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85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User Profile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/api/user/v2/read/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is used to get the user profile data</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13" name="Google Shape;31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4"/>
          <p:cNvSpPr txBox="1"/>
          <p:nvPr>
            <p:ph type="title"/>
          </p:nvPr>
        </p:nvSpPr>
        <p:spPr>
          <a:xfrm>
            <a:off x="328875" y="194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Optimizations:</a:t>
            </a:r>
            <a:endParaRPr sz="2400"/>
          </a:p>
        </p:txBody>
      </p:sp>
      <p:sp>
        <p:nvSpPr>
          <p:cNvPr id="319" name="Google Shape;319;p34"/>
          <p:cNvSpPr txBox="1"/>
          <p:nvPr>
            <p:ph idx="1" type="body"/>
          </p:nvPr>
        </p:nvSpPr>
        <p:spPr>
          <a:xfrm>
            <a:off x="727650" y="1277775"/>
            <a:ext cx="7688700" cy="2261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Code level changes:</a:t>
            </a:r>
            <a:endParaRPr b="1"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Infra level changes:</a:t>
            </a:r>
            <a:endParaRPr b="1"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Result Analysis &amp; findings:</a:t>
            </a:r>
            <a:endParaRPr sz="1200">
              <a:solidFill>
                <a:srgbClr val="24292E"/>
              </a:solidFill>
              <a:highlight>
                <a:srgbClr val="FFFFFF"/>
              </a:highlight>
              <a:latin typeface="Arial"/>
              <a:ea typeface="Arial"/>
              <a:cs typeface="Arial"/>
              <a:sym typeface="Arial"/>
            </a:endParaRPr>
          </a:p>
        </p:txBody>
      </p:sp>
      <p:sp>
        <p:nvSpPr>
          <p:cNvPr id="320" name="Google Shape;32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466250" y="32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Report - after optimizations:</a:t>
            </a:r>
            <a:endParaRPr/>
          </a:p>
        </p:txBody>
      </p:sp>
      <p:graphicFrame>
        <p:nvGraphicFramePr>
          <p:cNvPr id="326" name="Google Shape;326;p35"/>
          <p:cNvGraphicFramePr/>
          <p:nvPr/>
        </p:nvGraphicFramePr>
        <p:xfrm>
          <a:off x="202050" y="902025"/>
          <a:ext cx="3000000" cy="3000000"/>
        </p:xfrm>
        <a:graphic>
          <a:graphicData uri="http://schemas.openxmlformats.org/drawingml/2006/table">
            <a:tbl>
              <a:tblPr>
                <a:noFill/>
                <a:tableStyleId>{4C1AC0CB-CB43-4F00-8B44-07B415DA7169}</a:tableStyleId>
              </a:tblPr>
              <a:tblGrid>
                <a:gridCol w="1032550"/>
                <a:gridCol w="1032550"/>
                <a:gridCol w="1032550"/>
                <a:gridCol w="1032550"/>
                <a:gridCol w="1032550"/>
                <a:gridCol w="1032550"/>
                <a:gridCol w="1032550"/>
                <a:gridCol w="1032550"/>
              </a:tblGrid>
              <a:tr h="2180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Thread Count</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Samples</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Error Count</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Avg (ms)</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95th pct</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99th pct</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Throughput/sec</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2491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Content 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1000000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460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53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59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7221.4</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568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Composite 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3000000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165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198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213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1185.1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1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Device Profile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810000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335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522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618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581.8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1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Dial 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496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670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1196.99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1133.2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68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System Settings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2000000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7</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52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15622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1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Org 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300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1500000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35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59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1797.9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68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Page Assemble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1280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3303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4353.97</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445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68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Read Framework</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7200000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24</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33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235.98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6159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1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0000"/>
                          </a:solidFill>
                        </a:rPr>
                        <a:t>Read Form</a:t>
                      </a:r>
                      <a:endParaRPr sz="1000" u="none" cap="none" strike="noStrike">
                        <a:solidFill>
                          <a:srgbClr val="FF000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810000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38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162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2396.6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1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0000"/>
                          </a:solidFill>
                        </a:rPr>
                        <a:t>Telemetry</a:t>
                      </a:r>
                      <a:endParaRPr sz="1000" u="none" cap="none" strike="noStrike">
                        <a:solidFill>
                          <a:srgbClr val="FF000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91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FF0000"/>
                          </a:solidFill>
                        </a:rPr>
                        <a:t>User Profile</a:t>
                      </a:r>
                      <a:endParaRPr sz="1000" u="none" cap="none" strike="noStrike">
                        <a:solidFill>
                          <a:srgbClr val="FF000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125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750000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40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62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225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 sz="1000" u="none" cap="none" strike="noStrike"/>
                        <a:t>2686.1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27" name="Google Shape;32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LMS APIs Benchmarking:</a:t>
            </a:r>
            <a:endParaRPr sz="2400"/>
          </a:p>
        </p:txBody>
      </p:sp>
      <p:sp>
        <p:nvSpPr>
          <p:cNvPr id="333" name="Google Shape;333;p36"/>
          <p:cNvSpPr txBox="1"/>
          <p:nvPr/>
        </p:nvSpPr>
        <p:spPr>
          <a:xfrm>
            <a:off x="311700" y="1325525"/>
            <a:ext cx="65919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24292E"/>
                </a:solidFill>
                <a:highlight>
                  <a:srgbClr val="FFFFFF"/>
                </a:highlight>
                <a:latin typeface="Trebuchet MS"/>
                <a:ea typeface="Trebuchet MS"/>
                <a:cs typeface="Trebuchet MS"/>
                <a:sym typeface="Trebuchet MS"/>
              </a:rPr>
              <a:t>APIs Invoked in this benchmarking: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aphicFrame>
        <p:nvGraphicFramePr>
          <p:cNvPr id="334" name="Google Shape;334;p36"/>
          <p:cNvGraphicFramePr/>
          <p:nvPr/>
        </p:nvGraphicFramePr>
        <p:xfrm>
          <a:off x="311700" y="1691825"/>
          <a:ext cx="3000000" cy="3000000"/>
        </p:xfrm>
        <a:graphic>
          <a:graphicData uri="http://schemas.openxmlformats.org/drawingml/2006/table">
            <a:tbl>
              <a:tblPr>
                <a:noFill/>
                <a:tableStyleId>{4C1AC0CB-CB43-4F00-8B44-07B415DA7169}</a:tableStyleId>
              </a:tblPr>
              <a:tblGrid>
                <a:gridCol w="1765750"/>
                <a:gridCol w="2565725"/>
                <a:gridCol w="3691550"/>
              </a:tblGrid>
              <a:tr h="2000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 Name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 path</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Description</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3524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Framework 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/api/framework/v1/read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used to read the framework details based on the framework Id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24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Open Batch Enroll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/api/course/v1/enrol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is used to enroll user to an open batch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24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Learner State Update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/api/course/v1/content/state/update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used to update content status from a course batch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24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User Enrollment 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/learner/course/v1/user/enrollment/list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used to read the course enrollment list based on user id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35" name="Google Shape;33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386125" y="3090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LMS APIs- Benchmarking Before Optimizations:</a:t>
            </a:r>
            <a:endParaRPr sz="2400"/>
          </a:p>
        </p:txBody>
      </p:sp>
      <p:sp>
        <p:nvSpPr>
          <p:cNvPr id="341" name="Google Shape;341;p37"/>
          <p:cNvSpPr txBox="1"/>
          <p:nvPr/>
        </p:nvSpPr>
        <p:spPr>
          <a:xfrm>
            <a:off x="306700" y="754850"/>
            <a:ext cx="25716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T Sans Narrow"/>
                <a:ea typeface="PT Sans Narrow"/>
                <a:cs typeface="PT Sans Narrow"/>
                <a:sym typeface="PT Sans Narrow"/>
              </a:rPr>
              <a:t>Before Optimization:</a:t>
            </a:r>
            <a:endParaRPr b="0" i="0" sz="1400" u="none" cap="none" strike="noStrike">
              <a:solidFill>
                <a:srgbClr val="000000"/>
              </a:solidFill>
              <a:latin typeface="Arial"/>
              <a:ea typeface="Arial"/>
              <a:cs typeface="Arial"/>
              <a:sym typeface="Arial"/>
            </a:endParaRPr>
          </a:p>
        </p:txBody>
      </p:sp>
      <p:sp>
        <p:nvSpPr>
          <p:cNvPr id="342" name="Google Shape;342;p37"/>
          <p:cNvSpPr txBox="1"/>
          <p:nvPr/>
        </p:nvSpPr>
        <p:spPr>
          <a:xfrm>
            <a:off x="306700" y="2792752"/>
            <a:ext cx="21657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T Sans Narrow"/>
                <a:ea typeface="PT Sans Narrow"/>
                <a:cs typeface="PT Sans Narrow"/>
                <a:sym typeface="PT Sans Narrow"/>
              </a:rPr>
              <a:t>After Optimization:</a:t>
            </a:r>
            <a:endParaRPr b="0" i="0" sz="1400" u="none" cap="none" strike="noStrike">
              <a:solidFill>
                <a:srgbClr val="000000"/>
              </a:solidFill>
              <a:latin typeface="Arial"/>
              <a:ea typeface="Arial"/>
              <a:cs typeface="Arial"/>
              <a:sym typeface="Arial"/>
            </a:endParaRPr>
          </a:p>
        </p:txBody>
      </p:sp>
      <p:graphicFrame>
        <p:nvGraphicFramePr>
          <p:cNvPr id="343" name="Google Shape;343;p37"/>
          <p:cNvGraphicFramePr/>
          <p:nvPr/>
        </p:nvGraphicFramePr>
        <p:xfrm>
          <a:off x="381150" y="3195200"/>
          <a:ext cx="3000000" cy="3000000"/>
        </p:xfrm>
        <a:graphic>
          <a:graphicData uri="http://schemas.openxmlformats.org/drawingml/2006/table">
            <a:tbl>
              <a:tblPr>
                <a:noFill/>
                <a:tableStyleId>{4C1AC0CB-CB43-4F00-8B44-07B415DA7169}</a:tableStyleId>
              </a:tblPr>
              <a:tblGrid>
                <a:gridCol w="1828800"/>
                <a:gridCol w="1104900"/>
                <a:gridCol w="781050"/>
                <a:gridCol w="952500"/>
                <a:gridCol w="952500"/>
                <a:gridCol w="952500"/>
                <a:gridCol w="743975"/>
                <a:gridCol w="1170950"/>
              </a:tblGrid>
              <a:tr h="10000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Thread Count</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Samples</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Error Count</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Avg (ms)</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95th pct</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99th pct</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Throughput/sec</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3524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Framework Read w/o categories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400000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135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368.95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855.99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1221.2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24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Framework Read with categories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7200000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24</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33</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D3D3D"/>
                          </a:solidFill>
                        </a:rPr>
                        <a:t>235.98</a:t>
                      </a:r>
                      <a:endParaRPr sz="1000" u="none" cap="none" strike="noStrike">
                        <a:solidFill>
                          <a:srgbClr val="3D3D3D"/>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6159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Open Batch Enroll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500000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126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704.95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910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771.5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Learner State Update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82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165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253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1189.7</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User Enrollment 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115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110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145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853.9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44" name="Google Shape;344;p37"/>
          <p:cNvGraphicFramePr/>
          <p:nvPr/>
        </p:nvGraphicFramePr>
        <p:xfrm>
          <a:off x="425850" y="1224350"/>
          <a:ext cx="3000000" cy="3000000"/>
        </p:xfrm>
        <a:graphic>
          <a:graphicData uri="http://schemas.openxmlformats.org/drawingml/2006/table">
            <a:tbl>
              <a:tblPr>
                <a:noFill/>
                <a:tableStyleId>{4C1AC0CB-CB43-4F00-8B44-07B415DA7169}</a:tableStyleId>
              </a:tblPr>
              <a:tblGrid>
                <a:gridCol w="1862575"/>
                <a:gridCol w="1026425"/>
                <a:gridCol w="781050"/>
                <a:gridCol w="952500"/>
                <a:gridCol w="952500"/>
                <a:gridCol w="952500"/>
                <a:gridCol w="743975"/>
                <a:gridCol w="1170950"/>
              </a:tblGrid>
              <a:tr h="200025">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API</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Thread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Samples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Error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Avg (ms)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95th pct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99th pct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Throughput/sec</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3333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Framework Read w/o categories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2356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5516.95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6664.98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82.8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Framework Read with categories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334</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88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9074.51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508.7</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Open Batch Enroll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4000000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1013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346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295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2370.97</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567.6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Learner State Update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4000000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270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186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157</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1903.99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1043.1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85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User Enrollment 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303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749.99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902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1056.99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265.02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5" name="Google Shape;34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Learner APIs- Report - After Optimizations:</a:t>
            </a:r>
            <a:endParaRPr/>
          </a:p>
        </p:txBody>
      </p:sp>
      <p:sp>
        <p:nvSpPr>
          <p:cNvPr id="351" name="Google Shape;351;p38"/>
          <p:cNvSpPr txBox="1"/>
          <p:nvPr/>
        </p:nvSpPr>
        <p:spPr>
          <a:xfrm>
            <a:off x="370850" y="1036725"/>
            <a:ext cx="3000000" cy="4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T Sans Narrow"/>
                <a:ea typeface="PT Sans Narrow"/>
                <a:cs typeface="PT Sans Narrow"/>
                <a:sym typeface="PT Sans Narrow"/>
              </a:rPr>
              <a:t>Before Optimization:</a:t>
            </a:r>
            <a:endParaRPr b="0" i="0" sz="1400" u="none" cap="none" strike="noStrike">
              <a:solidFill>
                <a:srgbClr val="000000"/>
              </a:solidFill>
              <a:latin typeface="Arial"/>
              <a:ea typeface="Arial"/>
              <a:cs typeface="Arial"/>
              <a:sym typeface="Arial"/>
            </a:endParaRPr>
          </a:p>
        </p:txBody>
      </p:sp>
      <p:sp>
        <p:nvSpPr>
          <p:cNvPr id="352" name="Google Shape;352;p38"/>
          <p:cNvSpPr txBox="1"/>
          <p:nvPr/>
        </p:nvSpPr>
        <p:spPr>
          <a:xfrm>
            <a:off x="370850" y="2512738"/>
            <a:ext cx="3000000" cy="4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T Sans Narrow"/>
                <a:ea typeface="PT Sans Narrow"/>
                <a:cs typeface="PT Sans Narrow"/>
                <a:sym typeface="PT Sans Narrow"/>
              </a:rPr>
              <a:t>After Optimization:</a:t>
            </a:r>
            <a:endParaRPr b="0" i="0" sz="1400" u="none" cap="none" strike="noStrike">
              <a:solidFill>
                <a:srgbClr val="000000"/>
              </a:solidFill>
              <a:latin typeface="Arial"/>
              <a:ea typeface="Arial"/>
              <a:cs typeface="Arial"/>
              <a:sym typeface="Arial"/>
            </a:endParaRPr>
          </a:p>
        </p:txBody>
      </p:sp>
      <p:graphicFrame>
        <p:nvGraphicFramePr>
          <p:cNvPr id="353" name="Google Shape;353;p38"/>
          <p:cNvGraphicFramePr/>
          <p:nvPr/>
        </p:nvGraphicFramePr>
        <p:xfrm>
          <a:off x="370850" y="1512750"/>
          <a:ext cx="3000000" cy="3000000"/>
        </p:xfrm>
        <a:graphic>
          <a:graphicData uri="http://schemas.openxmlformats.org/drawingml/2006/table">
            <a:tbl>
              <a:tblPr>
                <a:noFill/>
                <a:tableStyleId>{4C1AC0CB-CB43-4F00-8B44-07B415DA7169}</a:tableStyleId>
              </a:tblPr>
              <a:tblGrid>
                <a:gridCol w="1627275"/>
                <a:gridCol w="1016250"/>
                <a:gridCol w="1057075"/>
                <a:gridCol w="944825"/>
                <a:gridCol w="842300"/>
                <a:gridCol w="945000"/>
              </a:tblGrid>
              <a:tr h="210975">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API</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Thread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Samples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Error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Avg (ms)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Throughput/sec</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2483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Root Org 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100</a:t>
                      </a:r>
                      <a:endParaRPr sz="1000" u="none" cap="none" strike="noStrike">
                        <a:solidFill>
                          <a:srgbClr val="24292E"/>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500000</a:t>
                      </a:r>
                      <a:endParaRPr sz="1000" u="none" cap="none" strike="noStrike">
                        <a:solidFill>
                          <a:srgbClr val="24292E"/>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146</a:t>
                      </a:r>
                      <a:endParaRPr sz="1000" u="none" cap="none" strike="noStrike">
                        <a:solidFill>
                          <a:srgbClr val="24292E"/>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665.2</a:t>
                      </a:r>
                      <a:endParaRPr sz="1000" u="none" cap="none" strike="noStrike">
                        <a:solidFill>
                          <a:srgbClr val="24292E"/>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r>
              <a:tr h="24670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highlight>
                            <a:srgbClr val="FFFFFF"/>
                          </a:highlight>
                        </a:rPr>
                        <a:t>System Settings Read</a:t>
                      </a:r>
                      <a:endParaRPr sz="1000" u="none" cap="none" strike="noStrike">
                        <a:solidFill>
                          <a:srgbClr val="24292E"/>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100</a:t>
                      </a:r>
                      <a:endParaRPr sz="1000" u="none" cap="none" strike="noStrike">
                        <a:solidFill>
                          <a:srgbClr val="24292E"/>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200000</a:t>
                      </a:r>
                      <a:endParaRPr sz="1000" u="none" cap="none" strike="noStrike">
                        <a:solidFill>
                          <a:srgbClr val="24292E"/>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0</a:t>
                      </a:r>
                      <a:endParaRPr sz="1000" u="none" cap="none" strike="noStrike"/>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4292E"/>
                          </a:solidFill>
                        </a:rPr>
                        <a:t>120</a:t>
                      </a:r>
                      <a:endParaRPr sz="1000" u="none" cap="none" strike="noStrike">
                        <a:solidFill>
                          <a:srgbClr val="24292E"/>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24292E"/>
                          </a:solidFill>
                        </a:rPr>
                        <a:t>709.2</a:t>
                      </a:r>
                      <a:endParaRPr sz="1000" u="none" cap="none" strike="noStrike">
                        <a:solidFill>
                          <a:srgbClr val="24292E"/>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r>
            </a:tbl>
          </a:graphicData>
        </a:graphic>
      </p:graphicFrame>
      <p:graphicFrame>
        <p:nvGraphicFramePr>
          <p:cNvPr id="354" name="Google Shape;354;p38"/>
          <p:cNvGraphicFramePr/>
          <p:nvPr/>
        </p:nvGraphicFramePr>
        <p:xfrm>
          <a:off x="370850" y="2919850"/>
          <a:ext cx="3000000" cy="3000000"/>
        </p:xfrm>
        <a:graphic>
          <a:graphicData uri="http://schemas.openxmlformats.org/drawingml/2006/table">
            <a:tbl>
              <a:tblPr>
                <a:noFill/>
                <a:tableStyleId>{4C1AC0CB-CB43-4F00-8B44-07B415DA7169}</a:tableStyleId>
              </a:tblPr>
              <a:tblGrid>
                <a:gridCol w="1764000"/>
                <a:gridCol w="889150"/>
                <a:gridCol w="1067275"/>
                <a:gridCol w="979150"/>
                <a:gridCol w="832275"/>
                <a:gridCol w="979150"/>
              </a:tblGrid>
              <a:tr h="200025">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API</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Thread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Samples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Error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Avg (ms)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Throughput/sec</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Root Org Search</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300</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1500000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0</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35</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1797.9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System Settings Read</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200</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2000000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0</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9</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15622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Location Search</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300</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2250000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1</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79</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3554.7</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15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Location Search District</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300</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2250000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1</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77</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3638.6</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Channel Read</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300</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1500000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0</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Trebuchet MS"/>
                          <a:ea typeface="Trebuchet MS"/>
                          <a:cs typeface="Trebuchet MS"/>
                          <a:sym typeface="Trebuchet MS"/>
                        </a:rPr>
                        <a:t>1</a:t>
                      </a:r>
                      <a:endParaRPr sz="1000" u="none" cap="none" strike="noStrike">
                        <a:latin typeface="Trebuchet MS"/>
                        <a:ea typeface="Trebuchet MS"/>
                        <a:cs typeface="Trebuchet MS"/>
                        <a:sym typeface="Trebuchet M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40295.5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55" name="Google Shape;35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type="title"/>
          </p:nvPr>
        </p:nvSpPr>
        <p:spPr>
          <a:xfrm>
            <a:off x="328875" y="194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LMS APIs- Optimizations:</a:t>
            </a:r>
            <a:endParaRPr sz="2400"/>
          </a:p>
        </p:txBody>
      </p:sp>
      <p:sp>
        <p:nvSpPr>
          <p:cNvPr id="361" name="Google Shape;361;p39"/>
          <p:cNvSpPr txBox="1"/>
          <p:nvPr>
            <p:ph idx="1" type="body"/>
          </p:nvPr>
        </p:nvSpPr>
        <p:spPr>
          <a:xfrm>
            <a:off x="727650" y="764400"/>
            <a:ext cx="7688700" cy="4037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Code level changes:</a:t>
            </a:r>
            <a:endParaRPr b="1" sz="1200">
              <a:solidFill>
                <a:srgbClr val="24292E"/>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24292E"/>
              </a:buClr>
              <a:buSzPts val="1100"/>
              <a:buFont typeface="Arial"/>
              <a:buAutoNum type="arabicPeriod"/>
            </a:pPr>
            <a:r>
              <a:rPr lang="en" sz="1100">
                <a:solidFill>
                  <a:srgbClr val="24292E"/>
                </a:solidFill>
                <a:highlight>
                  <a:schemeClr val="lt1"/>
                </a:highlight>
                <a:latin typeface="Arial"/>
                <a:ea typeface="Arial"/>
                <a:cs typeface="Arial"/>
                <a:sym typeface="Arial"/>
              </a:rPr>
              <a:t>LMS service: </a:t>
            </a:r>
            <a:endParaRPr sz="1100">
              <a:solidFill>
                <a:srgbClr val="24292E"/>
              </a:solidFill>
              <a:highlight>
                <a:schemeClr val="lt1"/>
              </a:highlight>
              <a:latin typeface="Arial"/>
              <a:ea typeface="Arial"/>
              <a:cs typeface="Arial"/>
              <a:sym typeface="Arial"/>
            </a:endParaRPr>
          </a:p>
          <a:p>
            <a:pPr indent="-184150" lvl="1" marL="914400" rtl="0" algn="l">
              <a:lnSpc>
                <a:spcPct val="115000"/>
              </a:lnSpc>
              <a:spcBef>
                <a:spcPts val="0"/>
              </a:spcBef>
              <a:spcAft>
                <a:spcPts val="0"/>
              </a:spcAft>
              <a:buClr>
                <a:srgbClr val="24292E"/>
              </a:buClr>
              <a:buSzPts val="1100"/>
              <a:buFont typeface="Arial"/>
              <a:buAutoNum type="alphaLcPeriod"/>
            </a:pPr>
            <a:r>
              <a:rPr lang="en" sz="1100">
                <a:solidFill>
                  <a:srgbClr val="24292E"/>
                </a:solidFill>
                <a:highlight>
                  <a:schemeClr val="lt1"/>
                </a:highlight>
                <a:latin typeface="Arial"/>
                <a:ea typeface="Arial"/>
                <a:cs typeface="Arial"/>
                <a:sym typeface="Arial"/>
              </a:rPr>
              <a:t>Fixed a memory leak issue, which was the root cause of 5XX errors during high load.</a:t>
            </a:r>
            <a:endParaRPr sz="1100">
              <a:solidFill>
                <a:srgbClr val="24292E"/>
              </a:solidFill>
              <a:highlight>
                <a:schemeClr val="lt1"/>
              </a:highlight>
              <a:latin typeface="Arial"/>
              <a:ea typeface="Arial"/>
              <a:cs typeface="Arial"/>
              <a:sym typeface="Arial"/>
            </a:endParaRPr>
          </a:p>
          <a:p>
            <a:pPr indent="-298450" lvl="0" marL="457200" rtl="0" algn="l">
              <a:lnSpc>
                <a:spcPct val="115000"/>
              </a:lnSpc>
              <a:spcBef>
                <a:spcPts val="0"/>
              </a:spcBef>
              <a:spcAft>
                <a:spcPts val="0"/>
              </a:spcAft>
              <a:buClr>
                <a:srgbClr val="24292E"/>
              </a:buClr>
              <a:buSzPts val="1100"/>
              <a:buFont typeface="Arial"/>
              <a:buAutoNum type="arabicPeriod"/>
            </a:pPr>
            <a:r>
              <a:rPr lang="en" sz="1100">
                <a:solidFill>
                  <a:srgbClr val="24292E"/>
                </a:solidFill>
                <a:highlight>
                  <a:schemeClr val="lt1"/>
                </a:highlight>
                <a:latin typeface="Arial"/>
                <a:ea typeface="Arial"/>
                <a:cs typeface="Arial"/>
                <a:sym typeface="Arial"/>
              </a:rPr>
              <a:t>Course enrollment list API: </a:t>
            </a:r>
            <a:endParaRPr sz="1100">
              <a:solidFill>
                <a:srgbClr val="24292E"/>
              </a:solidFill>
              <a:highlight>
                <a:schemeClr val="lt1"/>
              </a:highlight>
              <a:latin typeface="Arial"/>
              <a:ea typeface="Arial"/>
              <a:cs typeface="Arial"/>
              <a:sym typeface="Arial"/>
            </a:endParaRPr>
          </a:p>
          <a:p>
            <a:pPr indent="-184150" lvl="1" marL="914400" rtl="0" algn="l">
              <a:lnSpc>
                <a:spcPct val="115000"/>
              </a:lnSpc>
              <a:spcBef>
                <a:spcPts val="0"/>
              </a:spcBef>
              <a:spcAft>
                <a:spcPts val="0"/>
              </a:spcAft>
              <a:buClr>
                <a:srgbClr val="24292E"/>
              </a:buClr>
              <a:buSzPts val="1100"/>
              <a:buFont typeface="Arial"/>
              <a:buAutoNum type="alphaLcPeriod"/>
            </a:pPr>
            <a:r>
              <a:rPr lang="en" sz="1100">
                <a:solidFill>
                  <a:srgbClr val="24292E"/>
                </a:solidFill>
                <a:highlight>
                  <a:schemeClr val="lt1"/>
                </a:highlight>
                <a:latin typeface="Arial"/>
                <a:ea typeface="Arial"/>
                <a:cs typeface="Arial"/>
                <a:sym typeface="Arial"/>
              </a:rPr>
              <a:t>Optimised by reducing the number of calls to search-service. Thereby increasing the throughput by 3 times.</a:t>
            </a:r>
            <a:endParaRPr sz="1100">
              <a:solidFill>
                <a:srgbClr val="24292E"/>
              </a:solidFill>
              <a:highlight>
                <a:schemeClr val="lt1"/>
              </a:highlight>
              <a:latin typeface="Arial"/>
              <a:ea typeface="Arial"/>
              <a:cs typeface="Arial"/>
              <a:sym typeface="Arial"/>
            </a:endParaRPr>
          </a:p>
          <a:p>
            <a:pPr indent="-298450" lvl="0" marL="457200" rtl="0" algn="l">
              <a:lnSpc>
                <a:spcPct val="115000"/>
              </a:lnSpc>
              <a:spcBef>
                <a:spcPts val="0"/>
              </a:spcBef>
              <a:spcAft>
                <a:spcPts val="0"/>
              </a:spcAft>
              <a:buClr>
                <a:srgbClr val="24292E"/>
              </a:buClr>
              <a:buSzPts val="1100"/>
              <a:buFont typeface="Arial"/>
              <a:buAutoNum type="arabicPeriod"/>
            </a:pPr>
            <a:r>
              <a:rPr lang="en" sz="1100">
                <a:solidFill>
                  <a:srgbClr val="24292E"/>
                </a:solidFill>
                <a:highlight>
                  <a:schemeClr val="lt1"/>
                </a:highlight>
                <a:latin typeface="Arial"/>
                <a:ea typeface="Arial"/>
                <a:cs typeface="Arial"/>
                <a:sym typeface="Arial"/>
              </a:rPr>
              <a:t>Course-batch-updater samza: </a:t>
            </a:r>
            <a:endParaRPr sz="1100">
              <a:solidFill>
                <a:srgbClr val="24292E"/>
              </a:solidFill>
              <a:highlight>
                <a:schemeClr val="lt1"/>
              </a:highlight>
              <a:latin typeface="Arial"/>
              <a:ea typeface="Arial"/>
              <a:cs typeface="Arial"/>
              <a:sym typeface="Arial"/>
            </a:endParaRPr>
          </a:p>
          <a:p>
            <a:pPr indent="-184150" lvl="1" marL="914400" rtl="0" algn="l">
              <a:lnSpc>
                <a:spcPct val="115000"/>
              </a:lnSpc>
              <a:spcBef>
                <a:spcPts val="0"/>
              </a:spcBef>
              <a:spcAft>
                <a:spcPts val="0"/>
              </a:spcAft>
              <a:buClr>
                <a:srgbClr val="24292E"/>
              </a:buClr>
              <a:buSzPts val="1100"/>
              <a:buFont typeface="Arial"/>
              <a:buAutoNum type="alphaLcPeriod"/>
            </a:pPr>
            <a:r>
              <a:rPr lang="en" sz="1100">
                <a:solidFill>
                  <a:srgbClr val="24292E"/>
                </a:solidFill>
                <a:highlight>
                  <a:schemeClr val="lt1"/>
                </a:highlight>
                <a:latin typeface="Arial"/>
                <a:ea typeface="Arial"/>
                <a:cs typeface="Arial"/>
                <a:sym typeface="Arial"/>
              </a:rPr>
              <a:t>Before any optimization, the job was processing 1000 events per min. Following are the optimizations.</a:t>
            </a:r>
            <a:endParaRPr sz="1100">
              <a:solidFill>
                <a:srgbClr val="24292E"/>
              </a:solidFill>
              <a:highlight>
                <a:schemeClr val="lt1"/>
              </a:highlight>
              <a:latin typeface="Arial"/>
              <a:ea typeface="Arial"/>
              <a:cs typeface="Arial"/>
              <a:sym typeface="Arial"/>
            </a:endParaRPr>
          </a:p>
          <a:p>
            <a:pPr indent="-184150" lvl="1" marL="914400" rtl="0" algn="l">
              <a:lnSpc>
                <a:spcPct val="115000"/>
              </a:lnSpc>
              <a:spcBef>
                <a:spcPts val="0"/>
              </a:spcBef>
              <a:spcAft>
                <a:spcPts val="0"/>
              </a:spcAft>
              <a:buClr>
                <a:srgbClr val="24292E"/>
              </a:buClr>
              <a:buSzPts val="1100"/>
              <a:buFont typeface="Arial"/>
              <a:buAutoNum type="alphaLcPeriod"/>
            </a:pPr>
            <a:r>
              <a:rPr lang="en" sz="1100">
                <a:solidFill>
                  <a:srgbClr val="24292E"/>
                </a:solidFill>
                <a:highlight>
                  <a:schemeClr val="lt1"/>
                </a:highlight>
                <a:latin typeface="Arial"/>
                <a:ea typeface="Arial"/>
                <a:cs typeface="Arial"/>
                <a:sym typeface="Arial"/>
              </a:rPr>
              <a:t>Reduced the calls to content read API to fetch course metadata, by caching required metadata with ttl of 1hr.</a:t>
            </a:r>
            <a:endParaRPr sz="1100">
              <a:solidFill>
                <a:srgbClr val="24292E"/>
              </a:solidFill>
              <a:highlight>
                <a:schemeClr val="lt1"/>
              </a:highlight>
              <a:latin typeface="Arial"/>
              <a:ea typeface="Arial"/>
              <a:cs typeface="Arial"/>
              <a:sym typeface="Arial"/>
            </a:endParaRPr>
          </a:p>
          <a:p>
            <a:pPr indent="-184150" lvl="1" marL="914400" rtl="0" algn="l">
              <a:lnSpc>
                <a:spcPct val="115000"/>
              </a:lnSpc>
              <a:spcBef>
                <a:spcPts val="0"/>
              </a:spcBef>
              <a:spcAft>
                <a:spcPts val="0"/>
              </a:spcAft>
              <a:buClr>
                <a:srgbClr val="24292E"/>
              </a:buClr>
              <a:buSzPts val="1100"/>
              <a:buFont typeface="Arial"/>
              <a:buAutoNum type="alphaLcPeriod"/>
            </a:pPr>
            <a:r>
              <a:rPr lang="en" sz="1100">
                <a:solidFill>
                  <a:srgbClr val="24292E"/>
                </a:solidFill>
                <a:highlight>
                  <a:schemeClr val="lt1"/>
                </a:highlight>
                <a:latin typeface="Arial"/>
                <a:ea typeface="Arial"/>
                <a:cs typeface="Arial"/>
                <a:sym typeface="Arial"/>
              </a:rPr>
              <a:t>Instead of processing course progress events one by one, introduced batch processing of events with batch size of 250.</a:t>
            </a:r>
            <a:endParaRPr sz="1100">
              <a:solidFill>
                <a:srgbClr val="24292E"/>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11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Infra level changes: </a:t>
            </a:r>
            <a:endParaRPr b="1" sz="1200">
              <a:solidFill>
                <a:srgbClr val="24292E"/>
              </a:solidFill>
              <a:highlight>
                <a:srgbClr val="FFFFFF"/>
              </a:highlight>
              <a:latin typeface="Arial"/>
              <a:ea typeface="Arial"/>
              <a:cs typeface="Arial"/>
              <a:sym typeface="Arial"/>
            </a:endParaRPr>
          </a:p>
          <a:p>
            <a:pPr indent="-190500" lvl="1" marL="914400" rtl="0" algn="l">
              <a:lnSpc>
                <a:spcPct val="115000"/>
              </a:lnSpc>
              <a:spcBef>
                <a:spcPts val="0"/>
              </a:spcBef>
              <a:spcAft>
                <a:spcPts val="0"/>
              </a:spcAft>
              <a:buClr>
                <a:srgbClr val="24292E"/>
              </a:buClr>
              <a:buSzPts val="1200"/>
              <a:buFont typeface="Arial"/>
              <a:buChar char="○"/>
            </a:pPr>
            <a:r>
              <a:rPr lang="en" sz="1100">
                <a:solidFill>
                  <a:srgbClr val="24292E"/>
                </a:solidFill>
                <a:highlight>
                  <a:srgbClr val="FFFFFF"/>
                </a:highlight>
                <a:latin typeface="Arial"/>
                <a:ea typeface="Arial"/>
                <a:cs typeface="Arial"/>
                <a:sym typeface="Arial"/>
              </a:rPr>
              <a:t>Added java memory configurations on service start.</a:t>
            </a:r>
            <a:endParaRPr sz="1100">
              <a:solidFill>
                <a:srgbClr val="24292E"/>
              </a:solidFill>
              <a:highlight>
                <a:srgbClr val="FFFFFF"/>
              </a:highlight>
              <a:latin typeface="Arial"/>
              <a:ea typeface="Arial"/>
              <a:cs typeface="Arial"/>
              <a:sym typeface="Arial"/>
            </a:endParaRPr>
          </a:p>
          <a:p>
            <a:pPr indent="-184150" lvl="1" marL="914400" rtl="0" algn="l">
              <a:lnSpc>
                <a:spcPct val="115000"/>
              </a:lnSpc>
              <a:spcBef>
                <a:spcPts val="0"/>
              </a:spcBef>
              <a:spcAft>
                <a:spcPts val="0"/>
              </a:spcAft>
              <a:buClr>
                <a:srgbClr val="24292E"/>
              </a:buClr>
              <a:buSzPts val="1100"/>
              <a:buFont typeface="Arial"/>
              <a:buChar char="○"/>
            </a:pPr>
            <a:r>
              <a:rPr lang="en" sz="1100">
                <a:solidFill>
                  <a:srgbClr val="24292E"/>
                </a:solidFill>
                <a:highlight>
                  <a:srgbClr val="FFFFFF"/>
                </a:highlight>
                <a:latin typeface="Arial"/>
                <a:ea typeface="Arial"/>
                <a:cs typeface="Arial"/>
                <a:sym typeface="Arial"/>
              </a:rPr>
              <a:t>Set play http idle timeout configurations to 180s ( with kong 10 upgrade)</a:t>
            </a:r>
            <a:endParaRPr sz="11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Result Analysis &amp; findings: </a:t>
            </a:r>
            <a:endParaRPr b="1" sz="1200">
              <a:solidFill>
                <a:srgbClr val="24292E"/>
              </a:solidFill>
              <a:highlight>
                <a:srgbClr val="FFFFFF"/>
              </a:highlight>
              <a:latin typeface="Arial"/>
              <a:ea typeface="Arial"/>
              <a:cs typeface="Arial"/>
              <a:sym typeface="Arial"/>
            </a:endParaRPr>
          </a:p>
          <a:p>
            <a:pPr indent="-184150" lvl="1" marL="914400" rtl="0" algn="l">
              <a:lnSpc>
                <a:spcPct val="115000"/>
              </a:lnSpc>
              <a:spcBef>
                <a:spcPts val="0"/>
              </a:spcBef>
              <a:spcAft>
                <a:spcPts val="0"/>
              </a:spcAft>
              <a:buClr>
                <a:srgbClr val="24292E"/>
              </a:buClr>
              <a:buSzPts val="1100"/>
              <a:buFont typeface="Arial"/>
              <a:buChar char="○"/>
            </a:pPr>
            <a:r>
              <a:rPr lang="en" sz="1100">
                <a:solidFill>
                  <a:srgbClr val="24292E"/>
                </a:solidFill>
                <a:highlight>
                  <a:srgbClr val="FFFFFF"/>
                </a:highlight>
                <a:latin typeface="Arial"/>
                <a:ea typeface="Arial"/>
                <a:cs typeface="Arial"/>
                <a:sym typeface="Arial"/>
              </a:rPr>
              <a:t>With course enrollment API code changes, we achieved 3x improvement in throughput.</a:t>
            </a:r>
            <a:endParaRPr sz="1100">
              <a:solidFill>
                <a:srgbClr val="24292E"/>
              </a:solidFill>
              <a:highlight>
                <a:srgbClr val="FFFFFF"/>
              </a:highlight>
              <a:latin typeface="Arial"/>
              <a:ea typeface="Arial"/>
              <a:cs typeface="Arial"/>
              <a:sym typeface="Arial"/>
            </a:endParaRPr>
          </a:p>
          <a:p>
            <a:pPr indent="-184150" lvl="1" marL="914400" rtl="0" algn="l">
              <a:lnSpc>
                <a:spcPct val="115000"/>
              </a:lnSpc>
              <a:spcBef>
                <a:spcPts val="0"/>
              </a:spcBef>
              <a:spcAft>
                <a:spcPts val="0"/>
              </a:spcAft>
              <a:buClr>
                <a:srgbClr val="24292E"/>
              </a:buClr>
              <a:buSzPts val="1100"/>
              <a:buFont typeface="Arial"/>
              <a:buChar char="○"/>
            </a:pPr>
            <a:r>
              <a:rPr lang="en" sz="1100">
                <a:solidFill>
                  <a:srgbClr val="24292E"/>
                </a:solidFill>
                <a:highlight>
                  <a:srgbClr val="FFFFFF"/>
                </a:highlight>
                <a:latin typeface="Arial"/>
                <a:ea typeface="Arial"/>
                <a:cs typeface="Arial"/>
                <a:sym typeface="Arial"/>
              </a:rPr>
              <a:t>With course-batch-updater samza job changes, we achieved 10x improvement in throughput of samza job.</a:t>
            </a:r>
            <a:endParaRPr sz="1100">
              <a:solidFill>
                <a:srgbClr val="24292E"/>
              </a:solidFill>
              <a:highlight>
                <a:srgbClr val="FFFFFF"/>
              </a:highlight>
              <a:latin typeface="Arial"/>
              <a:ea typeface="Arial"/>
              <a:cs typeface="Arial"/>
              <a:sym typeface="Arial"/>
            </a:endParaRPr>
          </a:p>
          <a:p>
            <a:pPr indent="-184150" lvl="1" marL="914400" rtl="0" algn="l">
              <a:lnSpc>
                <a:spcPct val="115000"/>
              </a:lnSpc>
              <a:spcBef>
                <a:spcPts val="0"/>
              </a:spcBef>
              <a:spcAft>
                <a:spcPts val="0"/>
              </a:spcAft>
              <a:buClr>
                <a:srgbClr val="24292E"/>
              </a:buClr>
              <a:buSzPts val="1100"/>
              <a:buFont typeface="Arial"/>
              <a:buChar char="○"/>
            </a:pPr>
            <a:r>
              <a:rPr lang="en" sz="1100">
                <a:solidFill>
                  <a:srgbClr val="24292E"/>
                </a:solidFill>
                <a:highlight>
                  <a:srgbClr val="FFFFFF"/>
                </a:highlight>
                <a:latin typeface="Arial"/>
                <a:ea typeface="Arial"/>
                <a:cs typeface="Arial"/>
                <a:sym typeface="Arial"/>
              </a:rPr>
              <a:t>With few fixes to memory leak issue and caching, reduced 5XX errors.</a:t>
            </a:r>
            <a:endParaRPr sz="1100">
              <a:solidFill>
                <a:srgbClr val="24292E"/>
              </a:solidFill>
              <a:highlight>
                <a:srgbClr val="FFFFFF"/>
              </a:highlight>
              <a:latin typeface="Arial"/>
              <a:ea typeface="Arial"/>
              <a:cs typeface="Arial"/>
              <a:sym typeface="Arial"/>
            </a:endParaRPr>
          </a:p>
        </p:txBody>
      </p:sp>
      <p:sp>
        <p:nvSpPr>
          <p:cNvPr id="362" name="Google Shape;36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969"/>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Learner Service - Soak Test Run Comparison</a:t>
            </a:r>
            <a:endParaRPr>
              <a:latin typeface="Economica"/>
              <a:ea typeface="Economica"/>
              <a:cs typeface="Economica"/>
              <a:sym typeface="Economica"/>
            </a:endParaRPr>
          </a:p>
        </p:txBody>
      </p:sp>
      <p:pic>
        <p:nvPicPr>
          <p:cNvPr id="88" name="Google Shape;88;p4"/>
          <p:cNvPicPr preferRelativeResize="0"/>
          <p:nvPr/>
        </p:nvPicPr>
        <p:blipFill rotWithShape="1">
          <a:blip r:embed="rId3">
            <a:alphaModFix/>
          </a:blip>
          <a:srcRect b="0" l="0" r="0" t="0"/>
          <a:stretch/>
        </p:blipFill>
        <p:spPr>
          <a:xfrm>
            <a:off x="454950" y="645925"/>
            <a:ext cx="7230049" cy="1996425"/>
          </a:xfrm>
          <a:prstGeom prst="rect">
            <a:avLst/>
          </a:prstGeom>
          <a:noFill/>
          <a:ln>
            <a:noFill/>
          </a:ln>
        </p:spPr>
      </p:pic>
      <p:pic>
        <p:nvPicPr>
          <p:cNvPr id="89" name="Google Shape;89;p4"/>
          <p:cNvPicPr preferRelativeResize="0"/>
          <p:nvPr/>
        </p:nvPicPr>
        <p:blipFill rotWithShape="1">
          <a:blip r:embed="rId4">
            <a:alphaModFix/>
          </a:blip>
          <a:srcRect b="0" l="0" r="0" t="0"/>
          <a:stretch/>
        </p:blipFill>
        <p:spPr>
          <a:xfrm>
            <a:off x="453825" y="2779050"/>
            <a:ext cx="7231176" cy="2076449"/>
          </a:xfrm>
          <a:prstGeom prst="rect">
            <a:avLst/>
          </a:prstGeom>
          <a:noFill/>
          <a:ln>
            <a:noFill/>
          </a:ln>
        </p:spPr>
      </p:pic>
      <p:sp>
        <p:nvSpPr>
          <p:cNvPr id="90" name="Google Shape;90;p4"/>
          <p:cNvSpPr txBox="1"/>
          <p:nvPr/>
        </p:nvSpPr>
        <p:spPr>
          <a:xfrm>
            <a:off x="7785850" y="1199625"/>
            <a:ext cx="1286100" cy="90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Pontano Sans"/>
                <a:ea typeface="Pontano Sans"/>
                <a:cs typeface="Pontano Sans"/>
                <a:sym typeface="Pontano Sans"/>
              </a:rPr>
              <a:t>Before</a:t>
            </a:r>
            <a:br>
              <a:rPr b="1" i="0" lang="en" sz="1500" u="none" cap="none" strike="noStrike">
                <a:solidFill>
                  <a:srgbClr val="000000"/>
                </a:solidFill>
                <a:latin typeface="Pontano Sans"/>
                <a:ea typeface="Pontano Sans"/>
                <a:cs typeface="Pontano Sans"/>
                <a:sym typeface="Pontano Sans"/>
              </a:rPr>
            </a:br>
            <a:r>
              <a:rPr b="0" i="0" lang="en" sz="1200" u="none" cap="none" strike="noStrike">
                <a:solidFill>
                  <a:srgbClr val="000000"/>
                </a:solidFill>
                <a:latin typeface="Pontano Sans"/>
                <a:ea typeface="Pontano Sans"/>
                <a:cs typeface="Pontano Sans"/>
                <a:sym typeface="Pontano Sans"/>
              </a:rPr>
              <a:t>Max Memory Used - 4 GB</a:t>
            </a:r>
            <a:endParaRPr b="0" i="0" sz="1200" u="none" cap="none" strike="noStrike">
              <a:solidFill>
                <a:srgbClr val="000000"/>
              </a:solidFill>
              <a:latin typeface="Pontano Sans"/>
              <a:ea typeface="Pontano Sans"/>
              <a:cs typeface="Pontano Sans"/>
              <a:sym typeface="Pontano Sans"/>
            </a:endParaRPr>
          </a:p>
        </p:txBody>
      </p:sp>
      <p:sp>
        <p:nvSpPr>
          <p:cNvPr id="91" name="Google Shape;91;p4"/>
          <p:cNvSpPr txBox="1"/>
          <p:nvPr/>
        </p:nvSpPr>
        <p:spPr>
          <a:xfrm>
            <a:off x="7857525" y="3358800"/>
            <a:ext cx="11133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Pontano Sans"/>
                <a:ea typeface="Pontano Sans"/>
                <a:cs typeface="Pontano Sans"/>
                <a:sym typeface="Pontano Sans"/>
              </a:rPr>
              <a:t>After</a:t>
            </a:r>
            <a:br>
              <a:rPr b="1" i="0" lang="en" sz="1600" u="none" cap="none" strike="noStrike">
                <a:solidFill>
                  <a:srgbClr val="000000"/>
                </a:solidFill>
                <a:latin typeface="Pontano Sans"/>
                <a:ea typeface="Pontano Sans"/>
                <a:cs typeface="Pontano Sans"/>
                <a:sym typeface="Pontano Sans"/>
              </a:rPr>
            </a:br>
            <a:r>
              <a:rPr b="0" i="0" lang="en" sz="1200" u="none" cap="none" strike="noStrike">
                <a:solidFill>
                  <a:srgbClr val="000000"/>
                </a:solidFill>
                <a:latin typeface="Pontano Sans"/>
                <a:ea typeface="Pontano Sans"/>
                <a:cs typeface="Pontano Sans"/>
                <a:sym typeface="Pontano Sans"/>
              </a:rPr>
              <a:t>Max Memory Used - 1.6 GB</a:t>
            </a:r>
            <a:endParaRPr b="1" i="0" sz="1600" u="none" cap="none" strike="noStrike">
              <a:solidFill>
                <a:srgbClr val="000000"/>
              </a:solidFill>
              <a:latin typeface="Pontano Sans"/>
              <a:ea typeface="Pontano Sans"/>
              <a:cs typeface="Pontano Sans"/>
              <a:sym typeface="Pontano Sans"/>
            </a:endParaRPr>
          </a:p>
        </p:txBody>
      </p:sp>
      <p:sp>
        <p:nvSpPr>
          <p:cNvPr id="92" name="Google Shape;9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311700" y="2464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lang="en" sz="2400"/>
              <a:t>Learner APIs Benchmarking:</a:t>
            </a:r>
            <a:endParaRPr sz="2400"/>
          </a:p>
        </p:txBody>
      </p:sp>
      <p:sp>
        <p:nvSpPr>
          <p:cNvPr id="368" name="Google Shape;368;p40"/>
          <p:cNvSpPr txBox="1"/>
          <p:nvPr/>
        </p:nvSpPr>
        <p:spPr>
          <a:xfrm>
            <a:off x="311688" y="745313"/>
            <a:ext cx="6591900" cy="366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24292E"/>
                </a:solidFill>
                <a:highlight>
                  <a:srgbClr val="FFFFFF"/>
                </a:highlight>
                <a:latin typeface="Trebuchet MS"/>
                <a:ea typeface="Trebuchet MS"/>
                <a:cs typeface="Trebuchet MS"/>
                <a:sym typeface="Trebuchet MS"/>
              </a:rPr>
              <a:t>APIs Invoked in this benchmarking: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aphicFrame>
        <p:nvGraphicFramePr>
          <p:cNvPr id="369" name="Google Shape;369;p40"/>
          <p:cNvGraphicFramePr/>
          <p:nvPr/>
        </p:nvGraphicFramePr>
        <p:xfrm>
          <a:off x="311700" y="1111625"/>
          <a:ext cx="3000000" cy="3000000"/>
        </p:xfrm>
        <a:graphic>
          <a:graphicData uri="http://schemas.openxmlformats.org/drawingml/2006/table">
            <a:tbl>
              <a:tblPr>
                <a:noFill/>
                <a:tableStyleId>{4C1AC0CB-CB43-4F00-8B44-07B415DA7169}</a:tableStyleId>
              </a:tblPr>
              <a:tblGrid>
                <a:gridCol w="1895100"/>
                <a:gridCol w="2754375"/>
                <a:gridCol w="3131025"/>
              </a:tblGrid>
              <a:tr h="12530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 Name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API path</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Description</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4892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Root Org 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/api/org/v1/search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used to read a organisation based on channel id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1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Location 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/learner/data/v1/location/search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used to read the states 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92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Location Search -District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/learner/data/v1/location/search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call used to get the list of district data based on provided state value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1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Channel 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/api/channel/v1/read/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used to get the channel details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1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System Settings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/api/data/v1/system/settings/get/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call used to read the system settings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70" name="Google Shape;37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328875" y="194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Learner APIs- Optimizations:</a:t>
            </a:r>
            <a:endParaRPr sz="2400"/>
          </a:p>
        </p:txBody>
      </p:sp>
      <p:sp>
        <p:nvSpPr>
          <p:cNvPr id="376" name="Google Shape;376;p41"/>
          <p:cNvSpPr txBox="1"/>
          <p:nvPr>
            <p:ph idx="1" type="body"/>
          </p:nvPr>
        </p:nvSpPr>
        <p:spPr>
          <a:xfrm>
            <a:off x="727650" y="1277775"/>
            <a:ext cx="7688700" cy="3267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Code level changes:</a:t>
            </a:r>
            <a:endParaRPr b="1" sz="1200">
              <a:solidFill>
                <a:srgbClr val="24292E"/>
              </a:solidFill>
              <a:highlight>
                <a:srgbClr val="FFFFFF"/>
              </a:highlight>
              <a:latin typeface="Arial"/>
              <a:ea typeface="Arial"/>
              <a:cs typeface="Arial"/>
              <a:sym typeface="Arial"/>
            </a:endParaRPr>
          </a:p>
          <a:p>
            <a:pPr indent="-304800" lvl="0" marL="914400" rtl="0" algn="l">
              <a:lnSpc>
                <a:spcPct val="115000"/>
              </a:lnSpc>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Fixed memory leak issue</a:t>
            </a:r>
            <a:endParaRPr sz="1200">
              <a:solidFill>
                <a:srgbClr val="24292E"/>
              </a:solidFill>
              <a:highlight>
                <a:srgbClr val="FFFFFF"/>
              </a:highlight>
              <a:latin typeface="Arial"/>
              <a:ea typeface="Arial"/>
              <a:cs typeface="Arial"/>
              <a:sym typeface="Arial"/>
            </a:endParaRPr>
          </a:p>
          <a:p>
            <a:pPr indent="-304800" lvl="0" marL="914400" rtl="0" algn="l">
              <a:lnSpc>
                <a:spcPct val="115000"/>
              </a:lnSpc>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Code changes for telemetry generation</a:t>
            </a:r>
            <a:endParaRPr sz="1200">
              <a:solidFill>
                <a:srgbClr val="24292E"/>
              </a:solidFill>
              <a:highlight>
                <a:srgbClr val="FFFFFF"/>
              </a:highlight>
              <a:latin typeface="Arial"/>
              <a:ea typeface="Arial"/>
              <a:cs typeface="Arial"/>
              <a:sym typeface="Arial"/>
            </a:endParaRPr>
          </a:p>
          <a:p>
            <a:pPr indent="-304800" lvl="0" marL="914400" rtl="0" algn="l">
              <a:lnSpc>
                <a:spcPct val="115000"/>
              </a:lnSpc>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Removed Lmax which causing high cpu usage and implemented logback kafka appender for telemetry push</a:t>
            </a:r>
            <a:endParaRPr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Infra level changes:</a:t>
            </a:r>
            <a:endParaRPr b="1" sz="1200">
              <a:solidFill>
                <a:srgbClr val="24292E"/>
              </a:solidFill>
              <a:highlight>
                <a:srgbClr val="FFFFFF"/>
              </a:highlight>
              <a:latin typeface="Arial"/>
              <a:ea typeface="Arial"/>
              <a:cs typeface="Arial"/>
              <a:sym typeface="Arial"/>
            </a:endParaRPr>
          </a:p>
          <a:p>
            <a:pPr indent="-304800" lvl="0" marL="914400" rtl="0" algn="l">
              <a:lnSpc>
                <a:spcPct val="115000"/>
              </a:lnSpc>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Added Java memory configuration at service startup time</a:t>
            </a:r>
            <a:endParaRPr sz="1200">
              <a:solidFill>
                <a:srgbClr val="24292E"/>
              </a:solidFill>
              <a:highlight>
                <a:srgbClr val="FFFFFF"/>
              </a:highlight>
              <a:latin typeface="Arial"/>
              <a:ea typeface="Arial"/>
              <a:cs typeface="Arial"/>
              <a:sym typeface="Arial"/>
            </a:endParaRPr>
          </a:p>
          <a:p>
            <a:pPr indent="-304800" lvl="0" marL="914400" rtl="0" algn="l">
              <a:lnSpc>
                <a:spcPct val="115000"/>
              </a:lnSpc>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Added play idle timeout to 180 Sec with kong 10 upgradation</a:t>
            </a:r>
            <a:endParaRPr sz="120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1100">
              <a:solidFill>
                <a:srgbClr val="24292E"/>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1100">
              <a:solidFill>
                <a:srgbClr val="24292E"/>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Result Analysis &amp; findings:</a:t>
            </a:r>
            <a:endParaRPr b="1" sz="1200">
              <a:solidFill>
                <a:srgbClr val="24292E"/>
              </a:solidFill>
              <a:highlight>
                <a:srgbClr val="FFFFFF"/>
              </a:highlight>
              <a:latin typeface="Arial"/>
              <a:ea typeface="Arial"/>
              <a:cs typeface="Arial"/>
              <a:sym typeface="Arial"/>
            </a:endParaRPr>
          </a:p>
          <a:p>
            <a:pPr indent="-304800" lvl="0" marL="914400" rtl="0" algn="l">
              <a:lnSpc>
                <a:spcPct val="115000"/>
              </a:lnSpc>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After memory leak fix, we did not see any learner pod restart</a:t>
            </a:r>
            <a:endParaRPr sz="1200">
              <a:solidFill>
                <a:srgbClr val="24292E"/>
              </a:solidFill>
              <a:highlight>
                <a:srgbClr val="FFFFFF"/>
              </a:highlight>
              <a:latin typeface="Arial"/>
              <a:ea typeface="Arial"/>
              <a:cs typeface="Arial"/>
              <a:sym typeface="Arial"/>
            </a:endParaRPr>
          </a:p>
          <a:p>
            <a:pPr indent="-304800" lvl="0" marL="914400" rtl="0" algn="l">
              <a:lnSpc>
                <a:spcPct val="115000"/>
              </a:lnSpc>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Heap memory consumption reduced </a:t>
            </a:r>
            <a:endParaRPr sz="1200">
              <a:solidFill>
                <a:srgbClr val="24292E"/>
              </a:solidFill>
              <a:highlight>
                <a:srgbClr val="FFFFFF"/>
              </a:highlight>
              <a:latin typeface="Arial"/>
              <a:ea typeface="Arial"/>
              <a:cs typeface="Arial"/>
              <a:sym typeface="Arial"/>
            </a:endParaRPr>
          </a:p>
          <a:p>
            <a:pPr indent="-304800" lvl="0" marL="914400" rtl="0" algn="l">
              <a:lnSpc>
                <a:spcPct val="115000"/>
              </a:lnSpc>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Reduced the number of 5xx error</a:t>
            </a:r>
            <a:endParaRPr sz="1200">
              <a:solidFill>
                <a:srgbClr val="24292E"/>
              </a:solidFill>
              <a:highlight>
                <a:srgbClr val="FFFFFF"/>
              </a:highlight>
              <a:latin typeface="Arial"/>
              <a:ea typeface="Arial"/>
              <a:cs typeface="Arial"/>
              <a:sym typeface="Arial"/>
            </a:endParaRPr>
          </a:p>
        </p:txBody>
      </p:sp>
      <p:sp>
        <p:nvSpPr>
          <p:cNvPr id="377" name="Google Shape;37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2"/>
          <p:cNvSpPr txBox="1"/>
          <p:nvPr>
            <p:ph type="title"/>
          </p:nvPr>
        </p:nvSpPr>
        <p:spPr>
          <a:xfrm>
            <a:off x="319825" y="241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Analytics APIs Benchmarking:</a:t>
            </a:r>
            <a:endParaRPr sz="2400"/>
          </a:p>
        </p:txBody>
      </p:sp>
      <p:graphicFrame>
        <p:nvGraphicFramePr>
          <p:cNvPr id="383" name="Google Shape;383;p42"/>
          <p:cNvGraphicFramePr/>
          <p:nvPr/>
        </p:nvGraphicFramePr>
        <p:xfrm>
          <a:off x="386125" y="2592075"/>
          <a:ext cx="3000000" cy="3000000"/>
        </p:xfrm>
        <a:graphic>
          <a:graphicData uri="http://schemas.openxmlformats.org/drawingml/2006/table">
            <a:tbl>
              <a:tblPr>
                <a:noFill/>
                <a:tableStyleId>{4C1AC0CB-CB43-4F00-8B44-07B415DA7169}</a:tableStyleId>
              </a:tblPr>
              <a:tblGrid>
                <a:gridCol w="1828800"/>
                <a:gridCol w="1104900"/>
                <a:gridCol w="781050"/>
                <a:gridCol w="952500"/>
                <a:gridCol w="952500"/>
                <a:gridCol w="952500"/>
                <a:gridCol w="952500"/>
                <a:gridCol w="952500"/>
              </a:tblGrid>
              <a:tr h="200025">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API</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Thread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Samples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Error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Avg (ms)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95th pct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99th pct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Throughput/sec</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2000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Device Profile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200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100000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281</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605</a:t>
                      </a:r>
                      <a:endParaRPr b="1"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632</a:t>
                      </a:r>
                      <a:endParaRPr b="1"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699.6</a:t>
                      </a:r>
                      <a:endParaRPr b="1"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Device Register</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200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100000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341</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718</a:t>
                      </a:r>
                      <a:endParaRPr b="1"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744.99</a:t>
                      </a:r>
                      <a:endParaRPr b="1"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578.7</a:t>
                      </a:r>
                      <a:endParaRPr b="1"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384" name="Google Shape;384;p42"/>
          <p:cNvSpPr txBox="1"/>
          <p:nvPr/>
        </p:nvSpPr>
        <p:spPr>
          <a:xfrm>
            <a:off x="276925" y="2117275"/>
            <a:ext cx="3000000" cy="4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T Sans Narrow"/>
                <a:ea typeface="PT Sans Narrow"/>
                <a:cs typeface="PT Sans Narrow"/>
                <a:sym typeface="PT Sans Narrow"/>
              </a:rPr>
              <a:t>Before Optimization:</a:t>
            </a:r>
            <a:endParaRPr b="0" i="0" sz="1400" u="none" cap="none" strike="noStrike">
              <a:solidFill>
                <a:srgbClr val="000000"/>
              </a:solidFill>
              <a:latin typeface="Arial"/>
              <a:ea typeface="Arial"/>
              <a:cs typeface="Arial"/>
              <a:sym typeface="Arial"/>
            </a:endParaRPr>
          </a:p>
        </p:txBody>
      </p:sp>
      <p:sp>
        <p:nvSpPr>
          <p:cNvPr id="385" name="Google Shape;385;p42"/>
          <p:cNvSpPr txBox="1"/>
          <p:nvPr/>
        </p:nvSpPr>
        <p:spPr>
          <a:xfrm>
            <a:off x="276925" y="3249288"/>
            <a:ext cx="3000000" cy="4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T Sans Narrow"/>
                <a:ea typeface="PT Sans Narrow"/>
                <a:cs typeface="PT Sans Narrow"/>
                <a:sym typeface="PT Sans Narrow"/>
              </a:rPr>
              <a:t>After Optimization:</a:t>
            </a:r>
            <a:endParaRPr b="0" i="0" sz="1400" u="none" cap="none" strike="noStrike">
              <a:solidFill>
                <a:srgbClr val="000000"/>
              </a:solidFill>
              <a:latin typeface="Arial"/>
              <a:ea typeface="Arial"/>
              <a:cs typeface="Arial"/>
              <a:sym typeface="Arial"/>
            </a:endParaRPr>
          </a:p>
        </p:txBody>
      </p:sp>
      <p:graphicFrame>
        <p:nvGraphicFramePr>
          <p:cNvPr id="386" name="Google Shape;386;p42"/>
          <p:cNvGraphicFramePr/>
          <p:nvPr/>
        </p:nvGraphicFramePr>
        <p:xfrm>
          <a:off x="386125" y="3656400"/>
          <a:ext cx="3000000" cy="3000000"/>
        </p:xfrm>
        <a:graphic>
          <a:graphicData uri="http://schemas.openxmlformats.org/drawingml/2006/table">
            <a:tbl>
              <a:tblPr>
                <a:noFill/>
                <a:tableStyleId>{4C1AC0CB-CB43-4F00-8B44-07B415DA7169}</a:tableStyleId>
              </a:tblPr>
              <a:tblGrid>
                <a:gridCol w="1828800"/>
                <a:gridCol w="1104900"/>
                <a:gridCol w="781050"/>
                <a:gridCol w="952500"/>
                <a:gridCol w="952500"/>
                <a:gridCol w="952500"/>
                <a:gridCol w="952500"/>
                <a:gridCol w="952500"/>
              </a:tblGrid>
              <a:tr h="100000">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API</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Thread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Samples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Error Count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Avg (ms)</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95th pct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99th pct</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Throughput/sec</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2000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Device Profile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200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500000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70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44</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62</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2692.7</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Device Register</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200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500000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80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110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208</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2440.1</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387" name="Google Shape;387;p42"/>
          <p:cNvSpPr txBox="1"/>
          <p:nvPr/>
        </p:nvSpPr>
        <p:spPr>
          <a:xfrm>
            <a:off x="386125" y="844200"/>
            <a:ext cx="3000000" cy="30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24292E"/>
                </a:solidFill>
                <a:highlight>
                  <a:schemeClr val="lt1"/>
                </a:highlight>
                <a:latin typeface="Trebuchet MS"/>
                <a:ea typeface="Trebuchet MS"/>
                <a:cs typeface="Trebuchet MS"/>
                <a:sym typeface="Trebuchet MS"/>
              </a:rPr>
              <a:t>APIs Invoked in this benchmarking: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aphicFrame>
        <p:nvGraphicFramePr>
          <p:cNvPr id="388" name="Google Shape;388;p42"/>
          <p:cNvGraphicFramePr/>
          <p:nvPr/>
        </p:nvGraphicFramePr>
        <p:xfrm>
          <a:off x="386125" y="1220900"/>
          <a:ext cx="3000000" cy="3000000"/>
        </p:xfrm>
        <a:graphic>
          <a:graphicData uri="http://schemas.openxmlformats.org/drawingml/2006/table">
            <a:tbl>
              <a:tblPr>
                <a:noFill/>
                <a:tableStyleId>{4C1AC0CB-CB43-4F00-8B44-07B415DA7169}</a:tableStyleId>
              </a:tblPr>
              <a:tblGrid>
                <a:gridCol w="1724525"/>
                <a:gridCol w="2506450"/>
                <a:gridCol w="2849200"/>
              </a:tblGrid>
              <a:tr h="238125">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API Name</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API path</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t>Description</a:t>
                      </a:r>
                      <a:endParaRPr b="1"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BFE6"/>
                    </a:solidFill>
                  </a:tcPr>
                </a:tc>
              </a:tr>
              <a:tr h="3333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Device Profile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/api/v3/device/profile/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GET API used to read the device profile data</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Device Register</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/api/v3/device/register</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POST API used to register devices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89" name="Google Shape;38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3"/>
          <p:cNvSpPr txBox="1"/>
          <p:nvPr>
            <p:ph type="title"/>
          </p:nvPr>
        </p:nvSpPr>
        <p:spPr>
          <a:xfrm>
            <a:off x="328875" y="194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Analytics APIs- Optimizations:</a:t>
            </a:r>
            <a:endParaRPr sz="2400"/>
          </a:p>
        </p:txBody>
      </p:sp>
      <p:sp>
        <p:nvSpPr>
          <p:cNvPr id="395" name="Google Shape;395;p43"/>
          <p:cNvSpPr txBox="1"/>
          <p:nvPr>
            <p:ph idx="1" type="body"/>
          </p:nvPr>
        </p:nvSpPr>
        <p:spPr>
          <a:xfrm>
            <a:off x="727650" y="1277775"/>
            <a:ext cx="7688700" cy="2261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Code level changes:</a:t>
            </a:r>
            <a:endParaRPr b="1"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Infra level changes:</a:t>
            </a:r>
            <a:endParaRPr b="1"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Result Analysis &amp; findings:</a:t>
            </a:r>
            <a:endParaRPr sz="1200">
              <a:solidFill>
                <a:srgbClr val="24292E"/>
              </a:solidFill>
              <a:highlight>
                <a:srgbClr val="FFFFFF"/>
              </a:highlight>
              <a:latin typeface="Arial"/>
              <a:ea typeface="Arial"/>
              <a:cs typeface="Arial"/>
              <a:sym typeface="Arial"/>
            </a:endParaRPr>
          </a:p>
        </p:txBody>
      </p:sp>
      <p:sp>
        <p:nvSpPr>
          <p:cNvPr id="396" name="Google Shape;39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311700" y="1928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LMS Service Improvements</a:t>
            </a:r>
            <a:endParaRPr>
              <a:latin typeface="Economica"/>
              <a:ea typeface="Economica"/>
              <a:cs typeface="Economica"/>
              <a:sym typeface="Economica"/>
            </a:endParaRPr>
          </a:p>
        </p:txBody>
      </p:sp>
      <p:sp>
        <p:nvSpPr>
          <p:cNvPr id="98" name="Google Shape;98;p5"/>
          <p:cNvSpPr txBox="1"/>
          <p:nvPr>
            <p:ph idx="1" type="body"/>
          </p:nvPr>
        </p:nvSpPr>
        <p:spPr>
          <a:xfrm>
            <a:off x="499050" y="3129825"/>
            <a:ext cx="7837500" cy="18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700">
                <a:solidFill>
                  <a:srgbClr val="24292E"/>
                </a:solidFill>
                <a:highlight>
                  <a:srgbClr val="FFFFFF"/>
                </a:highlight>
                <a:latin typeface="Economica"/>
                <a:ea typeface="Economica"/>
                <a:cs typeface="Economica"/>
                <a:sym typeface="Economica"/>
              </a:rPr>
              <a:t>Code and infra changes</a:t>
            </a:r>
            <a:endParaRPr b="1" sz="1700">
              <a:solidFill>
                <a:srgbClr val="24292E"/>
              </a:solidFill>
              <a:highlight>
                <a:srgbClr val="FFFFFF"/>
              </a:highlight>
              <a:latin typeface="Economica"/>
              <a:ea typeface="Economica"/>
              <a:cs typeface="Economica"/>
              <a:sym typeface="Economica"/>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Fixed a memory leak issue, which was the root cause of 5XX errors during high load.</a:t>
            </a:r>
            <a:endParaRPr sz="1400">
              <a:solidFill>
                <a:srgbClr val="24292E"/>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Optimised courseEncrollmentList by reducing the number of calls to search-service</a:t>
            </a:r>
            <a:endParaRPr b="1" sz="1400">
              <a:solidFill>
                <a:srgbClr val="24292E"/>
              </a:solidFill>
              <a:highlight>
                <a:srgbClr val="FFFFFF"/>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rgbClr val="FFFFFF"/>
                </a:highlight>
                <a:latin typeface="Pontano Sans"/>
                <a:ea typeface="Pontano Sans"/>
                <a:cs typeface="Pontano Sans"/>
                <a:sym typeface="Pontano Sans"/>
              </a:rPr>
              <a:t>Added java memory configurations at service startup time</a:t>
            </a:r>
            <a:endParaRPr sz="1400">
              <a:solidFill>
                <a:srgbClr val="24292E"/>
              </a:solidFill>
              <a:highlight>
                <a:srgbClr val="FFFFFF"/>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rgbClr val="FFFFFF"/>
                </a:highlight>
                <a:latin typeface="Pontano Sans"/>
                <a:ea typeface="Pontano Sans"/>
                <a:cs typeface="Pontano Sans"/>
                <a:sym typeface="Pontano Sans"/>
              </a:rPr>
              <a:t>With course enrollment API code changes, we achieved 3x improvement in throughput</a:t>
            </a:r>
            <a:endParaRPr sz="1400">
              <a:solidFill>
                <a:srgbClr val="24292E"/>
              </a:solidFill>
              <a:highlight>
                <a:srgbClr val="FFFFFF"/>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rgbClr val="FFFFFF"/>
                </a:highlight>
                <a:latin typeface="Pontano Sans"/>
                <a:ea typeface="Pontano Sans"/>
                <a:cs typeface="Pontano Sans"/>
                <a:sym typeface="Pontano Sans"/>
              </a:rPr>
              <a:t>No pod restarts and HTTP errors after the changes </a:t>
            </a:r>
            <a:endParaRPr sz="1400">
              <a:solidFill>
                <a:srgbClr val="24292E"/>
              </a:solidFill>
              <a:highlight>
                <a:srgbClr val="FFFFFF"/>
              </a:highlight>
              <a:latin typeface="Pontano Sans"/>
              <a:ea typeface="Pontano Sans"/>
              <a:cs typeface="Pontano Sans"/>
              <a:sym typeface="Pontano Sans"/>
            </a:endParaRPr>
          </a:p>
        </p:txBody>
      </p:sp>
      <p:graphicFrame>
        <p:nvGraphicFramePr>
          <p:cNvPr id="99" name="Google Shape;99;p5"/>
          <p:cNvGraphicFramePr/>
          <p:nvPr/>
        </p:nvGraphicFramePr>
        <p:xfrm>
          <a:off x="499050" y="989175"/>
          <a:ext cx="3000000" cy="3000000"/>
        </p:xfrm>
        <a:graphic>
          <a:graphicData uri="http://schemas.openxmlformats.org/drawingml/2006/table">
            <a:tbl>
              <a:tblPr>
                <a:noFill/>
                <a:tableStyleId>{4C1AC0CB-CB43-4F00-8B44-07B415DA7169}</a:tableStyleId>
              </a:tblPr>
              <a:tblGrid>
                <a:gridCol w="2241925"/>
                <a:gridCol w="1455275"/>
                <a:gridCol w="1239450"/>
                <a:gridCol w="1533075"/>
                <a:gridCol w="1367625"/>
              </a:tblGrid>
              <a:tr h="22750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API</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Thread Count</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Samples</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Before</a:t>
                      </a:r>
                      <a:endParaRPr b="1" sz="1400" u="none" cap="none" strike="noStrike">
                        <a:latin typeface="Economica"/>
                        <a:ea typeface="Economica"/>
                        <a:cs typeface="Economica"/>
                        <a:sym typeface="Economica"/>
                      </a:endParaRPr>
                    </a:p>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Throughput/sec</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After Throughput/sec</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r>
              <a:tr h="413625">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Framework Read w/o categories</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400000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1221.2</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1221.2</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750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Open Batch Enroll</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4000000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567.6</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771.5</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750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Learner State Update</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4000000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1043.1</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1189.7</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750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User Enrollment List</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2000000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265.02</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853.9</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750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Framework Read with categories</a:t>
                      </a:r>
                      <a:endParaRPr b="1" sz="1400" u="none" cap="none" strike="noStrike">
                        <a:latin typeface="Economica"/>
                        <a:ea typeface="Economica"/>
                        <a:cs typeface="Economica"/>
                        <a:sym typeface="Economica"/>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7200000</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457200" marR="0" rtl="0" algn="l">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  -NA- </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6159</a:t>
                      </a:r>
                      <a:endParaRPr sz="1200" u="none" cap="none" strike="noStrike">
                        <a:latin typeface="Pontano Sans"/>
                        <a:ea typeface="Pontano Sans"/>
                        <a:cs typeface="Pontano Sans"/>
                        <a:sym typeface="Pontano Sans"/>
                      </a:endParaRPr>
                    </a:p>
                  </a:txBody>
                  <a:tcPr marT="19050" marB="19050" marR="28575" marL="2857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0" name="Google Shape;10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387900" y="96522"/>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Course Batch Updater Improvements</a:t>
            </a:r>
            <a:endParaRPr>
              <a:latin typeface="Economica"/>
              <a:ea typeface="Economica"/>
              <a:cs typeface="Economica"/>
              <a:sym typeface="Economica"/>
            </a:endParaRPr>
          </a:p>
        </p:txBody>
      </p:sp>
      <p:graphicFrame>
        <p:nvGraphicFramePr>
          <p:cNvPr id="106" name="Google Shape;106;p6"/>
          <p:cNvGraphicFramePr/>
          <p:nvPr/>
        </p:nvGraphicFramePr>
        <p:xfrm>
          <a:off x="516550" y="973850"/>
          <a:ext cx="3000000" cy="3000000"/>
        </p:xfrm>
        <a:graphic>
          <a:graphicData uri="http://schemas.openxmlformats.org/drawingml/2006/table">
            <a:tbl>
              <a:tblPr>
                <a:noFill/>
                <a:tableStyleId>{3CD6B586-4BAE-435D-A8D2-D838912477DE}</a:tableStyleId>
              </a:tblPr>
              <a:tblGrid>
                <a:gridCol w="1133550"/>
                <a:gridCol w="1361925"/>
                <a:gridCol w="1720775"/>
                <a:gridCol w="2546425"/>
                <a:gridCol w="1629300"/>
              </a:tblGrid>
              <a:tr h="4548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Scenario</a:t>
                      </a:r>
                      <a:endParaRPr b="1" sz="15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Samza Containers</a:t>
                      </a:r>
                      <a:endParaRPr b="1" sz="15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Throughput</a:t>
                      </a:r>
                      <a:endParaRPr b="1" sz="15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Infra Observations</a:t>
                      </a:r>
                      <a:endParaRPr b="1" sz="15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Max Accumulated Lag</a:t>
                      </a:r>
                      <a:endParaRPr b="1" sz="1500" u="none" cap="none" strike="noStrike">
                        <a:latin typeface="Economica"/>
                        <a:ea typeface="Economica"/>
                        <a:cs typeface="Economica"/>
                        <a:sym typeface="Economica"/>
                      </a:endParaRPr>
                    </a:p>
                  </a:txBody>
                  <a:tcPr marT="91425" marB="91425" marR="91425" marL="91425">
                    <a:solidFill>
                      <a:srgbClr val="B6D7A8"/>
                    </a:solidFill>
                  </a:tcPr>
                </a:tc>
              </a:tr>
              <a:tr h="581150">
                <a:tc rowSpan="2">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Before</a:t>
                      </a:r>
                      <a:endParaRPr b="1" sz="1500" u="none" cap="none" strike="noStrike">
                        <a:latin typeface="Economica"/>
                        <a:ea typeface="Economica"/>
                        <a:cs typeface="Economica"/>
                        <a:sym typeface="Economica"/>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16 containers</a:t>
                      </a:r>
                      <a:endParaRPr sz="1100" u="none" cap="none" strike="noStrike">
                        <a:latin typeface="Pontano Sans"/>
                        <a:ea typeface="Pontano Sans"/>
                        <a:cs typeface="Pontano Sans"/>
                        <a:sym typeface="Pontano San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1k per min per container</a:t>
                      </a:r>
                      <a:br>
                        <a:rPr lang="en" sz="1100" u="none" cap="none" strike="noStrike">
                          <a:latin typeface="Pontano Sans"/>
                          <a:ea typeface="Pontano Sans"/>
                          <a:cs typeface="Pontano Sans"/>
                          <a:sym typeface="Pontano Sans"/>
                        </a:rPr>
                      </a:br>
                      <a:r>
                        <a:rPr lang="en" sz="1100" u="none" cap="none" strike="noStrike">
                          <a:latin typeface="Pontano Sans"/>
                          <a:ea typeface="Pontano Sans"/>
                          <a:cs typeface="Pontano Sans"/>
                          <a:sym typeface="Pontano Sans"/>
                        </a:rPr>
                        <a:t>(16k per minute)</a:t>
                      </a:r>
                      <a:endParaRPr sz="1100" u="none" cap="none" strike="noStrike">
                        <a:latin typeface="Pontano Sans"/>
                        <a:ea typeface="Pontano Sans"/>
                        <a:cs typeface="Pontano Sans"/>
                        <a:sym typeface="Pontano San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ES load - 77%, Cassandra Load - 20%</a:t>
                      </a:r>
                      <a:br>
                        <a:rPr lang="en" sz="1100" u="none" cap="none" strike="noStrike">
                          <a:latin typeface="Pontano Sans"/>
                          <a:ea typeface="Pontano Sans"/>
                          <a:cs typeface="Pontano Sans"/>
                          <a:sym typeface="Pontano Sans"/>
                        </a:rPr>
                      </a:br>
                      <a:r>
                        <a:rPr lang="en" sz="1100" u="none" cap="none" strike="noStrike">
                          <a:latin typeface="Pontano Sans"/>
                          <a:ea typeface="Pontano Sans"/>
                          <a:cs typeface="Pontano Sans"/>
                          <a:sym typeface="Pontano Sans"/>
                        </a:rPr>
                        <a:t>16k writes per min on ES &amp; Cassandra</a:t>
                      </a:r>
                      <a:endParaRPr sz="1100" u="none" cap="none" strike="noStrike">
                        <a:latin typeface="Pontano Sans"/>
                        <a:ea typeface="Pontano Sans"/>
                        <a:cs typeface="Pontano Sans"/>
                        <a:sym typeface="Pontano San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400K</a:t>
                      </a:r>
                      <a:endParaRPr sz="1100" u="none" cap="none" strike="noStrike">
                        <a:latin typeface="Pontano Sans"/>
                        <a:ea typeface="Pontano Sans"/>
                        <a:cs typeface="Pontano Sans"/>
                        <a:sym typeface="Pontano Sans"/>
                      </a:endParaRPr>
                    </a:p>
                  </a:txBody>
                  <a:tcPr marT="91425" marB="91425" marR="91425" marL="91425" anchor="ctr"/>
                </a:tc>
              </a:tr>
              <a:tr h="581150">
                <a:tc vMerge="1"/>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32 containers</a:t>
                      </a:r>
                      <a:endParaRPr sz="1100" u="none" cap="none" strike="noStrike">
                        <a:latin typeface="Pontano Sans"/>
                        <a:ea typeface="Pontano Sans"/>
                        <a:cs typeface="Pontano Sans"/>
                        <a:sym typeface="Pontano Sans"/>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1k per min per container</a:t>
                      </a:r>
                      <a:br>
                        <a:rPr lang="en" sz="1100" u="none" cap="none" strike="noStrike">
                          <a:latin typeface="Pontano Sans"/>
                          <a:ea typeface="Pontano Sans"/>
                          <a:cs typeface="Pontano Sans"/>
                          <a:sym typeface="Pontano Sans"/>
                        </a:rPr>
                      </a:br>
                      <a:r>
                        <a:rPr lang="en" sz="1100" u="none" cap="none" strike="noStrike">
                          <a:latin typeface="Pontano Sans"/>
                          <a:ea typeface="Pontano Sans"/>
                          <a:cs typeface="Pontano Sans"/>
                          <a:sym typeface="Pontano Sans"/>
                        </a:rPr>
                        <a:t>(32k per minute)</a:t>
                      </a:r>
                      <a:endParaRPr sz="1100" u="none" cap="none" strike="noStrike">
                        <a:latin typeface="Pontano Sans"/>
                        <a:ea typeface="Pontano Sans"/>
                        <a:cs typeface="Pontano Sans"/>
                        <a:sym typeface="Pontano Sans"/>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ES load - 89%, Cassandra Load - 19%</a:t>
                      </a:r>
                      <a:br>
                        <a:rPr lang="en" sz="1100" u="none" cap="none" strike="noStrike">
                          <a:latin typeface="Pontano Sans"/>
                          <a:ea typeface="Pontano Sans"/>
                          <a:cs typeface="Pontano Sans"/>
                          <a:sym typeface="Pontano Sans"/>
                        </a:rPr>
                      </a:br>
                      <a:r>
                        <a:rPr lang="en" sz="1100" u="none" cap="none" strike="noStrike">
                          <a:latin typeface="Pontano Sans"/>
                          <a:ea typeface="Pontano Sans"/>
                          <a:cs typeface="Pontano Sans"/>
                          <a:sym typeface="Pontano Sans"/>
                        </a:rPr>
                        <a:t>32k writes per min on ES &amp; Cassandra</a:t>
                      </a:r>
                      <a:endParaRPr sz="1100" u="none" cap="none" strike="noStrike">
                        <a:latin typeface="Pontano Sans"/>
                        <a:ea typeface="Pontano Sans"/>
                        <a:cs typeface="Pontano Sans"/>
                        <a:sym typeface="Pontano Sans"/>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200K</a:t>
                      </a:r>
                      <a:endParaRPr sz="1100" u="none" cap="none" strike="noStrike">
                        <a:latin typeface="Pontano Sans"/>
                        <a:ea typeface="Pontano Sans"/>
                        <a:cs typeface="Pontano Sans"/>
                        <a:sym typeface="Pontano Sans"/>
                      </a:endParaRPr>
                    </a:p>
                  </a:txBody>
                  <a:tcPr marT="91425" marB="91425" marR="91425" marL="91425" anchor="ctr">
                    <a:lnB cap="flat" cmpd="sng" w="9525">
                      <a:solidFill>
                        <a:srgbClr val="9E9E9E"/>
                      </a:solidFill>
                      <a:prstDash val="solid"/>
                      <a:round/>
                      <a:headEnd len="sm" w="sm" type="none"/>
                      <a:tailEnd len="sm" w="sm" type="none"/>
                    </a:lnB>
                  </a:tcPr>
                </a:tc>
              </a:tr>
              <a:tr h="581150">
                <a:tc rowSpan="2">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After</a:t>
                      </a:r>
                      <a:endParaRPr b="1" sz="1500" u="none" cap="none" strike="noStrike">
                        <a:latin typeface="Economica"/>
                        <a:ea typeface="Economica"/>
                        <a:cs typeface="Economica"/>
                        <a:sym typeface="Economic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8 containers</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10k per min per container</a:t>
                      </a:r>
                      <a:br>
                        <a:rPr lang="en" sz="1100" u="none" cap="none" strike="noStrike">
                          <a:latin typeface="Pontano Sans"/>
                          <a:ea typeface="Pontano Sans"/>
                          <a:cs typeface="Pontano Sans"/>
                          <a:sym typeface="Pontano Sans"/>
                        </a:rPr>
                      </a:br>
                      <a:r>
                        <a:rPr lang="en" sz="1100" u="none" cap="none" strike="noStrike">
                          <a:latin typeface="Pontano Sans"/>
                          <a:ea typeface="Pontano Sans"/>
                          <a:cs typeface="Pontano Sans"/>
                          <a:sym typeface="Pontano Sans"/>
                        </a:rPr>
                        <a:t>(80k per minute)</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ES load - 35%, Cassandra Load - 56%</a:t>
                      </a:r>
                      <a:br>
                        <a:rPr lang="en" sz="1100" u="none" cap="none" strike="noStrike">
                          <a:latin typeface="Pontano Sans"/>
                          <a:ea typeface="Pontano Sans"/>
                          <a:cs typeface="Pontano Sans"/>
                          <a:sym typeface="Pontano Sans"/>
                        </a:rPr>
                      </a:br>
                      <a:r>
                        <a:rPr lang="en" sz="1100" u="none" cap="none" strike="noStrike">
                          <a:latin typeface="Pontano Sans"/>
                          <a:ea typeface="Pontano Sans"/>
                          <a:cs typeface="Pontano Sans"/>
                          <a:sym typeface="Pontano Sans"/>
                        </a:rPr>
                        <a:t>320 writes per min on ES(16 core) &amp; Cassandra</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No Lag as the max producer throughput is 72k/minute</a:t>
                      </a:r>
                      <a:endParaRPr sz="1100" u="none" cap="none" strike="noStrike">
                        <a:latin typeface="Pontano Sans"/>
                        <a:ea typeface="Pontano Sans"/>
                        <a:cs typeface="Pontano Sans"/>
                        <a:sym typeface="Pontano Sans"/>
                      </a:endParaRPr>
                    </a:p>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1150">
                <a:tc vMerge="1"/>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16 containers</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10k per min per container</a:t>
                      </a:r>
                      <a:br>
                        <a:rPr lang="en" sz="1100" u="none" cap="none" strike="noStrike">
                          <a:latin typeface="Pontano Sans"/>
                          <a:ea typeface="Pontano Sans"/>
                          <a:cs typeface="Pontano Sans"/>
                          <a:sym typeface="Pontano Sans"/>
                        </a:rPr>
                      </a:br>
                      <a:r>
                        <a:rPr lang="en" sz="1100" u="none" cap="none" strike="noStrike">
                          <a:latin typeface="Pontano Sans"/>
                          <a:ea typeface="Pontano Sans"/>
                          <a:cs typeface="Pontano Sans"/>
                          <a:sym typeface="Pontano Sans"/>
                        </a:rPr>
                        <a:t>(160k per minute)</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ES load - 34%, Cassandra Load - 78%</a:t>
                      </a:r>
                      <a:br>
                        <a:rPr lang="en" sz="1100" u="none" cap="none" strike="noStrike">
                          <a:latin typeface="Pontano Sans"/>
                          <a:ea typeface="Pontano Sans"/>
                          <a:cs typeface="Pontano Sans"/>
                          <a:sym typeface="Pontano Sans"/>
                        </a:rPr>
                      </a:br>
                      <a:r>
                        <a:rPr lang="en" sz="1100" u="none" cap="none" strike="noStrike">
                          <a:latin typeface="Pontano Sans"/>
                          <a:ea typeface="Pontano Sans"/>
                          <a:cs typeface="Pontano Sans"/>
                          <a:sym typeface="Pontano Sans"/>
                        </a:rPr>
                        <a:t>640 writes per min on ES(16 core) &amp; Cassandra</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770675">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Economica"/>
                          <a:ea typeface="Economica"/>
                          <a:cs typeface="Economica"/>
                          <a:sym typeface="Economica"/>
                        </a:rPr>
                        <a:t>With Soak Test</a:t>
                      </a:r>
                      <a:endParaRPr sz="1200" u="none" cap="none" strike="noStrike">
                        <a:latin typeface="Economica"/>
                        <a:ea typeface="Economica"/>
                        <a:cs typeface="Economica"/>
                        <a:sym typeface="Economic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16 containers</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8-9k per min per container</a:t>
                      </a:r>
                      <a:endParaRPr sz="1100" u="none" cap="none" strike="noStrike">
                        <a:latin typeface="Pontano Sans"/>
                        <a:ea typeface="Pontano Sans"/>
                        <a:cs typeface="Pontano Sans"/>
                        <a:sym typeface="Pontano Sans"/>
                      </a:endParaRPr>
                    </a:p>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(70k per minute)</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ES load - 40%, Cassandra Load - 77.4%</a:t>
                      </a:r>
                      <a:br>
                        <a:rPr lang="en" sz="1100" u="none" cap="none" strike="noStrike">
                          <a:latin typeface="Pontano Sans"/>
                          <a:ea typeface="Pontano Sans"/>
                          <a:cs typeface="Pontano Sans"/>
                          <a:sym typeface="Pontano Sans"/>
                        </a:rPr>
                      </a:br>
                      <a:r>
                        <a:rPr lang="en" sz="1100" u="none" cap="none" strike="noStrike">
                          <a:latin typeface="Pontano Sans"/>
                          <a:ea typeface="Pontano Sans"/>
                          <a:cs typeface="Pontano Sans"/>
                          <a:sym typeface="Pontano Sans"/>
                        </a:rPr>
                        <a:t>280 writes per min on ES &amp; Cassandra</a:t>
                      </a:r>
                      <a:endParaRPr sz="1100" u="none" cap="none" strike="noStrike">
                        <a:latin typeface="Pontano Sans"/>
                        <a:ea typeface="Pontano Sans"/>
                        <a:cs typeface="Pontano Sans"/>
                        <a:sym typeface="Pontano Sans"/>
                      </a:endParaRPr>
                    </a:p>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Pontano Sans"/>
                          <a:ea typeface="Pontano Sans"/>
                          <a:cs typeface="Pontano Sans"/>
                          <a:sym typeface="Pontano Sans"/>
                        </a:rPr>
                        <a:t>72k</a:t>
                      </a:r>
                      <a:endParaRPr sz="1100" u="none" cap="none" strike="noStrike">
                        <a:latin typeface="Pontano Sans"/>
                        <a:ea typeface="Pontano Sans"/>
                        <a:cs typeface="Pontano Sans"/>
                        <a:sym typeface="Pontan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7" name="Google Shape;10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387900" y="96522"/>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Course Batch Updater - Enabled Batching &amp; Caching</a:t>
            </a:r>
            <a:endParaRPr>
              <a:latin typeface="Economica"/>
              <a:ea typeface="Economica"/>
              <a:cs typeface="Economica"/>
              <a:sym typeface="Economica"/>
            </a:endParaRPr>
          </a:p>
        </p:txBody>
      </p:sp>
      <p:sp>
        <p:nvSpPr>
          <p:cNvPr id="113" name="Google Shape;113;p7"/>
          <p:cNvSpPr txBox="1"/>
          <p:nvPr>
            <p:ph idx="1" type="body"/>
          </p:nvPr>
        </p:nvSpPr>
        <p:spPr>
          <a:xfrm>
            <a:off x="575250" y="916650"/>
            <a:ext cx="7688700" cy="2401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4292E"/>
              </a:buClr>
              <a:buSzPts val="1500"/>
              <a:buFont typeface="Pontano Sans"/>
              <a:buChar char="➢"/>
            </a:pPr>
            <a:r>
              <a:rPr lang="en" sz="1500">
                <a:solidFill>
                  <a:srgbClr val="24292E"/>
                </a:solidFill>
                <a:highlight>
                  <a:schemeClr val="lt1"/>
                </a:highlight>
                <a:latin typeface="Pontano Sans"/>
                <a:ea typeface="Pontano Sans"/>
                <a:cs typeface="Pontano Sans"/>
                <a:sym typeface="Pontano Sans"/>
              </a:rPr>
              <a:t>Reduced the calls to content read API to fetch course metadata, by caching required metadata with ttl of 1hr.</a:t>
            </a:r>
            <a:endParaRPr sz="1500">
              <a:solidFill>
                <a:srgbClr val="24292E"/>
              </a:solidFill>
              <a:highlight>
                <a:schemeClr val="lt1"/>
              </a:highlight>
              <a:latin typeface="Pontano Sans"/>
              <a:ea typeface="Pontano Sans"/>
              <a:cs typeface="Pontano Sans"/>
              <a:sym typeface="Pontano Sans"/>
            </a:endParaRPr>
          </a:p>
          <a:p>
            <a:pPr indent="-323850" lvl="0" marL="457200" rtl="0" algn="l">
              <a:lnSpc>
                <a:spcPct val="115000"/>
              </a:lnSpc>
              <a:spcBef>
                <a:spcPts val="0"/>
              </a:spcBef>
              <a:spcAft>
                <a:spcPts val="0"/>
              </a:spcAft>
              <a:buClr>
                <a:srgbClr val="24292E"/>
              </a:buClr>
              <a:buSzPts val="1500"/>
              <a:buFont typeface="Pontano Sans"/>
              <a:buChar char="➢"/>
            </a:pPr>
            <a:r>
              <a:rPr lang="en" sz="1500">
                <a:solidFill>
                  <a:srgbClr val="24292E"/>
                </a:solidFill>
                <a:highlight>
                  <a:schemeClr val="lt1"/>
                </a:highlight>
                <a:latin typeface="Pontano Sans"/>
                <a:ea typeface="Pontano Sans"/>
                <a:cs typeface="Pontano Sans"/>
                <a:sym typeface="Pontano Sans"/>
              </a:rPr>
              <a:t>Single session/connection for cassandra (with consistency level set to QUORUM)</a:t>
            </a:r>
            <a:endParaRPr sz="1500">
              <a:solidFill>
                <a:srgbClr val="24292E"/>
              </a:solidFill>
              <a:highlight>
                <a:schemeClr val="lt1"/>
              </a:highlight>
              <a:latin typeface="Pontano Sans"/>
              <a:ea typeface="Pontano Sans"/>
              <a:cs typeface="Pontano Sans"/>
              <a:sym typeface="Pontano Sans"/>
            </a:endParaRPr>
          </a:p>
          <a:p>
            <a:pPr indent="-323850" lvl="0" marL="457200" rtl="0" algn="l">
              <a:lnSpc>
                <a:spcPct val="115000"/>
              </a:lnSpc>
              <a:spcBef>
                <a:spcPts val="0"/>
              </a:spcBef>
              <a:spcAft>
                <a:spcPts val="0"/>
              </a:spcAft>
              <a:buClr>
                <a:srgbClr val="24292E"/>
              </a:buClr>
              <a:buSzPts val="1500"/>
              <a:buFont typeface="Pontano Sans"/>
              <a:buChar char="➢"/>
            </a:pPr>
            <a:r>
              <a:rPr lang="en" sz="1500">
                <a:solidFill>
                  <a:srgbClr val="24292E"/>
                </a:solidFill>
                <a:highlight>
                  <a:schemeClr val="lt1"/>
                </a:highlight>
                <a:latin typeface="Pontano Sans"/>
                <a:ea typeface="Pontano Sans"/>
                <a:cs typeface="Pontano Sans"/>
                <a:sym typeface="Pontano Sans"/>
              </a:rPr>
              <a:t>Single connection to Redis. This reduces the time consumed in opening and closing connections for every event processing.</a:t>
            </a:r>
            <a:endParaRPr sz="1500">
              <a:solidFill>
                <a:srgbClr val="24292E"/>
              </a:solidFill>
              <a:highlight>
                <a:schemeClr val="lt1"/>
              </a:highlight>
              <a:latin typeface="Pontano Sans"/>
              <a:ea typeface="Pontano Sans"/>
              <a:cs typeface="Pontano Sans"/>
              <a:sym typeface="Pontano Sans"/>
            </a:endParaRPr>
          </a:p>
          <a:p>
            <a:pPr indent="-323850" lvl="0" marL="457200" rtl="0" algn="l">
              <a:lnSpc>
                <a:spcPct val="115000"/>
              </a:lnSpc>
              <a:spcBef>
                <a:spcPts val="0"/>
              </a:spcBef>
              <a:spcAft>
                <a:spcPts val="0"/>
              </a:spcAft>
              <a:buClr>
                <a:srgbClr val="24292E"/>
              </a:buClr>
              <a:buSzPts val="1500"/>
              <a:buFont typeface="Pontano Sans"/>
              <a:buChar char="➢"/>
            </a:pPr>
            <a:r>
              <a:rPr lang="en" sz="1500">
                <a:solidFill>
                  <a:srgbClr val="24292E"/>
                </a:solidFill>
                <a:highlight>
                  <a:schemeClr val="lt1"/>
                </a:highlight>
                <a:latin typeface="Pontano Sans"/>
                <a:ea typeface="Pontano Sans"/>
                <a:cs typeface="Pontano Sans"/>
                <a:sym typeface="Pontano Sans"/>
              </a:rPr>
              <a:t>Instead of processing course progress events one by one, introduced batch processing (windowing) of events with batch size of 250.</a:t>
            </a:r>
            <a:endParaRPr sz="1500">
              <a:solidFill>
                <a:srgbClr val="24292E"/>
              </a:solidFill>
              <a:highlight>
                <a:schemeClr val="lt1"/>
              </a:highlight>
              <a:latin typeface="Pontano Sans"/>
              <a:ea typeface="Pontano Sans"/>
              <a:cs typeface="Pontano Sans"/>
              <a:sym typeface="Pontano Sans"/>
            </a:endParaRPr>
          </a:p>
          <a:p>
            <a:pPr indent="-323850" lvl="0" marL="457200" rtl="0" algn="l">
              <a:lnSpc>
                <a:spcPct val="115000"/>
              </a:lnSpc>
              <a:spcBef>
                <a:spcPts val="0"/>
              </a:spcBef>
              <a:spcAft>
                <a:spcPts val="0"/>
              </a:spcAft>
              <a:buClr>
                <a:srgbClr val="24292E"/>
              </a:buClr>
              <a:buSzPts val="1500"/>
              <a:buFont typeface="Pontano Sans"/>
              <a:buChar char="➢"/>
            </a:pPr>
            <a:r>
              <a:rPr lang="en" sz="1500">
                <a:solidFill>
                  <a:srgbClr val="24292E"/>
                </a:solidFill>
                <a:highlight>
                  <a:schemeClr val="lt1"/>
                </a:highlight>
                <a:latin typeface="Pontano Sans"/>
                <a:ea typeface="Pontano Sans"/>
                <a:cs typeface="Pontano Sans"/>
                <a:sym typeface="Pontano Sans"/>
              </a:rPr>
              <a:t>Reduced the number of writes to both ES &amp; Cassandra</a:t>
            </a:r>
            <a:endParaRPr sz="1500">
              <a:solidFill>
                <a:srgbClr val="24292E"/>
              </a:solidFill>
              <a:highlight>
                <a:schemeClr val="lt1"/>
              </a:highlight>
              <a:latin typeface="Pontano Sans"/>
              <a:ea typeface="Pontano Sans"/>
              <a:cs typeface="Pontano Sans"/>
              <a:sym typeface="Pontano Sans"/>
            </a:endParaRPr>
          </a:p>
          <a:p>
            <a:pPr indent="0" lvl="0" marL="457200" rtl="0" algn="l">
              <a:lnSpc>
                <a:spcPct val="115000"/>
              </a:lnSpc>
              <a:spcBef>
                <a:spcPts val="0"/>
              </a:spcBef>
              <a:spcAft>
                <a:spcPts val="0"/>
              </a:spcAft>
              <a:buSzPts val="1800"/>
              <a:buNone/>
            </a:pPr>
            <a:r>
              <a:t/>
            </a:r>
            <a:endParaRPr>
              <a:solidFill>
                <a:srgbClr val="24292E"/>
              </a:solidFill>
              <a:highlight>
                <a:schemeClr val="lt1"/>
              </a:highlight>
              <a:latin typeface="Pontano Sans"/>
              <a:ea typeface="Pontano Sans"/>
              <a:cs typeface="Pontano Sans"/>
              <a:sym typeface="Pontano Sans"/>
            </a:endParaRPr>
          </a:p>
        </p:txBody>
      </p:sp>
      <p:sp>
        <p:nvSpPr>
          <p:cNvPr id="114" name="Google Shape;114;p7"/>
          <p:cNvSpPr txBox="1"/>
          <p:nvPr>
            <p:ph idx="1" type="body"/>
          </p:nvPr>
        </p:nvSpPr>
        <p:spPr>
          <a:xfrm>
            <a:off x="575250" y="3292275"/>
            <a:ext cx="7688700" cy="156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solidFill>
                  <a:srgbClr val="24292E"/>
                </a:solidFill>
                <a:highlight>
                  <a:srgbClr val="FFFFFF"/>
                </a:highlight>
                <a:latin typeface="Economica"/>
                <a:ea typeface="Economica"/>
                <a:cs typeface="Economica"/>
                <a:sym typeface="Economica"/>
              </a:rPr>
              <a:t>Next Steps</a:t>
            </a:r>
            <a:endParaRPr b="1" sz="1600">
              <a:solidFill>
                <a:srgbClr val="24292E"/>
              </a:solidFill>
              <a:highlight>
                <a:srgbClr val="FFFFFF"/>
              </a:highlight>
              <a:latin typeface="Economica"/>
              <a:ea typeface="Economica"/>
              <a:cs typeface="Economica"/>
              <a:sym typeface="Economica"/>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ES is not designed for massive writes as Cassandra and will always throttle the throughput of the job. To go to 2x of the throughput we have to scale ES and this is not sustainable in long run</a:t>
            </a:r>
            <a:endParaRPr sz="1400">
              <a:solidFill>
                <a:srgbClr val="24292E"/>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We have to move away from ES as Cassandra is capable to serve read requests at the desired throughput, as the queries fired are only key based lookups</a:t>
            </a:r>
            <a:endParaRPr sz="1400">
              <a:solidFill>
                <a:srgbClr val="24292E"/>
              </a:solidFill>
              <a:highlight>
                <a:schemeClr val="lt1"/>
              </a:highlight>
              <a:latin typeface="Pontano Sans"/>
              <a:ea typeface="Pontano Sans"/>
              <a:cs typeface="Pontano Sans"/>
              <a:sym typeface="Pontano Sans"/>
            </a:endParaRPr>
          </a:p>
        </p:txBody>
      </p:sp>
      <p:sp>
        <p:nvSpPr>
          <p:cNvPr id="115" name="Google Shape;11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idx="1" type="body"/>
          </p:nvPr>
        </p:nvSpPr>
        <p:spPr>
          <a:xfrm>
            <a:off x="359375" y="3375150"/>
            <a:ext cx="8220300" cy="12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solidFill>
                  <a:srgbClr val="24292E"/>
                </a:solidFill>
                <a:highlight>
                  <a:schemeClr val="lt1"/>
                </a:highlight>
                <a:latin typeface="Economica"/>
                <a:ea typeface="Economica"/>
                <a:cs typeface="Economica"/>
                <a:sym typeface="Economica"/>
              </a:rPr>
              <a:t>Code and infra changes:</a:t>
            </a:r>
            <a:endParaRPr b="1" sz="1600">
              <a:solidFill>
                <a:srgbClr val="24292E"/>
              </a:solidFill>
              <a:highlight>
                <a:schemeClr val="lt1"/>
              </a:highlight>
              <a:latin typeface="Economica"/>
              <a:ea typeface="Economica"/>
              <a:cs typeface="Economica"/>
              <a:sym typeface="Economica"/>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Identified that the actor configuration is not reading from the given config file and only one actor is instantiated</a:t>
            </a:r>
            <a:endParaRPr sz="1400">
              <a:solidFill>
                <a:srgbClr val="24292E"/>
              </a:solidFill>
              <a:highlight>
                <a:schemeClr val="lt1"/>
              </a:highlight>
              <a:latin typeface="Pontano Sans"/>
              <a:ea typeface="Pontano Sans"/>
              <a:cs typeface="Pontano Sans"/>
              <a:sym typeface="Pontano Sans"/>
            </a:endParaRPr>
          </a:p>
          <a:p>
            <a:pPr indent="-317500" lvl="0" marL="457200" rtl="0" algn="l">
              <a:lnSpc>
                <a:spcPct val="115000"/>
              </a:lnSpc>
              <a:spcBef>
                <a:spcPts val="0"/>
              </a:spcBef>
              <a:spcAft>
                <a:spcPts val="0"/>
              </a:spcAft>
              <a:buClr>
                <a:srgbClr val="24292E"/>
              </a:buClr>
              <a:buSzPts val="1400"/>
              <a:buFont typeface="Pontano Sans"/>
              <a:buChar char="➢"/>
            </a:pPr>
            <a:r>
              <a:rPr lang="en" sz="1400">
                <a:solidFill>
                  <a:srgbClr val="24292E"/>
                </a:solidFill>
                <a:highlight>
                  <a:schemeClr val="lt1"/>
                </a:highlight>
                <a:latin typeface="Pontano Sans"/>
                <a:ea typeface="Pontano Sans"/>
                <a:cs typeface="Pontano Sans"/>
                <a:sym typeface="Pontano Sans"/>
              </a:rPr>
              <a:t>Fixed the actor configuration </a:t>
            </a:r>
            <a:endParaRPr sz="1400">
              <a:solidFill>
                <a:srgbClr val="24292E"/>
              </a:solidFill>
              <a:highlight>
                <a:schemeClr val="lt1"/>
              </a:highlight>
              <a:latin typeface="Pontano Sans"/>
              <a:ea typeface="Pontano Sans"/>
              <a:cs typeface="Pontano Sans"/>
              <a:sym typeface="Pontano Sans"/>
            </a:endParaRPr>
          </a:p>
          <a:p>
            <a:pPr indent="0" lvl="0" marL="457200" rtl="0" algn="l">
              <a:lnSpc>
                <a:spcPct val="115000"/>
              </a:lnSpc>
              <a:spcBef>
                <a:spcPts val="0"/>
              </a:spcBef>
              <a:spcAft>
                <a:spcPts val="1600"/>
              </a:spcAft>
              <a:buSzPts val="1800"/>
              <a:buNone/>
            </a:pPr>
            <a:r>
              <a:t/>
            </a:r>
            <a:endParaRPr/>
          </a:p>
        </p:txBody>
      </p:sp>
      <p:sp>
        <p:nvSpPr>
          <p:cNvPr id="121" name="Google Shape;121;p8"/>
          <p:cNvSpPr txBox="1"/>
          <p:nvPr>
            <p:ph type="title"/>
          </p:nvPr>
        </p:nvSpPr>
        <p:spPr>
          <a:xfrm>
            <a:off x="387900" y="96522"/>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Analytics Service</a:t>
            </a:r>
            <a:endParaRPr>
              <a:latin typeface="Economica"/>
              <a:ea typeface="Economica"/>
              <a:cs typeface="Economica"/>
              <a:sym typeface="Economica"/>
            </a:endParaRPr>
          </a:p>
        </p:txBody>
      </p:sp>
      <p:graphicFrame>
        <p:nvGraphicFramePr>
          <p:cNvPr id="122" name="Google Shape;122;p8"/>
          <p:cNvGraphicFramePr/>
          <p:nvPr/>
        </p:nvGraphicFramePr>
        <p:xfrm>
          <a:off x="311700" y="1083000"/>
          <a:ext cx="3000000" cy="3000000"/>
        </p:xfrm>
        <a:graphic>
          <a:graphicData uri="http://schemas.openxmlformats.org/drawingml/2006/table">
            <a:tbl>
              <a:tblPr>
                <a:noFill/>
                <a:tableStyleId>{4C1AC0CB-CB43-4F00-8B44-07B415DA7169}</a:tableStyleId>
              </a:tblPr>
              <a:tblGrid>
                <a:gridCol w="918725"/>
                <a:gridCol w="1117625"/>
                <a:gridCol w="954800"/>
                <a:gridCol w="949275"/>
                <a:gridCol w="880825"/>
                <a:gridCol w="949300"/>
                <a:gridCol w="911100"/>
                <a:gridCol w="847200"/>
                <a:gridCol w="991750"/>
              </a:tblGrid>
              <a:tr h="4108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Scenario</a:t>
                      </a:r>
                      <a:endParaRPr b="1" sz="12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API</a:t>
                      </a:r>
                      <a:endParaRPr b="1" sz="12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Thread Count</a:t>
                      </a:r>
                      <a:endParaRPr b="1" sz="12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Samples</a:t>
                      </a:r>
                      <a:endParaRPr b="1" sz="12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Error Count</a:t>
                      </a:r>
                      <a:endParaRPr b="1" sz="12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Avg (ms)</a:t>
                      </a:r>
                      <a:endParaRPr b="1" sz="12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95th pct</a:t>
                      </a:r>
                      <a:endParaRPr b="1" sz="12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99th pct</a:t>
                      </a:r>
                      <a:endParaRPr b="1" sz="12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Economica"/>
                          <a:ea typeface="Economica"/>
                          <a:cs typeface="Economica"/>
                          <a:sym typeface="Economica"/>
                        </a:rPr>
                        <a:t>Throughput/sec</a:t>
                      </a:r>
                      <a:endParaRPr b="1" sz="12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372850">
                <a:tc rowSpan="2">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Before</a:t>
                      </a:r>
                      <a:endParaRPr b="1" sz="14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Device Profile</a:t>
                      </a:r>
                      <a:endParaRPr b="1" sz="11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200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100000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281</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605</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632</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Pontano Sans"/>
                          <a:ea typeface="Pontano Sans"/>
                          <a:cs typeface="Pontano Sans"/>
                          <a:sym typeface="Pontano Sans"/>
                        </a:rPr>
                        <a:t>699.6</a:t>
                      </a:r>
                      <a:endParaRPr b="1"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4500">
                <a:tc vMerge="1"/>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Device Register</a:t>
                      </a:r>
                      <a:endParaRPr b="1" sz="11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200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100000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341</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718</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745</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Pontano Sans"/>
                          <a:ea typeface="Pontano Sans"/>
                          <a:cs typeface="Pontano Sans"/>
                          <a:sym typeface="Pontano Sans"/>
                        </a:rPr>
                        <a:t>578.7</a:t>
                      </a:r>
                      <a:endParaRPr b="1"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25">
                <a:tc rowSpan="2">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latin typeface="Economica"/>
                          <a:ea typeface="Economica"/>
                          <a:cs typeface="Economica"/>
                          <a:sym typeface="Economica"/>
                        </a:rPr>
                        <a:t>After</a:t>
                      </a:r>
                      <a:endParaRPr b="1" sz="14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Device Profile</a:t>
                      </a:r>
                      <a:endParaRPr b="1" sz="11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200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500000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70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44</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62</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Pontano Sans"/>
                          <a:ea typeface="Pontano Sans"/>
                          <a:cs typeface="Pontano Sans"/>
                          <a:sym typeface="Pontano Sans"/>
                        </a:rPr>
                        <a:t>2692.7</a:t>
                      </a:r>
                      <a:endParaRPr b="1"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485350">
                <a:tc vMerge="1"/>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Economica"/>
                          <a:ea typeface="Economica"/>
                          <a:cs typeface="Economica"/>
                          <a:sym typeface="Economica"/>
                        </a:rPr>
                        <a:t>Device Register</a:t>
                      </a:r>
                      <a:endParaRPr b="1" sz="1100" u="none" cap="none" strike="noStrike">
                        <a:latin typeface="Economica"/>
                        <a:ea typeface="Economica"/>
                        <a:cs typeface="Economica"/>
                        <a:sym typeface="Economica"/>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200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500000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80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110</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Pontano Sans"/>
                          <a:ea typeface="Pontano Sans"/>
                          <a:cs typeface="Pontano Sans"/>
                          <a:sym typeface="Pontano Sans"/>
                        </a:rPr>
                        <a:t>208</a:t>
                      </a:r>
                      <a:endParaRPr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Pontano Sans"/>
                          <a:ea typeface="Pontano Sans"/>
                          <a:cs typeface="Pontano Sans"/>
                          <a:sym typeface="Pontano Sans"/>
                        </a:rPr>
                        <a:t>2440.1</a:t>
                      </a:r>
                      <a:endParaRPr b="1" sz="1000" u="none" cap="none" strike="noStrike">
                        <a:latin typeface="Pontano Sans"/>
                        <a:ea typeface="Pontano Sans"/>
                        <a:cs typeface="Pontano Sans"/>
                        <a:sym typeface="Pontano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bl>
          </a:graphicData>
        </a:graphic>
      </p:graphicFrame>
      <p:sp>
        <p:nvSpPr>
          <p:cNvPr id="123" name="Google Shape;12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idx="1" type="body"/>
          </p:nvPr>
        </p:nvSpPr>
        <p:spPr>
          <a:xfrm>
            <a:off x="372000" y="2726250"/>
            <a:ext cx="4923300" cy="22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solidFill>
                  <a:srgbClr val="24292E"/>
                </a:solidFill>
                <a:highlight>
                  <a:srgbClr val="FFFFFF"/>
                </a:highlight>
                <a:latin typeface="Economica"/>
                <a:ea typeface="Economica"/>
                <a:cs typeface="Economica"/>
                <a:sym typeface="Economica"/>
              </a:rPr>
              <a:t>Findings</a:t>
            </a:r>
            <a:endParaRPr b="1" sz="1600">
              <a:solidFill>
                <a:srgbClr val="24292E"/>
              </a:solidFill>
              <a:highlight>
                <a:srgbClr val="FFFFFF"/>
              </a:highlight>
              <a:latin typeface="Economica"/>
              <a:ea typeface="Economica"/>
              <a:cs typeface="Economica"/>
              <a:sym typeface="Economica"/>
            </a:endParaRPr>
          </a:p>
          <a:p>
            <a:pPr indent="-311150" lvl="0" marL="457200" rtl="0" algn="l">
              <a:lnSpc>
                <a:spcPct val="115000"/>
              </a:lnSpc>
              <a:spcBef>
                <a:spcPts val="0"/>
              </a:spcBef>
              <a:spcAft>
                <a:spcPts val="0"/>
              </a:spcAft>
              <a:buClr>
                <a:srgbClr val="24292E"/>
              </a:buClr>
              <a:buSzPts val="1300"/>
              <a:buFont typeface="Pontano Sans"/>
              <a:buChar char="➢"/>
            </a:pPr>
            <a:r>
              <a:rPr lang="en" sz="1300">
                <a:solidFill>
                  <a:srgbClr val="24292E"/>
                </a:solidFill>
                <a:highlight>
                  <a:srgbClr val="FFFFFF"/>
                </a:highlight>
                <a:latin typeface="Pontano Sans"/>
                <a:ea typeface="Pontano Sans"/>
                <a:cs typeface="Pontano Sans"/>
                <a:sym typeface="Pontano Sans"/>
              </a:rPr>
              <a:t>Search API is generating a full text search query even for simple BGMS filter query</a:t>
            </a:r>
            <a:endParaRPr sz="1300">
              <a:solidFill>
                <a:srgbClr val="24292E"/>
              </a:solidFill>
              <a:highlight>
                <a:srgbClr val="FFFFFF"/>
              </a:highlight>
              <a:latin typeface="Pontano Sans"/>
              <a:ea typeface="Pontano Sans"/>
              <a:cs typeface="Pontano Sans"/>
              <a:sym typeface="Pontano Sans"/>
            </a:endParaRPr>
          </a:p>
          <a:p>
            <a:pPr indent="-311150" lvl="0" marL="457200" rtl="0" algn="l">
              <a:lnSpc>
                <a:spcPct val="115000"/>
              </a:lnSpc>
              <a:spcBef>
                <a:spcPts val="0"/>
              </a:spcBef>
              <a:spcAft>
                <a:spcPts val="0"/>
              </a:spcAft>
              <a:buClr>
                <a:srgbClr val="24292E"/>
              </a:buClr>
              <a:buSzPts val="1300"/>
              <a:buFont typeface="Pontano Sans"/>
              <a:buChar char="➢"/>
            </a:pPr>
            <a:r>
              <a:rPr lang="en" sz="1300">
                <a:solidFill>
                  <a:srgbClr val="24292E"/>
                </a:solidFill>
                <a:highlight>
                  <a:srgbClr val="FFFFFF"/>
                </a:highlight>
                <a:latin typeface="Pontano Sans"/>
                <a:ea typeface="Pontano Sans"/>
                <a:cs typeface="Pontano Sans"/>
                <a:sym typeface="Pontano Sans"/>
              </a:rPr>
              <a:t>All terms like Board/Medium/Grade/Channel are indexed with analyzers</a:t>
            </a:r>
            <a:endParaRPr sz="1300">
              <a:solidFill>
                <a:srgbClr val="24292E"/>
              </a:solidFill>
              <a:highlight>
                <a:srgbClr val="FFFFFF"/>
              </a:highlight>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b="1" lang="en" sz="1600">
                <a:solidFill>
                  <a:srgbClr val="24292E"/>
                </a:solidFill>
                <a:highlight>
                  <a:srgbClr val="FFFFFF"/>
                </a:highlight>
                <a:latin typeface="Economica"/>
                <a:ea typeface="Economica"/>
                <a:cs typeface="Economica"/>
                <a:sym typeface="Economica"/>
              </a:rPr>
              <a:t>Next Steps</a:t>
            </a:r>
            <a:endParaRPr b="1" sz="1600">
              <a:solidFill>
                <a:srgbClr val="24292E"/>
              </a:solidFill>
              <a:highlight>
                <a:srgbClr val="FFFFFF"/>
              </a:highlight>
              <a:latin typeface="Economica"/>
              <a:ea typeface="Economica"/>
              <a:cs typeface="Economica"/>
              <a:sym typeface="Economica"/>
            </a:endParaRPr>
          </a:p>
          <a:p>
            <a:pPr indent="-311150" lvl="0" marL="457200" rtl="0" algn="l">
              <a:lnSpc>
                <a:spcPct val="115000"/>
              </a:lnSpc>
              <a:spcBef>
                <a:spcPts val="0"/>
              </a:spcBef>
              <a:spcAft>
                <a:spcPts val="0"/>
              </a:spcAft>
              <a:buClr>
                <a:srgbClr val="24292E"/>
              </a:buClr>
              <a:buSzPts val="1300"/>
              <a:buFont typeface="Pontano Sans"/>
              <a:buChar char="➢"/>
            </a:pPr>
            <a:r>
              <a:rPr lang="en" sz="1300">
                <a:solidFill>
                  <a:srgbClr val="24292E"/>
                </a:solidFill>
                <a:highlight>
                  <a:srgbClr val="FFFFFF"/>
                </a:highlight>
                <a:latin typeface="Pontano Sans"/>
                <a:ea typeface="Pontano Sans"/>
                <a:cs typeface="Pontano Sans"/>
                <a:sym typeface="Pontano Sans"/>
              </a:rPr>
              <a:t>Optimized the index mapping</a:t>
            </a:r>
            <a:endParaRPr sz="1300">
              <a:solidFill>
                <a:srgbClr val="24292E"/>
              </a:solidFill>
              <a:highlight>
                <a:srgbClr val="FFFFFF"/>
              </a:highlight>
              <a:latin typeface="Pontano Sans"/>
              <a:ea typeface="Pontano Sans"/>
              <a:cs typeface="Pontano Sans"/>
              <a:sym typeface="Pontano Sans"/>
            </a:endParaRPr>
          </a:p>
          <a:p>
            <a:pPr indent="-311150" lvl="0" marL="457200" rtl="0" algn="l">
              <a:lnSpc>
                <a:spcPct val="115000"/>
              </a:lnSpc>
              <a:spcBef>
                <a:spcPts val="0"/>
              </a:spcBef>
              <a:spcAft>
                <a:spcPts val="0"/>
              </a:spcAft>
              <a:buClr>
                <a:srgbClr val="24292E"/>
              </a:buClr>
              <a:buSzPts val="1300"/>
              <a:buFont typeface="Pontano Sans"/>
              <a:buChar char="➢"/>
            </a:pPr>
            <a:r>
              <a:rPr lang="en" sz="1300">
                <a:solidFill>
                  <a:srgbClr val="24292E"/>
                </a:solidFill>
                <a:highlight>
                  <a:srgbClr val="FFFFFF"/>
                </a:highlight>
                <a:latin typeface="Pontano Sans"/>
                <a:ea typeface="Pontano Sans"/>
                <a:cs typeface="Pontano Sans"/>
                <a:sym typeface="Pontano Sans"/>
              </a:rPr>
              <a:t>Create v4 version of the search API to generate optimized queries</a:t>
            </a:r>
            <a:endParaRPr sz="1300">
              <a:solidFill>
                <a:srgbClr val="24292E"/>
              </a:solidFill>
              <a:highlight>
                <a:srgbClr val="FFFFFF"/>
              </a:highlight>
              <a:latin typeface="Pontano Sans"/>
              <a:ea typeface="Pontano Sans"/>
              <a:cs typeface="Pontano Sans"/>
              <a:sym typeface="Pontano Sans"/>
            </a:endParaRPr>
          </a:p>
        </p:txBody>
      </p:sp>
      <p:sp>
        <p:nvSpPr>
          <p:cNvPr id="129" name="Google Shape;129;p9"/>
          <p:cNvSpPr txBox="1"/>
          <p:nvPr>
            <p:ph type="title"/>
          </p:nvPr>
        </p:nvSpPr>
        <p:spPr>
          <a:xfrm>
            <a:off x="311700" y="64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conomica"/>
                <a:ea typeface="Economica"/>
                <a:cs typeface="Economica"/>
                <a:sym typeface="Economica"/>
              </a:rPr>
              <a:t>Search Service Findings</a:t>
            </a:r>
            <a:endParaRPr>
              <a:latin typeface="Economica"/>
              <a:ea typeface="Economica"/>
              <a:cs typeface="Economica"/>
              <a:sym typeface="Economica"/>
            </a:endParaRPr>
          </a:p>
        </p:txBody>
      </p:sp>
      <p:graphicFrame>
        <p:nvGraphicFramePr>
          <p:cNvPr id="130" name="Google Shape;130;p9"/>
          <p:cNvGraphicFramePr/>
          <p:nvPr/>
        </p:nvGraphicFramePr>
        <p:xfrm>
          <a:off x="448188" y="786350"/>
          <a:ext cx="3000000" cy="3000000"/>
        </p:xfrm>
        <a:graphic>
          <a:graphicData uri="http://schemas.openxmlformats.org/drawingml/2006/table">
            <a:tbl>
              <a:tblPr>
                <a:noFill/>
                <a:tableStyleId>{3CD6B586-4BAE-435D-A8D2-D838912477DE}</a:tableStyleId>
              </a:tblPr>
              <a:tblGrid>
                <a:gridCol w="2396150"/>
                <a:gridCol w="2238700"/>
              </a:tblGrid>
              <a:tr h="38915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Scenario</a:t>
                      </a:r>
                      <a:endParaRPr b="1" sz="1300" u="none" cap="none" strike="noStrike">
                        <a:latin typeface="Economica"/>
                        <a:ea typeface="Economica"/>
                        <a:cs typeface="Economica"/>
                        <a:sym typeface="Economic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latin typeface="Economica"/>
                          <a:ea typeface="Economica"/>
                          <a:cs typeface="Economica"/>
                          <a:sym typeface="Economica"/>
                        </a:rPr>
                        <a:t>Findings</a:t>
                      </a:r>
                      <a:endParaRPr b="1" sz="1300" u="none" cap="none" strike="noStrike">
                        <a:latin typeface="Economica"/>
                        <a:ea typeface="Economica"/>
                        <a:cs typeface="Economica"/>
                        <a:sym typeface="Economica"/>
                      </a:endParaRPr>
                    </a:p>
                  </a:txBody>
                  <a:tcPr marT="91425" marB="91425" marR="91425" marL="91425">
                    <a:solidFill>
                      <a:srgbClr val="B6D7A8"/>
                    </a:solidFill>
                  </a:tcPr>
                </a:tc>
              </a:tr>
              <a:tr h="3891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Dial Search API</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2000 tps</a:t>
                      </a:r>
                      <a:endParaRPr sz="1200" u="none" cap="none" strike="noStrike">
                        <a:latin typeface="Pontano Sans"/>
                        <a:ea typeface="Pontano Sans"/>
                        <a:cs typeface="Pontano Sans"/>
                        <a:sym typeface="Pontano Sans"/>
                      </a:endParaRPr>
                    </a:p>
                  </a:txBody>
                  <a:tcPr marT="91425" marB="91425" marR="91425" marL="91425"/>
                </a:tc>
              </a:tr>
              <a:tr h="5827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BGMS Query </a:t>
                      </a:r>
                      <a:endParaRPr sz="1200" u="none" cap="none" strike="noStrike">
                        <a:latin typeface="Pontano Sans"/>
                        <a:ea typeface="Pontano Sans"/>
                        <a:cs typeface="Pontano Sans"/>
                        <a:sym typeface="Pontano Sans"/>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(Library Page on Mobile &amp; Portal)</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300 tps</a:t>
                      </a:r>
                      <a:br>
                        <a:rPr lang="en" sz="1200" u="none" cap="none" strike="noStrike">
                          <a:latin typeface="Pontano Sans"/>
                          <a:ea typeface="Pontano Sans"/>
                          <a:cs typeface="Pontano Sans"/>
                          <a:sym typeface="Pontano Sans"/>
                        </a:rPr>
                      </a:br>
                      <a:r>
                        <a:rPr lang="en" sz="1200" u="none" cap="none" strike="noStrike">
                          <a:latin typeface="Pontano Sans"/>
                          <a:ea typeface="Pontano Sans"/>
                          <a:cs typeface="Pontano Sans"/>
                          <a:sym typeface="Pontano Sans"/>
                        </a:rPr>
                        <a:t>ES CPU Load - 90%</a:t>
                      </a:r>
                      <a:endParaRPr sz="1200" u="none" cap="none" strike="noStrike">
                        <a:latin typeface="Pontano Sans"/>
                        <a:ea typeface="Pontano Sans"/>
                        <a:cs typeface="Pontano Sans"/>
                        <a:sym typeface="Pontano Sans"/>
                      </a:endParaRPr>
                    </a:p>
                  </a:txBody>
                  <a:tcPr marT="91425" marB="91425" marR="91425" marL="91425"/>
                </a:tc>
              </a:tr>
              <a:tr h="5827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BGMS Query optimizations</a:t>
                      </a:r>
                      <a:endParaRPr sz="1200" u="none" cap="none" strike="noStrike">
                        <a:latin typeface="Pontano Sans"/>
                        <a:ea typeface="Pontano Sans"/>
                        <a:cs typeface="Pontano Sans"/>
                        <a:sym typeface="Pontano Sans"/>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(To use filters and terms)</a:t>
                      </a:r>
                      <a:endParaRPr sz="1200" u="none" cap="none" strike="noStrike">
                        <a:latin typeface="Pontano Sans"/>
                        <a:ea typeface="Pontano Sans"/>
                        <a:cs typeface="Pontano Sans"/>
                        <a:sym typeface="Pontan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Pontano Sans"/>
                          <a:ea typeface="Pontano Sans"/>
                          <a:cs typeface="Pontano Sans"/>
                          <a:sym typeface="Pontano Sans"/>
                        </a:rPr>
                        <a:t>900 tps</a:t>
                      </a:r>
                      <a:br>
                        <a:rPr lang="en" sz="1200" u="none" cap="none" strike="noStrike">
                          <a:latin typeface="Pontano Sans"/>
                          <a:ea typeface="Pontano Sans"/>
                          <a:cs typeface="Pontano Sans"/>
                          <a:sym typeface="Pontano Sans"/>
                        </a:rPr>
                      </a:br>
                      <a:r>
                        <a:rPr lang="en" sz="1200" u="none" cap="none" strike="noStrike">
                          <a:latin typeface="Pontano Sans"/>
                          <a:ea typeface="Pontano Sans"/>
                          <a:cs typeface="Pontano Sans"/>
                          <a:sym typeface="Pontano Sans"/>
                        </a:rPr>
                        <a:t>ES CPU Load - 40%</a:t>
                      </a:r>
                      <a:endParaRPr sz="1200" u="none" cap="none" strike="noStrike">
                        <a:latin typeface="Pontano Sans"/>
                        <a:ea typeface="Pontano Sans"/>
                        <a:cs typeface="Pontano Sans"/>
                        <a:sym typeface="Pontano Sans"/>
                      </a:endParaRPr>
                    </a:p>
                  </a:txBody>
                  <a:tcPr marT="91425" marB="91425" marR="91425" marL="91425"/>
                </a:tc>
              </a:tr>
            </a:tbl>
          </a:graphicData>
        </a:graphic>
      </p:graphicFrame>
      <p:sp>
        <p:nvSpPr>
          <p:cNvPr id="131" name="Google Shape;131;p9"/>
          <p:cNvSpPr txBox="1"/>
          <p:nvPr>
            <p:ph idx="1" type="body"/>
          </p:nvPr>
        </p:nvSpPr>
        <p:spPr>
          <a:xfrm>
            <a:off x="5328975" y="771425"/>
            <a:ext cx="3503400" cy="4200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24292E"/>
                </a:solidFill>
                <a:latin typeface="Pontano Sans"/>
                <a:ea typeface="Pontano Sans"/>
                <a:cs typeface="Pontano Sans"/>
                <a:sym typeface="Pontano Sans"/>
              </a:rPr>
              <a:t>BGMS Query</a:t>
            </a:r>
            <a:endParaRPr b="1"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"offset": 0,</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"limit": 100,</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"mode": "hard",</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"facets": ["subject"],</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"sort_by": {"name": "asc"},</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"filters": {</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"compatibilityLevel": {"min": 1,"max": 4},</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"objectType": ["Content"],</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"contentType": ["TextBook"],</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"gradeLevel": ["Class 1"],</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"medium": ["English"],</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"board": ["State (Andhra Pradesh)"]</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    }</a:t>
            </a:r>
            <a:endParaRPr sz="1400">
              <a:solidFill>
                <a:srgbClr val="24292E"/>
              </a:solidFill>
              <a:latin typeface="Pontano Sans"/>
              <a:ea typeface="Pontano Sans"/>
              <a:cs typeface="Pontano Sans"/>
              <a:sym typeface="Pontano Sans"/>
            </a:endParaRPr>
          </a:p>
          <a:p>
            <a:pPr indent="0" lvl="0" marL="0" rtl="0" algn="l">
              <a:lnSpc>
                <a:spcPct val="115000"/>
              </a:lnSpc>
              <a:spcBef>
                <a:spcPts val="0"/>
              </a:spcBef>
              <a:spcAft>
                <a:spcPts val="0"/>
              </a:spcAft>
              <a:buSzPts val="1800"/>
              <a:buNone/>
            </a:pPr>
            <a:r>
              <a:rPr lang="en" sz="1400">
                <a:solidFill>
                  <a:srgbClr val="24292E"/>
                </a:solidFill>
                <a:latin typeface="Pontano Sans"/>
                <a:ea typeface="Pontano Sans"/>
                <a:cs typeface="Pontano Sans"/>
                <a:sym typeface="Pontano Sans"/>
              </a:rPr>
              <a:t>}</a:t>
            </a:r>
            <a:endParaRPr sz="1400">
              <a:solidFill>
                <a:srgbClr val="24292E"/>
              </a:solidFill>
              <a:latin typeface="Pontano Sans"/>
              <a:ea typeface="Pontano Sans"/>
              <a:cs typeface="Pontano Sans"/>
              <a:sym typeface="Pontano Sans"/>
            </a:endParaRPr>
          </a:p>
        </p:txBody>
      </p:sp>
      <p:sp>
        <p:nvSpPr>
          <p:cNvPr id="132" name="Google Shape;1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