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50CC2C6-85EC-42A5-BF57-A6971A810C87}">
  <a:tblStyle styleId="{A50CC2C6-85EC-42A5-BF57-A6971A810C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5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4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d8b1e7a5d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d8b1e7a5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d8b1e7a5d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d8b1e7a5d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8b1e7a5d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8b1e7a5d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8b1e7a5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d8b1e7a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d8b1e7a5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d8b1e7a5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8b1e7a5d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8b1e7a5d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8b1e7a5d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8b1e7a5d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8b1e7a5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8b1e7a5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d8b1e7a5d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d8b1e7a5d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d8b1e7a5d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d8b1e7a5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d8b1e7a5d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d8b1e7a5d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8b1e7a5d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8b1e7a5d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d8b1e7a5d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d8b1e7a5d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Kevin Chiv</a:t>
            </a:r>
            <a:endParaRPr sz="3000"/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512700" y="328550"/>
            <a:ext cx="8118600" cy="10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FFFF"/>
                </a:solidFill>
              </a:rPr>
              <a:t>Published Research</a:t>
            </a:r>
            <a:r>
              <a:rPr lang="en" sz="5000">
                <a:solidFill>
                  <a:srgbClr val="FFFFFF"/>
                </a:solidFill>
              </a:rPr>
              <a:t> Metrics</a:t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037" y="2176625"/>
            <a:ext cx="9254075" cy="945175"/>
          </a:xfrm>
          <a:prstGeom prst="rect">
            <a:avLst/>
          </a:prstGeom>
          <a:noFill/>
          <a:ln>
            <a:noFill/>
          </a:ln>
          <a:effectLst>
            <a:outerShdw blurRad="642938" rotWithShape="0" algn="bl" dir="4260000" dist="9525">
              <a:srgbClr val="666666">
                <a:alpha val="3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 b="23088" l="19317" r="17575" t="23858"/>
          <a:stretch/>
        </p:blipFill>
        <p:spPr>
          <a:xfrm>
            <a:off x="907075" y="352850"/>
            <a:ext cx="2765050" cy="1307575"/>
          </a:xfrm>
          <a:prstGeom prst="rect">
            <a:avLst/>
          </a:prstGeom>
          <a:noFill/>
          <a:ln>
            <a:noFill/>
          </a:ln>
          <a:effectLst>
            <a:outerShdw blurRad="442913" rotWithShape="0" algn="bl" dir="5400000" dist="76200">
              <a:srgbClr val="000000">
                <a:alpha val="62000"/>
              </a:srgbClr>
            </a:outerShdw>
          </a:effectLst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075" y="2072625"/>
            <a:ext cx="2765050" cy="998249"/>
          </a:xfrm>
          <a:prstGeom prst="rect">
            <a:avLst/>
          </a:prstGeom>
          <a:noFill/>
          <a:ln>
            <a:noFill/>
          </a:ln>
          <a:effectLst>
            <a:outerShdw blurRad="414338" rotWithShape="0" algn="bl" dir="7740000" dist="114300">
              <a:srgbClr val="000000">
                <a:alpha val="66000"/>
              </a:srgbClr>
            </a:outerShdw>
          </a:effectLst>
        </p:spPr>
      </p:pic>
      <p:pic>
        <p:nvPicPr>
          <p:cNvPr id="115" name="Google Shape;115;p22"/>
          <p:cNvPicPr preferRelativeResize="0"/>
          <p:nvPr/>
        </p:nvPicPr>
        <p:blipFill rotWithShape="1">
          <a:blip r:embed="rId5">
            <a:alphaModFix/>
          </a:blip>
          <a:srcRect b="29080" l="0" r="0" t="25897"/>
          <a:stretch/>
        </p:blipFill>
        <p:spPr>
          <a:xfrm>
            <a:off x="907075" y="3579175"/>
            <a:ext cx="2765050" cy="830475"/>
          </a:xfrm>
          <a:prstGeom prst="rect">
            <a:avLst/>
          </a:prstGeom>
          <a:noFill/>
          <a:ln>
            <a:noFill/>
          </a:ln>
          <a:effectLst>
            <a:outerShdw blurRad="400050" rotWithShape="0" algn="bl" dir="1740000" dist="161925">
              <a:srgbClr val="000000">
                <a:alpha val="41000"/>
              </a:srgbClr>
            </a:outerShdw>
          </a:effectLst>
        </p:spPr>
      </p:pic>
      <p:sp>
        <p:nvSpPr>
          <p:cNvPr id="116" name="Google Shape;116;p22"/>
          <p:cNvSpPr/>
          <p:nvPr/>
        </p:nvSpPr>
        <p:spPr>
          <a:xfrm rot="2700000">
            <a:off x="4247932" y="1376905"/>
            <a:ext cx="695793" cy="35256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  <a:effectLst>
            <a:outerShdw blurRad="285750" rotWithShape="0" algn="bl" dir="8400000" dist="95250">
              <a:srgbClr val="000000">
                <a:alpha val="58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4247924" y="2374412"/>
            <a:ext cx="696000" cy="3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2220000" dist="47625">
              <a:srgbClr val="000000">
                <a:alpha val="5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/>
          <p:nvPr/>
        </p:nvSpPr>
        <p:spPr>
          <a:xfrm rot="-2700000">
            <a:off x="4247977" y="3448101"/>
            <a:ext cx="695793" cy="35256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21540000" dist="762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5646525" y="1659150"/>
            <a:ext cx="2571900" cy="18252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42925" rotWithShape="0" algn="bl" dir="4080000" dist="9525">
              <a:srgbClr val="666666">
                <a:alpha val="4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K-Fold Cross Validation</a:t>
            </a:r>
            <a:endParaRPr sz="20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With 5 Different Regression Models</a:t>
            </a:r>
            <a:endParaRPr sz="20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p23"/>
          <p:cNvGraphicFramePr/>
          <p:nvPr/>
        </p:nvGraphicFramePr>
        <p:xfrm>
          <a:off x="366888" y="-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{A50CC2C6-85EC-42A5-BF57-A6971A810C87}</a:tableStyleId>
              </a:tblPr>
              <a:tblGrid>
                <a:gridCol w="2803425"/>
                <a:gridCol w="3718800"/>
                <a:gridCol w="1888000"/>
              </a:tblGrid>
              <a:tr h="4646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Best Linear Regression Model: Ridge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</a:tr>
              <a:tr h="4646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Significant Features: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Coefficients: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646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log(Mean Number of Times Authors Were Cited)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-0.083568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46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Top 20 Ranked U.S. University 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0.10435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46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Difference Between Current Date and Date Published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1.29793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46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log(Number of Times Article Was Cited Adjusted by Year)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0.66572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46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log(Number of Paper Authors)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0.18210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46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log(Mean h-index of First 5 Paper Authors)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0.09004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46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log(Mean i10-index of First 5 Paper Authors)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0.07635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0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Training Mean R^2: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Standard Deviation of Training R^2: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Test R^2: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80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highlight>
                            <a:srgbClr val="FFFFFF"/>
                          </a:highlight>
                        </a:rPr>
                        <a:t>0.535</a:t>
                      </a:r>
                      <a:endParaRPr sz="15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highlight>
                            <a:srgbClr val="FFFFFF"/>
                          </a:highlight>
                        </a:rPr>
                        <a:t>.050</a:t>
                      </a:r>
                      <a:endParaRPr sz="15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0.520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ctrTitle"/>
          </p:nvPr>
        </p:nvSpPr>
        <p:spPr>
          <a:xfrm>
            <a:off x="512700" y="454800"/>
            <a:ext cx="8118600" cy="7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Recommendations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1453500" y="2571750"/>
            <a:ext cx="7690500" cy="24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Search for relevant top research institutions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Follow high-profile individuals on Google Scholar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Consider the date the paper was published</a:t>
            </a:r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0" y="2860400"/>
            <a:ext cx="1281600" cy="15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2220000" dist="47625">
              <a:srgbClr val="666666">
                <a:alpha val="8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2604300" y="2119650"/>
            <a:ext cx="3935400" cy="904200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r="4980000" dist="47625">
              <a:srgbClr val="000000">
                <a:alpha val="7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Thank You!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2698650" y="3120750"/>
            <a:ext cx="3746700" cy="12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14325" rotWithShape="0" algn="bl" dir="4680000" dist="19050">
              <a:srgbClr val="000000">
                <a:alpha val="4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50" y="612100"/>
            <a:ext cx="4856250" cy="4113050"/>
          </a:xfrm>
          <a:prstGeom prst="rect">
            <a:avLst/>
          </a:prstGeom>
          <a:noFill/>
          <a:ln>
            <a:noFill/>
          </a:ln>
          <a:effectLst>
            <a:outerShdw blurRad="842963" rotWithShape="0" algn="bl" dir="4740000" dist="28575">
              <a:srgbClr val="666666">
                <a:alpha val="41000"/>
              </a:srgbClr>
            </a:outerShdw>
          </a:effectLst>
        </p:spPr>
      </p:pic>
      <p:sp>
        <p:nvSpPr>
          <p:cNvPr id="67" name="Google Shape;67;p14"/>
          <p:cNvSpPr txBox="1"/>
          <p:nvPr/>
        </p:nvSpPr>
        <p:spPr>
          <a:xfrm>
            <a:off x="5721300" y="439025"/>
            <a:ext cx="3128400" cy="4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Problem:</a:t>
            </a:r>
            <a:endParaRPr b="1" sz="3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Too many papers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Objective:</a:t>
            </a:r>
            <a:endParaRPr b="1" sz="3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Create better metric for measuring impact factor of published research</a:t>
            </a:r>
            <a:endParaRPr sz="20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361" y="0"/>
            <a:ext cx="6981277" cy="5143500"/>
          </a:xfrm>
          <a:prstGeom prst="rect">
            <a:avLst/>
          </a:prstGeom>
          <a:noFill/>
          <a:ln>
            <a:noFill/>
          </a:ln>
          <a:effectLst>
            <a:outerShdw blurRad="357188" rotWithShape="0" algn="bl" dir="1500000" dist="9525">
              <a:srgbClr val="999999">
                <a:alpha val="58000"/>
              </a:srgbClr>
            </a:outerShdw>
          </a:effectLst>
        </p:spPr>
      </p:pic>
      <p:sp>
        <p:nvSpPr>
          <p:cNvPr id="73" name="Google Shape;73;p15"/>
          <p:cNvSpPr/>
          <p:nvPr/>
        </p:nvSpPr>
        <p:spPr>
          <a:xfrm>
            <a:off x="1492050" y="1469575"/>
            <a:ext cx="652200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  <a:effectLst>
            <a:outerShdw blurRad="114300" rotWithShape="0" algn="bl" dir="5400000" dist="47625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361" y="0"/>
            <a:ext cx="6981277" cy="5143500"/>
          </a:xfrm>
          <a:prstGeom prst="rect">
            <a:avLst/>
          </a:prstGeom>
          <a:noFill/>
          <a:ln>
            <a:noFill/>
          </a:ln>
          <a:effectLst>
            <a:outerShdw blurRad="357188" rotWithShape="0" algn="bl" dir="5340000" dist="9525">
              <a:srgbClr val="999999">
                <a:alpha val="58000"/>
              </a:srgbClr>
            </a:outerShdw>
          </a:effectLst>
        </p:spPr>
      </p:pic>
      <p:sp>
        <p:nvSpPr>
          <p:cNvPr id="79" name="Google Shape;79;p16"/>
          <p:cNvSpPr/>
          <p:nvPr/>
        </p:nvSpPr>
        <p:spPr>
          <a:xfrm>
            <a:off x="1492050" y="1971775"/>
            <a:ext cx="652200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361" y="0"/>
            <a:ext cx="6981277" cy="5143500"/>
          </a:xfrm>
          <a:prstGeom prst="rect">
            <a:avLst/>
          </a:prstGeom>
          <a:noFill/>
          <a:ln>
            <a:noFill/>
          </a:ln>
          <a:effectLst>
            <a:outerShdw blurRad="357188" rotWithShape="0" algn="bl" dir="5340000" dist="9525">
              <a:srgbClr val="999999">
                <a:alpha val="58000"/>
              </a:srgbClr>
            </a:outerShdw>
          </a:effectLst>
        </p:spPr>
      </p:pic>
      <p:sp>
        <p:nvSpPr>
          <p:cNvPr id="85" name="Google Shape;85;p17"/>
          <p:cNvSpPr/>
          <p:nvPr/>
        </p:nvSpPr>
        <p:spPr>
          <a:xfrm>
            <a:off x="1492050" y="3068575"/>
            <a:ext cx="652200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361" y="0"/>
            <a:ext cx="6981277" cy="5143500"/>
          </a:xfrm>
          <a:prstGeom prst="rect">
            <a:avLst/>
          </a:prstGeom>
          <a:noFill/>
          <a:ln>
            <a:noFill/>
          </a:ln>
          <a:effectLst>
            <a:outerShdw blurRad="357188" rotWithShape="0" algn="bl" dir="5340000" dist="9525">
              <a:srgbClr val="999999">
                <a:alpha val="58000"/>
              </a:srgbClr>
            </a:outerShdw>
          </a:effectLst>
        </p:spPr>
      </p:pic>
      <p:sp>
        <p:nvSpPr>
          <p:cNvPr id="91" name="Google Shape;91;p18"/>
          <p:cNvSpPr/>
          <p:nvPr/>
        </p:nvSpPr>
        <p:spPr>
          <a:xfrm rot="-8100000">
            <a:off x="2991645" y="2772857"/>
            <a:ext cx="652094" cy="2011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361" y="0"/>
            <a:ext cx="6981277" cy="5143500"/>
          </a:xfrm>
          <a:prstGeom prst="rect">
            <a:avLst/>
          </a:prstGeom>
          <a:noFill/>
          <a:ln>
            <a:noFill/>
          </a:ln>
          <a:effectLst>
            <a:outerShdw blurRad="357188" rotWithShape="0" algn="bl" dir="5340000" dist="9525">
              <a:srgbClr val="999999">
                <a:alpha val="58000"/>
              </a:srgbClr>
            </a:outerShdw>
          </a:effectLst>
        </p:spPr>
      </p:pic>
      <p:sp>
        <p:nvSpPr>
          <p:cNvPr id="97" name="Google Shape;97;p19"/>
          <p:cNvSpPr/>
          <p:nvPr/>
        </p:nvSpPr>
        <p:spPr>
          <a:xfrm rot="10800000">
            <a:off x="3919800" y="1133300"/>
            <a:ext cx="652200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5721300" y="439025"/>
            <a:ext cx="3128400" cy="4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Dependent:</a:t>
            </a:r>
            <a:endParaRPr b="1" sz="3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Altmetric</a:t>
            </a:r>
            <a:endParaRPr b="1" sz="3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Independent</a:t>
            </a:r>
            <a:r>
              <a:rPr b="1" lang="en" sz="3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 b="1" sz="3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Number of citations,</a:t>
            </a:r>
            <a:endParaRPr sz="20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number of authors,</a:t>
            </a:r>
            <a:endParaRPr sz="20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&amp; more</a:t>
            </a:r>
            <a:endParaRPr sz="20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28" y="522200"/>
            <a:ext cx="4459349" cy="4099101"/>
          </a:xfrm>
          <a:prstGeom prst="rect">
            <a:avLst/>
          </a:prstGeom>
          <a:noFill/>
          <a:ln>
            <a:noFill/>
          </a:ln>
          <a:effectLst>
            <a:outerShdw blurRad="714375" rotWithShape="0" algn="bl" dir="5400000" dist="19050">
              <a:srgbClr val="666666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00" y="310212"/>
            <a:ext cx="8041000" cy="4523076"/>
          </a:xfrm>
          <a:prstGeom prst="rect">
            <a:avLst/>
          </a:prstGeom>
          <a:noFill/>
          <a:ln>
            <a:noFill/>
          </a:ln>
          <a:effectLst>
            <a:outerShdw blurRad="500063" rotWithShape="0" algn="bl" dir="1740000" dist="19050">
              <a:srgbClr val="666666">
                <a:alpha val="39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EEEEEE"/>
      </a:dk1>
      <a:lt1>
        <a:srgbClr val="036599"/>
      </a:lt1>
      <a:dk2>
        <a:srgbClr val="00695C"/>
      </a:dk2>
      <a:lt2>
        <a:srgbClr val="920B24"/>
      </a:lt2>
      <a:accent1>
        <a:srgbClr val="036599"/>
      </a:accent1>
      <a:accent2>
        <a:srgbClr val="5A5A62"/>
      </a:accent2>
      <a:accent3>
        <a:srgbClr val="FB8C00"/>
      </a:accent3>
      <a:accent4>
        <a:srgbClr val="C21F1F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