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1"/>
  </p:notesMasterIdLst>
  <p:sldIdLst>
    <p:sldId id="256" r:id="rId2"/>
    <p:sldId id="257" r:id="rId3"/>
    <p:sldId id="355" r:id="rId4"/>
    <p:sldId id="353" r:id="rId5"/>
    <p:sldId id="356" r:id="rId6"/>
    <p:sldId id="357" r:id="rId7"/>
    <p:sldId id="358" r:id="rId8"/>
    <p:sldId id="359" r:id="rId9"/>
    <p:sldId id="360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Vidalok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0E381-A5D9-4DD3-9C8E-1F048FB7523B}">
  <a:tblStyle styleId="{1D30E381-A5D9-4DD3-9C8E-1F048FB75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l-GR" dirty="0"/>
              <a:t>Το ποσό ξεκάθαρος θα είναι ο αριθμός αυτός εξαρτάτε και από το </a:t>
            </a:r>
            <a:r>
              <a:rPr lang="en-US" dirty="0"/>
              <a:t>dataset (</a:t>
            </a:r>
            <a:r>
              <a:rPr lang="el-GR" dirty="0"/>
              <a:t>βλέπε </a:t>
            </a:r>
            <a:r>
              <a:rPr lang="en-US" dirty="0"/>
              <a:t>plot 2)</a:t>
            </a:r>
          </a:p>
          <a:p>
            <a:pPr marL="158750" indent="0">
              <a:buNone/>
            </a:pPr>
            <a:r>
              <a:rPr lang="en-GB" dirty="0"/>
              <a:t>https://towardsdatascience.com/elbow-method-is-not-sufficient-to-find-best-k-in-k-means-clustering-fc820da0631d</a:t>
            </a:r>
          </a:p>
        </p:txBody>
      </p:sp>
    </p:spTree>
    <p:extLst>
      <p:ext uri="{BB962C8B-B14F-4D97-AF65-F5344CB8AC3E}">
        <p14:creationId xmlns:p14="http://schemas.microsoft.com/office/powerpoint/2010/main" val="330634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https://tushar-joshi-89.medium.com/silhouette-score-a9f7d8d78f29</a:t>
            </a:r>
          </a:p>
        </p:txBody>
      </p:sp>
    </p:spTree>
    <p:extLst>
      <p:ext uri="{BB962C8B-B14F-4D97-AF65-F5344CB8AC3E}">
        <p14:creationId xmlns:p14="http://schemas.microsoft.com/office/powerpoint/2010/main" val="317798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https://www.geeksforgeeks.org/calinski-harabasz-index-cluster-validity-indices-set-3/</a:t>
            </a:r>
          </a:p>
          <a:p>
            <a:r>
              <a:rPr lang="en-GB" dirty="0"/>
              <a:t>https://en.wikipedia.org/wiki/Davies%E2%80%93Bouldin_index</a:t>
            </a:r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80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preserve="1">
  <p:cSld name="1_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368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697" r:id="rId5"/>
    <p:sldLayoutId id="2147483698" r:id="rId6"/>
    <p:sldLayoutId id="2147483699" r:id="rId7"/>
    <p:sldLayoutId id="214748370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en.wikipedia.org/wiki/Elbow_method_(clustering)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960227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 </a:t>
            </a:r>
            <a:br>
              <a:rPr lang="en-US" dirty="0"/>
            </a:br>
            <a:r>
              <a:rPr lang="el-GR" dirty="0"/>
              <a:t>με χρήση </a:t>
            </a:r>
            <a:r>
              <a:rPr lang="en-US" dirty="0"/>
              <a:t>R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dk1"/>
                </a:solidFill>
              </a:rPr>
              <a:t>Κωνσταντίνος – Ηλίας Χονδρορρίζος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dk1"/>
                </a:solidFill>
              </a:rPr>
              <a:t>Ανδρέας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l-GR" sz="2000" dirty="0">
                <a:solidFill>
                  <a:schemeClr val="dk1"/>
                </a:solidFill>
              </a:rPr>
              <a:t>Ναλμπάντης </a:t>
            </a:r>
            <a:endParaRPr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47A62D-A8DD-2766-E697-3DBD95119596}"/>
              </a:ext>
            </a:extLst>
          </p:cNvPr>
          <p:cNvCxnSpPr>
            <a:cxnSpLocks/>
          </p:cNvCxnSpPr>
          <p:nvPr/>
        </p:nvCxnSpPr>
        <p:spPr>
          <a:xfrm>
            <a:off x="-133815" y="3377100"/>
            <a:ext cx="94116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/>
      <p:bldP spid="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350509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u="sng" dirty="0"/>
              <a:t>Data sets</a:t>
            </a:r>
            <a:endParaRPr u="sng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350509" y="817322"/>
            <a:ext cx="7717500" cy="1236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-GR" sz="1400" dirty="0"/>
              <a:t>Το σύνολο των δεδομένων που χρησιμοποιήσαμε στα πειράματα είναι στις 2 διαστάσεις, προκειμένου να γίνουν πιο κατανοητά μέσα από </a:t>
            </a:r>
            <a:r>
              <a:rPr lang="en-US" sz="1400" dirty="0"/>
              <a:t>Plots </a:t>
            </a:r>
            <a:r>
              <a:rPr lang="el-GR" sz="1400" dirty="0"/>
              <a:t>τα αποτελέσματα τους.</a:t>
            </a:r>
            <a:br>
              <a:rPr lang="el-GR" sz="1400" dirty="0"/>
            </a:br>
            <a:r>
              <a:rPr lang="el-GR" sz="1400" dirty="0"/>
              <a:t>Αρχικά δουλεύουμε σε 2 σχετικά απλά </a:t>
            </a:r>
            <a:r>
              <a:rPr lang="en-US" sz="1400" dirty="0"/>
              <a:t>sets</a:t>
            </a:r>
            <a:r>
              <a:rPr lang="el-GR" sz="1400" dirty="0"/>
              <a:t> </a:t>
            </a:r>
            <a:r>
              <a:rPr lang="en-US" sz="1400" dirty="0"/>
              <a:t>(+1 </a:t>
            </a:r>
            <a:r>
              <a:rPr lang="el-GR" sz="1400" dirty="0"/>
              <a:t>με χρήση θορύβου</a:t>
            </a:r>
            <a:r>
              <a:rPr lang="en-US" sz="1400" dirty="0"/>
              <a:t>)</a:t>
            </a:r>
            <a:r>
              <a:rPr lang="el-GR" sz="1400" dirty="0"/>
              <a:t> ώστε να ελέγξουμε την συμπεριφορά των </a:t>
            </a:r>
            <a:r>
              <a:rPr lang="en-US" sz="1400" dirty="0"/>
              <a:t>k-means </a:t>
            </a:r>
            <a:r>
              <a:rPr lang="el-GR" sz="1400" dirty="0"/>
              <a:t>,</a:t>
            </a:r>
            <a:r>
              <a:rPr lang="en-US" sz="1400" dirty="0"/>
              <a:t>hierarchical(single link)</a:t>
            </a:r>
            <a:r>
              <a:rPr lang="el-GR" sz="1400" dirty="0"/>
              <a:t> και </a:t>
            </a:r>
            <a:r>
              <a:rPr lang="en-US" sz="1400" dirty="0"/>
              <a:t>Db scan </a:t>
            </a:r>
            <a:r>
              <a:rPr lang="el-GR" sz="1400" dirty="0"/>
              <a:t>αλγορίθμων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l-GR" sz="1400" dirty="0"/>
            </a:br>
            <a:br>
              <a:rPr lang="el-GR" sz="1400" dirty="0"/>
            </a:br>
            <a:endParaRPr lang="el-GR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FF9119-00FA-84A8-E0CF-6B69A15B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65" y="3832975"/>
            <a:ext cx="1953259" cy="10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1239B6-8DD6-0A08-E5CD-270B327FD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97" y="2050525"/>
            <a:ext cx="37528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1A05ADF-97F9-DB08-E270-9F717FED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2" y="1938720"/>
            <a:ext cx="3114907" cy="18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AA1C-FBF4-3F25-4D96-9BC55921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30" y="449552"/>
            <a:ext cx="4711500" cy="572700"/>
          </a:xfrm>
        </p:spPr>
        <p:txBody>
          <a:bodyPr/>
          <a:lstStyle/>
          <a:p>
            <a:r>
              <a:rPr lang="en-US" u="sng" dirty="0"/>
              <a:t>Number of clusters</a:t>
            </a:r>
            <a:endParaRPr lang="en-GB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E571-F67F-8245-2476-FC8C5B6E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259" y="1017725"/>
            <a:ext cx="7717525" cy="1298825"/>
          </a:xfrm>
        </p:spPr>
        <p:txBody>
          <a:bodyPr/>
          <a:lstStyle/>
          <a:p>
            <a:pPr marL="114300" indent="0">
              <a:buNone/>
            </a:pPr>
            <a:r>
              <a:rPr lang="el-GR" sz="1400" dirty="0"/>
              <a:t>Αρχικά ,πριν επιλέξουμε τον αλγόριθμό που θα χρησιμοποιήσουμε υπάρχει ένα βασικό πρώτο θέμα το οποίο συναντάμε συχνά στην μη-επιβλεπομένη μάθηση. </a:t>
            </a:r>
          </a:p>
          <a:p>
            <a:pPr marL="114300" indent="0">
              <a:buNone/>
            </a:pPr>
            <a:r>
              <a:rPr lang="el-GR" sz="1400" dirty="0"/>
              <a:t>Αυτό είναι ο </a:t>
            </a:r>
            <a:r>
              <a:rPr lang="el-GR" sz="1400" u="sng" dirty="0"/>
              <a:t>αριθμός</a:t>
            </a:r>
            <a:r>
              <a:rPr lang="el-GR" sz="1400" dirty="0"/>
              <a:t> των </a:t>
            </a:r>
            <a:r>
              <a:rPr lang="en-US" sz="1400" dirty="0"/>
              <a:t>clusters </a:t>
            </a:r>
            <a:r>
              <a:rPr lang="el-GR" sz="1400" dirty="0"/>
              <a:t>που ορισμένοι από αυτούς προϋποθέτουν να ορίσεις εξαρχής</a:t>
            </a:r>
            <a:r>
              <a:rPr lang="en-US" sz="1400" dirty="0"/>
              <a:t> </a:t>
            </a:r>
            <a:r>
              <a:rPr lang="el-GR" sz="1400" dirty="0"/>
              <a:t>καθώς ενδέχεται να μην υπάρχει </a:t>
            </a:r>
            <a:r>
              <a:rPr lang="en-US" sz="1400" dirty="0"/>
              <a:t>target/label </a:t>
            </a:r>
            <a:r>
              <a:rPr lang="el-GR" sz="1400" dirty="0"/>
              <a:t>μεταβλητή στο </a:t>
            </a:r>
            <a:r>
              <a:rPr lang="en-US" sz="1400" dirty="0"/>
              <a:t>data-set</a:t>
            </a:r>
            <a:r>
              <a:rPr lang="el-GR" sz="1400" dirty="0"/>
              <a:t>. </a:t>
            </a:r>
          </a:p>
          <a:p>
            <a:pPr marL="114300" indent="0">
              <a:buNone/>
            </a:pPr>
            <a:r>
              <a:rPr lang="el-GR" sz="1400" dirty="0"/>
              <a:t>Κάτι τέτοιο μπορούμε να προσδιορίσουμε με την</a:t>
            </a:r>
            <a:r>
              <a:rPr lang="en-US" sz="1400" dirty="0"/>
              <a:t> </a:t>
            </a:r>
            <a:r>
              <a:rPr lang="el-GR" sz="1400" dirty="0"/>
              <a:t>μέθοδο του αγγόνα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elbow method</a:t>
            </a:r>
            <a:r>
              <a:rPr lang="en-US" sz="1400" dirty="0"/>
              <a:t>)</a:t>
            </a:r>
            <a:r>
              <a:rPr lang="el-G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2C329-FFE3-4AA0-680E-046C8E9A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1" y="2296641"/>
            <a:ext cx="3176481" cy="2414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22548-06F8-EAE6-E0E8-E9BA9AA12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530" y="2996055"/>
            <a:ext cx="1871496" cy="1702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E237B1-4D76-398E-DD9A-3160B5A40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245" y="2996055"/>
            <a:ext cx="1871496" cy="1702420"/>
          </a:xfrm>
          <a:prstGeom prst="rect">
            <a:avLst/>
          </a:prstGeom>
        </p:spPr>
      </p:pic>
      <p:pic>
        <p:nvPicPr>
          <p:cNvPr id="18" name="Graphic 17" descr="Maximize outline">
            <a:extLst>
              <a:ext uri="{FF2B5EF4-FFF2-40B4-BE49-F238E27FC236}">
                <a16:creationId xmlns:a16="http://schemas.microsoft.com/office/drawing/2014/main" id="{DAB71293-A53B-5BCE-699C-475BC13FA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82292">
            <a:off x="5559155" y="3273206"/>
            <a:ext cx="1252325" cy="1252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51DF11-152C-E2C9-659A-75C0F2E09023}"/>
              </a:ext>
            </a:extLst>
          </p:cNvPr>
          <p:cNvSpPr txBox="1"/>
          <p:nvPr/>
        </p:nvSpPr>
        <p:spPr>
          <a:xfrm>
            <a:off x="3478081" y="268871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tudio-Feixen-Sans"/>
              </a:rPr>
              <a:t>average silhouette width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31C9F-40F5-8783-B290-9E2D20E44102}"/>
              </a:ext>
            </a:extLst>
          </p:cNvPr>
          <p:cNvSpPr txBox="1"/>
          <p:nvPr/>
        </p:nvSpPr>
        <p:spPr>
          <a:xfrm>
            <a:off x="7589265" y="2688278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tudio-Feixen-Sans"/>
              </a:rPr>
              <a:t>gap_stat</a:t>
            </a:r>
            <a:endParaRPr lang="en-GB" dirty="0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6A0C71A7-B666-E7D2-2AA8-16E82783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89" y="2417877"/>
            <a:ext cx="1463385" cy="93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2EB1CB4-A0E6-CE3B-BAB8-A98D3DA2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45" y="2756542"/>
            <a:ext cx="1246344" cy="8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C6A6-997F-761B-3FE2-18637F0CFE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708" y="521668"/>
            <a:ext cx="4711700" cy="573088"/>
          </a:xfrm>
        </p:spPr>
        <p:txBody>
          <a:bodyPr/>
          <a:lstStyle/>
          <a:p>
            <a:r>
              <a:rPr lang="en-US" u="sng" dirty="0"/>
              <a:t>Centers initialization</a:t>
            </a:r>
            <a:endParaRPr lang="en-GB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8316-5807-DF26-2BA6-FAB72B9FED5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8107" y="1094756"/>
            <a:ext cx="7828469" cy="1098317"/>
          </a:xfrm>
        </p:spPr>
        <p:txBody>
          <a:bodyPr/>
          <a:lstStyle/>
          <a:p>
            <a:pPr marL="114300" indent="0">
              <a:buNone/>
            </a:pPr>
            <a:r>
              <a:rPr lang="el-GR" sz="1400" dirty="0"/>
              <a:t>Ένα επόμενο βήμα που απαιτεί</a:t>
            </a:r>
            <a:r>
              <a:rPr lang="en-US" sz="1400" dirty="0"/>
              <a:t> ,</a:t>
            </a:r>
            <a:r>
              <a:rPr lang="el-GR" sz="1400" dirty="0"/>
              <a:t>π.χ. ο αλγόριθμος </a:t>
            </a:r>
            <a:r>
              <a:rPr lang="en-US" sz="1400" dirty="0"/>
              <a:t>k-means </a:t>
            </a:r>
            <a:r>
              <a:rPr lang="el-GR" sz="1400" dirty="0"/>
              <a:t>πέραν από τον ορισμό των συνολικών κέντρων, είναι και η αρχικοποίηση τους.</a:t>
            </a:r>
            <a:br>
              <a:rPr lang="el-GR" sz="1400" dirty="0"/>
            </a:br>
            <a:r>
              <a:rPr lang="el-GR" sz="1400" dirty="0"/>
              <a:t>Λόγο της ικανότητας του να εξάγει συνηθώς ικανοποιητικά αποτελέσματα οι περισσότεροι αγνοούν αυτό το βήμα με αποτέλεσμα να προκύπτουν καταστάσεις όπως η παρακάτω.</a:t>
            </a:r>
            <a:endParaRPr lang="en-GB" sz="14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2D7389-E947-1A37-C677-AF6E385C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4" y="2389889"/>
            <a:ext cx="3546400" cy="2442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50B8F-CDB6-2938-88AE-41F20D53E324}"/>
              </a:ext>
            </a:extLst>
          </p:cNvPr>
          <p:cNvSpPr txBox="1"/>
          <p:nvPr/>
        </p:nvSpPr>
        <p:spPr>
          <a:xfrm>
            <a:off x="3724507" y="2300679"/>
            <a:ext cx="496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Montserrat" panose="00000500000000000000" pitchFamily="2" charset="0"/>
              </a:rPr>
              <a:t>Για να αποφεύγει κάτι τέτοιο μπορούμε να χρησιμοποιήσουμε την τεχνική </a:t>
            </a:r>
            <a:r>
              <a:rPr lang="en-US" dirty="0">
                <a:latin typeface="Montserrat" panose="00000500000000000000" pitchFamily="2" charset="0"/>
              </a:rPr>
              <a:t>Maximin </a:t>
            </a:r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11FDB-F856-ED17-EB26-0B1DC319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2834094"/>
            <a:ext cx="2575436" cy="1908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3F438-3AC4-146E-71DA-1CF137372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26" y="2834094"/>
            <a:ext cx="2727170" cy="19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0B35E1-E3B7-58F3-35BB-ECD730368832}"/>
              </a:ext>
            </a:extLst>
          </p:cNvPr>
          <p:cNvSpPr txBox="1"/>
          <p:nvPr/>
        </p:nvSpPr>
        <p:spPr>
          <a:xfrm>
            <a:off x="418171" y="493480"/>
            <a:ext cx="48210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u="sng" dirty="0">
                <a:latin typeface="Vidaloka"/>
                <a:sym typeface="Vidaloka"/>
              </a:rPr>
              <a:t>K-Means vs Single link</a:t>
            </a:r>
            <a:endParaRPr lang="en-GB" u="sn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C9A2D1-155A-ECDF-E3D6-253A0FF9D8AC}"/>
              </a:ext>
            </a:extLst>
          </p:cNvPr>
          <p:cNvSpPr txBox="1">
            <a:spLocks/>
          </p:cNvSpPr>
          <p:nvPr/>
        </p:nvSpPr>
        <p:spPr>
          <a:xfrm>
            <a:off x="216694" y="1047478"/>
            <a:ext cx="7717525" cy="9236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l-GR" dirty="0">
                <a:latin typeface="Montserrat" panose="00000500000000000000" pitchFamily="2" charset="0"/>
              </a:rPr>
              <a:t>Στην συνέχεια, ας δούμε τα αποτελέσματα που παράγουν οι δυο αυτές τεχνικές για τα </a:t>
            </a:r>
            <a:r>
              <a:rPr lang="en-US" dirty="0">
                <a:latin typeface="Montserrat" panose="00000500000000000000" pitchFamily="2" charset="0"/>
              </a:rPr>
              <a:t>data-sets </a:t>
            </a:r>
            <a:r>
              <a:rPr lang="el-GR" dirty="0">
                <a:latin typeface="Montserrat" panose="00000500000000000000" pitchFamily="2" charset="0"/>
              </a:rPr>
              <a:t>που παρουσιάσαμε στην πρώτη διαφάνεια.</a:t>
            </a:r>
            <a:endParaRPr lang="en-US" dirty="0">
              <a:latin typeface="Montserrat" panose="00000500000000000000" pitchFamily="2" charset="0"/>
            </a:endParaRP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l-GR" dirty="0">
                <a:latin typeface="Montserrat" panose="00000500000000000000" pitchFamily="2" charset="0"/>
              </a:rPr>
              <a:t>Ξέρουμε ότι ο </a:t>
            </a:r>
            <a:r>
              <a:rPr lang="en-US" dirty="0">
                <a:latin typeface="Montserrat" panose="00000500000000000000" pitchFamily="2" charset="0"/>
              </a:rPr>
              <a:t>k-means </a:t>
            </a:r>
            <a:r>
              <a:rPr lang="el-GR" dirty="0">
                <a:latin typeface="Montserrat" panose="00000500000000000000" pitchFamily="2" charset="0"/>
              </a:rPr>
              <a:t>δουλεύει καλά για σφαιρικά δεδομένα</a:t>
            </a:r>
            <a:r>
              <a:rPr lang="en-US" dirty="0">
                <a:latin typeface="Montserrat" panose="00000500000000000000" pitchFamily="2" charset="0"/>
              </a:rPr>
              <a:t>,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l-GR" dirty="0">
                <a:latin typeface="Montserrat" panose="00000500000000000000" pitchFamily="2" charset="0"/>
              </a:rPr>
              <a:t>Ενώ ο </a:t>
            </a:r>
            <a:r>
              <a:rPr lang="en-US" dirty="0">
                <a:latin typeface="Montserrat" panose="00000500000000000000" pitchFamily="2" charset="0"/>
              </a:rPr>
              <a:t>single link</a:t>
            </a:r>
            <a:r>
              <a:rPr lang="el-GR" dirty="0">
                <a:latin typeface="Montserrat" panose="00000500000000000000" pitchFamily="2" charset="0"/>
              </a:rPr>
              <a:t>,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l-GR" dirty="0">
                <a:latin typeface="Montserrat" panose="00000500000000000000" pitchFamily="2" charset="0"/>
              </a:rPr>
              <a:t>σε πιο ευθυγραμμισμένα ,χωρίς να έχει ιδιαίτερη αντοχή σε </a:t>
            </a:r>
            <a:r>
              <a:rPr lang="en-US" dirty="0">
                <a:latin typeface="Montserrat" panose="00000500000000000000" pitchFamily="2" charset="0"/>
              </a:rPr>
              <a:t>outliers.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CD06766-2C9D-712E-2B1B-11ABAA98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7" y="2525092"/>
            <a:ext cx="2378929" cy="21861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96FD61-1C9F-9D5F-FC0A-98435732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35" y="2525092"/>
            <a:ext cx="2378929" cy="21861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B7B0AEA-D513-6999-ACA3-9CCD7D374C2B}"/>
              </a:ext>
            </a:extLst>
          </p:cNvPr>
          <p:cNvSpPr txBox="1"/>
          <p:nvPr/>
        </p:nvSpPr>
        <p:spPr>
          <a:xfrm>
            <a:off x="0" y="2094204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u="sng" dirty="0">
                <a:latin typeface="Montserrat" panose="00000500000000000000" pitchFamily="2" charset="0"/>
              </a:rPr>
              <a:t>Για το πρώτο </a:t>
            </a:r>
            <a:r>
              <a:rPr lang="en-US" u="sng" dirty="0">
                <a:latin typeface="Montserrat" panose="00000500000000000000" pitchFamily="2" charset="0"/>
              </a:rPr>
              <a:t>set :</a:t>
            </a:r>
            <a:endParaRPr lang="en-GB" u="sng" dirty="0"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D16AA-8AF9-C541-FEF1-91EFE016E4AE}"/>
              </a:ext>
            </a:extLst>
          </p:cNvPr>
          <p:cNvSpPr txBox="1"/>
          <p:nvPr/>
        </p:nvSpPr>
        <p:spPr>
          <a:xfrm>
            <a:off x="6040243" y="2571750"/>
            <a:ext cx="23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Montserrat" panose="00000500000000000000" pitchFamily="2" charset="0"/>
              </a:rPr>
              <a:t>Αριθμός </a:t>
            </a:r>
            <a:r>
              <a:rPr lang="en-US" dirty="0">
                <a:latin typeface="Montserrat" panose="00000500000000000000" pitchFamily="2" charset="0"/>
              </a:rPr>
              <a:t>clusters = 3 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l-GR" dirty="0">
                <a:latin typeface="Montserrat" panose="00000500000000000000" pitchFamily="2" charset="0"/>
              </a:rPr>
              <a:t>Τα αποτελέσματα είναι τα </a:t>
            </a:r>
            <a:br>
              <a:rPr lang="el-GR" dirty="0">
                <a:latin typeface="Montserrat" panose="00000500000000000000" pitchFamily="2" charset="0"/>
              </a:rPr>
            </a:br>
            <a:r>
              <a:rPr lang="el-GR" dirty="0">
                <a:latin typeface="Montserrat" panose="00000500000000000000" pitchFamily="2" charset="0"/>
              </a:rPr>
              <a:t>ιδανικά / αναμενόμενα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9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FFD20-2929-7732-29AF-D88AB7C6343F}"/>
              </a:ext>
            </a:extLst>
          </p:cNvPr>
          <p:cNvSpPr txBox="1"/>
          <p:nvPr/>
        </p:nvSpPr>
        <p:spPr>
          <a:xfrm>
            <a:off x="604024" y="722893"/>
            <a:ext cx="60941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u="sng" dirty="0">
                <a:latin typeface="Vidaloka"/>
                <a:sym typeface="Vidaloka"/>
              </a:rPr>
              <a:t>K-Means vs Single link</a:t>
            </a:r>
            <a:r>
              <a:rPr lang="el-GR" sz="3000" dirty="0">
                <a:latin typeface="Vidaloka"/>
                <a:sym typeface="Vidaloka"/>
              </a:rPr>
              <a:t>(συνέχεια)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22B7-2A27-9F13-23F0-1E72E1B2CF1C}"/>
              </a:ext>
            </a:extLst>
          </p:cNvPr>
          <p:cNvSpPr txBox="1"/>
          <p:nvPr/>
        </p:nvSpPr>
        <p:spPr>
          <a:xfrm>
            <a:off x="194391" y="141992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u="sng" dirty="0">
                <a:latin typeface="Montserrat" panose="00000500000000000000" pitchFamily="2" charset="0"/>
              </a:rPr>
              <a:t>Για το δεύτερο </a:t>
            </a:r>
            <a:r>
              <a:rPr lang="en-US" u="sng" dirty="0">
                <a:latin typeface="Montserrat" panose="00000500000000000000" pitchFamily="2" charset="0"/>
              </a:rPr>
              <a:t>set :</a:t>
            </a:r>
            <a:endParaRPr lang="en-GB" u="sng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7B3D-5D67-1A85-37D1-0CBCB1E4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" y="1870732"/>
            <a:ext cx="1990278" cy="1838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5E3D8-01E1-D07E-7DC9-4C0F1F2E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10" y="1870730"/>
            <a:ext cx="1990278" cy="1838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7E5F4-DFC3-D58C-F193-0612BC6CA53E}"/>
              </a:ext>
            </a:extLst>
          </p:cNvPr>
          <p:cNvSpPr txBox="1"/>
          <p:nvPr/>
        </p:nvSpPr>
        <p:spPr>
          <a:xfrm>
            <a:off x="4366764" y="1419923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u="sng" dirty="0">
                <a:latin typeface="Montserrat" panose="00000500000000000000" pitchFamily="2" charset="0"/>
              </a:rPr>
              <a:t>Και για το τρίτο </a:t>
            </a:r>
            <a:r>
              <a:rPr lang="en-US" u="sng" dirty="0">
                <a:latin typeface="Montserrat" panose="00000500000000000000" pitchFamily="2" charset="0"/>
              </a:rPr>
              <a:t>set</a:t>
            </a:r>
            <a:r>
              <a:rPr lang="el-GR" u="sng" dirty="0">
                <a:latin typeface="Montserrat" panose="00000500000000000000" pitchFamily="2" charset="0"/>
              </a:rPr>
              <a:t>(</a:t>
            </a:r>
            <a:r>
              <a:rPr lang="en-US" u="sng" dirty="0">
                <a:latin typeface="Montserrat" panose="00000500000000000000" pitchFamily="2" charset="0"/>
              </a:rPr>
              <a:t>noise</a:t>
            </a:r>
            <a:r>
              <a:rPr lang="el-GR" u="sng" dirty="0">
                <a:latin typeface="Montserrat" panose="00000500000000000000" pitchFamily="2" charset="0"/>
              </a:rPr>
              <a:t>)</a:t>
            </a:r>
            <a:r>
              <a:rPr lang="en-US" u="sng" dirty="0">
                <a:latin typeface="Montserrat" panose="00000500000000000000" pitchFamily="2" charset="0"/>
              </a:rPr>
              <a:t>:</a:t>
            </a:r>
            <a:endParaRPr lang="en-GB" u="sng" dirty="0"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6DB8AB-F591-5FA2-62B3-5BAD088D9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896" y="1870729"/>
            <a:ext cx="1990278" cy="1838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05577-702B-CC97-A4EC-00CA6271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962" y="1870731"/>
            <a:ext cx="1990278" cy="18388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B94010-833E-84B4-2190-EDFB405D4122}"/>
              </a:ext>
            </a:extLst>
          </p:cNvPr>
          <p:cNvSpPr txBox="1"/>
          <p:nvPr/>
        </p:nvSpPr>
        <p:spPr>
          <a:xfrm>
            <a:off x="75444" y="3709555"/>
            <a:ext cx="3938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Montserrat" panose="00000500000000000000" pitchFamily="2" charset="0"/>
              </a:rPr>
              <a:t>Αριθμός </a:t>
            </a:r>
            <a:r>
              <a:rPr lang="en-US" dirty="0">
                <a:latin typeface="Montserrat" panose="00000500000000000000" pitchFamily="2" charset="0"/>
              </a:rPr>
              <a:t>clusters = 2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l-GR" dirty="0">
                <a:latin typeface="Montserrat" panose="00000500000000000000" pitchFamily="2" charset="0"/>
              </a:rPr>
              <a:t>Πολύ καλή προσαρμογή του ιεραρχικού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l-GR" dirty="0">
                <a:latin typeface="Montserrat" panose="00000500000000000000" pitchFamily="2" charset="0"/>
              </a:rPr>
              <a:t>φανερή αδυναμία του </a:t>
            </a:r>
            <a:r>
              <a:rPr lang="en-US" dirty="0">
                <a:latin typeface="Montserrat" panose="00000500000000000000" pitchFamily="2" charset="0"/>
              </a:rPr>
              <a:t>k-means.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936C7-20BB-EE37-2DF9-3277D083506A}"/>
              </a:ext>
            </a:extLst>
          </p:cNvPr>
          <p:cNvSpPr txBox="1"/>
          <p:nvPr/>
        </p:nvSpPr>
        <p:spPr>
          <a:xfrm>
            <a:off x="4753896" y="3709555"/>
            <a:ext cx="37117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Montserrat" panose="00000500000000000000" pitchFamily="2" charset="0"/>
              </a:rPr>
              <a:t>Αριθμός </a:t>
            </a:r>
            <a:r>
              <a:rPr lang="en-US" dirty="0">
                <a:latin typeface="Montserrat" panose="00000500000000000000" pitchFamily="2" charset="0"/>
              </a:rPr>
              <a:t>clusters = 3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l-GR" dirty="0">
                <a:latin typeface="Montserrat" panose="00000500000000000000" pitchFamily="2" charset="0"/>
              </a:rPr>
              <a:t>Ο θόρυβος καθιστά τον ιεραρχικό αλγόριθμο εντελώς άχρηστο ,ενώ ο </a:t>
            </a:r>
            <a:r>
              <a:rPr lang="en-US" dirty="0">
                <a:latin typeface="Montserrat" panose="00000500000000000000" pitchFamily="2" charset="0"/>
              </a:rPr>
              <a:t>k-means </a:t>
            </a:r>
            <a:r>
              <a:rPr lang="el-GR" dirty="0">
                <a:latin typeface="Montserrat" panose="00000500000000000000" pitchFamily="2" charset="0"/>
              </a:rPr>
              <a:t>παράγει ικανοποιητικά αποτελέσματα</a:t>
            </a:r>
            <a:r>
              <a:rPr lang="en-US" dirty="0">
                <a:latin typeface="Montserrat" panose="00000500000000000000" pitchFamily="2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14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419C3-0766-F47D-9704-43D4B671BC45}"/>
              </a:ext>
            </a:extLst>
          </p:cNvPr>
          <p:cNvSpPr txBox="1"/>
          <p:nvPr/>
        </p:nvSpPr>
        <p:spPr>
          <a:xfrm>
            <a:off x="551986" y="493480"/>
            <a:ext cx="60941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u="sng" dirty="0">
                <a:latin typeface="Vidaloka"/>
                <a:sym typeface="Vidaloka"/>
              </a:rPr>
              <a:t>DB-Scan vs Both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A514-C6F1-FEEC-E579-AD9DFB49CAF0}"/>
              </a:ext>
            </a:extLst>
          </p:cNvPr>
          <p:cNvSpPr txBox="1">
            <a:spLocks/>
          </p:cNvSpPr>
          <p:nvPr/>
        </p:nvSpPr>
        <p:spPr>
          <a:xfrm>
            <a:off x="216694" y="1047478"/>
            <a:ext cx="7717525" cy="9236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3954E6-02EB-F196-7883-73A4CB18D11B}"/>
              </a:ext>
            </a:extLst>
          </p:cNvPr>
          <p:cNvSpPr txBox="1">
            <a:spLocks/>
          </p:cNvSpPr>
          <p:nvPr/>
        </p:nvSpPr>
        <p:spPr>
          <a:xfrm>
            <a:off x="369094" y="1199878"/>
            <a:ext cx="7717525" cy="9236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l-GR" dirty="0">
                <a:latin typeface="Montserrat" panose="00000500000000000000" pitchFamily="2" charset="0"/>
              </a:rPr>
              <a:t>Υπάρχει όμως και η λύση των αλγορίθμων που βασίζονται στην πυκνότητα.</a:t>
            </a:r>
            <a:br>
              <a:rPr lang="el-GR" dirty="0">
                <a:latin typeface="Montserrat" panose="00000500000000000000" pitchFamily="2" charset="0"/>
              </a:rPr>
            </a:br>
            <a:r>
              <a:rPr lang="el-GR" dirty="0">
                <a:latin typeface="Montserrat" panose="00000500000000000000" pitchFamily="2" charset="0"/>
              </a:rPr>
              <a:t>Ο πιο κλασσικός είναι ο </a:t>
            </a:r>
            <a:r>
              <a:rPr lang="en-US" dirty="0">
                <a:latin typeface="Montserrat" panose="00000500000000000000" pitchFamily="2" charset="0"/>
              </a:rPr>
              <a:t>db. scan</a:t>
            </a:r>
            <a:r>
              <a:rPr lang="el-GR" dirty="0">
                <a:latin typeface="Montserrat" panose="00000500000000000000" pitchFamily="2" charset="0"/>
              </a:rPr>
              <a:t> ο οποίος με την κατάλληλη παραμετροποίηση μπορεί να παράγει καλά αποτελέσματα και για τα τρία </a:t>
            </a:r>
            <a:r>
              <a:rPr lang="en-US" dirty="0">
                <a:latin typeface="Montserrat" panose="00000500000000000000" pitchFamily="2" charset="0"/>
              </a:rPr>
              <a:t>datasets.</a:t>
            </a:r>
            <a:br>
              <a:rPr lang="en-US" dirty="0">
                <a:latin typeface="Montserrat" panose="00000500000000000000" pitchFamily="2" charset="0"/>
              </a:rPr>
            </a:br>
            <a:r>
              <a:rPr lang="el-GR" dirty="0">
                <a:latin typeface="Montserrat" panose="00000500000000000000" pitchFamily="2" charset="0"/>
              </a:rPr>
              <a:t>Εξελίξει αυτού είναι π.χ. ο </a:t>
            </a:r>
            <a:r>
              <a:rPr lang="en-US" dirty="0">
                <a:latin typeface="Montserrat" panose="00000500000000000000" pitchFamily="2" charset="0"/>
              </a:rPr>
              <a:t>OPTICS </a:t>
            </a:r>
            <a:r>
              <a:rPr lang="el-GR" dirty="0">
                <a:latin typeface="Montserrat" panose="00000500000000000000" pitchFamily="2" charset="0"/>
              </a:rPr>
              <a:t>αλλά θεωρείτε πολύ </a:t>
            </a:r>
            <a:r>
              <a:rPr lang="en-US" dirty="0">
                <a:latin typeface="Montserrat" panose="00000500000000000000" pitchFamily="2" charset="0"/>
              </a:rPr>
              <a:t>advanced </a:t>
            </a:r>
            <a:r>
              <a:rPr lang="el-GR" dirty="0">
                <a:latin typeface="Montserrat" panose="00000500000000000000" pitchFamily="2" charset="0"/>
              </a:rPr>
              <a:t>για τα συγκεκριμένα </a:t>
            </a:r>
            <a:r>
              <a:rPr lang="en-US" dirty="0">
                <a:latin typeface="Montserrat" panose="00000500000000000000" pitchFamily="2" charset="0"/>
              </a:rPr>
              <a:t>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89822-FA41-1B13-9B7A-9C4CA74DFD22}"/>
              </a:ext>
            </a:extLst>
          </p:cNvPr>
          <p:cNvSpPr txBox="1"/>
          <p:nvPr/>
        </p:nvSpPr>
        <p:spPr>
          <a:xfrm>
            <a:off x="569263" y="2404755"/>
            <a:ext cx="1962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u="sng" dirty="0">
                <a:latin typeface="Montserrat" panose="00000500000000000000" pitchFamily="2" charset="0"/>
              </a:rPr>
              <a:t>Για το πρώτο </a:t>
            </a:r>
            <a:r>
              <a:rPr lang="en-US" u="sng" dirty="0">
                <a:latin typeface="Montserrat" panose="00000500000000000000" pitchFamily="2" charset="0"/>
              </a:rPr>
              <a:t>set :</a:t>
            </a:r>
            <a:endParaRPr lang="en-GB" u="sng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9C94F-8CB2-512D-3181-1433C57E63D4}"/>
              </a:ext>
            </a:extLst>
          </p:cNvPr>
          <p:cNvSpPr txBox="1"/>
          <p:nvPr/>
        </p:nvSpPr>
        <p:spPr>
          <a:xfrm>
            <a:off x="3320550" y="2404756"/>
            <a:ext cx="204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u="sng" dirty="0">
                <a:latin typeface="Montserrat" panose="00000500000000000000" pitchFamily="2" charset="0"/>
              </a:rPr>
              <a:t>Για το δεύτερο </a:t>
            </a:r>
            <a:r>
              <a:rPr lang="en-US" u="sng" dirty="0">
                <a:latin typeface="Montserrat" panose="00000500000000000000" pitchFamily="2" charset="0"/>
              </a:rPr>
              <a:t>set :</a:t>
            </a:r>
            <a:endParaRPr lang="en-GB" u="sng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003B3-88E7-0C6B-5538-D2A95E1AB0C6}"/>
              </a:ext>
            </a:extLst>
          </p:cNvPr>
          <p:cNvSpPr txBox="1"/>
          <p:nvPr/>
        </p:nvSpPr>
        <p:spPr>
          <a:xfrm>
            <a:off x="5779495" y="2404755"/>
            <a:ext cx="2704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u="sng" dirty="0">
                <a:latin typeface="Montserrat" panose="00000500000000000000" pitchFamily="2" charset="0"/>
              </a:rPr>
              <a:t>Και για το τρίτο </a:t>
            </a:r>
            <a:r>
              <a:rPr lang="en-US" u="sng" dirty="0">
                <a:latin typeface="Montserrat" panose="00000500000000000000" pitchFamily="2" charset="0"/>
              </a:rPr>
              <a:t>set</a:t>
            </a:r>
            <a:r>
              <a:rPr lang="el-GR" u="sng" dirty="0">
                <a:latin typeface="Montserrat" panose="00000500000000000000" pitchFamily="2" charset="0"/>
              </a:rPr>
              <a:t>(</a:t>
            </a:r>
            <a:r>
              <a:rPr lang="en-US" u="sng" dirty="0">
                <a:latin typeface="Montserrat" panose="00000500000000000000" pitchFamily="2" charset="0"/>
              </a:rPr>
              <a:t>noise</a:t>
            </a:r>
            <a:r>
              <a:rPr lang="el-GR" u="sng" dirty="0">
                <a:latin typeface="Montserrat" panose="00000500000000000000" pitchFamily="2" charset="0"/>
              </a:rPr>
              <a:t>)</a:t>
            </a:r>
            <a:r>
              <a:rPr lang="en-US" u="sng" dirty="0">
                <a:latin typeface="Montserrat" panose="00000500000000000000" pitchFamily="2" charset="0"/>
              </a:rPr>
              <a:t>:</a:t>
            </a:r>
            <a:endParaRPr lang="en-GB" u="sng" dirty="0">
              <a:latin typeface="Montserrat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5EB7A0-98B9-A6A9-3190-78E400BB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4" y="2806573"/>
            <a:ext cx="2362955" cy="1904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59B11E-A607-D667-4349-77E8ACA9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81" y="2806573"/>
            <a:ext cx="2362955" cy="19042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1B50C-1DD0-B75B-2511-FB4C88E1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87" y="2806573"/>
            <a:ext cx="2362956" cy="19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2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B9D78-B516-135C-F228-B1A75A72DFF8}"/>
              </a:ext>
            </a:extLst>
          </p:cNvPr>
          <p:cNvSpPr txBox="1"/>
          <p:nvPr/>
        </p:nvSpPr>
        <p:spPr>
          <a:xfrm>
            <a:off x="536746" y="379180"/>
            <a:ext cx="60941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u="sng" dirty="0">
                <a:latin typeface="Vidaloka"/>
                <a:sym typeface="Vidaloka"/>
              </a:rPr>
              <a:t>Evaluating the algorithms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BEC6-33BC-DE13-09D1-5B493FF818EA}"/>
              </a:ext>
            </a:extLst>
          </p:cNvPr>
          <p:cNvSpPr txBox="1">
            <a:spLocks/>
          </p:cNvSpPr>
          <p:nvPr/>
        </p:nvSpPr>
        <p:spPr>
          <a:xfrm>
            <a:off x="231933" y="949608"/>
            <a:ext cx="7717525" cy="1825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l-GR" dirty="0">
                <a:latin typeface="Montserrat" panose="00000500000000000000" pitchFamily="2" charset="0"/>
              </a:rPr>
              <a:t>Στα παραδείγματα που πραγματευτήκαμε παραπάνω η αξιολόγηση των αποτελεσμάτων είναι αρκετά εύκολη καθώς μπορούμε να τα προβάλουμε στις 2 διαστάσεις και να αποφανθούμε εάν είναι ικανοποιητικά  η όχι.</a:t>
            </a:r>
            <a:br>
              <a:rPr lang="el-GR" dirty="0">
                <a:latin typeface="Montserrat" panose="00000500000000000000" pitchFamily="2" charset="0"/>
              </a:rPr>
            </a:br>
            <a:r>
              <a:rPr lang="el-GR" dirty="0">
                <a:latin typeface="Montserrat" panose="00000500000000000000" pitchFamily="2" charset="0"/>
              </a:rPr>
              <a:t>Τι συμβαίνει όμως εάν τα σημεία στον χώρο είναι σε υψηλότερες διαστάσεις?</a:t>
            </a:r>
            <a:br>
              <a:rPr lang="el-GR" dirty="0">
                <a:latin typeface="Montserrat" panose="00000500000000000000" pitchFamily="2" charset="0"/>
              </a:rPr>
            </a:br>
            <a:r>
              <a:rPr lang="el-GR" dirty="0">
                <a:latin typeface="Montserrat" panose="00000500000000000000" pitchFamily="2" charset="0"/>
              </a:rPr>
              <a:t>Μια πρώτη λύση είναι με κάποιον αλγόριθμο μείωσης διαστάσεων(π.χ. </a:t>
            </a:r>
            <a:r>
              <a:rPr lang="en-US" dirty="0">
                <a:latin typeface="Montserrat" panose="00000500000000000000" pitchFamily="2" charset="0"/>
              </a:rPr>
              <a:t>PCA</a:t>
            </a:r>
            <a:r>
              <a:rPr lang="el-GR" dirty="0">
                <a:latin typeface="Montserrat" panose="00000500000000000000" pitchFamily="2" charset="0"/>
              </a:rPr>
              <a:t> ,</a:t>
            </a:r>
            <a:r>
              <a:rPr lang="en-US" dirty="0">
                <a:latin typeface="Montserrat" panose="00000500000000000000" pitchFamily="2" charset="0"/>
              </a:rPr>
              <a:t>T-</a:t>
            </a:r>
            <a:r>
              <a:rPr lang="en-US" dirty="0" err="1">
                <a:latin typeface="Montserrat" panose="00000500000000000000" pitchFamily="2" charset="0"/>
              </a:rPr>
              <a:t>sne</a:t>
            </a:r>
            <a:r>
              <a:rPr lang="el-GR" dirty="0">
                <a:latin typeface="Montserrat" panose="00000500000000000000" pitchFamily="2" charset="0"/>
              </a:rPr>
              <a:t>) να τα «κατεβάσουμε» στις δυο-τρεις διαστάσεις.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l-GR" dirty="0">
                <a:latin typeface="Montserrat" panose="00000500000000000000" pitchFamily="2" charset="0"/>
              </a:rPr>
              <a:t>Πάλι όμως η αναπαράσταση ενδέχεται να είναι παραπλανητική.</a:t>
            </a:r>
            <a:endParaRPr lang="en-US" dirty="0">
              <a:latin typeface="Montserrat" panose="00000500000000000000" pitchFamily="2" charset="0"/>
            </a:endParaRPr>
          </a:p>
          <a:p>
            <a:pPr marL="114300"/>
            <a:r>
              <a:rPr lang="el-GR" dirty="0">
                <a:latin typeface="Montserrat" panose="00000500000000000000" pitchFamily="2" charset="0"/>
              </a:rPr>
              <a:t>Την λύση σε αυτό το πρόβλημα έρχονται να δώσουν διάφορες μετρικές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l-GR" dirty="0">
                <a:latin typeface="Montserrat" panose="00000500000000000000" pitchFamily="2" charset="0"/>
              </a:rPr>
              <a:t>αξιολόγησης.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2F105B-EF69-65F4-B6CB-441A2C51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44" y="2791300"/>
            <a:ext cx="4349702" cy="19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9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1516D-55A9-6F80-7677-979668CBF20C}"/>
              </a:ext>
            </a:extLst>
          </p:cNvPr>
          <p:cNvSpPr txBox="1"/>
          <p:nvPr/>
        </p:nvSpPr>
        <p:spPr>
          <a:xfrm>
            <a:off x="658666" y="503043"/>
            <a:ext cx="66946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u="sng" dirty="0">
                <a:latin typeface="Vidaloka"/>
                <a:sym typeface="Vidaloka"/>
              </a:rPr>
              <a:t>Evaluating the algorithms</a:t>
            </a:r>
            <a:r>
              <a:rPr lang="el-GR" sz="3000" dirty="0">
                <a:latin typeface="Vidaloka"/>
                <a:sym typeface="Vidaloka"/>
              </a:rPr>
              <a:t>(συνέχεια)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3118D-165E-6E45-AF82-069665DAEA68}"/>
              </a:ext>
            </a:extLst>
          </p:cNvPr>
          <p:cNvSpPr txBox="1"/>
          <p:nvPr/>
        </p:nvSpPr>
        <p:spPr>
          <a:xfrm>
            <a:off x="3013246" y="1053231"/>
            <a:ext cx="3047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Calinski harabasz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dirty="0">
                <a:latin typeface="Montserrat" panose="00000500000000000000" pitchFamily="2" charset="0"/>
              </a:rPr>
              <a:t>:</a:t>
            </a:r>
            <a:endParaRPr lang="el-GR" dirty="0"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95EC4-01B1-545A-D010-F3370054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01" y="1361008"/>
            <a:ext cx="2732234" cy="201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6A28AA-273B-D913-63D5-9C4685C4C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043" y="3147623"/>
            <a:ext cx="3219914" cy="536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A59E3B-AD3D-AA7E-DA02-32720D976BF1}"/>
              </a:ext>
            </a:extLst>
          </p:cNvPr>
          <p:cNvSpPr txBox="1"/>
          <p:nvPr/>
        </p:nvSpPr>
        <p:spPr>
          <a:xfrm>
            <a:off x="6351095" y="1053231"/>
            <a:ext cx="3047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Davies bouldin score</a:t>
            </a:r>
            <a:r>
              <a:rPr lang="en-US" dirty="0">
                <a:latin typeface="Montserrat" panose="00000500000000000000" pitchFamily="2" charset="0"/>
              </a:rPr>
              <a:t>:</a:t>
            </a:r>
            <a:endParaRPr lang="el-GR" dirty="0">
              <a:latin typeface="Montserrat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D3D136-13D8-1FEC-792E-DD48BE6CE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095" y="1361008"/>
            <a:ext cx="2732234" cy="2019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B947F8-7FA5-C1F6-6F77-5853EC0D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457" y="3236108"/>
            <a:ext cx="2179509" cy="4481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475A3C-D24C-126E-4212-B2CA6AC2E1AD}"/>
              </a:ext>
            </a:extLst>
          </p:cNvPr>
          <p:cNvSpPr txBox="1"/>
          <p:nvPr/>
        </p:nvSpPr>
        <p:spPr>
          <a:xfrm>
            <a:off x="126882" y="1053231"/>
            <a:ext cx="2280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nsolas" panose="020B0609020204030204" pitchFamily="49" charset="0"/>
              </a:rPr>
              <a:t>Silhouette score</a:t>
            </a:r>
            <a:r>
              <a:rPr lang="en-US" dirty="0">
                <a:latin typeface="Montserrat" panose="00000500000000000000" pitchFamily="2" charset="0"/>
              </a:rPr>
              <a:t>:</a:t>
            </a:r>
            <a:endParaRPr lang="el-GR" dirty="0">
              <a:latin typeface="Montserrat" panose="000005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3178D3-AB4B-D78E-BD3E-1273FEAC3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6" y="1361008"/>
            <a:ext cx="2732234" cy="1875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19E528-550D-3411-BFA2-F8C5F3A31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666" y="3147623"/>
            <a:ext cx="1381773" cy="5366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3B4E64-CE5F-496D-74C7-D01D711F5565}"/>
              </a:ext>
            </a:extLst>
          </p:cNvPr>
          <p:cNvSpPr txBox="1"/>
          <p:nvPr/>
        </p:nvSpPr>
        <p:spPr>
          <a:xfrm>
            <a:off x="133858" y="3684275"/>
            <a:ext cx="2732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Montserrat" panose="00000500000000000000" pitchFamily="2" charset="0"/>
              </a:rPr>
              <a:t>Η μέση τιμή σιλουέτας για τον αλγόριθμο </a:t>
            </a:r>
            <a:br>
              <a:rPr lang="el-GR" dirty="0">
                <a:latin typeface="Montserrat" panose="00000500000000000000" pitchFamily="2" charset="0"/>
              </a:rPr>
            </a:br>
            <a:r>
              <a:rPr lang="en-US" dirty="0">
                <a:latin typeface="Montserrat" panose="00000500000000000000" pitchFamily="2" charset="0"/>
              </a:rPr>
              <a:t>k-means</a:t>
            </a:r>
            <a:r>
              <a:rPr lang="el-GR" dirty="0">
                <a:latin typeface="Montserrat" panose="00000500000000000000" pitchFamily="2" charset="0"/>
              </a:rPr>
              <a:t> στο </a:t>
            </a:r>
            <a:r>
              <a:rPr lang="en-US" dirty="0">
                <a:latin typeface="Montserrat" panose="00000500000000000000" pitchFamily="2" charset="0"/>
              </a:rPr>
              <a:t>noisy dataset </a:t>
            </a:r>
            <a:r>
              <a:rPr lang="el-GR" dirty="0">
                <a:latin typeface="Montserrat" panose="00000500000000000000" pitchFamily="2" charset="0"/>
              </a:rPr>
              <a:t>για το κάθε </a:t>
            </a:r>
            <a:r>
              <a:rPr lang="en-US" dirty="0">
                <a:latin typeface="Montserrat" panose="00000500000000000000" pitchFamily="2" charset="0"/>
              </a:rPr>
              <a:t>cluster.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406C-09AE-4311-1730-D0579DF196A0}"/>
              </a:ext>
            </a:extLst>
          </p:cNvPr>
          <p:cNvSpPr txBox="1"/>
          <p:nvPr/>
        </p:nvSpPr>
        <p:spPr>
          <a:xfrm>
            <a:off x="3084215" y="3684275"/>
            <a:ext cx="32199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Montserrat" panose="00000500000000000000" pitchFamily="2" charset="0"/>
              </a:rPr>
              <a:t>Βασίζεται στην απόσταση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l-GR" dirty="0">
                <a:latin typeface="Montserrat" panose="00000500000000000000" pitchFamily="2" charset="0"/>
              </a:rPr>
              <a:t>όλων των σημείων του κάθε</a:t>
            </a:r>
            <a:r>
              <a:rPr lang="en-US" dirty="0">
                <a:latin typeface="Montserrat" panose="00000500000000000000" pitchFamily="2" charset="0"/>
              </a:rPr>
              <a:t> cluster (cohesion)</a:t>
            </a:r>
            <a:r>
              <a:rPr lang="el-GR" dirty="0">
                <a:latin typeface="Montserrat" panose="00000500000000000000" pitchFamily="2" charset="0"/>
              </a:rPr>
              <a:t> αλλά και την απόσταση των κέντρων των συστάδων</a:t>
            </a:r>
            <a:r>
              <a:rPr lang="en-US" dirty="0">
                <a:latin typeface="Montserrat" panose="00000500000000000000" pitchFamily="2" charset="0"/>
              </a:rPr>
              <a:t> (separation).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92294-F780-0D29-F9F4-652DD49F68B2}"/>
              </a:ext>
            </a:extLst>
          </p:cNvPr>
          <p:cNvSpPr txBox="1"/>
          <p:nvPr/>
        </p:nvSpPr>
        <p:spPr>
          <a:xfrm>
            <a:off x="6426301" y="3684275"/>
            <a:ext cx="26570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Montserrat" panose="00000500000000000000" pitchFamily="2" charset="0"/>
              </a:rPr>
              <a:t>Όσο μικρότερη είναι η τιμή του δείκτη ,τόσο πιο συμπαγής και καλά διαχωρισμένες είναι οι ομάδες.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73655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645</Words>
  <Application>Microsoft Office PowerPoint</Application>
  <PresentationFormat>On-screen Show (16:9)</PresentationFormat>
  <Paragraphs>55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</vt:lpstr>
      <vt:lpstr>Consolas</vt:lpstr>
      <vt:lpstr>Studio-Feixen-Sans</vt:lpstr>
      <vt:lpstr>Wingdings</vt:lpstr>
      <vt:lpstr>Arial</vt:lpstr>
      <vt:lpstr>Lato</vt:lpstr>
      <vt:lpstr>Vidaloka</vt:lpstr>
      <vt:lpstr>Minimalist Business Slides XL by Slidesgo</vt:lpstr>
      <vt:lpstr>Clustering  με χρήση R</vt:lpstr>
      <vt:lpstr> Data sets</vt:lpstr>
      <vt:lpstr>Number of clusters</vt:lpstr>
      <vt:lpstr>Centers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 με χρήση R</dc:title>
  <cp:lastModifiedBy>Konstantinos-Ilias Chondrorrizos</cp:lastModifiedBy>
  <cp:revision>15</cp:revision>
  <dcterms:modified xsi:type="dcterms:W3CDTF">2023-01-09T11:47:15Z</dcterms:modified>
</cp:coreProperties>
</file>