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58" r:id="rId4"/>
    <p:sldId id="260" r:id="rId5"/>
    <p:sldId id="261" r:id="rId6"/>
    <p:sldId id="262" r:id="rId7"/>
    <p:sldId id="263" r:id="rId8"/>
    <p:sldId id="259" r:id="rId9"/>
  </p:sldIdLst>
  <p:sldSz cx="9144000" cy="5143500" type="screen16x9"/>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2" d="100"/>
          <a:sy n="142" d="100"/>
        </p:scale>
        <p:origin x="-660" y="-102"/>
      </p:cViewPr>
      <p:guideLst>
        <p:guide orient="horz" pos="1620"/>
        <p:guide pos="265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67631-75F7-481E-93D2-DC9EAAE3DD6C}" type="datetimeFigureOut">
              <a:rPr lang="da-DK" smtClean="0"/>
              <a:t>27-10-2018</a:t>
            </a:fld>
            <a:endParaRPr lang="da-DK"/>
          </a:p>
        </p:txBody>
      </p:sp>
      <p:sp>
        <p:nvSpPr>
          <p:cNvPr id="4" name="Pladsholder til diasbille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D6B698-9D0F-451A-86DF-070338D6A872}" type="slidenum">
              <a:rPr lang="da-DK" smtClean="0"/>
              <a:t>‹nr.›</a:t>
            </a:fld>
            <a:endParaRPr lang="da-DK"/>
          </a:p>
        </p:txBody>
      </p:sp>
    </p:spTree>
    <p:extLst>
      <p:ext uri="{BB962C8B-B14F-4D97-AF65-F5344CB8AC3E}">
        <p14:creationId xmlns:p14="http://schemas.microsoft.com/office/powerpoint/2010/main" val="115933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smtClean="0"/>
              <a:t>Hello,</a:t>
            </a:r>
          </a:p>
          <a:p>
            <a:endParaRPr lang="en-US" noProof="0" dirty="0" smtClean="0"/>
          </a:p>
          <a:p>
            <a:r>
              <a:rPr lang="en-US" noProof="0" dirty="0" smtClean="0"/>
              <a:t>This is a short presentation with a</a:t>
            </a:r>
            <a:r>
              <a:rPr lang="en-US" baseline="0" noProof="0" dirty="0" smtClean="0"/>
              <a:t> status update for the IoT Guitar tuner project, as of the 26</a:t>
            </a:r>
            <a:r>
              <a:rPr lang="en-US" baseline="30000" noProof="0" dirty="0" smtClean="0"/>
              <a:t>th</a:t>
            </a:r>
            <a:r>
              <a:rPr lang="en-US" baseline="0" noProof="0" dirty="0" smtClean="0"/>
              <a:t> of October 2018</a:t>
            </a:r>
          </a:p>
          <a:p>
            <a:endParaRPr lang="en-US" noProof="0" dirty="0"/>
          </a:p>
        </p:txBody>
      </p:sp>
      <p:sp>
        <p:nvSpPr>
          <p:cNvPr id="4" name="Pladsholder til diasnummer 3"/>
          <p:cNvSpPr>
            <a:spLocks noGrp="1"/>
          </p:cNvSpPr>
          <p:nvPr>
            <p:ph type="sldNum" sz="quarter" idx="10"/>
          </p:nvPr>
        </p:nvSpPr>
        <p:spPr/>
        <p:txBody>
          <a:bodyPr/>
          <a:lstStyle/>
          <a:p>
            <a:fld id="{81D6B698-9D0F-451A-86DF-070338D6A872}" type="slidenum">
              <a:rPr lang="da-DK" smtClean="0"/>
              <a:t>1</a:t>
            </a:fld>
            <a:endParaRPr lang="da-DK"/>
          </a:p>
        </p:txBody>
      </p:sp>
    </p:spTree>
    <p:extLst>
      <p:ext uri="{BB962C8B-B14F-4D97-AF65-F5344CB8AC3E}">
        <p14:creationId xmlns:p14="http://schemas.microsoft.com/office/powerpoint/2010/main" val="214169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smtClean="0"/>
              <a:t>We will be taking a look at what</a:t>
            </a:r>
            <a:r>
              <a:rPr lang="en-US" baseline="0" noProof="0" dirty="0" smtClean="0"/>
              <a:t> has been done on the hardware and software sides and where they currently stand, as well as a few items that are still in planning.</a:t>
            </a:r>
            <a:endParaRPr lang="en-US" noProof="0" dirty="0"/>
          </a:p>
        </p:txBody>
      </p:sp>
      <p:sp>
        <p:nvSpPr>
          <p:cNvPr id="4" name="Pladsholder til diasnummer 3"/>
          <p:cNvSpPr>
            <a:spLocks noGrp="1"/>
          </p:cNvSpPr>
          <p:nvPr>
            <p:ph type="sldNum" sz="quarter" idx="10"/>
          </p:nvPr>
        </p:nvSpPr>
        <p:spPr/>
        <p:txBody>
          <a:bodyPr/>
          <a:lstStyle/>
          <a:p>
            <a:fld id="{81D6B698-9D0F-451A-86DF-070338D6A872}" type="slidenum">
              <a:rPr lang="da-DK" smtClean="0"/>
              <a:t>2</a:t>
            </a:fld>
            <a:endParaRPr lang="da-DK"/>
          </a:p>
        </p:txBody>
      </p:sp>
    </p:spTree>
    <p:extLst>
      <p:ext uri="{BB962C8B-B14F-4D97-AF65-F5344CB8AC3E}">
        <p14:creationId xmlns:p14="http://schemas.microsoft.com/office/powerpoint/2010/main" val="582465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smtClean="0"/>
              <a:t>To</a:t>
            </a:r>
            <a:r>
              <a:rPr lang="en-US" baseline="0" noProof="0" dirty="0" smtClean="0"/>
              <a:t> start out the hardware side 2 CTG-10 tuners have been acquired. 1 of these is to make comparison with the final product, the other is being modified to minimize the amount of actual hardware that needs to be developed. These particular tuners, detect the string vibrations using a piezo disc that is mounted on the PCB.</a:t>
            </a:r>
          </a:p>
          <a:p>
            <a:endParaRPr lang="en-US" noProof="0" dirty="0"/>
          </a:p>
        </p:txBody>
      </p:sp>
      <p:sp>
        <p:nvSpPr>
          <p:cNvPr id="4" name="Pladsholder til diasnummer 3"/>
          <p:cNvSpPr>
            <a:spLocks noGrp="1"/>
          </p:cNvSpPr>
          <p:nvPr>
            <p:ph type="sldNum" sz="quarter" idx="10"/>
          </p:nvPr>
        </p:nvSpPr>
        <p:spPr/>
        <p:txBody>
          <a:bodyPr/>
          <a:lstStyle/>
          <a:p>
            <a:fld id="{81D6B698-9D0F-451A-86DF-070338D6A872}" type="slidenum">
              <a:rPr lang="da-DK" smtClean="0"/>
              <a:t>3</a:t>
            </a:fld>
            <a:endParaRPr lang="da-DK"/>
          </a:p>
        </p:txBody>
      </p:sp>
    </p:spTree>
    <p:extLst>
      <p:ext uri="{BB962C8B-B14F-4D97-AF65-F5344CB8AC3E}">
        <p14:creationId xmlns:p14="http://schemas.microsoft.com/office/powerpoint/2010/main" val="201627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smtClean="0"/>
              <a:t>To</a:t>
            </a:r>
            <a:r>
              <a:rPr lang="en-US" baseline="0" noProof="0" dirty="0" smtClean="0"/>
              <a:t> know what signals come from the sensing element, 1 of the tuners was dismantled and 2 wires were soldered directly to the piezo element. After everything was put back together again so a comparison test with the tuner could be made, to insure the alteration had not affected the device. And also to make it easier to make the measurements on the signal.</a:t>
            </a:r>
          </a:p>
          <a:p>
            <a:endParaRPr lang="en-US" baseline="0" noProof="0" dirty="0" smtClean="0"/>
          </a:p>
          <a:p>
            <a:r>
              <a:rPr lang="en-US" baseline="0" noProof="0" dirty="0" smtClean="0"/>
              <a:t>The comparison of the 2 tuners showed a small discrepancy between them, but this same discrepancy was also present before the alteration and it is so little that it is irrelevant!</a:t>
            </a:r>
          </a:p>
          <a:p>
            <a:endParaRPr lang="en-US" noProof="0" dirty="0"/>
          </a:p>
        </p:txBody>
      </p:sp>
      <p:sp>
        <p:nvSpPr>
          <p:cNvPr id="4" name="Pladsholder til diasnummer 3"/>
          <p:cNvSpPr>
            <a:spLocks noGrp="1"/>
          </p:cNvSpPr>
          <p:nvPr>
            <p:ph type="sldNum" sz="quarter" idx="10"/>
          </p:nvPr>
        </p:nvSpPr>
        <p:spPr/>
        <p:txBody>
          <a:bodyPr/>
          <a:lstStyle/>
          <a:p>
            <a:fld id="{81D6B698-9D0F-451A-86DF-070338D6A872}" type="slidenum">
              <a:rPr lang="da-DK" smtClean="0"/>
              <a:t>4</a:t>
            </a:fld>
            <a:endParaRPr lang="da-DK"/>
          </a:p>
        </p:txBody>
      </p:sp>
    </p:spTree>
    <p:extLst>
      <p:ext uri="{BB962C8B-B14F-4D97-AF65-F5344CB8AC3E}">
        <p14:creationId xmlns:p14="http://schemas.microsoft.com/office/powerpoint/2010/main" val="242079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smtClean="0"/>
              <a:t>The first test completed was to see what kind of signal would be produced when the tuner is turned on.</a:t>
            </a:r>
            <a:r>
              <a:rPr lang="en-US" baseline="0" noProof="0" dirty="0" smtClean="0"/>
              <a:t> As is shown in the upper right hand picture, when all strings are muted there is a small signal present with a frequency of 50 Hz and an average peak 2 peak voltage of 7 mV.</a:t>
            </a:r>
          </a:p>
          <a:p>
            <a:r>
              <a:rPr lang="en-US" baseline="0" noProof="0" dirty="0" smtClean="0"/>
              <a:t>The 2 other pictures show the low and high E strings being picked, here it can be seen that the frequency of the picked string get layered into the carrier signal.</a:t>
            </a:r>
          </a:p>
          <a:p>
            <a:endParaRPr lang="en-US" noProof="0" dirty="0"/>
          </a:p>
        </p:txBody>
      </p:sp>
      <p:sp>
        <p:nvSpPr>
          <p:cNvPr id="4" name="Pladsholder til diasnummer 3"/>
          <p:cNvSpPr>
            <a:spLocks noGrp="1"/>
          </p:cNvSpPr>
          <p:nvPr>
            <p:ph type="sldNum" sz="quarter" idx="10"/>
          </p:nvPr>
        </p:nvSpPr>
        <p:spPr/>
        <p:txBody>
          <a:bodyPr/>
          <a:lstStyle/>
          <a:p>
            <a:fld id="{81D6B698-9D0F-451A-86DF-070338D6A872}" type="slidenum">
              <a:rPr lang="da-DK" smtClean="0"/>
              <a:t>5</a:t>
            </a:fld>
            <a:endParaRPr lang="da-DK"/>
          </a:p>
        </p:txBody>
      </p:sp>
    </p:spTree>
    <p:extLst>
      <p:ext uri="{BB962C8B-B14F-4D97-AF65-F5344CB8AC3E}">
        <p14:creationId xmlns:p14="http://schemas.microsoft.com/office/powerpoint/2010/main" val="9446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smtClean="0"/>
              <a:t>The same measurements were completed with the tuner turned off.</a:t>
            </a:r>
            <a:r>
              <a:rPr lang="en-US" baseline="0" noProof="0" dirty="0" smtClean="0"/>
              <a:t> Here it can be seen that the same carrier signal is still present, it has the same frequency of 50 Hz but the peak 2 peak voltage has been roughly halved.</a:t>
            </a:r>
          </a:p>
          <a:p>
            <a:endParaRPr lang="en-US" noProof="0" dirty="0"/>
          </a:p>
        </p:txBody>
      </p:sp>
      <p:sp>
        <p:nvSpPr>
          <p:cNvPr id="4" name="Pladsholder til diasnummer 3"/>
          <p:cNvSpPr>
            <a:spLocks noGrp="1"/>
          </p:cNvSpPr>
          <p:nvPr>
            <p:ph type="sldNum" sz="quarter" idx="10"/>
          </p:nvPr>
        </p:nvSpPr>
        <p:spPr/>
        <p:txBody>
          <a:bodyPr/>
          <a:lstStyle/>
          <a:p>
            <a:fld id="{81D6B698-9D0F-451A-86DF-070338D6A872}" type="slidenum">
              <a:rPr lang="da-DK" smtClean="0"/>
              <a:t>6</a:t>
            </a:fld>
            <a:endParaRPr lang="da-DK"/>
          </a:p>
        </p:txBody>
      </p:sp>
    </p:spTree>
    <p:extLst>
      <p:ext uri="{BB962C8B-B14F-4D97-AF65-F5344CB8AC3E}">
        <p14:creationId xmlns:p14="http://schemas.microsoft.com/office/powerpoint/2010/main" val="15423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smtClean="0"/>
              <a:t>At</a:t>
            </a:r>
            <a:r>
              <a:rPr lang="en-US" baseline="0" noProof="0" dirty="0" smtClean="0"/>
              <a:t> the moment it need to be decided whether to use the modified tuner with or without its internal power. This decision will be based on which gives the best result when the photon needs to sample the signal. And on that same note a quick reverse engineering of the circuit in the tuner, to determine if the signal passes through some amplification before being analyzed. But since there is a Chip-on-Board present there are some parts of the circuit that cant be figured out.</a:t>
            </a:r>
          </a:p>
          <a:p>
            <a:endParaRPr lang="en-US" baseline="0" noProof="0" dirty="0" smtClean="0"/>
          </a:p>
          <a:p>
            <a:r>
              <a:rPr lang="en-US" baseline="0" noProof="0" dirty="0" smtClean="0"/>
              <a:t>Other items that needs to be completed is the connection of the sensor to the Photon and mounting of the Photon to avoid long heavy wires. And the little system to indicate to the user if the string is at the correct pitch or they need to tighten or loosen the string a bit.</a:t>
            </a:r>
          </a:p>
          <a:p>
            <a:endParaRPr lang="en-US" noProof="0" dirty="0"/>
          </a:p>
        </p:txBody>
      </p:sp>
      <p:sp>
        <p:nvSpPr>
          <p:cNvPr id="4" name="Pladsholder til diasnummer 3"/>
          <p:cNvSpPr>
            <a:spLocks noGrp="1"/>
          </p:cNvSpPr>
          <p:nvPr>
            <p:ph type="sldNum" sz="quarter" idx="10"/>
          </p:nvPr>
        </p:nvSpPr>
        <p:spPr/>
        <p:txBody>
          <a:bodyPr/>
          <a:lstStyle/>
          <a:p>
            <a:fld id="{81D6B698-9D0F-451A-86DF-070338D6A872}" type="slidenum">
              <a:rPr lang="da-DK" smtClean="0"/>
              <a:t>7</a:t>
            </a:fld>
            <a:endParaRPr lang="da-DK"/>
          </a:p>
        </p:txBody>
      </p:sp>
    </p:spTree>
    <p:extLst>
      <p:ext uri="{BB962C8B-B14F-4D97-AF65-F5344CB8AC3E}">
        <p14:creationId xmlns:p14="http://schemas.microsoft.com/office/powerpoint/2010/main" val="535484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smtClean="0"/>
              <a:t>On the software side, a small piece of code has been written that can read an input from one</a:t>
            </a:r>
            <a:r>
              <a:rPr lang="en-US" baseline="0" noProof="0" dirty="0" smtClean="0"/>
              <a:t> of the analog pins. But the code needs a little tweaking after the sensor is connected. Current work is being made on a code that can take the sampled input and send it to ThingSpeak for analyses. ThingSpeak has been chosen as platform because this site has </a:t>
            </a:r>
            <a:r>
              <a:rPr lang="en-US" baseline="0" noProof="0" dirty="0" err="1" smtClean="0"/>
              <a:t>MatLab</a:t>
            </a:r>
            <a:r>
              <a:rPr lang="en-US" baseline="0" noProof="0" dirty="0" smtClean="0"/>
              <a:t> integration which will help in making an FFT analyses script that can extract the frequency of the picked string.</a:t>
            </a:r>
          </a:p>
          <a:p>
            <a:endParaRPr lang="en-US" baseline="0" noProof="0" dirty="0" smtClean="0"/>
          </a:p>
          <a:p>
            <a:r>
              <a:rPr lang="en-US" baseline="0" noProof="0" dirty="0" smtClean="0"/>
              <a:t>Things that still need to be started.</a:t>
            </a:r>
          </a:p>
          <a:p>
            <a:r>
              <a:rPr lang="en-US" baseline="0" noProof="0" dirty="0" smtClean="0"/>
              <a:t>The Matlab script that needs to run on ThingSpeak. A way to extract the desired string frequency from the table on this site, the picture here shows the exact tones and frequencies that are needed for an E standard tuning. And lastly, both the analyzed frequency and the desired frequency needs to be compared, so the Photon can indicate to the user if the string is in tuned or needs to be tightened or loosened.</a:t>
            </a:r>
          </a:p>
          <a:p>
            <a:endParaRPr lang="en-US" noProof="0" dirty="0"/>
          </a:p>
        </p:txBody>
      </p:sp>
      <p:sp>
        <p:nvSpPr>
          <p:cNvPr id="4" name="Pladsholder til diasnummer 3"/>
          <p:cNvSpPr>
            <a:spLocks noGrp="1"/>
          </p:cNvSpPr>
          <p:nvPr>
            <p:ph type="sldNum" sz="quarter" idx="10"/>
          </p:nvPr>
        </p:nvSpPr>
        <p:spPr/>
        <p:txBody>
          <a:bodyPr/>
          <a:lstStyle/>
          <a:p>
            <a:fld id="{81D6B698-9D0F-451A-86DF-070338D6A872}" type="slidenum">
              <a:rPr lang="da-DK" smtClean="0"/>
              <a:t>8</a:t>
            </a:fld>
            <a:endParaRPr lang="da-DK"/>
          </a:p>
        </p:txBody>
      </p:sp>
    </p:spTree>
    <p:extLst>
      <p:ext uri="{BB962C8B-B14F-4D97-AF65-F5344CB8AC3E}">
        <p14:creationId xmlns:p14="http://schemas.microsoft.com/office/powerpoint/2010/main" val="172136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D3873193-0FA1-4B3E-B9D2-FAB2AD7DD018}" type="datetime1">
              <a:rPr lang="da-DK" smtClean="0"/>
              <a:t>27-10-2018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Vertical Text Placeholder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3"/>
          <p:cNvSpPr>
            <a:spLocks noGrp="1"/>
          </p:cNvSpPr>
          <p:nvPr>
            <p:ph type="dt" sz="half" idx="10"/>
          </p:nvPr>
        </p:nvSpPr>
        <p:spPr/>
        <p:txBody>
          <a:bodyPr/>
          <a:lstStyle/>
          <a:p>
            <a:fld id="{5CDA9667-7B73-4A1F-872E-163982789B75}" type="datetime1">
              <a:rPr lang="da-DK" smtClean="0"/>
              <a:t>27-10-2018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da-DK" smtClean="0"/>
              <a:t>Klik for at redigere i master</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3"/>
          <p:cNvSpPr>
            <a:spLocks noGrp="1"/>
          </p:cNvSpPr>
          <p:nvPr>
            <p:ph type="dt" sz="half" idx="10"/>
          </p:nvPr>
        </p:nvSpPr>
        <p:spPr/>
        <p:txBody>
          <a:bodyPr/>
          <a:lstStyle/>
          <a:p>
            <a:fld id="{5CC8F130-57E5-4A6F-AA96-5CF4E00B0E5D}" type="datetime1">
              <a:rPr lang="da-DK" smtClean="0"/>
              <a:t>27-10-2018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3"/>
          <p:cNvSpPr>
            <a:spLocks noGrp="1"/>
          </p:cNvSpPr>
          <p:nvPr>
            <p:ph type="dt" sz="half" idx="10"/>
          </p:nvPr>
        </p:nvSpPr>
        <p:spPr/>
        <p:txBody>
          <a:bodyPr/>
          <a:lstStyle/>
          <a:p>
            <a:fld id="{E00718E5-4C73-4DCA-8813-9C312EE3D43C}" type="datetime1">
              <a:rPr lang="da-DK" smtClean="0"/>
              <a:t>27-10-2018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da-DK" smtClean="0"/>
              <a:t>Klik for at redigere i master</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F75E4C79-F2D4-4D54-82F0-AC8B67C8EB44}" type="datetime1">
              <a:rPr lang="da-DK" smtClean="0"/>
              <a:t>27-10-2018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23C01BA8-C2DF-4545-910F-7F6762EA1CDB}" type="datetime1">
              <a:rPr lang="da-DK" smtClean="0"/>
              <a:t>27-10-2018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Klik for at redigere i master</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7" name="Date Placeholder 6"/>
          <p:cNvSpPr>
            <a:spLocks noGrp="1"/>
          </p:cNvSpPr>
          <p:nvPr>
            <p:ph type="dt" sz="half" idx="10"/>
          </p:nvPr>
        </p:nvSpPr>
        <p:spPr/>
        <p:txBody>
          <a:bodyPr/>
          <a:lstStyle/>
          <a:p>
            <a:fld id="{ABBBBFAD-8EF0-4D51-B2DE-407709B5162A}" type="datetime1">
              <a:rPr lang="da-DK" smtClean="0"/>
              <a:t>27-10-2018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Date Placeholder 2"/>
          <p:cNvSpPr>
            <a:spLocks noGrp="1"/>
          </p:cNvSpPr>
          <p:nvPr>
            <p:ph type="dt" sz="half" idx="10"/>
          </p:nvPr>
        </p:nvSpPr>
        <p:spPr/>
        <p:txBody>
          <a:bodyPr/>
          <a:lstStyle/>
          <a:p>
            <a:fld id="{EE1ED7F2-D284-42B4-A57E-0A5BFBEA98E0}" type="datetime1">
              <a:rPr lang="da-DK" smtClean="0"/>
              <a:t>27-10-2018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1A695-8F9C-44A8-934A-0DA0F62DF416}" type="datetime1">
              <a:rPr lang="da-DK" smtClean="0"/>
              <a:t>27-10-2018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da-DK" smtClean="0"/>
              <a:t>Klik for at redigere i master</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DF20267E-941E-4A98-99AA-405B9F26B65F}" type="datetime1">
              <a:rPr lang="da-DK" smtClean="0"/>
              <a:t>27-10-2018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AB94411-2297-4BD0-B197-35E3682289EC}" type="slidenum">
              <a:rPr lang="da-DK" smtClean="0"/>
              <a:t>‹nr.›</a:t>
            </a:fld>
            <a:endParaRPr lang="da-DK"/>
          </a:p>
        </p:txBody>
      </p:sp>
      <p:sp>
        <p:nvSpPr>
          <p:cNvPr id="9" name="Content Placeholder 8"/>
          <p:cNvSpPr>
            <a:spLocks noGrp="1"/>
          </p:cNvSpPr>
          <p:nvPr>
            <p:ph sz="quarter" idx="13"/>
          </p:nvPr>
        </p:nvSpPr>
        <p:spPr>
          <a:xfrm>
            <a:off x="304800" y="285750"/>
            <a:ext cx="7772400" cy="370713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da-DK" smtClean="0"/>
              <a:t>Klik for at redigere i master</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8" name="Date Placeholder 7"/>
          <p:cNvSpPr>
            <a:spLocks noGrp="1"/>
          </p:cNvSpPr>
          <p:nvPr>
            <p:ph type="dt" sz="half" idx="10"/>
          </p:nvPr>
        </p:nvSpPr>
        <p:spPr/>
        <p:txBody>
          <a:bodyPr/>
          <a:lstStyle/>
          <a:p>
            <a:fld id="{34A0182C-CE17-4150-8361-F08DD2029338}" type="datetime1">
              <a:rPr lang="da-DK" smtClean="0"/>
              <a:t>27-10-2018</a:t>
            </a:fld>
            <a:endParaRPr lang="da-DK"/>
          </a:p>
        </p:txBody>
      </p:sp>
      <p:sp>
        <p:nvSpPr>
          <p:cNvPr id="9" name="Slide Number Placeholder 8"/>
          <p:cNvSpPr>
            <a:spLocks noGrp="1"/>
          </p:cNvSpPr>
          <p:nvPr>
            <p:ph type="sldNum" sz="quarter" idx="11"/>
          </p:nvPr>
        </p:nvSpPr>
        <p:spPr/>
        <p:txBody>
          <a:bodyPr/>
          <a:lstStyle/>
          <a:p>
            <a:fld id="{DAB94411-2297-4BD0-B197-35E3682289EC}" type="slidenum">
              <a:rPr lang="da-DK" smtClean="0"/>
              <a:t>‹nr.›</a:t>
            </a:fld>
            <a:endParaRPr lang="da-DK"/>
          </a:p>
        </p:txBody>
      </p:sp>
      <p:sp>
        <p:nvSpPr>
          <p:cNvPr id="10" name="Footer Placeholder 9"/>
          <p:cNvSpPr>
            <a:spLocks noGrp="1"/>
          </p:cNvSpPr>
          <p:nvPr>
            <p:ph type="ftr" sz="quarter" idx="12"/>
          </p:nvPr>
        </p:nvSpPr>
        <p:spPr/>
        <p:txBody>
          <a:bodyPr/>
          <a:lstStyle/>
          <a:p>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da-DK" smtClean="0"/>
              <a:t>Klik for at redigere i master</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AB94411-2297-4BD0-B197-35E3682289EC}" type="slidenum">
              <a:rPr lang="da-DK" smtClean="0"/>
              <a:t>‹nr.›</a:t>
            </a:fld>
            <a:endParaRPr lang="da-DK"/>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da-DK"/>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F451404B-1182-487C-B7D4-AB63339BCB57}" type="datetime1">
              <a:rPr lang="da-DK" smtClean="0"/>
              <a:t>27-10-2018</a:t>
            </a:fld>
            <a:endParaRPr lang="da-DK"/>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ges.mtu.edu/~suits/notefreq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IoT Guitar tuner</a:t>
            </a:r>
            <a:endParaRPr lang="en-US" dirty="0"/>
          </a:p>
        </p:txBody>
      </p:sp>
      <p:sp>
        <p:nvSpPr>
          <p:cNvPr id="3" name="Undertitel 2"/>
          <p:cNvSpPr>
            <a:spLocks noGrp="1"/>
          </p:cNvSpPr>
          <p:nvPr>
            <p:ph type="subTitle" idx="1"/>
          </p:nvPr>
        </p:nvSpPr>
        <p:spPr/>
        <p:txBody>
          <a:bodyPr/>
          <a:lstStyle/>
          <a:p>
            <a:r>
              <a:rPr lang="en-US" dirty="0" smtClean="0"/>
              <a:t>E5IOT</a:t>
            </a:r>
          </a:p>
          <a:p>
            <a:r>
              <a:rPr lang="en-US" dirty="0" smtClean="0"/>
              <a:t>Status update 26-10-2018</a:t>
            </a:r>
            <a:endParaRPr lang="en-US" dirty="0"/>
          </a:p>
        </p:txBody>
      </p:sp>
      <p:sp>
        <p:nvSpPr>
          <p:cNvPr id="5" name="Pladsholder til diasnummer 4"/>
          <p:cNvSpPr>
            <a:spLocks noGrp="1"/>
          </p:cNvSpPr>
          <p:nvPr>
            <p:ph type="sldNum" sz="quarter" idx="12"/>
          </p:nvPr>
        </p:nvSpPr>
        <p:spPr/>
        <p:txBody>
          <a:bodyPr/>
          <a:lstStyle/>
          <a:p>
            <a:fld id="{DAB94411-2297-4BD0-B197-35E3682289EC}" type="slidenum">
              <a:rPr lang="da-DK" smtClean="0"/>
              <a:t>1</a:t>
            </a:fld>
            <a:endParaRPr lang="da-DK"/>
          </a:p>
        </p:txBody>
      </p:sp>
    </p:spTree>
    <p:extLst>
      <p:ext uri="{BB962C8B-B14F-4D97-AF65-F5344CB8AC3E}">
        <p14:creationId xmlns:p14="http://schemas.microsoft.com/office/powerpoint/2010/main" val="1246487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Status update</a:t>
            </a:r>
            <a:endParaRPr lang="en-US" dirty="0"/>
          </a:p>
        </p:txBody>
      </p:sp>
      <p:sp>
        <p:nvSpPr>
          <p:cNvPr id="3" name="Pladsholder til indhold 2"/>
          <p:cNvSpPr>
            <a:spLocks noGrp="1"/>
          </p:cNvSpPr>
          <p:nvPr>
            <p:ph idx="1"/>
          </p:nvPr>
        </p:nvSpPr>
        <p:spPr/>
        <p:txBody>
          <a:bodyPr/>
          <a:lstStyle/>
          <a:p>
            <a:r>
              <a:rPr lang="en-US" dirty="0" smtClean="0"/>
              <a:t>Hardware</a:t>
            </a:r>
          </a:p>
          <a:p>
            <a:pPr lvl="1"/>
            <a:r>
              <a:rPr lang="en-US" dirty="0" smtClean="0"/>
              <a:t>Starting point and comparison</a:t>
            </a:r>
          </a:p>
          <a:p>
            <a:pPr lvl="1"/>
            <a:r>
              <a:rPr lang="en-US" dirty="0" smtClean="0"/>
              <a:t>Signal analysis</a:t>
            </a:r>
          </a:p>
          <a:p>
            <a:pPr lvl="1"/>
            <a:r>
              <a:rPr lang="en-US" dirty="0" smtClean="0"/>
              <a:t>Hardware setup</a:t>
            </a:r>
          </a:p>
          <a:p>
            <a:endParaRPr lang="en-US" dirty="0" smtClean="0"/>
          </a:p>
          <a:p>
            <a:r>
              <a:rPr lang="en-US" dirty="0" smtClean="0"/>
              <a:t>Software</a:t>
            </a:r>
          </a:p>
          <a:p>
            <a:pPr lvl="1"/>
            <a:endParaRPr lang="en-US" dirty="0"/>
          </a:p>
        </p:txBody>
      </p:sp>
      <p:sp>
        <p:nvSpPr>
          <p:cNvPr id="4" name="Pladsholder til diasnummer 3"/>
          <p:cNvSpPr>
            <a:spLocks noGrp="1"/>
          </p:cNvSpPr>
          <p:nvPr>
            <p:ph type="sldNum" sz="quarter" idx="12"/>
          </p:nvPr>
        </p:nvSpPr>
        <p:spPr/>
        <p:txBody>
          <a:bodyPr/>
          <a:lstStyle/>
          <a:p>
            <a:fld id="{DAB94411-2297-4BD0-B197-35E3682289EC}" type="slidenum">
              <a:rPr lang="da-DK" smtClean="0"/>
              <a:t>2</a:t>
            </a:fld>
            <a:endParaRPr lang="da-DK"/>
          </a:p>
        </p:txBody>
      </p:sp>
    </p:spTree>
    <p:extLst>
      <p:ext uri="{BB962C8B-B14F-4D97-AF65-F5344CB8AC3E}">
        <p14:creationId xmlns:p14="http://schemas.microsoft.com/office/powerpoint/2010/main" val="1387898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Hardware</a:t>
            </a:r>
            <a:endParaRPr lang="da-DK" dirty="0"/>
          </a:p>
        </p:txBody>
      </p:sp>
      <p:sp>
        <p:nvSpPr>
          <p:cNvPr id="5" name="Pladsholder til indhold 4"/>
          <p:cNvSpPr>
            <a:spLocks noGrp="1"/>
          </p:cNvSpPr>
          <p:nvPr>
            <p:ph idx="1"/>
          </p:nvPr>
        </p:nvSpPr>
        <p:spPr>
          <a:xfrm>
            <a:off x="251520" y="1131590"/>
            <a:ext cx="3960118" cy="3888432"/>
          </a:xfrm>
        </p:spPr>
        <p:txBody>
          <a:bodyPr/>
          <a:lstStyle/>
          <a:p>
            <a:pPr marL="114300" indent="0">
              <a:buNone/>
            </a:pPr>
            <a:r>
              <a:rPr lang="en-US" dirty="0" smtClean="0"/>
              <a:t>Starting point and comparison</a:t>
            </a:r>
          </a:p>
          <a:p>
            <a:r>
              <a:rPr lang="en-US" dirty="0" smtClean="0"/>
              <a:t>2 CTG-10 tuners acquired</a:t>
            </a:r>
          </a:p>
          <a:p>
            <a:pPr lvl="1"/>
            <a:r>
              <a:rPr lang="en-US" dirty="0" smtClean="0"/>
              <a:t>1 for comparison</a:t>
            </a:r>
          </a:p>
          <a:p>
            <a:pPr lvl="1"/>
            <a:r>
              <a:rPr lang="en-US" dirty="0" smtClean="0"/>
              <a:t>1 for modification</a:t>
            </a:r>
          </a:p>
          <a:p>
            <a:endParaRPr lang="en-US" dirty="0" smtClean="0"/>
          </a:p>
          <a:p>
            <a:r>
              <a:rPr lang="en-US" dirty="0" smtClean="0"/>
              <a:t>Uses 1 piezo disc for measurement</a:t>
            </a:r>
            <a:endParaRPr lang="en-US" dirty="0"/>
          </a:p>
        </p:txBody>
      </p:sp>
      <p:sp>
        <p:nvSpPr>
          <p:cNvPr id="3" name="Pladsholder til diasnummer 2"/>
          <p:cNvSpPr>
            <a:spLocks noGrp="1"/>
          </p:cNvSpPr>
          <p:nvPr>
            <p:ph type="sldNum" sz="quarter" idx="12"/>
          </p:nvPr>
        </p:nvSpPr>
        <p:spPr/>
        <p:txBody>
          <a:bodyPr/>
          <a:lstStyle/>
          <a:p>
            <a:fld id="{DAB94411-2297-4BD0-B197-35E3682289EC}" type="slidenum">
              <a:rPr lang="da-DK" smtClean="0"/>
              <a:t>3</a:t>
            </a:fld>
            <a:endParaRPr lang="da-DK"/>
          </a:p>
        </p:txBody>
      </p:sp>
      <p:pic>
        <p:nvPicPr>
          <p:cNvPr id="4" name="Billede 3"/>
          <p:cNvPicPr>
            <a:picLocks noChangeAspect="1"/>
          </p:cNvPicPr>
          <p:nvPr/>
        </p:nvPicPr>
        <p:blipFill rotWithShape="1">
          <a:blip r:embed="rId3" cstate="print">
            <a:extLst>
              <a:ext uri="{28A0092B-C50C-407E-A947-70E740481C1C}">
                <a14:useLocalDpi xmlns:a14="http://schemas.microsoft.com/office/drawing/2010/main" val="0"/>
              </a:ext>
            </a:extLst>
          </a:blip>
          <a:srcRect l="15483" t="13060" r="7491" b="14489"/>
          <a:stretch/>
        </p:blipFill>
        <p:spPr>
          <a:xfrm rot="5400000">
            <a:off x="4213632" y="1129919"/>
            <a:ext cx="4389144" cy="3096344"/>
          </a:xfrm>
          <a:prstGeom prst="rect">
            <a:avLst/>
          </a:prstGeom>
        </p:spPr>
      </p:pic>
    </p:spTree>
    <p:extLst>
      <p:ext uri="{BB962C8B-B14F-4D97-AF65-F5344CB8AC3E}">
        <p14:creationId xmlns:p14="http://schemas.microsoft.com/office/powerpoint/2010/main" val="3745132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Signal analysis</a:t>
            </a:r>
            <a:endParaRPr lang="en-US" dirty="0"/>
          </a:p>
        </p:txBody>
      </p:sp>
      <p:pic>
        <p:nvPicPr>
          <p:cNvPr id="5" name="Pladsholder til indhold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6202" t="7299" r="426" b="15370"/>
          <a:stretch/>
        </p:blipFill>
        <p:spPr>
          <a:xfrm rot="5400000">
            <a:off x="-372112" y="1899237"/>
            <a:ext cx="3672409" cy="2281132"/>
          </a:xfrm>
        </p:spPr>
      </p:pic>
      <p:sp>
        <p:nvSpPr>
          <p:cNvPr id="4" name="Pladsholder til diasnummer 3"/>
          <p:cNvSpPr>
            <a:spLocks noGrp="1"/>
          </p:cNvSpPr>
          <p:nvPr>
            <p:ph type="sldNum" sz="quarter" idx="12"/>
          </p:nvPr>
        </p:nvSpPr>
        <p:spPr/>
        <p:txBody>
          <a:bodyPr/>
          <a:lstStyle/>
          <a:p>
            <a:fld id="{DAB94411-2297-4BD0-B197-35E3682289EC}" type="slidenum">
              <a:rPr lang="da-DK" smtClean="0"/>
              <a:t>4</a:t>
            </a:fld>
            <a:endParaRPr lang="da-DK"/>
          </a:p>
        </p:txBody>
      </p:sp>
      <p:pic>
        <p:nvPicPr>
          <p:cNvPr id="6" name="Billede 5"/>
          <p:cNvPicPr>
            <a:picLocks noChangeAspect="1"/>
          </p:cNvPicPr>
          <p:nvPr/>
        </p:nvPicPr>
        <p:blipFill rotWithShape="1">
          <a:blip r:embed="rId4" cstate="print">
            <a:extLst>
              <a:ext uri="{28A0092B-C50C-407E-A947-70E740481C1C}">
                <a14:useLocalDpi xmlns:a14="http://schemas.microsoft.com/office/drawing/2010/main" val="0"/>
              </a:ext>
            </a:extLst>
          </a:blip>
          <a:srcRect l="19315" t="13379" r="12592" b="16176"/>
          <a:stretch/>
        </p:blipFill>
        <p:spPr>
          <a:xfrm rot="5400000">
            <a:off x="2319179" y="1615073"/>
            <a:ext cx="3672408" cy="2849458"/>
          </a:xfrm>
          <a:prstGeom prst="rect">
            <a:avLst/>
          </a:prstGeom>
        </p:spPr>
      </p:pic>
      <p:pic>
        <p:nvPicPr>
          <p:cNvPr id="7" name="Billede 6"/>
          <p:cNvPicPr>
            <a:picLocks noChangeAspect="1"/>
          </p:cNvPicPr>
          <p:nvPr/>
        </p:nvPicPr>
        <p:blipFill rotWithShape="1">
          <a:blip r:embed="rId5" cstate="print">
            <a:extLst>
              <a:ext uri="{28A0092B-C50C-407E-A947-70E740481C1C}">
                <a14:useLocalDpi xmlns:a14="http://schemas.microsoft.com/office/drawing/2010/main" val="0"/>
              </a:ext>
            </a:extLst>
          </a:blip>
          <a:srcRect l="15294" t="10588" r="10980" b="19477"/>
          <a:stretch/>
        </p:blipFill>
        <p:spPr>
          <a:xfrm rot="5400000">
            <a:off x="5173870" y="1733460"/>
            <a:ext cx="3672408" cy="2612684"/>
          </a:xfrm>
          <a:prstGeom prst="rect">
            <a:avLst/>
          </a:prstGeom>
        </p:spPr>
      </p:pic>
    </p:spTree>
    <p:extLst>
      <p:ext uri="{BB962C8B-B14F-4D97-AF65-F5344CB8AC3E}">
        <p14:creationId xmlns:p14="http://schemas.microsoft.com/office/powerpoint/2010/main" val="1327940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Pladsholder til indhold 5"/>
              <p:cNvSpPr>
                <a:spLocks noGrp="1"/>
              </p:cNvSpPr>
              <p:nvPr>
                <p:ph idx="1"/>
              </p:nvPr>
            </p:nvSpPr>
            <p:spPr>
              <a:xfrm>
                <a:off x="107504" y="123478"/>
                <a:ext cx="4104134" cy="2376264"/>
              </a:xfrm>
            </p:spPr>
            <p:txBody>
              <a:bodyPr>
                <a:normAutofit fontScale="92500" lnSpcReduction="10000"/>
              </a:bodyPr>
              <a:lstStyle/>
              <a:p>
                <a:pPr marL="114300" indent="0">
                  <a:buNone/>
                </a:pPr>
                <a:r>
                  <a:rPr lang="en-US" dirty="0" smtClean="0"/>
                  <a:t>Signal facts (powered)</a:t>
                </a:r>
              </a:p>
              <a:p>
                <a:r>
                  <a:rPr lang="en-US" dirty="0" smtClean="0"/>
                  <a:t>Constant carrier signal present</a:t>
                </a:r>
              </a:p>
              <a:p>
                <a:pPr lvl="1"/>
                <a14:m>
                  <m:oMath xmlns:m="http://schemas.openxmlformats.org/officeDocument/2006/math">
                    <m:r>
                      <a:rPr lang="da-DK" b="0" i="1" smtClean="0">
                        <a:latin typeface="Cambria Math"/>
                      </a:rPr>
                      <m:t>50 </m:t>
                    </m:r>
                    <m:r>
                      <a:rPr lang="da-DK" b="0" i="1" smtClean="0">
                        <a:latin typeface="Cambria Math"/>
                      </a:rPr>
                      <m:t>𝐻𝑧</m:t>
                    </m:r>
                  </m:oMath>
                </a14:m>
                <a:endParaRPr lang="en-US" dirty="0" smtClean="0"/>
              </a:p>
              <a:p>
                <a:pPr lvl="1"/>
                <a14:m>
                  <m:oMath xmlns:m="http://schemas.openxmlformats.org/officeDocument/2006/math">
                    <m:r>
                      <a:rPr lang="en-US" i="1" smtClean="0">
                        <a:latin typeface="Cambria Math"/>
                        <a:ea typeface="Cambria Math"/>
                      </a:rPr>
                      <m:t>~</m:t>
                    </m:r>
                    <m:r>
                      <a:rPr lang="da-DK" b="0" i="1" smtClean="0">
                        <a:latin typeface="Cambria Math"/>
                        <a:ea typeface="Cambria Math"/>
                      </a:rPr>
                      <m:t> 7</m:t>
                    </m:r>
                    <m:r>
                      <a:rPr lang="da-DK" b="0" i="1" smtClean="0">
                        <a:latin typeface="Cambria Math"/>
                        <a:ea typeface="Cambria Math"/>
                      </a:rPr>
                      <m:t>𝑚𝑉</m:t>
                    </m:r>
                    <m:r>
                      <a:rPr lang="da-DK" b="0" i="1" smtClean="0">
                        <a:latin typeface="Cambria Math"/>
                        <a:ea typeface="Cambria Math"/>
                      </a:rPr>
                      <m:t> </m:t>
                    </m:r>
                    <m:r>
                      <a:rPr lang="da-DK" b="0" i="1" smtClean="0">
                        <a:latin typeface="Cambria Math"/>
                        <a:ea typeface="Cambria Math"/>
                      </a:rPr>
                      <m:t>𝑝𝑝</m:t>
                    </m:r>
                  </m:oMath>
                </a14:m>
                <a:endParaRPr lang="en-US" dirty="0" smtClean="0"/>
              </a:p>
              <a:p>
                <a:endParaRPr lang="en-US" dirty="0"/>
              </a:p>
              <a:p>
                <a:r>
                  <a:rPr lang="en-US" dirty="0" smtClean="0"/>
                  <a:t>Frequency of plucked string is over-layered with carrier signal</a:t>
                </a:r>
              </a:p>
              <a:p>
                <a:endParaRPr lang="en-US" dirty="0"/>
              </a:p>
            </p:txBody>
          </p:sp>
        </mc:Choice>
        <mc:Fallback>
          <p:sp>
            <p:nvSpPr>
              <p:cNvPr id="6" name="Pladsholder til indhold 5"/>
              <p:cNvSpPr>
                <a:spLocks noGrp="1" noRot="1" noChangeAspect="1" noMove="1" noResize="1" noEditPoints="1" noAdjustHandles="1" noChangeArrowheads="1" noChangeShapeType="1" noTextEdit="1"/>
              </p:cNvSpPr>
              <p:nvPr>
                <p:ph idx="1"/>
              </p:nvPr>
            </p:nvSpPr>
            <p:spPr>
              <a:xfrm>
                <a:off x="107504" y="123478"/>
                <a:ext cx="4104134" cy="2376264"/>
              </a:xfrm>
              <a:blipFill rotWithShape="1">
                <a:blip r:embed="rId3"/>
                <a:stretch>
                  <a:fillRect t="-2564" b="-3077"/>
                </a:stretch>
              </a:blipFill>
            </p:spPr>
            <p:txBody>
              <a:bodyPr/>
              <a:lstStyle/>
              <a:p>
                <a:r>
                  <a:rPr lang="da-DK">
                    <a:noFill/>
                  </a:rPr>
                  <a:t> </a:t>
                </a:r>
              </a:p>
            </p:txBody>
          </p:sp>
        </mc:Fallback>
      </mc:AlternateContent>
      <p:sp>
        <p:nvSpPr>
          <p:cNvPr id="3" name="Pladsholder til diasnummer 2"/>
          <p:cNvSpPr>
            <a:spLocks noGrp="1"/>
          </p:cNvSpPr>
          <p:nvPr>
            <p:ph type="sldNum" sz="quarter" idx="12"/>
          </p:nvPr>
        </p:nvSpPr>
        <p:spPr/>
        <p:txBody>
          <a:bodyPr/>
          <a:lstStyle/>
          <a:p>
            <a:fld id="{DAB94411-2297-4BD0-B197-35E3682289EC}" type="slidenum">
              <a:rPr lang="da-DK" smtClean="0"/>
              <a:t>5</a:t>
            </a:fld>
            <a:endParaRPr lang="da-DK"/>
          </a:p>
        </p:txBody>
      </p:sp>
      <p:pic>
        <p:nvPicPr>
          <p:cNvPr id="4" name="Billed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18097"/>
            <a:ext cx="3700208" cy="2522658"/>
          </a:xfrm>
          <a:prstGeom prst="rect">
            <a:avLst/>
          </a:prstGeom>
        </p:spPr>
      </p:pic>
      <p:pic>
        <p:nvPicPr>
          <p:cNvPr id="7" name="Billed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4" y="2599269"/>
            <a:ext cx="3700208" cy="2513349"/>
          </a:xfrm>
          <a:prstGeom prst="rect">
            <a:avLst/>
          </a:prstGeom>
        </p:spPr>
      </p:pic>
      <p:pic>
        <p:nvPicPr>
          <p:cNvPr id="8" name="Billed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2600327"/>
            <a:ext cx="3700208" cy="2521174"/>
          </a:xfrm>
          <a:prstGeom prst="rect">
            <a:avLst/>
          </a:prstGeom>
        </p:spPr>
      </p:pic>
      <p:sp>
        <p:nvSpPr>
          <p:cNvPr id="9" name="Tekstboks 8"/>
          <p:cNvSpPr txBox="1"/>
          <p:nvPr/>
        </p:nvSpPr>
        <p:spPr>
          <a:xfrm>
            <a:off x="6300192" y="1923678"/>
            <a:ext cx="1678288" cy="369332"/>
          </a:xfrm>
          <a:prstGeom prst="rect">
            <a:avLst/>
          </a:prstGeom>
          <a:noFill/>
        </p:spPr>
        <p:txBody>
          <a:bodyPr wrap="square" rtlCol="0">
            <a:spAutoFit/>
          </a:bodyPr>
          <a:lstStyle/>
          <a:p>
            <a:r>
              <a:rPr lang="en-US" dirty="0" smtClean="0">
                <a:solidFill>
                  <a:schemeClr val="accent5">
                    <a:lumMod val="75000"/>
                  </a:schemeClr>
                </a:solidFill>
              </a:rPr>
              <a:t>Carrier signal</a:t>
            </a:r>
            <a:endParaRPr lang="en-US" dirty="0">
              <a:solidFill>
                <a:schemeClr val="accent5">
                  <a:lumMod val="75000"/>
                </a:schemeClr>
              </a:solidFill>
            </a:endParaRPr>
          </a:p>
        </p:txBody>
      </p:sp>
      <p:sp>
        <p:nvSpPr>
          <p:cNvPr id="10" name="Tekstboks 9"/>
          <p:cNvSpPr txBox="1"/>
          <p:nvPr/>
        </p:nvSpPr>
        <p:spPr>
          <a:xfrm>
            <a:off x="2267744" y="4443958"/>
            <a:ext cx="1678288" cy="369332"/>
          </a:xfrm>
          <a:prstGeom prst="rect">
            <a:avLst/>
          </a:prstGeom>
          <a:noFill/>
        </p:spPr>
        <p:txBody>
          <a:bodyPr wrap="square" rtlCol="0">
            <a:spAutoFit/>
          </a:bodyPr>
          <a:lstStyle/>
          <a:p>
            <a:r>
              <a:rPr lang="en-US" dirty="0" smtClean="0">
                <a:solidFill>
                  <a:schemeClr val="accent5">
                    <a:lumMod val="75000"/>
                  </a:schemeClr>
                </a:solidFill>
              </a:rPr>
              <a:t>Low E string</a:t>
            </a:r>
            <a:endParaRPr lang="en-US" dirty="0">
              <a:solidFill>
                <a:schemeClr val="accent5">
                  <a:lumMod val="75000"/>
                </a:schemeClr>
              </a:solidFill>
            </a:endParaRPr>
          </a:p>
        </p:txBody>
      </p:sp>
      <p:sp>
        <p:nvSpPr>
          <p:cNvPr id="11" name="Tekstboks 10"/>
          <p:cNvSpPr txBox="1"/>
          <p:nvPr/>
        </p:nvSpPr>
        <p:spPr>
          <a:xfrm>
            <a:off x="6372200" y="4515966"/>
            <a:ext cx="1678288" cy="369332"/>
          </a:xfrm>
          <a:prstGeom prst="rect">
            <a:avLst/>
          </a:prstGeom>
          <a:noFill/>
        </p:spPr>
        <p:txBody>
          <a:bodyPr wrap="square" rtlCol="0">
            <a:spAutoFit/>
          </a:bodyPr>
          <a:lstStyle/>
          <a:p>
            <a:r>
              <a:rPr lang="en-US" dirty="0" smtClean="0">
                <a:solidFill>
                  <a:schemeClr val="accent5">
                    <a:lumMod val="75000"/>
                  </a:schemeClr>
                </a:solidFill>
              </a:rPr>
              <a:t>High E string</a:t>
            </a:r>
            <a:endParaRPr lang="en-US" dirty="0">
              <a:solidFill>
                <a:schemeClr val="accent5">
                  <a:lumMod val="75000"/>
                </a:schemeClr>
              </a:solidFill>
            </a:endParaRPr>
          </a:p>
        </p:txBody>
      </p:sp>
    </p:spTree>
    <p:extLst>
      <p:ext uri="{BB962C8B-B14F-4D97-AF65-F5344CB8AC3E}">
        <p14:creationId xmlns:p14="http://schemas.microsoft.com/office/powerpoint/2010/main" val="4090085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Pladsholder til indhold 2"/>
              <p:cNvSpPr>
                <a:spLocks noGrp="1"/>
              </p:cNvSpPr>
              <p:nvPr>
                <p:ph idx="1"/>
              </p:nvPr>
            </p:nvSpPr>
            <p:spPr>
              <a:xfrm>
                <a:off x="179512" y="123478"/>
                <a:ext cx="4032126" cy="2448272"/>
              </a:xfrm>
            </p:spPr>
            <p:txBody>
              <a:bodyPr>
                <a:normAutofit fontScale="92500" lnSpcReduction="10000"/>
              </a:bodyPr>
              <a:lstStyle/>
              <a:p>
                <a:pPr marL="114300" indent="0">
                  <a:buNone/>
                </a:pPr>
                <a:r>
                  <a:rPr lang="en-US" dirty="0" smtClean="0"/>
                  <a:t>Signal facts (unpowered)</a:t>
                </a:r>
              </a:p>
              <a:p>
                <a:r>
                  <a:rPr lang="en-US" dirty="0"/>
                  <a:t>Constant carrier signal present</a:t>
                </a:r>
              </a:p>
              <a:p>
                <a:pPr lvl="1"/>
                <a14:m>
                  <m:oMath xmlns:m="http://schemas.openxmlformats.org/officeDocument/2006/math">
                    <m:r>
                      <a:rPr lang="da-DK" i="1">
                        <a:latin typeface="Cambria Math"/>
                      </a:rPr>
                      <m:t>50 </m:t>
                    </m:r>
                    <m:r>
                      <a:rPr lang="da-DK" i="1">
                        <a:latin typeface="Cambria Math"/>
                      </a:rPr>
                      <m:t>𝐻𝑧</m:t>
                    </m:r>
                  </m:oMath>
                </a14:m>
                <a:endParaRPr lang="en-US" dirty="0"/>
              </a:p>
              <a:p>
                <a:pPr lvl="1"/>
                <a14:m>
                  <m:oMath xmlns:m="http://schemas.openxmlformats.org/officeDocument/2006/math">
                    <m:r>
                      <a:rPr lang="en-US" i="1">
                        <a:latin typeface="Cambria Math"/>
                        <a:ea typeface="Cambria Math"/>
                      </a:rPr>
                      <m:t>~</m:t>
                    </m:r>
                    <m:r>
                      <a:rPr lang="da-DK" i="1">
                        <a:latin typeface="Cambria Math"/>
                        <a:ea typeface="Cambria Math"/>
                      </a:rPr>
                      <m:t> </m:t>
                    </m:r>
                    <m:r>
                      <a:rPr lang="da-DK" b="0" i="1" smtClean="0">
                        <a:latin typeface="Cambria Math"/>
                        <a:ea typeface="Cambria Math"/>
                      </a:rPr>
                      <m:t>3.5 </m:t>
                    </m:r>
                    <m:r>
                      <a:rPr lang="da-DK" i="1">
                        <a:latin typeface="Cambria Math"/>
                        <a:ea typeface="Cambria Math"/>
                      </a:rPr>
                      <m:t>𝑚𝑉</m:t>
                    </m:r>
                    <m:r>
                      <a:rPr lang="da-DK" i="1">
                        <a:latin typeface="Cambria Math"/>
                        <a:ea typeface="Cambria Math"/>
                      </a:rPr>
                      <m:t> </m:t>
                    </m:r>
                    <m:r>
                      <a:rPr lang="da-DK" i="1">
                        <a:latin typeface="Cambria Math"/>
                        <a:ea typeface="Cambria Math"/>
                      </a:rPr>
                      <m:t>𝑝𝑝</m:t>
                    </m:r>
                  </m:oMath>
                </a14:m>
                <a:endParaRPr lang="en-US" i="1" dirty="0"/>
              </a:p>
              <a:p>
                <a:endParaRPr lang="en-US" dirty="0"/>
              </a:p>
              <a:p>
                <a:r>
                  <a:rPr lang="en-US" dirty="0"/>
                  <a:t>Frequency of plucked string is over-layered with carrier signal</a:t>
                </a:r>
              </a:p>
              <a:p>
                <a:pPr marL="114300" indent="0">
                  <a:buNone/>
                </a:pPr>
                <a:endParaRPr lang="en-US" dirty="0"/>
              </a:p>
            </p:txBody>
          </p:sp>
        </mc:Choice>
        <mc:Fallback>
          <p:sp>
            <p:nvSpPr>
              <p:cNvPr id="3" name="Pladsholder til indhold 2"/>
              <p:cNvSpPr>
                <a:spLocks noGrp="1" noRot="1" noChangeAspect="1" noMove="1" noResize="1" noEditPoints="1" noAdjustHandles="1" noChangeArrowheads="1" noChangeShapeType="1" noTextEdit="1"/>
              </p:cNvSpPr>
              <p:nvPr>
                <p:ph idx="1"/>
              </p:nvPr>
            </p:nvSpPr>
            <p:spPr>
              <a:xfrm>
                <a:off x="179512" y="123478"/>
                <a:ext cx="4032126" cy="2448272"/>
              </a:xfrm>
              <a:blipFill rotWithShape="1">
                <a:blip r:embed="rId3"/>
                <a:stretch>
                  <a:fillRect t="-2488"/>
                </a:stretch>
              </a:blipFill>
            </p:spPr>
            <p:txBody>
              <a:bodyPr/>
              <a:lstStyle/>
              <a:p>
                <a:r>
                  <a:rPr lang="da-DK">
                    <a:noFill/>
                  </a:rPr>
                  <a:t> </a:t>
                </a:r>
              </a:p>
            </p:txBody>
          </p:sp>
        </mc:Fallback>
      </mc:AlternateContent>
      <p:sp>
        <p:nvSpPr>
          <p:cNvPr id="4" name="Pladsholder til diasnummer 3"/>
          <p:cNvSpPr>
            <a:spLocks noGrp="1"/>
          </p:cNvSpPr>
          <p:nvPr>
            <p:ph type="sldNum" sz="quarter" idx="12"/>
          </p:nvPr>
        </p:nvSpPr>
        <p:spPr/>
        <p:txBody>
          <a:bodyPr/>
          <a:lstStyle/>
          <a:p>
            <a:fld id="{DAB94411-2297-4BD0-B197-35E3682289EC}" type="slidenum">
              <a:rPr lang="da-DK" smtClean="0"/>
              <a:t>6</a:t>
            </a:fld>
            <a:endParaRPr lang="da-DK"/>
          </a:p>
        </p:txBody>
      </p:sp>
      <p:pic>
        <p:nvPicPr>
          <p:cNvPr id="5" name="Billed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3967" y="195486"/>
            <a:ext cx="4060487" cy="2232248"/>
          </a:xfrm>
          <a:prstGeom prst="rect">
            <a:avLst/>
          </a:prstGeom>
        </p:spPr>
      </p:pic>
      <p:pic>
        <p:nvPicPr>
          <p:cNvPr id="6" name="Billed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04" y="2715766"/>
            <a:ext cx="4032448" cy="2180359"/>
          </a:xfrm>
          <a:prstGeom prst="rect">
            <a:avLst/>
          </a:prstGeom>
        </p:spPr>
      </p:pic>
      <p:pic>
        <p:nvPicPr>
          <p:cNvPr id="7" name="Billed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2314" y="2680320"/>
            <a:ext cx="4017513" cy="2180359"/>
          </a:xfrm>
          <a:prstGeom prst="rect">
            <a:avLst/>
          </a:prstGeom>
        </p:spPr>
      </p:pic>
      <p:sp>
        <p:nvSpPr>
          <p:cNvPr id="8" name="Tekstboks 7"/>
          <p:cNvSpPr txBox="1"/>
          <p:nvPr/>
        </p:nvSpPr>
        <p:spPr>
          <a:xfrm>
            <a:off x="6650804" y="1779662"/>
            <a:ext cx="1678288" cy="369332"/>
          </a:xfrm>
          <a:prstGeom prst="rect">
            <a:avLst/>
          </a:prstGeom>
          <a:noFill/>
        </p:spPr>
        <p:txBody>
          <a:bodyPr wrap="square" rtlCol="0">
            <a:spAutoFit/>
          </a:bodyPr>
          <a:lstStyle/>
          <a:p>
            <a:r>
              <a:rPr lang="en-US" dirty="0" smtClean="0">
                <a:solidFill>
                  <a:schemeClr val="accent5">
                    <a:lumMod val="75000"/>
                  </a:schemeClr>
                </a:solidFill>
              </a:rPr>
              <a:t>Carrier signal</a:t>
            </a:r>
            <a:endParaRPr lang="en-US" dirty="0">
              <a:solidFill>
                <a:schemeClr val="accent5">
                  <a:lumMod val="75000"/>
                </a:schemeClr>
              </a:solidFill>
            </a:endParaRPr>
          </a:p>
        </p:txBody>
      </p:sp>
      <p:sp>
        <p:nvSpPr>
          <p:cNvPr id="9" name="Tekstboks 8"/>
          <p:cNvSpPr txBox="1"/>
          <p:nvPr/>
        </p:nvSpPr>
        <p:spPr>
          <a:xfrm>
            <a:off x="2461664" y="4299942"/>
            <a:ext cx="1678288" cy="369332"/>
          </a:xfrm>
          <a:prstGeom prst="rect">
            <a:avLst/>
          </a:prstGeom>
          <a:noFill/>
        </p:spPr>
        <p:txBody>
          <a:bodyPr wrap="square" rtlCol="0">
            <a:spAutoFit/>
          </a:bodyPr>
          <a:lstStyle/>
          <a:p>
            <a:r>
              <a:rPr lang="en-US" dirty="0" smtClean="0">
                <a:solidFill>
                  <a:schemeClr val="accent5">
                    <a:lumMod val="75000"/>
                  </a:schemeClr>
                </a:solidFill>
              </a:rPr>
              <a:t>Low E string</a:t>
            </a:r>
            <a:endParaRPr lang="en-US" dirty="0">
              <a:solidFill>
                <a:schemeClr val="accent5">
                  <a:lumMod val="75000"/>
                </a:schemeClr>
              </a:solidFill>
            </a:endParaRPr>
          </a:p>
        </p:txBody>
      </p:sp>
      <p:sp>
        <p:nvSpPr>
          <p:cNvPr id="10" name="Tekstboks 9"/>
          <p:cNvSpPr txBox="1"/>
          <p:nvPr/>
        </p:nvSpPr>
        <p:spPr>
          <a:xfrm>
            <a:off x="6647982" y="4311143"/>
            <a:ext cx="1678288" cy="369332"/>
          </a:xfrm>
          <a:prstGeom prst="rect">
            <a:avLst/>
          </a:prstGeom>
          <a:noFill/>
        </p:spPr>
        <p:txBody>
          <a:bodyPr wrap="square" rtlCol="0">
            <a:spAutoFit/>
          </a:bodyPr>
          <a:lstStyle/>
          <a:p>
            <a:r>
              <a:rPr lang="en-US" dirty="0" smtClean="0">
                <a:solidFill>
                  <a:schemeClr val="accent5">
                    <a:lumMod val="75000"/>
                  </a:schemeClr>
                </a:solidFill>
              </a:rPr>
              <a:t>High E string</a:t>
            </a:r>
            <a:endParaRPr lang="en-US" dirty="0">
              <a:solidFill>
                <a:schemeClr val="accent5">
                  <a:lumMod val="75000"/>
                </a:schemeClr>
              </a:solidFill>
            </a:endParaRPr>
          </a:p>
        </p:txBody>
      </p:sp>
    </p:spTree>
    <p:extLst>
      <p:ext uri="{BB962C8B-B14F-4D97-AF65-F5344CB8AC3E}">
        <p14:creationId xmlns:p14="http://schemas.microsoft.com/office/powerpoint/2010/main" val="4013797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Hardware setup</a:t>
            </a:r>
            <a:endParaRPr lang="en-US" dirty="0"/>
          </a:p>
        </p:txBody>
      </p:sp>
      <p:sp>
        <p:nvSpPr>
          <p:cNvPr id="3" name="Pladsholder til indhold 2"/>
          <p:cNvSpPr>
            <a:spLocks noGrp="1"/>
          </p:cNvSpPr>
          <p:nvPr>
            <p:ph idx="1"/>
          </p:nvPr>
        </p:nvSpPr>
        <p:spPr/>
        <p:txBody>
          <a:bodyPr/>
          <a:lstStyle/>
          <a:p>
            <a:r>
              <a:rPr lang="en-US" dirty="0" smtClean="0"/>
              <a:t>In progress</a:t>
            </a:r>
          </a:p>
          <a:p>
            <a:pPr lvl="1"/>
            <a:r>
              <a:rPr lang="en-US" dirty="0"/>
              <a:t>Decide on powered or unpowered signal</a:t>
            </a:r>
          </a:p>
          <a:p>
            <a:pPr lvl="1"/>
            <a:r>
              <a:rPr lang="en-US" dirty="0"/>
              <a:t>Reverse engineer test tuner to determine if signal is amplified</a:t>
            </a:r>
          </a:p>
          <a:p>
            <a:pPr lvl="2"/>
            <a:r>
              <a:rPr lang="en-US" dirty="0"/>
              <a:t>COB could be an issue</a:t>
            </a:r>
            <a:r>
              <a:rPr lang="en-US" dirty="0" smtClean="0"/>
              <a:t>!</a:t>
            </a:r>
          </a:p>
          <a:p>
            <a:endParaRPr lang="en-US" dirty="0"/>
          </a:p>
          <a:p>
            <a:r>
              <a:rPr lang="en-US" dirty="0" smtClean="0"/>
              <a:t>Thought for implementation</a:t>
            </a:r>
          </a:p>
          <a:p>
            <a:pPr lvl="1"/>
            <a:r>
              <a:rPr lang="en-US" dirty="0" smtClean="0"/>
              <a:t>Attach and connect Photon</a:t>
            </a:r>
          </a:p>
          <a:p>
            <a:pPr lvl="1"/>
            <a:r>
              <a:rPr lang="en-US" dirty="0" smtClean="0"/>
              <a:t>Build indication to user</a:t>
            </a:r>
            <a:endParaRPr lang="en-US" dirty="0"/>
          </a:p>
        </p:txBody>
      </p:sp>
      <p:sp>
        <p:nvSpPr>
          <p:cNvPr id="4" name="Pladsholder til diasnummer 3"/>
          <p:cNvSpPr>
            <a:spLocks noGrp="1"/>
          </p:cNvSpPr>
          <p:nvPr>
            <p:ph type="sldNum" sz="quarter" idx="12"/>
          </p:nvPr>
        </p:nvSpPr>
        <p:spPr/>
        <p:txBody>
          <a:bodyPr/>
          <a:lstStyle/>
          <a:p>
            <a:fld id="{DAB94411-2297-4BD0-B197-35E3682289EC}" type="slidenum">
              <a:rPr lang="da-DK" smtClean="0"/>
              <a:t>7</a:t>
            </a:fld>
            <a:endParaRPr lang="da-DK"/>
          </a:p>
        </p:txBody>
      </p:sp>
    </p:spTree>
    <p:extLst>
      <p:ext uri="{BB962C8B-B14F-4D97-AF65-F5344CB8AC3E}">
        <p14:creationId xmlns:p14="http://schemas.microsoft.com/office/powerpoint/2010/main" val="3899765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Software</a:t>
            </a:r>
            <a:endParaRPr lang="da-DK" dirty="0"/>
          </a:p>
        </p:txBody>
      </p:sp>
      <p:sp>
        <p:nvSpPr>
          <p:cNvPr id="4" name="Pladsholder til indhold 3"/>
          <p:cNvSpPr>
            <a:spLocks noGrp="1"/>
          </p:cNvSpPr>
          <p:nvPr>
            <p:ph idx="1"/>
          </p:nvPr>
        </p:nvSpPr>
        <p:spPr/>
        <p:txBody>
          <a:bodyPr/>
          <a:lstStyle/>
          <a:p>
            <a:r>
              <a:rPr lang="en-US" dirty="0" smtClean="0"/>
              <a:t>In progress</a:t>
            </a:r>
          </a:p>
          <a:p>
            <a:pPr lvl="1"/>
            <a:r>
              <a:rPr lang="en-US" dirty="0" smtClean="0"/>
              <a:t>Code for analog input on hand, but needs tweaking</a:t>
            </a:r>
          </a:p>
          <a:p>
            <a:pPr lvl="1"/>
            <a:r>
              <a:rPr lang="en-US" dirty="0" smtClean="0"/>
              <a:t>Sample signal and send to ThingSpeak</a:t>
            </a:r>
          </a:p>
          <a:p>
            <a:endParaRPr lang="en-US" dirty="0"/>
          </a:p>
          <a:p>
            <a:r>
              <a:rPr lang="en-US" dirty="0" smtClean="0"/>
              <a:t>Thought for implementation</a:t>
            </a:r>
          </a:p>
          <a:p>
            <a:pPr lvl="1"/>
            <a:r>
              <a:rPr lang="en-US" dirty="0" smtClean="0"/>
              <a:t>FFT analyses to extract frequency (Matlab through ThingSpeak)</a:t>
            </a:r>
          </a:p>
          <a:p>
            <a:pPr lvl="1"/>
            <a:r>
              <a:rPr lang="en-US" dirty="0" smtClean="0"/>
              <a:t>Extract correct string frequency from </a:t>
            </a:r>
            <a:r>
              <a:rPr lang="en-US" dirty="0" smtClean="0">
                <a:hlinkClick r:id="rId3"/>
              </a:rPr>
              <a:t>https://pages.mtu.edu/~suits/notefreqs.html</a:t>
            </a:r>
            <a:endParaRPr lang="en-US" dirty="0" smtClean="0"/>
          </a:p>
          <a:p>
            <a:pPr lvl="1"/>
            <a:r>
              <a:rPr lang="en-US" dirty="0" smtClean="0"/>
              <a:t>Compare results and indicate to user</a:t>
            </a:r>
            <a:endParaRPr lang="en-US" dirty="0"/>
          </a:p>
        </p:txBody>
      </p:sp>
      <p:sp>
        <p:nvSpPr>
          <p:cNvPr id="3" name="Pladsholder til diasnummer 2"/>
          <p:cNvSpPr>
            <a:spLocks noGrp="1"/>
          </p:cNvSpPr>
          <p:nvPr>
            <p:ph type="sldNum" sz="quarter" idx="12"/>
          </p:nvPr>
        </p:nvSpPr>
        <p:spPr/>
        <p:txBody>
          <a:bodyPr/>
          <a:lstStyle/>
          <a:p>
            <a:fld id="{DAB94411-2297-4BD0-B197-35E3682289EC}" type="slidenum">
              <a:rPr lang="da-DK" smtClean="0"/>
              <a:t>8</a:t>
            </a:fld>
            <a:endParaRPr lang="da-DK"/>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99703"/>
            <a:ext cx="2163342" cy="4992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828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ontinuerlig">
  <a:themeElements>
    <a:clrScheme name="Kontinuerlig">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Kontor">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inuerlig">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313</TotalTime>
  <Words>893</Words>
  <Application>Microsoft Office PowerPoint</Application>
  <PresentationFormat>Skærmshow (16:9)</PresentationFormat>
  <Paragraphs>88</Paragraphs>
  <Slides>8</Slides>
  <Notes>8</Notes>
  <HiddenSlides>0</HiddenSlides>
  <MMClips>0</MMClips>
  <ScaleCrop>false</ScaleCrop>
  <HeadingPairs>
    <vt:vector size="4" baseType="variant">
      <vt:variant>
        <vt:lpstr>Tema</vt:lpstr>
      </vt:variant>
      <vt:variant>
        <vt:i4>1</vt:i4>
      </vt:variant>
      <vt:variant>
        <vt:lpstr>Diastitler</vt:lpstr>
      </vt:variant>
      <vt:variant>
        <vt:i4>8</vt:i4>
      </vt:variant>
    </vt:vector>
  </HeadingPairs>
  <TitlesOfParts>
    <vt:vector size="9" baseType="lpstr">
      <vt:lpstr>Kontinuerlig</vt:lpstr>
      <vt:lpstr>IoT Guitar tuner</vt:lpstr>
      <vt:lpstr>Status update</vt:lpstr>
      <vt:lpstr>Hardware</vt:lpstr>
      <vt:lpstr>Signal analysis</vt:lpstr>
      <vt:lpstr>PowerPoint-præsentation</vt:lpstr>
      <vt:lpstr>PowerPoint-præsentation</vt:lpstr>
      <vt:lpstr>Hardware setup</vt:lpstr>
      <vt:lpstr>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E5IoT Guitar tuner</dc:title>
  <dc:creator>Kim Petersen</dc:creator>
  <cp:lastModifiedBy>Kim Coutinho Hjerrild Petersen</cp:lastModifiedBy>
  <cp:revision>27</cp:revision>
  <dcterms:created xsi:type="dcterms:W3CDTF">2018-10-27T12:08:42Z</dcterms:created>
  <dcterms:modified xsi:type="dcterms:W3CDTF">2018-10-27T17:27:31Z</dcterms:modified>
</cp:coreProperties>
</file>