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6" r:id="rId12"/>
    <p:sldId id="271" r:id="rId13"/>
    <p:sldId id="272" r:id="rId14"/>
    <p:sldId id="273" r:id="rId15"/>
    <p:sldId id="274" r:id="rId16"/>
    <p:sldId id="282" r:id="rId17"/>
    <p:sldId id="275" r:id="rId18"/>
    <p:sldId id="278" r:id="rId19"/>
    <p:sldId id="283" r:id="rId20"/>
    <p:sldId id="284" r:id="rId21"/>
    <p:sldId id="300" r:id="rId22"/>
    <p:sldId id="267" r:id="rId23"/>
    <p:sldId id="268" r:id="rId24"/>
    <p:sldId id="295" r:id="rId25"/>
    <p:sldId id="269" r:id="rId26"/>
    <p:sldId id="285" r:id="rId27"/>
    <p:sldId id="286" r:id="rId28"/>
    <p:sldId id="287" r:id="rId29"/>
    <p:sldId id="288" r:id="rId30"/>
    <p:sldId id="289" r:id="rId31"/>
    <p:sldId id="301" r:id="rId32"/>
    <p:sldId id="290" r:id="rId33"/>
    <p:sldId id="291" r:id="rId34"/>
    <p:sldId id="292" r:id="rId35"/>
    <p:sldId id="294" r:id="rId36"/>
    <p:sldId id="297" r:id="rId37"/>
    <p:sldId id="298" r:id="rId38"/>
    <p:sldId id="293" r:id="rId39"/>
    <p:sldId id="296" r:id="rId40"/>
    <p:sldId id="299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EEF3F8"/>
    <a:srgbClr val="777777"/>
    <a:srgbClr val="E66A1F"/>
    <a:srgbClr val="686868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69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0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8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45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56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8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7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9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25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54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8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15723-907A-46E4-9F13-0830C1F07BC8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1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프리랜서 관리 시스템 설계서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pPr algn="r"/>
            <a:r>
              <a:rPr lang="ko-KR" altLang="en-US" dirty="0" err="1" smtClean="0"/>
              <a:t>팀코딩파이터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688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7.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테이블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864258"/>
              </p:ext>
            </p:extLst>
          </p:nvPr>
        </p:nvGraphicFramePr>
        <p:xfrm>
          <a:off x="179512" y="1628800"/>
          <a:ext cx="871297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368152"/>
                <a:gridCol w="1008112"/>
                <a:gridCol w="1080120"/>
                <a:gridCol w="302433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타입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PROJ_ID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VARCHAR2(8)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프로젝트 아이디 </a:t>
                      </a:r>
                      <a:r>
                        <a:rPr lang="en-US" altLang="ko-KR" sz="1100" dirty="0" smtClean="0">
                          <a:latin typeface="+mj-lt"/>
                        </a:rPr>
                        <a:t>PROJ0001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3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PROJ_NM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VARCHAR2(50)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프로젝트 이름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PROJ_STR_DATE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프로젝트 시작일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PROJ_END_DATE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프로젝트 종료일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CLIENT_ID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VARCHAR2(8)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고객사</a:t>
                      </a:r>
                      <a:r>
                        <a:rPr lang="ko-KR" altLang="en-US" sz="1100" dirty="0" smtClean="0">
                          <a:latin typeface="+mj-lt"/>
                        </a:rPr>
                        <a:t> 아이디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INVOLVE_NUM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NUMBER(5)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투여인원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NEED_TECH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해당 프로젝트 필요기술 </a:t>
                      </a:r>
                      <a:r>
                        <a:rPr lang="en-US" altLang="ko-KR" sz="1100" dirty="0" smtClean="0">
                          <a:latin typeface="+mj-lt"/>
                        </a:rPr>
                        <a:t>(JSP, ASP, C# …)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FIELD_1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해당 분야 </a:t>
                      </a:r>
                      <a:r>
                        <a:rPr lang="ko-KR" altLang="en-US" sz="1100" dirty="0" err="1" smtClean="0">
                          <a:latin typeface="+mj-lt"/>
                        </a:rPr>
                        <a:t>대분류</a:t>
                      </a:r>
                      <a:r>
                        <a:rPr lang="ko-KR" altLang="en-US" sz="1100" dirty="0" smtClean="0"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latin typeface="+mj-lt"/>
                        </a:rPr>
                        <a:t>– </a:t>
                      </a:r>
                      <a:r>
                        <a:rPr lang="ko-KR" altLang="en-US" sz="1100" dirty="0" smtClean="0">
                          <a:latin typeface="+mj-lt"/>
                        </a:rPr>
                        <a:t>공통코드 등록 사용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FIELD_2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VARCHAR2(10)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해당 분야 소분류 </a:t>
                      </a:r>
                      <a:r>
                        <a:rPr lang="en-US" altLang="ko-KR" sz="1100" dirty="0" smtClean="0">
                          <a:latin typeface="+mj-lt"/>
                        </a:rPr>
                        <a:t>– </a:t>
                      </a:r>
                      <a:r>
                        <a:rPr lang="ko-KR" altLang="en-US" sz="1100" dirty="0" smtClean="0">
                          <a:latin typeface="+mj-lt"/>
                        </a:rPr>
                        <a:t>공통코드 등록 사용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NOTE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VARCHAR2(500)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>
                          <a:latin typeface="+mj-lt"/>
                        </a:rPr>
                        <a:t>비고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REMARK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VARCHAR2(500)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프로젝트 상세내용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USE_YN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CHAR(1)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사용여부 </a:t>
                      </a:r>
                      <a:r>
                        <a:rPr lang="en-US" altLang="ko-KR" sz="1100" dirty="0" smtClean="0">
                          <a:latin typeface="+mj-lt"/>
                        </a:rPr>
                        <a:t>Y,N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– DEFAULT : Y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INSERT_ID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INSERT_DATE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등록일 </a:t>
                      </a:r>
                      <a:r>
                        <a:rPr lang="en-US" altLang="ko-KR" sz="1100" dirty="0" smtClean="0">
                          <a:latin typeface="+mj-lt"/>
                        </a:rPr>
                        <a:t>- 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DEFAULT: ORACLE : SYSDATE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UPDATE_ID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최종수정자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최종수정일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1520" y="11874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 </a:t>
            </a:r>
            <a:r>
              <a:rPr lang="en-US" altLang="ko-KR" dirty="0" smtClean="0"/>
              <a:t>: PROJECT_TBL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119661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엔터</a:t>
            </a:r>
            <a:r>
              <a:rPr lang="ko-KR" altLang="en-US" dirty="0" err="1"/>
              <a:t>티</a:t>
            </a:r>
            <a:r>
              <a:rPr lang="ko-KR" altLang="en-US" dirty="0" smtClean="0"/>
              <a:t>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프로젝트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4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7.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테이블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975373"/>
              </p:ext>
            </p:extLst>
          </p:nvPr>
        </p:nvGraphicFramePr>
        <p:xfrm>
          <a:off x="179512" y="1628800"/>
          <a:ext cx="871297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368152"/>
                <a:gridCol w="1008112"/>
                <a:gridCol w="1080120"/>
                <a:gridCol w="302433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타입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CHARGE_ID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담당자 아이디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3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CHARGE_PWD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담당자 패스워드 </a:t>
                      </a:r>
                      <a:r>
                        <a:rPr lang="en-US" altLang="ko-KR" sz="1100" dirty="0" smtClean="0">
                          <a:latin typeface="+mj-lt"/>
                        </a:rPr>
                        <a:t>(sha256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암호화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CHARGE_NM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VARCHAR2(30)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담당자 이름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3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COMPANY_ID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담당자 회사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ORG_ID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VARCHAR2(10)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부서코드 </a:t>
                      </a:r>
                      <a:r>
                        <a:rPr lang="en-US" altLang="ko-KR" sz="1100" dirty="0" smtClean="0">
                          <a:latin typeface="+mj-lt"/>
                        </a:rPr>
                        <a:t>– </a:t>
                      </a:r>
                      <a:r>
                        <a:rPr lang="ko-KR" altLang="en-US" sz="1100" dirty="0" smtClean="0">
                          <a:latin typeface="+mj-lt"/>
                        </a:rPr>
                        <a:t>공통코드 등록 사용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POSITION_NM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VARCHAR2(50)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직위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CHARGE_PHONE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VARCHAR2(20)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담당자 핸드폰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CHARGE_TEL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VARCHAR2(20)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담당자 전화번호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CHARGE_MAIL_1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담당자 메일주소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CHARGE_MAIL_2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담당자 메일주소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USE_YN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CHAR(1)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사용여부 </a:t>
                      </a:r>
                      <a:r>
                        <a:rPr lang="en-US" altLang="ko-KR" sz="1100" dirty="0" smtClean="0">
                          <a:latin typeface="+mj-lt"/>
                        </a:rPr>
                        <a:t>Y,N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– DEFAULT : Y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INSERT_ID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INSERT_DATE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등록일 </a:t>
                      </a:r>
                      <a:r>
                        <a:rPr lang="en-US" altLang="ko-KR" sz="1100" dirty="0" smtClean="0">
                          <a:latin typeface="+mj-lt"/>
                        </a:rPr>
                        <a:t>- 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DEFAULT: ORACLE : SYSDATE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UPDATE_ID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최종수정자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최종수정일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874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 </a:t>
            </a:r>
            <a:r>
              <a:rPr lang="en-US" altLang="ko-KR" dirty="0" smtClean="0"/>
              <a:t>: CHARGE_TBL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119661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엔터</a:t>
            </a:r>
            <a:r>
              <a:rPr lang="ko-KR" altLang="en-US" dirty="0" err="1"/>
              <a:t>티</a:t>
            </a:r>
            <a:r>
              <a:rPr lang="ko-KR" altLang="en-US" dirty="0" smtClean="0"/>
              <a:t>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담당자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4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7.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테이블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541494"/>
              </p:ext>
            </p:extLst>
          </p:nvPr>
        </p:nvGraphicFramePr>
        <p:xfrm>
          <a:off x="179512" y="1628800"/>
          <a:ext cx="8712970" cy="4718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368152"/>
                <a:gridCol w="1008112"/>
                <a:gridCol w="1080120"/>
                <a:gridCol w="302433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타입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FREELN_ID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VARCHAR2(10)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j-lt"/>
                        </a:rPr>
                        <a:t>O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j-lt"/>
                        </a:rPr>
                        <a:t>프리랜서 아이디 </a:t>
                      </a:r>
                      <a:r>
                        <a:rPr lang="en-US" altLang="ko-KR" sz="900" dirty="0" smtClean="0">
                          <a:latin typeface="+mj-lt"/>
                        </a:rPr>
                        <a:t>: FREE0001 - </a:t>
                      </a:r>
                      <a:r>
                        <a:rPr lang="ko-KR" altLang="en-US" sz="900" dirty="0" smtClean="0">
                          <a:latin typeface="+mj-lt"/>
                        </a:rPr>
                        <a:t>자동발급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3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FREELN_NM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VARCHAR2(30)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j-lt"/>
                        </a:rPr>
                        <a:t>O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j-lt"/>
                        </a:rPr>
                        <a:t>프리랜서 이름 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FREELN_PHONE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VARCHAR2(20)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j-lt"/>
                        </a:rPr>
                        <a:t>O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j-lt"/>
                        </a:rPr>
                        <a:t>프리랜서 핸드폰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FREELN_TEL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VARCHAR2(20)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j-lt"/>
                        </a:rPr>
                        <a:t>프리랜서 집전화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FREEN_MAIL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VARCHAR2(100)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j-lt"/>
                        </a:rPr>
                        <a:t>O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 smtClean="0">
                          <a:latin typeface="+mj-lt"/>
                        </a:rPr>
                        <a:t>프리랜서 </a:t>
                      </a:r>
                      <a:r>
                        <a:rPr lang="ko-KR" altLang="en-US" sz="900" baseline="0" dirty="0" err="1" smtClean="0">
                          <a:latin typeface="+mj-lt"/>
                        </a:rPr>
                        <a:t>이메일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FREEN_ADDR_1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VARCHAR2(300)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j-lt"/>
                        </a:rPr>
                        <a:t>프리랜서 주소 </a:t>
                      </a:r>
                      <a:r>
                        <a:rPr lang="en-US" altLang="ko-KR" sz="90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j-lt"/>
                        </a:rPr>
                        <a:t>울산 동구 </a:t>
                      </a:r>
                      <a:r>
                        <a:rPr lang="en-US" altLang="ko-KR" sz="900" baseline="0" dirty="0" smtClean="0">
                          <a:latin typeface="+mj-lt"/>
                        </a:rPr>
                        <a:t>….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FREEN_ADDR_2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VARCHAR2(300)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프리랜서 상세주소   땡땡 아파트 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208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HOPE_PLACE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VARCHAR2(10) -&gt; 100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j-lt"/>
                        </a:rPr>
                        <a:t>O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j-lt"/>
                        </a:rPr>
                        <a:t>희망근무지</a:t>
                      </a:r>
                      <a:r>
                        <a:rPr lang="en-US" altLang="ko-KR" sz="900" dirty="0" smtClean="0">
                          <a:latin typeface="+mj-lt"/>
                        </a:rPr>
                        <a:t>, </a:t>
                      </a:r>
                      <a:r>
                        <a:rPr lang="ko-KR" altLang="en-US" sz="900" dirty="0" smtClean="0">
                          <a:latin typeface="+mj-lt"/>
                        </a:rPr>
                        <a:t>공통코드</a:t>
                      </a:r>
                      <a:r>
                        <a:rPr lang="en-US" altLang="ko-KR" sz="900" dirty="0" smtClean="0">
                          <a:latin typeface="+mj-lt"/>
                        </a:rPr>
                        <a:t>, (AAA, BBB, CCC ….)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HOPE_MONEY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VARCHAR2(20)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j-lt"/>
                        </a:rPr>
                        <a:t>O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j-lt"/>
                        </a:rPr>
                        <a:t>희망 금액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HOPE_CALL_STR_TIME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VARCHAR2(10)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j-lt"/>
                        </a:rPr>
                        <a:t>통화가능 시작 시간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HOPE_CALL_END_TIME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VARCHAR2(10)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통화가능 종료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MAJOR_TECH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VARHCAR2(200)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j-lt"/>
                        </a:rPr>
                        <a:t>O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j-lt"/>
                        </a:rPr>
                        <a:t>주기술분야</a:t>
                      </a:r>
                      <a:r>
                        <a:rPr lang="en-US" altLang="ko-KR" sz="900" dirty="0" smtClean="0">
                          <a:latin typeface="+mj-lt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j-lt"/>
                        </a:rPr>
                        <a:t>공통코드</a:t>
                      </a:r>
                      <a:r>
                        <a:rPr lang="en-US" altLang="ko-KR" sz="900" baseline="0" dirty="0" smtClean="0">
                          <a:latin typeface="+mj-lt"/>
                        </a:rPr>
                        <a:t>, AAA,BBB,CCC ….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VARCHAR2(3000)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자기소개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IMG_NM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VARCHAR2(300)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j-lt"/>
                        </a:rPr>
                        <a:t>사진파일 이름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IN_ENABLE_DATE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j-lt"/>
                        </a:rPr>
                        <a:t>투입가능 일자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INSERT_ID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VARCHAR2(10)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j-lt"/>
                        </a:rPr>
                        <a:t>O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j-lt"/>
                        </a:rPr>
                        <a:t>등록자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INSERT_DATE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DATE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j-lt"/>
                        </a:rPr>
                        <a:t>O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j-lt"/>
                        </a:rPr>
                        <a:t>등록일 </a:t>
                      </a:r>
                      <a:r>
                        <a:rPr lang="en-US" altLang="ko-KR" sz="900" dirty="0" smtClean="0">
                          <a:latin typeface="+mj-lt"/>
                        </a:rPr>
                        <a:t>- </a:t>
                      </a:r>
                      <a:r>
                        <a:rPr lang="ko-KR" altLang="en-US" sz="9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+mj-lt"/>
                        </a:rPr>
                        <a:t>DEFAULT: ORACLE : SYSDATE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UPDATE_ID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VARCHAR2(10)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j-lt"/>
                        </a:rPr>
                        <a:t>최종수정자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UPDATE_DATE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j-lt"/>
                        </a:rPr>
                        <a:t>최종수정일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874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 </a:t>
            </a:r>
            <a:r>
              <a:rPr lang="en-US" altLang="ko-KR" dirty="0" smtClean="0"/>
              <a:t>: FREELN_TBL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119661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엔터</a:t>
            </a:r>
            <a:r>
              <a:rPr lang="ko-KR" altLang="en-US" dirty="0" err="1"/>
              <a:t>티</a:t>
            </a:r>
            <a:r>
              <a:rPr lang="ko-KR" altLang="en-US" dirty="0" smtClean="0"/>
              <a:t>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프리랜서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9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7.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테이블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002525"/>
              </p:ext>
            </p:extLst>
          </p:nvPr>
        </p:nvGraphicFramePr>
        <p:xfrm>
          <a:off x="179512" y="1628800"/>
          <a:ext cx="871297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368152"/>
                <a:gridCol w="1008112"/>
                <a:gridCol w="1080120"/>
                <a:gridCol w="302433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타입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FREELN_ID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프리랜서 아이디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3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CAREER_NUM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NUMBER(5)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등록순번    </a:t>
                      </a:r>
                      <a:r>
                        <a:rPr lang="en-US" altLang="ko-KR" sz="1100" dirty="0" smtClean="0">
                          <a:latin typeface="+mj-lt"/>
                        </a:rPr>
                        <a:t>1,2,3…..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CLIENT_NM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고객사</a:t>
                      </a:r>
                      <a:r>
                        <a:rPr lang="ko-KR" altLang="en-US" sz="1100" dirty="0" smtClean="0">
                          <a:latin typeface="+mj-lt"/>
                        </a:rPr>
                        <a:t> 이름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CLIENT_LOCA_1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VARCHAR2(10)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고객사</a:t>
                      </a:r>
                      <a:r>
                        <a:rPr lang="ko-KR" altLang="en-US" sz="1100" dirty="0" smtClean="0">
                          <a:latin typeface="+mj-lt"/>
                        </a:rPr>
                        <a:t> 위치 </a:t>
                      </a:r>
                      <a:r>
                        <a:rPr lang="en-US" altLang="ko-KR" sz="1100" dirty="0" smtClean="0">
                          <a:latin typeface="+mj-lt"/>
                        </a:rPr>
                        <a:t>1 – </a:t>
                      </a:r>
                      <a:r>
                        <a:rPr lang="ko-KR" altLang="en-US" sz="1100" dirty="0" smtClean="0">
                          <a:latin typeface="+mj-lt"/>
                        </a:rPr>
                        <a:t>경남</a:t>
                      </a:r>
                      <a:r>
                        <a:rPr lang="en-US" altLang="ko-KR" sz="110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dirty="0" smtClean="0">
                          <a:latin typeface="+mj-lt"/>
                        </a:rPr>
                        <a:t>서울</a:t>
                      </a:r>
                      <a:r>
                        <a:rPr lang="en-US" altLang="ko-KR" sz="110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dirty="0" smtClean="0">
                          <a:latin typeface="+mj-lt"/>
                        </a:rPr>
                        <a:t>울산 </a:t>
                      </a:r>
                      <a:r>
                        <a:rPr lang="en-US" altLang="ko-KR" sz="1100" dirty="0" smtClean="0">
                          <a:latin typeface="+mj-lt"/>
                        </a:rPr>
                        <a:t>,, </a:t>
                      </a:r>
                      <a:r>
                        <a:rPr lang="ko-KR" altLang="en-US" sz="1100" dirty="0" smtClean="0">
                          <a:latin typeface="+mj-lt"/>
                        </a:rPr>
                        <a:t>공통코드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CLIENT_LOCA_2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VARCHAR2(10)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고객사</a:t>
                      </a:r>
                      <a:r>
                        <a:rPr lang="ko-KR" altLang="en-US" sz="1100" dirty="0" smtClean="0">
                          <a:latin typeface="+mj-lt"/>
                        </a:rPr>
                        <a:t> 위치 </a:t>
                      </a:r>
                      <a:r>
                        <a:rPr lang="en-US" altLang="ko-KR" sz="1100" dirty="0" smtClean="0">
                          <a:latin typeface="+mj-lt"/>
                        </a:rPr>
                        <a:t>2 – </a:t>
                      </a:r>
                      <a:r>
                        <a:rPr lang="ko-KR" altLang="en-US" sz="1100" dirty="0" err="1" smtClean="0">
                          <a:latin typeface="+mj-lt"/>
                        </a:rPr>
                        <a:t>양평구</a:t>
                      </a:r>
                      <a:r>
                        <a:rPr lang="en-US" altLang="ko-KR" sz="110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dirty="0" smtClean="0">
                          <a:latin typeface="+mj-lt"/>
                        </a:rPr>
                        <a:t>양산시</a:t>
                      </a:r>
                      <a:r>
                        <a:rPr lang="en-US" altLang="ko-KR" sz="1100" dirty="0" smtClean="0">
                          <a:latin typeface="+mj-lt"/>
                        </a:rPr>
                        <a:t>….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DUTY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직책 </a:t>
                      </a:r>
                      <a:r>
                        <a:rPr lang="en-US" altLang="ko-KR" sz="1100" dirty="0" smtClean="0">
                          <a:latin typeface="+mj-lt"/>
                        </a:rPr>
                        <a:t>– PM, PL, </a:t>
                      </a:r>
                      <a:r>
                        <a:rPr lang="ko-KR" altLang="en-US" sz="1100" dirty="0" smtClean="0">
                          <a:latin typeface="+mj-lt"/>
                        </a:rPr>
                        <a:t>개발</a:t>
                      </a:r>
                      <a:r>
                        <a:rPr lang="en-US" altLang="ko-KR" sz="110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dirty="0" smtClean="0">
                          <a:latin typeface="+mj-lt"/>
                        </a:rPr>
                        <a:t>디자인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TASK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VARCHAR2(300)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업무 </a:t>
                      </a:r>
                      <a:r>
                        <a:rPr lang="en-US" altLang="ko-KR" sz="1100" dirty="0" smtClean="0">
                          <a:latin typeface="+mj-lt"/>
                        </a:rPr>
                        <a:t>– </a:t>
                      </a:r>
                      <a:r>
                        <a:rPr lang="ko-KR" altLang="en-US" sz="1100" dirty="0" smtClean="0">
                          <a:latin typeface="+mj-lt"/>
                        </a:rPr>
                        <a:t>인사</a:t>
                      </a:r>
                      <a:r>
                        <a:rPr lang="en-US" altLang="ko-KR" sz="110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dirty="0" smtClean="0">
                          <a:latin typeface="+mj-lt"/>
                        </a:rPr>
                        <a:t>관리</a:t>
                      </a:r>
                      <a:r>
                        <a:rPr lang="en-US" altLang="ko-KR" sz="1100" dirty="0" smtClean="0">
                          <a:latin typeface="+mj-lt"/>
                        </a:rPr>
                        <a:t> …..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WORK_STR_DATE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업무 시작 일자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WORK_END_DATE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업무 종료 일자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CONTENTS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VARCHAR2(3000)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상세 내용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USE_TECH_1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VARCHAR2(200)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사용기술 </a:t>
                      </a:r>
                      <a:r>
                        <a:rPr lang="en-US" altLang="ko-KR" sz="1100" dirty="0" smtClean="0">
                          <a:latin typeface="+mj-lt"/>
                        </a:rPr>
                        <a:t>1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USE_TECH_2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VARCHAR2(200)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사용기술 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WORK_MONEY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받았던 프리랜서 금액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INSERT_ID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INSERT_DATE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등록일 </a:t>
                      </a:r>
                      <a:r>
                        <a:rPr lang="en-US" altLang="ko-KR" sz="1100" dirty="0" smtClean="0">
                          <a:latin typeface="+mj-lt"/>
                        </a:rPr>
                        <a:t>- 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DEFAULT: ORACLE : SYSDATE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UPDATE_ID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최종수정자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최종수정일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8746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 </a:t>
            </a:r>
            <a:r>
              <a:rPr lang="en-US" altLang="ko-KR" dirty="0" smtClean="0"/>
              <a:t>: FREELN_CAREER_TBL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119661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엔터</a:t>
            </a:r>
            <a:r>
              <a:rPr lang="ko-KR" altLang="en-US" dirty="0" err="1"/>
              <a:t>티</a:t>
            </a:r>
            <a:r>
              <a:rPr lang="ko-KR" altLang="en-US" dirty="0" smtClean="0"/>
              <a:t>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경력정보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9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7.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테이블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753582"/>
              </p:ext>
            </p:extLst>
          </p:nvPr>
        </p:nvGraphicFramePr>
        <p:xfrm>
          <a:off x="179512" y="1628800"/>
          <a:ext cx="871297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368152"/>
                <a:gridCol w="1008112"/>
                <a:gridCol w="1080120"/>
                <a:gridCol w="302433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타입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FREELN_ID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프리랜서 아이디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3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LICN_NUM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NUMBER(5)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자격증 등록 순번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LICN_CODE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VARCHAR2(30)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자격증 번호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LICN_NM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자격증 명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81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LICN_KIND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VARCHAR2(10)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자격증 종목   공통코드등록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LICN_GET_DATE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자격증 취득 날짜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LICN_PUB_DATE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자격증 발행 날짜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LICN_IN_CODE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VARCHAR2(50)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자격증 내지 번호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INSERT_ID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INSERT_DATE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등록일 </a:t>
                      </a:r>
                      <a:r>
                        <a:rPr lang="en-US" altLang="ko-KR" sz="1100" dirty="0" smtClean="0">
                          <a:latin typeface="+mj-lt"/>
                        </a:rPr>
                        <a:t>- 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DEFAULT: ORACLE : SYSDATE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UPDATE_ID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최종수정자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최종수정일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874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 </a:t>
            </a:r>
            <a:r>
              <a:rPr lang="en-US" altLang="ko-KR" dirty="0" smtClean="0"/>
              <a:t>: FREELN_LICN_TBL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119661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엔터</a:t>
            </a:r>
            <a:r>
              <a:rPr lang="ko-KR" altLang="en-US" dirty="0" err="1"/>
              <a:t>티</a:t>
            </a:r>
            <a:r>
              <a:rPr lang="ko-KR" altLang="en-US" dirty="0" smtClean="0"/>
              <a:t>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자격증증보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9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7.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테이블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963029"/>
              </p:ext>
            </p:extLst>
          </p:nvPr>
        </p:nvGraphicFramePr>
        <p:xfrm>
          <a:off x="179512" y="1628800"/>
          <a:ext cx="871297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368152"/>
                <a:gridCol w="1008112"/>
                <a:gridCol w="1080120"/>
                <a:gridCol w="302433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타입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FREELN_ID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프리랜스</a:t>
                      </a:r>
                      <a:r>
                        <a:rPr lang="ko-KR" altLang="en-US" sz="1100" dirty="0" smtClean="0">
                          <a:latin typeface="+mj-lt"/>
                        </a:rPr>
                        <a:t> 아이디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3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SCH_NUM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NUMBER(5)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 순번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SCH_GBN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학력구분</a:t>
                      </a:r>
                      <a:r>
                        <a:rPr lang="en-US" altLang="ko-KR" sz="110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dirty="0" smtClean="0">
                          <a:latin typeface="+mj-lt"/>
                        </a:rPr>
                        <a:t>초등학교</a:t>
                      </a:r>
                      <a:r>
                        <a:rPr lang="en-US" altLang="ko-KR" sz="110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dirty="0" smtClean="0">
                          <a:latin typeface="+mj-lt"/>
                        </a:rPr>
                        <a:t>중학교 </a:t>
                      </a:r>
                      <a:r>
                        <a:rPr lang="en-US" altLang="ko-KR" sz="1100" dirty="0" smtClean="0">
                          <a:latin typeface="+mj-lt"/>
                        </a:rPr>
                        <a:t>,,,……   </a:t>
                      </a:r>
                      <a:r>
                        <a:rPr lang="ko-KR" altLang="en-US" sz="1100" dirty="0" smtClean="0">
                          <a:latin typeface="+mj-lt"/>
                        </a:rPr>
                        <a:t>공통코드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SCH_GRD_DATE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졸업일자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SCH_NM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VARCHAR2(100)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졸업학교명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NOTE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VARCHAR2(300)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비고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INSERT_ID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INSERT_DATE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등록일 </a:t>
                      </a:r>
                      <a:r>
                        <a:rPr lang="en-US" altLang="ko-KR" sz="1100" dirty="0" smtClean="0">
                          <a:latin typeface="+mj-lt"/>
                        </a:rPr>
                        <a:t>- 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DEFAULT: ORACLE : SYSDATE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UPDATE_ID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최종수정자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최종수정일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874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 </a:t>
            </a:r>
            <a:r>
              <a:rPr lang="en-US" altLang="ko-KR" dirty="0" smtClean="0"/>
              <a:t>: FREELN_SCH_TBL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119661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엔터</a:t>
            </a:r>
            <a:r>
              <a:rPr lang="ko-KR" altLang="en-US" dirty="0" err="1"/>
              <a:t>티</a:t>
            </a:r>
            <a:r>
              <a:rPr lang="ko-KR" altLang="en-US" dirty="0" smtClean="0"/>
              <a:t>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학력정보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9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7.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테이블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860004"/>
              </p:ext>
            </p:extLst>
          </p:nvPr>
        </p:nvGraphicFramePr>
        <p:xfrm>
          <a:off x="179512" y="1628800"/>
          <a:ext cx="871297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368152"/>
                <a:gridCol w="1008112"/>
                <a:gridCol w="1080120"/>
                <a:gridCol w="302433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타입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FREELN_ID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프리랜서 아이디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3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RESUME_NUM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NUMBER(5)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이력서 등록순번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>
                          <a:latin typeface="+mj-lt"/>
                        </a:rPr>
                        <a:t>REAL_FILENM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VARCHAR2(300)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VRTL_FILENM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VARCHAR2(50)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54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874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 </a:t>
            </a:r>
            <a:r>
              <a:rPr lang="en-US" altLang="ko-KR" dirty="0" smtClean="0"/>
              <a:t>: RESUME_TBL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119661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엔터</a:t>
            </a:r>
            <a:r>
              <a:rPr lang="ko-KR" altLang="en-US" dirty="0" err="1"/>
              <a:t>티</a:t>
            </a:r>
            <a:r>
              <a:rPr lang="ko-KR" altLang="en-US" dirty="0" smtClean="0"/>
              <a:t>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이력서 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6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7.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테이블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786319"/>
              </p:ext>
            </p:extLst>
          </p:nvPr>
        </p:nvGraphicFramePr>
        <p:xfrm>
          <a:off x="179512" y="1628800"/>
          <a:ext cx="871297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368152"/>
                <a:gridCol w="1008112"/>
                <a:gridCol w="1080120"/>
                <a:gridCol w="302433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타입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CLIENT_ID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고객사</a:t>
                      </a:r>
                      <a:r>
                        <a:rPr lang="ko-KR" altLang="en-US" sz="1100" dirty="0" smtClean="0">
                          <a:latin typeface="+mj-lt"/>
                        </a:rPr>
                        <a:t> 아이디 </a:t>
                      </a:r>
                      <a:r>
                        <a:rPr lang="en-US" altLang="ko-KR" sz="1100" dirty="0" smtClean="0">
                          <a:latin typeface="+mj-lt"/>
                        </a:rPr>
                        <a:t>– CLNT0001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3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CLIENT_NM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고객사</a:t>
                      </a:r>
                      <a:r>
                        <a:rPr lang="ko-KR" altLang="en-US" sz="1100" dirty="0" smtClean="0">
                          <a:latin typeface="+mj-lt"/>
                        </a:rPr>
                        <a:t> 이름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CLIENT_ADDR_1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고객사</a:t>
                      </a:r>
                      <a:r>
                        <a:rPr lang="ko-KR" altLang="en-US" sz="1100" dirty="0" smtClean="0">
                          <a:latin typeface="+mj-lt"/>
                        </a:rPr>
                        <a:t> 주소 </a:t>
                      </a:r>
                      <a:r>
                        <a:rPr lang="en-US" altLang="ko-KR" sz="1100" dirty="0" smtClean="0">
                          <a:latin typeface="+mj-lt"/>
                        </a:rPr>
                        <a:t>1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CLIENT_ADDR_2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VARCHAR2(300)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고객사</a:t>
                      </a:r>
                      <a:r>
                        <a:rPr lang="ko-KR" altLang="en-US" sz="1100" dirty="0" smtClean="0">
                          <a:latin typeface="+mj-lt"/>
                        </a:rPr>
                        <a:t> 주소 </a:t>
                      </a:r>
                      <a:r>
                        <a:rPr lang="en-US" altLang="ko-KR" sz="1100" dirty="0" smtClean="0">
                          <a:latin typeface="+mj-lt"/>
                        </a:rPr>
                        <a:t>2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CLIENT_FILE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VARCHAR2(300)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고객사</a:t>
                      </a:r>
                      <a:r>
                        <a:rPr lang="ko-KR" altLang="en-US" sz="1100" dirty="0" smtClean="0">
                          <a:latin typeface="+mj-lt"/>
                        </a:rPr>
                        <a:t> 이력서 </a:t>
                      </a:r>
                      <a:r>
                        <a:rPr lang="en-US" altLang="ko-KR" sz="1100" dirty="0" smtClean="0">
                          <a:latin typeface="+mj-lt"/>
                        </a:rPr>
                        <a:t>EXCEL </a:t>
                      </a:r>
                      <a:r>
                        <a:rPr lang="ko-KR" altLang="en-US" sz="1100" dirty="0" smtClean="0">
                          <a:latin typeface="+mj-lt"/>
                        </a:rPr>
                        <a:t>양식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CLIENT_FILE_NM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고객사</a:t>
                      </a:r>
                      <a:r>
                        <a:rPr lang="ko-KR" altLang="en-US" sz="1100" dirty="0" smtClean="0">
                          <a:latin typeface="+mj-lt"/>
                        </a:rPr>
                        <a:t> 이력서 양식 명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INSERT_ID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INSERT_DATE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등록일 </a:t>
                      </a:r>
                      <a:r>
                        <a:rPr lang="en-US" altLang="ko-KR" sz="1100" dirty="0" smtClean="0">
                          <a:latin typeface="+mj-lt"/>
                        </a:rPr>
                        <a:t>- 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DEFAULT: ORACLE : SYSDATE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UPDATE_ID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최종수정자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최종수정일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874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 </a:t>
            </a:r>
            <a:r>
              <a:rPr lang="en-US" altLang="ko-KR" dirty="0" smtClean="0"/>
              <a:t>: CLIENT_TBL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119661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엔터</a:t>
            </a:r>
            <a:r>
              <a:rPr lang="ko-KR" altLang="en-US" dirty="0" err="1"/>
              <a:t>티</a:t>
            </a:r>
            <a:r>
              <a:rPr lang="ko-KR" altLang="en-US" dirty="0" smtClean="0"/>
              <a:t> 명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고객사정보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9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7.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테이블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52351"/>
              </p:ext>
            </p:extLst>
          </p:nvPr>
        </p:nvGraphicFramePr>
        <p:xfrm>
          <a:off x="179512" y="1628800"/>
          <a:ext cx="8712970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368152"/>
                <a:gridCol w="1008112"/>
                <a:gridCol w="1080120"/>
                <a:gridCol w="302433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타입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GRP_CODE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그룹코드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GRP_NM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그룹명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31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COMM_CODE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코드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CODE_NM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코드명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UP_CODE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VARCHAR2(10)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상위코드명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EXT_CODE_1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VARCHAR2(10)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예외처리 코드 </a:t>
                      </a:r>
                      <a:r>
                        <a:rPr lang="en-US" altLang="ko-KR" sz="1100" dirty="0" smtClean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EXT_CODE_2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VARCHAR2(10)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예외처리 코드 </a:t>
                      </a:r>
                      <a:r>
                        <a:rPr lang="en-US" altLang="ko-KR" sz="1100" dirty="0" smtClean="0"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EXT_CODE_3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VARCHAR2(10)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예외처리 코드 </a:t>
                      </a:r>
                      <a:r>
                        <a:rPr lang="en-US" altLang="ko-KR" sz="1100" dirty="0" smtClean="0"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NUMBER(5)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정렬순서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USE_YN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CHAR(1)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사용여부 </a:t>
                      </a:r>
                      <a:r>
                        <a:rPr lang="en-US" altLang="ko-KR" sz="1100" dirty="0" smtClean="0">
                          <a:latin typeface="+mj-lt"/>
                        </a:rPr>
                        <a:t>Y,N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– DEFAULT : Y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INSERT_ID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INSERT_DATE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등록일 </a:t>
                      </a:r>
                      <a:r>
                        <a:rPr lang="en-US" altLang="ko-KR" sz="1100" dirty="0" smtClean="0">
                          <a:latin typeface="+mj-lt"/>
                        </a:rPr>
                        <a:t>- 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DEFAULT: ORACLE : SYSDATE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UPDATE_ID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최종수정자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최종수정일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874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 </a:t>
            </a:r>
            <a:r>
              <a:rPr lang="en-US" altLang="ko-KR" dirty="0" smtClean="0"/>
              <a:t>: COMMON_TBL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119661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엔터</a:t>
            </a:r>
            <a:r>
              <a:rPr lang="ko-KR" altLang="en-US" dirty="0" err="1"/>
              <a:t>티</a:t>
            </a:r>
            <a:r>
              <a:rPr lang="ko-KR" altLang="en-US" dirty="0" smtClean="0"/>
              <a:t>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공통코</a:t>
            </a:r>
            <a:r>
              <a:rPr lang="ko-KR" altLang="en-US" dirty="0"/>
              <a:t>드</a:t>
            </a:r>
          </a:p>
        </p:txBody>
      </p:sp>
    </p:spTree>
    <p:extLst>
      <p:ext uri="{BB962C8B-B14F-4D97-AF65-F5344CB8AC3E}">
        <p14:creationId xmlns:p14="http://schemas.microsoft.com/office/powerpoint/2010/main" val="33449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7.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테이블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687768"/>
              </p:ext>
            </p:extLst>
          </p:nvPr>
        </p:nvGraphicFramePr>
        <p:xfrm>
          <a:off x="179512" y="1628800"/>
          <a:ext cx="871297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368152"/>
                <a:gridCol w="1008112"/>
                <a:gridCol w="1080120"/>
                <a:gridCol w="302433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타입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PROJECT_ID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프로젝트 아이디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3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CHARGE_ID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담당자 아이디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54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874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 </a:t>
            </a:r>
            <a:r>
              <a:rPr lang="en-US" altLang="ko-KR" dirty="0" smtClean="0"/>
              <a:t>: PROJ_CHR_TBL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119661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엔터</a:t>
            </a:r>
            <a:r>
              <a:rPr lang="ko-KR" altLang="en-US" dirty="0" err="1"/>
              <a:t>티</a:t>
            </a:r>
            <a:r>
              <a:rPr lang="ko-KR" altLang="en-US" dirty="0" smtClean="0"/>
              <a:t> 명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프로젝트별</a:t>
            </a:r>
            <a:r>
              <a:rPr lang="ko-KR" altLang="en-US" dirty="0" smtClean="0"/>
              <a:t> 담당자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1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1.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추진배경 및 필요성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1268760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600" b="1" dirty="0" smtClean="0"/>
              <a:t>제안하고자 하는 프로젝트의 효율적 관리를 위해 인력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프리랜서</a:t>
            </a:r>
            <a:r>
              <a:rPr lang="en-US" altLang="ko-KR" sz="1600" b="1" dirty="0" smtClean="0"/>
              <a:t>) </a:t>
            </a:r>
            <a:r>
              <a:rPr lang="ko-KR" altLang="en-US" sz="1600" b="1" dirty="0" smtClean="0"/>
              <a:t>관리 필요성 절감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178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7.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테이블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281863"/>
              </p:ext>
            </p:extLst>
          </p:nvPr>
        </p:nvGraphicFramePr>
        <p:xfrm>
          <a:off x="179512" y="1628800"/>
          <a:ext cx="871297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368152"/>
                <a:gridCol w="1008112"/>
                <a:gridCol w="1080120"/>
                <a:gridCol w="302433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타입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PROJECT_ID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프로젝트 아이디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3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FREELN_ID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프리랜서 아이디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STATUS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진행상황</a:t>
                      </a:r>
                      <a:r>
                        <a:rPr lang="en-US" altLang="ko-KR" sz="1100" dirty="0" smtClean="0">
                          <a:latin typeface="+mj-lt"/>
                        </a:rPr>
                        <a:t>,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 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공통코드 제출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투입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완료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취소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FREELN_STR_DATE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투입예정시작일자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FREELN_END_DATE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투입예정종료일자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FREELN_R_STR_DATE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실제 투입 일자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FREELN_R_END_DATE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실제 종료 일자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MONTH_FEE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VARCHAR2(20)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프리랜서 한달 지급 금액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2954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874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 </a:t>
            </a:r>
            <a:r>
              <a:rPr lang="en-US" altLang="ko-KR" dirty="0" smtClean="0"/>
              <a:t>: PROJ_FREELN_TBL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119661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엔터</a:t>
            </a:r>
            <a:r>
              <a:rPr lang="ko-KR" altLang="en-US" dirty="0" err="1"/>
              <a:t>티</a:t>
            </a:r>
            <a:r>
              <a:rPr lang="ko-KR" altLang="en-US" dirty="0" smtClean="0"/>
              <a:t> 명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프로젝트별</a:t>
            </a:r>
            <a:r>
              <a:rPr lang="ko-KR" altLang="en-US" dirty="0" smtClean="0"/>
              <a:t> 프리랜</a:t>
            </a:r>
            <a:r>
              <a:rPr lang="ko-KR" altLang="en-US" dirty="0"/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373412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7.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테이블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024182"/>
              </p:ext>
            </p:extLst>
          </p:nvPr>
        </p:nvGraphicFramePr>
        <p:xfrm>
          <a:off x="179512" y="1628800"/>
          <a:ext cx="8712970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368152"/>
                <a:gridCol w="1008112"/>
                <a:gridCol w="1080120"/>
                <a:gridCol w="302433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타입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CHARGE_ID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담당자 아이디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3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FREELN_ID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프리랜서 아이디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3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CALL_NUM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NUMBER(5)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프리랜서별</a:t>
                      </a:r>
                      <a:r>
                        <a:rPr lang="ko-KR" altLang="en-US" sz="1100" dirty="0" smtClean="0">
                          <a:latin typeface="+mj-lt"/>
                        </a:rPr>
                        <a:t> 통화순번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CALL_DATE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통화날짜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81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CALL_NOTE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VARCHAR2(1000)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통화내용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IN_ENABLE_DATE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투입가능일자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54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874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 </a:t>
            </a:r>
            <a:r>
              <a:rPr lang="en-US" altLang="ko-KR" dirty="0" smtClean="0"/>
              <a:t>: FREELN_CALL_TBL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119661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엔터</a:t>
            </a:r>
            <a:r>
              <a:rPr lang="ko-KR" altLang="en-US" dirty="0" err="1"/>
              <a:t>티</a:t>
            </a:r>
            <a:r>
              <a:rPr lang="ko-KR" altLang="en-US" dirty="0" smtClean="0"/>
              <a:t>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프리랜서 통화내역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1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44816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프리랜서 등록 화면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1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3548" y="1804174"/>
            <a:ext cx="8136904" cy="4464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3548" y="1797379"/>
            <a:ext cx="8136904" cy="551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프리랜서 이력서 등록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3548" y="5949280"/>
            <a:ext cx="8136904" cy="3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smtClean="0"/>
              <a:t>이력서 양식 다운로드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499992" y="2348880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7704" y="38517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신규등록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60032" y="3212976"/>
            <a:ext cx="18002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핸드폰번호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860032" y="2708920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이력서 수정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644008" y="3851756"/>
            <a:ext cx="3600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본인의 핸드폰번호를 </a:t>
            </a:r>
            <a:r>
              <a:rPr lang="en-US" altLang="ko-KR" sz="1050" dirty="0" smtClean="0"/>
              <a:t>‘-’ </a:t>
            </a:r>
            <a:r>
              <a:rPr lang="ko-KR" altLang="en-US" sz="1050" dirty="0" smtClean="0"/>
              <a:t>없이 입력하세요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6804248" y="3212976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236296" y="1154297"/>
            <a:ext cx="18184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 - WEB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76056" y="260648"/>
            <a:ext cx="1615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폴더명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CLIENT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6804249" y="282243"/>
            <a:ext cx="2174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명 </a:t>
            </a:r>
            <a:r>
              <a:rPr lang="en-US" altLang="ko-KR" sz="900" dirty="0" smtClean="0"/>
              <a:t>: </a:t>
            </a:r>
            <a:r>
              <a:rPr lang="en-US" altLang="ko-KR" sz="900" smtClean="0"/>
              <a:t>client.jsp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884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행위 정리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4816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프리랜서 등록 화면 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772816"/>
            <a:ext cx="68484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19872" y="4149080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집전</a:t>
            </a:r>
            <a:r>
              <a:rPr lang="ko-KR" altLang="en-US" sz="800" dirty="0"/>
              <a:t>화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44008" y="4149080"/>
            <a:ext cx="129614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26756" y="1997466"/>
            <a:ext cx="129614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FREE0001</a:t>
            </a:r>
            <a:endParaRPr lang="ko-KR" altLang="en-US" sz="900" dirty="0"/>
          </a:p>
        </p:txBody>
      </p:sp>
      <p:sp>
        <p:nvSpPr>
          <p:cNvPr id="9" name="직사각형 8"/>
          <p:cNvSpPr/>
          <p:nvPr/>
        </p:nvSpPr>
        <p:spPr>
          <a:xfrm>
            <a:off x="4613591" y="2564904"/>
            <a:ext cx="129614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40561" y="3140968"/>
            <a:ext cx="129614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60811" y="3717032"/>
            <a:ext cx="129614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19871" y="4517521"/>
            <a:ext cx="253708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이력서 등록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4211960" y="5157192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236296" y="1154297"/>
            <a:ext cx="18184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 - WEB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76056" y="260648"/>
            <a:ext cx="1615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폴더명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CLIENT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6804249" y="282243"/>
            <a:ext cx="2174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명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client_reg.jsp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884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8626" y="1251508"/>
            <a:ext cx="9180512" cy="432048"/>
          </a:xfrm>
          <a:prstGeom prst="rect">
            <a:avLst/>
          </a:prstGeom>
          <a:solidFill>
            <a:srgbClr val="E6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092280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관리자 화면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로그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771800" y="2852936"/>
            <a:ext cx="3600400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347864" y="3169568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아이</a:t>
            </a:r>
            <a:r>
              <a:rPr lang="ko-KR" altLang="en-US" sz="900" dirty="0"/>
              <a:t>디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1036" y="3437384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패스워</a:t>
            </a:r>
            <a:r>
              <a:rPr lang="ko-KR" altLang="en-US" sz="900" dirty="0"/>
              <a:t>드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 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4040566" y="3169568"/>
            <a:ext cx="1539546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040566" y="3442792"/>
            <a:ext cx="1539546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312829" y="3933056"/>
            <a:ext cx="907243" cy="22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로그</a:t>
            </a:r>
            <a:r>
              <a:rPr lang="ko-KR" altLang="en-US" sz="1050" dirty="0"/>
              <a:t>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752869" y="4293096"/>
            <a:ext cx="171394" cy="11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040566" y="4252640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아이디 저장</a:t>
            </a:r>
            <a:r>
              <a:rPr lang="en-US" altLang="ko-KR" sz="900" dirty="0" smtClean="0"/>
              <a:t>  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7236296" y="1154297"/>
            <a:ext cx="18184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- WEB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76056" y="260648"/>
            <a:ext cx="1615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폴더명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ADMIN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6804249" y="282243"/>
            <a:ext cx="2174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명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login.jsp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969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524" y="1772816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코드관리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520" y="2286164"/>
            <a:ext cx="3960440" cy="4311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788024" y="2275495"/>
            <a:ext cx="3960440" cy="4311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3528" y="2678723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777777"/>
                </a:solidFill>
              </a:rPr>
              <a:t>ROOT</a:t>
            </a:r>
            <a:endParaRPr lang="ko-KR" altLang="en-US" sz="1000" dirty="0">
              <a:solidFill>
                <a:srgbClr val="777777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1520" y="2420888"/>
            <a:ext cx="3960440" cy="257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1520" y="2420888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코</a:t>
            </a:r>
            <a:r>
              <a:rPr lang="ko-KR" altLang="en-US" sz="1000" dirty="0"/>
              <a:t>드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코드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827584" y="2925825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777777"/>
                </a:solidFill>
              </a:rPr>
              <a:t>고객사지역</a:t>
            </a:r>
            <a:r>
              <a:rPr lang="en-US" altLang="ko-KR" sz="1000" dirty="0" smtClean="0">
                <a:solidFill>
                  <a:srgbClr val="777777"/>
                </a:solidFill>
              </a:rPr>
              <a:t>(CREGION)</a:t>
            </a:r>
            <a:endParaRPr lang="ko-KR" altLang="en-US" sz="1000" dirty="0">
              <a:solidFill>
                <a:srgbClr val="777777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96055" y="2434285"/>
            <a:ext cx="3960440" cy="257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210863" y="1979548"/>
            <a:ext cx="537601" cy="22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등록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4932040" y="2435679"/>
            <a:ext cx="772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그룹코드</a:t>
            </a:r>
            <a:endParaRPr lang="ko-KR" altLang="en-US" sz="9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80112" y="2439065"/>
            <a:ext cx="620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그룹명</a:t>
            </a:r>
            <a:endParaRPr lang="ko-KR" altLang="en-US" sz="9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4149" y="2448314"/>
            <a:ext cx="620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코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23619" y="2447786"/>
            <a:ext cx="620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코드명</a:t>
            </a:r>
            <a:endParaRPr lang="ko-KR" altLang="en-US" sz="9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37163" y="2453529"/>
            <a:ext cx="620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순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번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4856" y="2456913"/>
            <a:ext cx="791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상위코</a:t>
            </a:r>
            <a:r>
              <a:rPr lang="ko-KR" altLang="en-US" sz="900" b="1">
                <a:solidFill>
                  <a:schemeClr val="accent5">
                    <a:lumMod val="20000"/>
                    <a:lumOff val="80000"/>
                  </a:schemeClr>
                </a:solidFill>
              </a:rPr>
              <a:t>드</a:t>
            </a:r>
            <a:endParaRPr lang="ko-KR" altLang="en-US" sz="9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1" name="직선 화살표 연결선 30"/>
          <p:cNvCxnSpPr>
            <a:stCxn id="11" idx="3"/>
            <a:endCxn id="12" idx="1"/>
          </p:cNvCxnSpPr>
          <p:nvPr/>
        </p:nvCxnSpPr>
        <p:spPr>
          <a:xfrm flipV="1">
            <a:off x="4211960" y="4431089"/>
            <a:ext cx="576064" cy="106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39552" y="5301208"/>
            <a:ext cx="8026433" cy="12134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왼쪽 코드리스트는 트리 구조로 보여준다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왼쪽 리스트를 클릭하면 해당 코드의 하부 코드를 오른쪽에 보여준다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오른쪽 리스트에서 해당 행을 클릭하면 팝업이 나오고 해당 행의 상세내용을 보여주고 수정도 가능하도록 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오른쪽 상단의 등록 버튼을 클릭하면 왼쪽에 선택되어 있는 코드를 상위코드로 가지는 새로운 코드를 등록할 수 있도록 팝업을 만든다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4932040" y="2672878"/>
            <a:ext cx="772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CREGION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8104" y="2676264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고객사지</a:t>
            </a: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역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84149" y="2685513"/>
            <a:ext cx="692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CREGION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23619" y="2684985"/>
            <a:ext cx="8007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고객사지</a:t>
            </a:r>
            <a:r>
              <a:rPr lang="ko-KR" altLang="en-US" sz="9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역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7163" y="2690728"/>
            <a:ext cx="620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74856" y="2694112"/>
            <a:ext cx="791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ROOT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30411" y="3173274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777777"/>
                </a:solidFill>
              </a:rPr>
              <a:t>서</a:t>
            </a:r>
            <a:r>
              <a:rPr lang="ko-KR" altLang="en-US" sz="1000" dirty="0">
                <a:solidFill>
                  <a:srgbClr val="777777"/>
                </a:solidFill>
              </a:rPr>
              <a:t>울</a:t>
            </a:r>
            <a:r>
              <a:rPr lang="en-US" altLang="ko-KR" sz="1000" dirty="0" smtClean="0">
                <a:solidFill>
                  <a:srgbClr val="777777"/>
                </a:solidFill>
              </a:rPr>
              <a:t>(SEOUL)</a:t>
            </a:r>
            <a:endParaRPr lang="ko-KR" altLang="en-US" sz="1000" dirty="0">
              <a:solidFill>
                <a:srgbClr val="777777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19154" y="3356992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777777"/>
                </a:solidFill>
              </a:rPr>
              <a:t>부산</a:t>
            </a:r>
            <a:r>
              <a:rPr lang="en-US" altLang="ko-KR" sz="1000" dirty="0" smtClean="0">
                <a:solidFill>
                  <a:srgbClr val="777777"/>
                </a:solidFill>
              </a:rPr>
              <a:t>(BUSAN)</a:t>
            </a:r>
            <a:endParaRPr lang="ko-KR" altLang="en-US" sz="1000" dirty="0">
              <a:solidFill>
                <a:srgbClr val="777777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92280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관리자 화면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공통코드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674359" y="2019290"/>
            <a:ext cx="537601" cy="22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조</a:t>
            </a:r>
            <a:r>
              <a:rPr lang="ko-KR" altLang="en-US" sz="1050" dirty="0"/>
              <a:t>회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95022" y="2014718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코드</a:t>
            </a:r>
            <a:r>
              <a:rPr lang="ko-KR" altLang="en-US" sz="900" dirty="0"/>
              <a:t>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087724" y="2014718"/>
            <a:ext cx="1539546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8626" y="1251508"/>
            <a:ext cx="9180512" cy="432048"/>
          </a:xfrm>
          <a:prstGeom prst="rect">
            <a:avLst/>
          </a:prstGeom>
          <a:solidFill>
            <a:srgbClr val="E6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259632" y="1352116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코드관리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3728" y="136426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프리랜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서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07904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담당자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340266" y="1317612"/>
            <a:ext cx="64807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915816" y="1372888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프로젝트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30822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고객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236296" y="1154297"/>
            <a:ext cx="18184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- WEB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76056" y="260648"/>
            <a:ext cx="20479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폴더명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./ADMIN/00_COMMON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7362485" y="282243"/>
            <a:ext cx="16158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명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commoncode.jsp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884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8626" y="1251508"/>
            <a:ext cx="9180512" cy="432048"/>
          </a:xfrm>
          <a:prstGeom prst="rect">
            <a:avLst/>
          </a:prstGeom>
          <a:solidFill>
            <a:srgbClr val="E6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59632" y="1352116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코드관리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23728" y="136426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프리랜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서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담당자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40266" y="1317612"/>
            <a:ext cx="64807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184482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코드관리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팝업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99592" y="2276872"/>
            <a:ext cx="2664296" cy="374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99592" y="2284518"/>
            <a:ext cx="2664296" cy="257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공통코드 관리 등록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1600" y="2708920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그룹코드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974772" y="2976736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그룹명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 </a:t>
            </a:r>
            <a:endParaRPr lang="ko-KR" altLang="en-US" sz="900" dirty="0"/>
          </a:p>
        </p:txBody>
      </p:sp>
      <p:sp>
        <p:nvSpPr>
          <p:cNvPr id="23" name="직사각형 22"/>
          <p:cNvSpPr/>
          <p:nvPr/>
        </p:nvSpPr>
        <p:spPr>
          <a:xfrm>
            <a:off x="1664302" y="2708920"/>
            <a:ext cx="1539546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64302" y="2982144"/>
            <a:ext cx="1539546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95196" y="3284984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코드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995196" y="3515816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코드명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27" name="직사각형 26"/>
          <p:cNvSpPr/>
          <p:nvPr/>
        </p:nvSpPr>
        <p:spPr>
          <a:xfrm>
            <a:off x="1664302" y="3273708"/>
            <a:ext cx="1539546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664302" y="3546932"/>
            <a:ext cx="1539546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83226" y="3806292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상위코</a:t>
            </a:r>
            <a:r>
              <a:rPr lang="ko-KR" altLang="en-US" sz="900" dirty="0"/>
              <a:t>드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662802" y="3831988"/>
            <a:ext cx="1539546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28470" y="4085698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예외코드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1651176" y="4102768"/>
            <a:ext cx="1539546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25470" y="4353478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예외코드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1651176" y="4379174"/>
            <a:ext cx="1539546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5602" y="4644510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예외코드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1651308" y="4670206"/>
            <a:ext cx="1539546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23015" y="4950730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순</a:t>
            </a:r>
            <a:r>
              <a:rPr lang="ko-KR" altLang="en-US" sz="900" dirty="0"/>
              <a:t>번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1645682" y="4942544"/>
            <a:ext cx="1539546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25470" y="5206212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사용유무 </a:t>
            </a:r>
            <a:r>
              <a:rPr lang="en-US" altLang="ko-KR" sz="900" dirty="0" smtClean="0"/>
              <a:t>:   </a:t>
            </a:r>
            <a:endParaRPr lang="ko-KR" altLang="en-US" sz="900" dirty="0"/>
          </a:p>
        </p:txBody>
      </p:sp>
      <p:sp>
        <p:nvSpPr>
          <p:cNvPr id="40" name="직사각형 39"/>
          <p:cNvSpPr/>
          <p:nvPr/>
        </p:nvSpPr>
        <p:spPr>
          <a:xfrm>
            <a:off x="1664302" y="5261246"/>
            <a:ext cx="45719" cy="11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979712" y="5589240"/>
            <a:ext cx="78346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확인 </a:t>
            </a:r>
            <a:endParaRPr lang="ko-KR" altLang="en-US" sz="900" dirty="0"/>
          </a:p>
        </p:txBody>
      </p:sp>
      <p:sp>
        <p:nvSpPr>
          <p:cNvPr id="43" name="직사각형 42"/>
          <p:cNvSpPr/>
          <p:nvPr/>
        </p:nvSpPr>
        <p:spPr>
          <a:xfrm>
            <a:off x="4338635" y="1844824"/>
            <a:ext cx="4320480" cy="47525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err="1" smtClean="0"/>
              <a:t>본페이지에서</a:t>
            </a:r>
            <a:r>
              <a:rPr lang="ko-KR" altLang="en-US" sz="1000" dirty="0" smtClean="0"/>
              <a:t>  등록 버튼을 클릭하고 해당 팝업을 호출하였다면 </a:t>
            </a:r>
            <a:endParaRPr lang="en-US" altLang="ko-KR" sz="1000" dirty="0" smtClean="0"/>
          </a:p>
          <a:p>
            <a:r>
              <a:rPr lang="ko-KR" altLang="en-US" sz="1000" dirty="0" smtClean="0"/>
              <a:t>해당 그룹코드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그룹명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상위코드 값은 가지고 와서 보여주고 </a:t>
            </a:r>
            <a:endParaRPr lang="en-US" altLang="ko-KR" sz="1000" dirty="0" smtClean="0"/>
          </a:p>
          <a:p>
            <a:r>
              <a:rPr lang="ko-KR" altLang="en-US" sz="1000" dirty="0" smtClean="0"/>
              <a:t>수정 할 수 없도록 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사용유무 값은 기본값은 체크 되어 진 값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본 페이지의 해당  </a:t>
            </a:r>
            <a:r>
              <a:rPr lang="en-US" altLang="ko-KR" sz="1000" dirty="0" smtClean="0"/>
              <a:t>ROW </a:t>
            </a:r>
            <a:r>
              <a:rPr lang="ko-KR" altLang="en-US" sz="1000" dirty="0" smtClean="0"/>
              <a:t>를 클릭하고 팝업을 호출하였다면 해당 정보를 모두 보여주고 수정할 수 있도록 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위의 두 경우 모두   그룹코드 </a:t>
            </a:r>
            <a:r>
              <a:rPr lang="en-US" altLang="ko-KR" sz="1000" dirty="0" smtClean="0"/>
              <a:t>+ </a:t>
            </a:r>
            <a:r>
              <a:rPr lang="ko-KR" altLang="en-US" sz="1000" dirty="0" smtClean="0"/>
              <a:t>코드 값이 해당 테이블의 </a:t>
            </a:r>
            <a:r>
              <a:rPr lang="ko-KR" altLang="en-US" sz="1000" dirty="0" err="1" smtClean="0"/>
              <a:t>키값이므로</a:t>
            </a:r>
            <a:endParaRPr lang="en-US" altLang="ko-KR" sz="1000" dirty="0" smtClean="0"/>
          </a:p>
          <a:p>
            <a:r>
              <a:rPr lang="ko-KR" altLang="en-US" sz="1000" dirty="0" smtClean="0"/>
              <a:t>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 이전에 중복되지 않도록 체크 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endParaRPr lang="en-US" altLang="ko-KR" sz="10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2915816" y="1372888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프로젝트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92280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관리자 화면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공통코드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30822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고객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236296" y="1154297"/>
            <a:ext cx="18184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- WEB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81630" y="260648"/>
            <a:ext cx="21102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폴더명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en-US" altLang="ko-KR" sz="900" dirty="0"/>
              <a:t>./ADMIN/</a:t>
            </a:r>
            <a:r>
              <a:rPr lang="en-US" altLang="ko-KR" sz="900" dirty="0" smtClean="0"/>
              <a:t>00_COMMON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6804249" y="282243"/>
            <a:ext cx="2174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명 </a:t>
            </a:r>
            <a:r>
              <a:rPr lang="en-US" altLang="ko-KR" sz="900" dirty="0" smtClean="0"/>
              <a:t>: commoncode_p1.jsp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6202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8626" y="1251508"/>
            <a:ext cx="9180512" cy="432048"/>
          </a:xfrm>
          <a:prstGeom prst="rect">
            <a:avLst/>
          </a:prstGeom>
          <a:solidFill>
            <a:srgbClr val="E6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9632" y="1352116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코드관리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136426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프리랜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서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담당자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178484" y="1326238"/>
            <a:ext cx="64807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15816" y="1372888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프로젝트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2307069"/>
            <a:ext cx="9144000" cy="257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-47764" y="169818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프리랜서 리스트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98895" y="2019290"/>
            <a:ext cx="537601" cy="22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조</a:t>
            </a:r>
            <a:r>
              <a:rPr lang="ko-KR" altLang="en-US" sz="1050" dirty="0"/>
              <a:t>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03634" y="2014718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이</a:t>
            </a:r>
            <a:r>
              <a:rPr lang="ko-KR" altLang="en-US" sz="900" dirty="0"/>
              <a:t>름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7344308" y="2014718"/>
            <a:ext cx="972108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112060" y="2013774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핸드</a:t>
            </a:r>
            <a:r>
              <a:rPr lang="ko-KR" altLang="en-US" sz="900" dirty="0"/>
              <a:t>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5688124" y="2013774"/>
            <a:ext cx="972108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-8625" y="2310099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순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번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9116" y="2311944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이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03648" y="2311944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경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65436" y="2320570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연락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47958" y="2320570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메일</a:t>
            </a:r>
            <a:endParaRPr lang="ko-KR" altLang="en-US" sz="9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48164" y="2310099"/>
            <a:ext cx="828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희망근무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40252" y="2315915"/>
            <a:ext cx="828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주요기술</a:t>
            </a:r>
            <a:endParaRPr lang="ko-KR" altLang="en-US" sz="9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98154" y="2311944"/>
            <a:ext cx="1078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연락가능시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간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-8626" y="2564904"/>
            <a:ext cx="9152626" cy="216024"/>
          </a:xfrm>
          <a:prstGeom prst="rect">
            <a:avLst/>
          </a:prstGeom>
          <a:solidFill>
            <a:srgbClr val="EE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27886" y="2539625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9855" y="2541470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강태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욱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84386" y="2541470"/>
            <a:ext cx="794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년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개월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46175" y="2550096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연락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28697" y="2550096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메일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28903" y="2539625"/>
            <a:ext cx="828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희망근무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20991" y="2545441"/>
            <a:ext cx="828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주요기술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78893" y="2541470"/>
            <a:ext cx="1078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연락가능시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간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91578" y="2320570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등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급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72317" y="2550096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급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74056" y="5553779"/>
            <a:ext cx="8026433" cy="12134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/>
              <a:t>등록된 프리랜서 리스트를 가져와 보여준다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해당 </a:t>
            </a:r>
            <a:r>
              <a:rPr lang="en-US" altLang="ko-KR" sz="1000" dirty="0" smtClean="0"/>
              <a:t>ROW </a:t>
            </a:r>
            <a:r>
              <a:rPr lang="ko-KR" altLang="en-US" sz="1000" dirty="0" smtClean="0"/>
              <a:t>를 클릭하면 프리랜서 상세 페이지로 이동한다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0" y="515719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38369" y="5229200"/>
            <a:ext cx="1569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    2    3    -&gt; paging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7092280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관리자 화면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프리랜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서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30822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고객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236296" y="1154297"/>
            <a:ext cx="18184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- WEB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67838" y="2320570"/>
            <a:ext cx="944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투입가능일</a:t>
            </a:r>
            <a:endParaRPr lang="ko-KR" altLang="en-US" sz="9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48576" y="2550096"/>
            <a:ext cx="9634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투입가능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76056" y="260648"/>
            <a:ext cx="1615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폴더명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01_FLEELN</a:t>
            </a:r>
            <a:endParaRPr lang="ko-KR" alt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6804249" y="282243"/>
            <a:ext cx="2174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명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freeln.jsp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0936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8626" y="1251508"/>
            <a:ext cx="9180512" cy="432048"/>
          </a:xfrm>
          <a:prstGeom prst="rect">
            <a:avLst/>
          </a:prstGeom>
          <a:solidFill>
            <a:srgbClr val="E6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9632" y="1352116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코드관리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136426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프리랜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서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담당자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195736" y="1317612"/>
            <a:ext cx="64807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15816" y="1372888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프로젝트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92280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관리자 화면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프리랜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47764" y="169818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프리랜서 상세페이지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79" y="2039955"/>
            <a:ext cx="3324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9855" y="2386384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기본정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48753" y="2380374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기술정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보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43808" y="2374364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경력정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35351" y="2403703"/>
            <a:ext cx="648072" cy="1842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76629" y="2780928"/>
            <a:ext cx="8568952" cy="3744416"/>
          </a:xfrm>
          <a:prstGeom prst="rect">
            <a:avLst/>
          </a:prstGeom>
          <a:solidFill>
            <a:srgbClr val="EEF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5536" y="2852936"/>
            <a:ext cx="1944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/>
              <a:t>프리랜서 이지완 기본정보</a:t>
            </a:r>
            <a:r>
              <a:rPr lang="en-US" altLang="ko-KR" sz="900" b="1" dirty="0" smtClean="0"/>
              <a:t> </a:t>
            </a:r>
            <a:endParaRPr lang="ko-KR" altLang="en-US" sz="9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243902" y="2996952"/>
            <a:ext cx="157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이름  </a:t>
            </a:r>
            <a:r>
              <a:rPr lang="en-US" altLang="ko-KR" sz="900" dirty="0" smtClean="0"/>
              <a:t>:   </a:t>
            </a:r>
            <a:r>
              <a:rPr lang="ko-KR" altLang="en-US" sz="900" dirty="0" smtClean="0"/>
              <a:t>강태</a:t>
            </a:r>
            <a:r>
              <a:rPr lang="ko-KR" altLang="en-US" sz="900" dirty="0"/>
              <a:t>욱</a:t>
            </a:r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2243902" y="3212976"/>
            <a:ext cx="157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아이</a:t>
            </a:r>
            <a:r>
              <a:rPr lang="ko-KR" altLang="en-US" sz="900" dirty="0"/>
              <a:t>디</a:t>
            </a:r>
            <a:r>
              <a:rPr lang="ko-KR" altLang="en-US" sz="900" dirty="0" smtClean="0"/>
              <a:t>  </a:t>
            </a:r>
            <a:r>
              <a:rPr lang="en-US" altLang="ko-KR" sz="900" dirty="0" smtClean="0"/>
              <a:t>:   FREE0001</a:t>
            </a:r>
            <a:endParaRPr lang="ko-KR" alt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2257618" y="3430990"/>
            <a:ext cx="157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핸드</a:t>
            </a:r>
            <a:r>
              <a:rPr lang="ko-KR" altLang="en-US" sz="900" dirty="0"/>
              <a:t>폰</a:t>
            </a:r>
            <a:r>
              <a:rPr lang="ko-KR" altLang="en-US" sz="900" dirty="0" smtClean="0"/>
              <a:t>  </a:t>
            </a:r>
            <a:r>
              <a:rPr lang="en-US" altLang="ko-KR" sz="900" dirty="0" smtClean="0"/>
              <a:t>:   </a:t>
            </a:r>
            <a:r>
              <a:rPr lang="en-US" altLang="ko-KR" sz="900" dirty="0" smtClean="0"/>
              <a:t>01066661210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2248992" y="3661822"/>
            <a:ext cx="157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자택전</a:t>
            </a:r>
            <a:r>
              <a:rPr lang="ko-KR" altLang="en-US" sz="900" dirty="0"/>
              <a:t>화</a:t>
            </a:r>
            <a:r>
              <a:rPr lang="ko-KR" altLang="en-US" sz="900" dirty="0" smtClean="0"/>
              <a:t>  </a:t>
            </a:r>
            <a:r>
              <a:rPr lang="en-US" altLang="ko-KR" sz="900" dirty="0" smtClean="0"/>
              <a:t>:   </a:t>
            </a:r>
            <a:endParaRPr lang="ko-KR" alt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2231740" y="3892654"/>
            <a:ext cx="2124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이메</a:t>
            </a:r>
            <a:r>
              <a:rPr lang="ko-KR" altLang="en-US" sz="900" dirty="0" err="1"/>
              <a:t>일</a:t>
            </a:r>
            <a:r>
              <a:rPr lang="ko-KR" altLang="en-US" sz="900" dirty="0" smtClean="0"/>
              <a:t>  </a:t>
            </a:r>
            <a:r>
              <a:rPr lang="en-US" altLang="ko-KR" sz="900" dirty="0" smtClean="0"/>
              <a:t>: inibiz01@netjoiner.com   </a:t>
            </a:r>
            <a:endParaRPr lang="ko-KR" alt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2242360" y="4134272"/>
            <a:ext cx="3769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주</a:t>
            </a:r>
            <a:r>
              <a:rPr lang="ko-KR" altLang="en-US" sz="900" dirty="0"/>
              <a:t>소</a:t>
            </a:r>
            <a:r>
              <a:rPr lang="ko-KR" altLang="en-US" sz="900" dirty="0" smtClean="0"/>
              <a:t>  </a:t>
            </a:r>
            <a:r>
              <a:rPr lang="en-US" altLang="ko-KR" sz="900" dirty="0" smtClean="0"/>
              <a:t>:   </a:t>
            </a:r>
            <a:r>
              <a:rPr lang="ko-KR" altLang="en-US" sz="900" dirty="0" smtClean="0"/>
              <a:t>부산 금정구 </a:t>
            </a:r>
            <a:r>
              <a:rPr lang="ko-KR" altLang="en-US" sz="900" dirty="0" err="1" smtClean="0"/>
              <a:t>구서동</a:t>
            </a:r>
            <a:r>
              <a:rPr lang="ko-KR" altLang="en-US" sz="900" dirty="0" smtClean="0"/>
              <a:t> 우리아파트 </a:t>
            </a:r>
            <a:r>
              <a:rPr lang="ko-KR" altLang="en-US" sz="900" dirty="0" err="1" smtClean="0"/>
              <a:t>우리동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우리호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우리집</a:t>
            </a:r>
            <a:endParaRPr lang="ko-KR" altLang="en-US" sz="900" dirty="0"/>
          </a:p>
        </p:txBody>
      </p:sp>
      <p:sp>
        <p:nvSpPr>
          <p:cNvPr id="3" name="직사각형 2"/>
          <p:cNvSpPr/>
          <p:nvPr/>
        </p:nvSpPr>
        <p:spPr>
          <a:xfrm>
            <a:off x="611560" y="3284984"/>
            <a:ext cx="1296144" cy="1252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11560" y="5157192"/>
            <a:ext cx="468052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자기소개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47492" y="4324418"/>
            <a:ext cx="2112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희망 근무지  </a:t>
            </a:r>
            <a:r>
              <a:rPr lang="en-US" altLang="ko-KR" sz="900" dirty="0" smtClean="0"/>
              <a:t>:   </a:t>
            </a:r>
            <a:r>
              <a:rPr lang="ko-KR" altLang="en-US" sz="900" dirty="0" smtClean="0"/>
              <a:t>부산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울산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경남 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2243902" y="4526372"/>
            <a:ext cx="2112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희망 단가  </a:t>
            </a:r>
            <a:r>
              <a:rPr lang="en-US" altLang="ko-KR" sz="900" dirty="0" smtClean="0"/>
              <a:t>:   1</a:t>
            </a:r>
            <a:r>
              <a:rPr lang="ko-KR" altLang="en-US" sz="900" dirty="0" smtClean="0"/>
              <a:t>억</a:t>
            </a:r>
            <a:endParaRPr lang="ko-KR" altLang="en-US" sz="900" dirty="0"/>
          </a:p>
        </p:txBody>
      </p:sp>
      <p:sp>
        <p:nvSpPr>
          <p:cNvPr id="29" name="직사각형 28"/>
          <p:cNvSpPr/>
          <p:nvPr/>
        </p:nvSpPr>
        <p:spPr>
          <a:xfrm>
            <a:off x="5580112" y="2949467"/>
            <a:ext cx="3168352" cy="12134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/>
              <a:t>해당 데이터를 가져와 보여준다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530822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고객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236296" y="1154297"/>
            <a:ext cx="18184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- WEB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707904" y="2039955"/>
            <a:ext cx="93610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723319" y="2388674"/>
            <a:ext cx="905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통화내역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2250492" y="4713336"/>
            <a:ext cx="2112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투입가능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  </a:t>
            </a:r>
            <a:r>
              <a:rPr lang="en-US" altLang="ko-KR" sz="900" dirty="0" smtClean="0"/>
              <a:t>:  2017.10.15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4716016" y="260648"/>
            <a:ext cx="19759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폴더명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./ADMIN/01_FLEELN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6804249" y="282243"/>
            <a:ext cx="2174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명 </a:t>
            </a:r>
            <a:r>
              <a:rPr lang="en-US" altLang="ko-KR" sz="900" dirty="0" smtClean="0"/>
              <a:t>: freeln_detail_01.jsp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381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8626" y="1251508"/>
            <a:ext cx="9180512" cy="432048"/>
          </a:xfrm>
          <a:prstGeom prst="rect">
            <a:avLst/>
          </a:prstGeom>
          <a:solidFill>
            <a:srgbClr val="E6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9632" y="1352116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코드관리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136426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프리랜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서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담당자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195736" y="1317612"/>
            <a:ext cx="64807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15816" y="1372888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프로젝트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79" y="2039955"/>
            <a:ext cx="3324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11454" y="2386384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기본정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48753" y="2380374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기술정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보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43808" y="2374364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경력정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63688" y="2395077"/>
            <a:ext cx="648072" cy="1842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6629" y="2780928"/>
            <a:ext cx="8568952" cy="3744416"/>
          </a:xfrm>
          <a:prstGeom prst="rect">
            <a:avLst/>
          </a:prstGeom>
          <a:solidFill>
            <a:srgbClr val="EEF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5536" y="2852936"/>
            <a:ext cx="1944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프리랜서 이지완 기술정보</a:t>
            </a:r>
            <a:r>
              <a:rPr lang="en-US" altLang="ko-KR" sz="900" b="1" dirty="0" smtClean="0"/>
              <a:t> </a:t>
            </a:r>
            <a:endParaRPr lang="ko-KR" altLang="en-US" sz="900" b="1" dirty="0"/>
          </a:p>
        </p:txBody>
      </p:sp>
      <p:sp>
        <p:nvSpPr>
          <p:cNvPr id="3" name="직사각형 2"/>
          <p:cNvSpPr/>
          <p:nvPr/>
        </p:nvSpPr>
        <p:spPr>
          <a:xfrm>
            <a:off x="481487" y="3212976"/>
            <a:ext cx="310093" cy="288032"/>
          </a:xfrm>
          <a:prstGeom prst="rect">
            <a:avLst/>
          </a:prstGeom>
          <a:solidFill>
            <a:srgbClr val="F6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93603" y="3212976"/>
            <a:ext cx="826069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C# 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883620" y="3221360"/>
            <a:ext cx="310093" cy="288032"/>
          </a:xfrm>
          <a:prstGeom prst="rect">
            <a:avLst/>
          </a:prstGeom>
          <a:solidFill>
            <a:srgbClr val="F6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195736" y="3221360"/>
            <a:ext cx="129614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윈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폼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4056" y="5229200"/>
            <a:ext cx="8026433" cy="12134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/>
              <a:t>등록된 데이터에서 해당 기술 부분을 가져와 위와 같이 화면에 디스플레이 한다</a:t>
            </a:r>
            <a:r>
              <a:rPr lang="en-US" altLang="ko-KR" sz="1000" dirty="0" smtClean="0"/>
              <a:t>..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7092280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관리자 화면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프리랜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236296" y="1154297"/>
            <a:ext cx="18184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- WEB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707904" y="2039955"/>
            <a:ext cx="93610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23319" y="2388674"/>
            <a:ext cx="905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통화내역</a:t>
            </a:r>
            <a:endParaRPr lang="ko-KR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4788024" y="260648"/>
            <a:ext cx="1903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폴더명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./ADMIN/01_FLEELN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6804249" y="282243"/>
            <a:ext cx="2174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명 </a:t>
            </a:r>
            <a:r>
              <a:rPr lang="en-US" altLang="ko-KR" sz="900" dirty="0" smtClean="0"/>
              <a:t>: freeln_detail_02.jsp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381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2.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업무 정리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412776"/>
            <a:ext cx="9144000" cy="4752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686868"/>
                </a:solidFill>
              </a:rPr>
              <a:t>회사는 제안하고자 하는 프로젝트를 등록한다</a:t>
            </a:r>
            <a:r>
              <a:rPr lang="en-US" altLang="ko-KR" sz="1400" dirty="0" smtClean="0">
                <a:solidFill>
                  <a:srgbClr val="686868"/>
                </a:solidFill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>
              <a:solidFill>
                <a:srgbClr val="686868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686868"/>
                </a:solidFill>
              </a:rPr>
              <a:t>프리랜서는 자신의 개인정보 및 이력서</a:t>
            </a:r>
            <a:r>
              <a:rPr lang="en-US" altLang="ko-KR" sz="1400" dirty="0" smtClean="0">
                <a:solidFill>
                  <a:srgbClr val="686868"/>
                </a:solidFill>
              </a:rPr>
              <a:t>, </a:t>
            </a:r>
            <a:r>
              <a:rPr lang="ko-KR" altLang="en-US" sz="1400" dirty="0" smtClean="0">
                <a:solidFill>
                  <a:srgbClr val="686868"/>
                </a:solidFill>
              </a:rPr>
              <a:t>경력을 등록한다</a:t>
            </a:r>
            <a:r>
              <a:rPr lang="en-US" altLang="ko-KR" sz="1400" dirty="0" smtClean="0">
                <a:solidFill>
                  <a:srgbClr val="686868"/>
                </a:solidFill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>
              <a:solidFill>
                <a:srgbClr val="686868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686868"/>
                </a:solidFill>
              </a:rPr>
              <a:t>자신의 정보를 등록한 프리랜서는 원하는 프로젝트에 지원한다</a:t>
            </a:r>
            <a:r>
              <a:rPr lang="en-US" altLang="ko-KR" sz="1400" dirty="0" smtClean="0">
                <a:solidFill>
                  <a:srgbClr val="686868"/>
                </a:solidFill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>
              <a:solidFill>
                <a:srgbClr val="686868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686868"/>
                </a:solidFill>
              </a:rPr>
              <a:t>회사는 프로젝트를 관리한다</a:t>
            </a:r>
            <a:r>
              <a:rPr lang="en-US" altLang="ko-KR" sz="1400" dirty="0" smtClean="0">
                <a:solidFill>
                  <a:srgbClr val="686868"/>
                </a:solidFill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>
              <a:solidFill>
                <a:srgbClr val="686868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686868"/>
                </a:solidFill>
              </a:rPr>
              <a:t>회사는 지속적으로 해당 프리랜서를 관리한다</a:t>
            </a:r>
            <a:r>
              <a:rPr lang="en-US" altLang="ko-KR" sz="1400" dirty="0" smtClean="0">
                <a:solidFill>
                  <a:srgbClr val="686868"/>
                </a:solidFill>
              </a:rPr>
              <a:t>.</a:t>
            </a:r>
            <a:endParaRPr lang="ko-KR" altLang="en-US" sz="1400" dirty="0">
              <a:solidFill>
                <a:srgbClr val="6868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5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8626" y="1251508"/>
            <a:ext cx="9180512" cy="432048"/>
          </a:xfrm>
          <a:prstGeom prst="rect">
            <a:avLst/>
          </a:prstGeom>
          <a:solidFill>
            <a:srgbClr val="E6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9632" y="1352116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코드관리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136426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프리랜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서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담당자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187110" y="1326238"/>
            <a:ext cx="64807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15816" y="1372888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프로젝트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3324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07287" y="2119245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기본정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44586" y="2113235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기술정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보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39641" y="2107225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경력정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62288" y="2127938"/>
            <a:ext cx="648072" cy="1842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1369" y="2348880"/>
            <a:ext cx="1944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프리랜서 </a:t>
            </a:r>
            <a:r>
              <a:rPr lang="ko-KR" altLang="en-US" sz="900" b="1" dirty="0" smtClean="0"/>
              <a:t>강태욱 </a:t>
            </a:r>
            <a:r>
              <a:rPr lang="ko-KR" altLang="en-US" sz="900" b="1" dirty="0" smtClean="0"/>
              <a:t>경력정보</a:t>
            </a:r>
            <a:r>
              <a:rPr lang="en-US" altLang="ko-KR" sz="900" b="1" dirty="0" smtClean="0"/>
              <a:t> </a:t>
            </a:r>
            <a:endParaRPr lang="ko-KR" altLang="en-US" sz="9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34" y="2594921"/>
            <a:ext cx="4637707" cy="76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0" y="3368500"/>
            <a:ext cx="4637707" cy="76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572000" y="2835828"/>
            <a:ext cx="14401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581630" y="3609407"/>
            <a:ext cx="13438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716016" y="336476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283968" y="2835828"/>
            <a:ext cx="36004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2" idx="3"/>
          </p:cNvCxnSpPr>
          <p:nvPr/>
        </p:nvCxnSpPr>
        <p:spPr>
          <a:xfrm flipV="1">
            <a:off x="4716016" y="2350077"/>
            <a:ext cx="936104" cy="6297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24128" y="2234661"/>
            <a:ext cx="1224136" cy="2308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해당 버튼 클릭하면 </a:t>
            </a:r>
            <a:r>
              <a:rPr lang="en-US" altLang="ko-KR" sz="900" dirty="0" smtClean="0"/>
              <a:t>  </a:t>
            </a:r>
            <a:endParaRPr lang="ko-KR" altLang="en-US" sz="9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690" y="2780928"/>
            <a:ext cx="3462806" cy="108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574056" y="5229200"/>
            <a:ext cx="8026433" cy="12134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/>
              <a:t>경력정보를 가져와 위의 모양으로 리스트 업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해당 버튼을 클릭하면 아래쪽에 </a:t>
            </a:r>
            <a:r>
              <a:rPr lang="ko-KR" altLang="en-US" sz="1000" dirty="0" err="1" smtClean="0"/>
              <a:t>상세내역를</a:t>
            </a:r>
            <a:r>
              <a:rPr lang="ko-KR" altLang="en-US" sz="1000" dirty="0" smtClean="0"/>
              <a:t> 보여준다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7092280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관리자 화면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프리랜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30822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고객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236296" y="1154297"/>
            <a:ext cx="18184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- WEB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503737" y="1772816"/>
            <a:ext cx="93610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91880" y="2132856"/>
            <a:ext cx="905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통화내역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716016" y="260648"/>
            <a:ext cx="19759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폴더명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./ADMIN/01_FLEELN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6804249" y="282243"/>
            <a:ext cx="2174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명 </a:t>
            </a:r>
            <a:r>
              <a:rPr lang="en-US" altLang="ko-KR" sz="900" dirty="0" smtClean="0"/>
              <a:t>: freeln_detail_03.jsp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381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3324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7287" y="2119245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기본정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4586" y="2113235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기술정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보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9641" y="2107225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경력정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620481" y="2160126"/>
            <a:ext cx="648072" cy="1842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03737" y="1772816"/>
            <a:ext cx="93610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91880" y="2132856"/>
            <a:ext cx="905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통화내역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8626" y="1251508"/>
            <a:ext cx="9180512" cy="432048"/>
          </a:xfrm>
          <a:prstGeom prst="rect">
            <a:avLst/>
          </a:prstGeom>
          <a:solidFill>
            <a:srgbClr val="E6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59632" y="1352116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코드관리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23728" y="136426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프리랜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서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담당자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87110" y="1326238"/>
            <a:ext cx="64807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915816" y="1372888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프로젝트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2280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관리자 화면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프리랜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30822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고객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36296" y="1154297"/>
            <a:ext cx="18184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- WEB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79512" y="2564904"/>
            <a:ext cx="6696744" cy="93610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담당자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김대성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프리랜서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강태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욱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통화내용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2017-08-22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현재 참여중인 프로젝트 종료 예정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다음날부터 언제든지 투입 가능  단가는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억 요구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본인은 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닷넷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개발을 원함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투입가능일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2017-08-23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이후 가능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9512" y="3573016"/>
            <a:ext cx="6696744" cy="93610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담당자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신지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프리랜서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정연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두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통화내용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2017-08-22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현재 참여중인 프로젝트 종료 예정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다음날부터 언제든지 투입 가능  단가는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억 요구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투입가능일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2017-08-23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이후 가능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68554" y="260648"/>
            <a:ext cx="24233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폴더명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./ADMIN/01_FLEELN</a:t>
            </a:r>
            <a:endParaRPr lang="ko-KR" alt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6804249" y="282243"/>
            <a:ext cx="2174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명 </a:t>
            </a:r>
            <a:r>
              <a:rPr lang="en-US" altLang="ko-KR" sz="900" dirty="0" smtClean="0"/>
              <a:t>: freeln_detail_04.jsp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715951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8626" y="1251508"/>
            <a:ext cx="9180512" cy="432048"/>
          </a:xfrm>
          <a:prstGeom prst="rect">
            <a:avLst/>
          </a:prstGeom>
          <a:solidFill>
            <a:srgbClr val="E6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9632" y="1352116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코드관리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136426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프리랜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서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담당자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993450" y="1326238"/>
            <a:ext cx="64807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15816" y="1372888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프로젝트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2280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관리자 화면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프로젝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47764" y="169818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관리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0" y="2307069"/>
            <a:ext cx="9144000" cy="257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8498895" y="2019290"/>
            <a:ext cx="537601" cy="22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등</a:t>
            </a:r>
            <a:r>
              <a:rPr lang="ko-KR" altLang="en-US" sz="1050" dirty="0"/>
              <a:t>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68144" y="2014718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프로젝트명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6696236" y="2014718"/>
            <a:ext cx="972108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23928" y="2013774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고객</a:t>
            </a:r>
            <a:r>
              <a:rPr lang="ko-KR" altLang="en-US" sz="900" dirty="0" err="1"/>
              <a:t>사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499992" y="2013774"/>
            <a:ext cx="972108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-8625" y="2310099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순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번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99592" y="2311944"/>
            <a:ext cx="828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프로젝트</a:t>
            </a:r>
            <a:r>
              <a:rPr lang="ko-KR" altLang="en-US" sz="900" b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명</a:t>
            </a:r>
            <a:endParaRPr lang="ko-KR" altLang="en-US" sz="9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95736" y="2311944"/>
            <a:ext cx="934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프로젝트기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간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79758" y="2320570"/>
            <a:ext cx="1550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필요기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94334" y="2310099"/>
            <a:ext cx="828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해당분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야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54812" y="2315915"/>
            <a:ext cx="828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투여인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원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024444" y="2311944"/>
            <a:ext cx="1078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상세내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용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-8626" y="2564904"/>
            <a:ext cx="9152626" cy="216024"/>
          </a:xfrm>
          <a:prstGeom prst="rect">
            <a:avLst/>
          </a:prstGeom>
          <a:solidFill>
            <a:srgbClr val="EE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3347864" y="2320570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고객</a:t>
            </a:r>
            <a:r>
              <a:rPr lang="ko-KR" altLang="en-US" sz="900" b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사</a:t>
            </a:r>
            <a:endParaRPr lang="ko-KR" altLang="en-US" sz="9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-2867" y="2564904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4874" y="2566749"/>
            <a:ext cx="1260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화재예방 시스템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85470" y="2566749"/>
            <a:ext cx="1362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2017.08-2018.02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85516" y="2575375"/>
            <a:ext cx="1550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안드로이드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,IOS, JSP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400092" y="2564904"/>
            <a:ext cx="828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모바</a:t>
            </a:r>
            <a:r>
              <a:rPr lang="ko-KR" altLang="en-US" sz="9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일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60570" y="2570720"/>
            <a:ext cx="828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30202" y="2566749"/>
            <a:ext cx="1078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상세내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용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353622" y="2575375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HMC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74056" y="5455893"/>
            <a:ext cx="8026433" cy="12134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/>
              <a:t>해당 정보를 가져와 리스트 업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해당 </a:t>
            </a:r>
            <a:r>
              <a:rPr lang="en-US" altLang="ko-KR" sz="1000" dirty="0" smtClean="0"/>
              <a:t>ROW </a:t>
            </a:r>
            <a:r>
              <a:rPr lang="ko-KR" altLang="en-US" sz="1000" dirty="0" smtClean="0"/>
              <a:t>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클릭하면 상세 팝업을 띄운다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0" y="508518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838369" y="5157192"/>
            <a:ext cx="1569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    2    3    -&gt; paging</a:t>
            </a:r>
            <a:endParaRPr lang="ko-KR" altLang="en-US" sz="8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7868504" y="2020234"/>
            <a:ext cx="537601" cy="22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조</a:t>
            </a:r>
            <a:r>
              <a:rPr lang="ko-KR" altLang="en-US" sz="1050" dirty="0"/>
              <a:t>회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235304" y="2296452"/>
            <a:ext cx="828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담당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자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241062" y="2551257"/>
            <a:ext cx="828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차종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환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530822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고객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236296" y="1154297"/>
            <a:ext cx="18184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- WEB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88024" y="260648"/>
            <a:ext cx="1903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폴더명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./ADMIN/02_PROJECT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6804249" y="282243"/>
            <a:ext cx="2174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명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project.jsp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6905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8626" y="1251508"/>
            <a:ext cx="9180512" cy="432048"/>
          </a:xfrm>
          <a:prstGeom prst="rect">
            <a:avLst/>
          </a:prstGeom>
          <a:solidFill>
            <a:srgbClr val="E6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9632" y="1352116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코드관리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136426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프리랜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서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담당자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993450" y="1326238"/>
            <a:ext cx="64807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15816" y="1372888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프로젝트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2280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관리자 화면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프로젝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47764" y="1698182"/>
            <a:ext cx="447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상세페이지 팝업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835696" y="2076190"/>
            <a:ext cx="5832648" cy="374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835696" y="2083836"/>
            <a:ext cx="5832648" cy="257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프로젝트 등록 및 수정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1907704" y="2508238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프로젝트 코드 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1883186" y="2776054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프로젝</a:t>
            </a:r>
            <a:r>
              <a:rPr lang="ko-KR" altLang="en-US" sz="900" dirty="0" err="1"/>
              <a:t>트</a:t>
            </a:r>
            <a:r>
              <a:rPr lang="ko-KR" altLang="en-US" sz="900" dirty="0" err="1" smtClean="0"/>
              <a:t>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 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3001843" y="2500041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등록인 경우 프로젝트 코드는 자동으로 생성된다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001843" y="2781462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931300" y="3084302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프로젝트 기간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1931300" y="3315134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고객</a:t>
            </a:r>
            <a:r>
              <a:rPr lang="ko-KR" altLang="en-US" sz="900" dirty="0" err="1"/>
              <a:t>사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54" name="직사각형 53"/>
          <p:cNvSpPr/>
          <p:nvPr/>
        </p:nvSpPr>
        <p:spPr>
          <a:xfrm>
            <a:off x="3001843" y="3073026"/>
            <a:ext cx="121011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001843" y="3346250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1919330" y="3605610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투여인원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3000343" y="3631306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1864574" y="3885016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 </a:t>
            </a:r>
            <a:r>
              <a:rPr lang="ko-KR" altLang="en-US" sz="900" dirty="0" smtClean="0"/>
              <a:t>해당분야 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1861574" y="4152796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비</a:t>
            </a:r>
            <a:r>
              <a:rPr lang="ko-KR" altLang="en-US" sz="900" dirty="0"/>
              <a:t>고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75" name="직사각형 74"/>
          <p:cNvSpPr/>
          <p:nvPr/>
        </p:nvSpPr>
        <p:spPr>
          <a:xfrm>
            <a:off x="2988717" y="4178492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861706" y="4443828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상세내</a:t>
            </a:r>
            <a:r>
              <a:rPr lang="ko-KR" altLang="en-US" sz="900" dirty="0"/>
              <a:t>용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1859119" y="4750048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필요기</a:t>
            </a:r>
            <a:r>
              <a:rPr lang="ko-KR" altLang="en-US" sz="900" dirty="0"/>
              <a:t>술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79" name="직사각형 78"/>
          <p:cNvSpPr/>
          <p:nvPr/>
        </p:nvSpPr>
        <p:spPr>
          <a:xfrm>
            <a:off x="2983223" y="4741862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B050"/>
                </a:solidFill>
              </a:rPr>
              <a:t>textarea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861574" y="5358408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사용유무 </a:t>
            </a:r>
            <a:r>
              <a:rPr lang="en-US" altLang="ko-KR" sz="900" dirty="0" smtClean="0"/>
              <a:t>:   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2600406" y="5401816"/>
            <a:ext cx="100088" cy="11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4076600" y="5517232"/>
            <a:ext cx="1715147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확인 </a:t>
            </a:r>
            <a:endParaRPr lang="ko-KR" altLang="en-US" sz="900" dirty="0"/>
          </a:p>
        </p:txBody>
      </p:sp>
      <p:sp>
        <p:nvSpPr>
          <p:cNvPr id="83" name="직사각형 82"/>
          <p:cNvSpPr/>
          <p:nvPr/>
        </p:nvSpPr>
        <p:spPr>
          <a:xfrm>
            <a:off x="4581630" y="3073026"/>
            <a:ext cx="121011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2991849" y="3912485"/>
            <a:ext cx="121011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4283968" y="3913338"/>
            <a:ext cx="121011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/>
          <p:cNvSpPr/>
          <p:nvPr/>
        </p:nvSpPr>
        <p:spPr>
          <a:xfrm flipV="1">
            <a:off x="4034485" y="3939772"/>
            <a:ext cx="167481" cy="2043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/>
          <p:cNvSpPr/>
          <p:nvPr/>
        </p:nvSpPr>
        <p:spPr>
          <a:xfrm flipV="1">
            <a:off x="5326604" y="3939772"/>
            <a:ext cx="167481" cy="2043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877739" y="5021362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담당</a:t>
            </a:r>
            <a:r>
              <a:rPr lang="ko-KR" altLang="en-US" sz="900" dirty="0"/>
              <a:t>자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88" name="직사각형 87"/>
          <p:cNvSpPr/>
          <p:nvPr/>
        </p:nvSpPr>
        <p:spPr>
          <a:xfrm>
            <a:off x="3001843" y="5013176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/>
          <p:cNvSpPr/>
          <p:nvPr/>
        </p:nvSpPr>
        <p:spPr>
          <a:xfrm flipV="1">
            <a:off x="6186099" y="5021362"/>
            <a:ext cx="167481" cy="2043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74056" y="5877272"/>
            <a:ext cx="8026433" cy="7920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/>
              <a:t>리스트에서 선택된 </a:t>
            </a:r>
            <a:r>
              <a:rPr lang="en-US" altLang="ko-KR" sz="1000" dirty="0" smtClean="0"/>
              <a:t>ROW</a:t>
            </a:r>
            <a:r>
              <a:rPr lang="ko-KR" altLang="en-US" sz="1000" dirty="0" smtClean="0"/>
              <a:t>의 상세정보를 가져와 보여주고 수정 후 확인 버튼 클릭하면 수정이 되도록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리스트에서 등록 버튼을 클릭하고 이동했다면 새롭게 등록 되도록 하고 프로젝트 코드는 자동으로 생성 되도록 한다</a:t>
            </a:r>
            <a:r>
              <a:rPr lang="en-US" altLang="ko-KR" sz="1000" dirty="0" smtClean="0"/>
              <a:t>. [ PROJ0001 ]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2982198" y="4454364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B050"/>
                </a:solidFill>
              </a:rPr>
              <a:t>textarea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530822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고객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236296" y="1154297"/>
            <a:ext cx="18184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- WEB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667376" y="260648"/>
            <a:ext cx="2024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폴더명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./ADMIN/02_PROJECT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6804249" y="282243"/>
            <a:ext cx="2174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명 </a:t>
            </a:r>
            <a:r>
              <a:rPr lang="en-US" altLang="ko-KR" sz="900" dirty="0" smtClean="0"/>
              <a:t>: project_p1.jsp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161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8626" y="1251508"/>
            <a:ext cx="9180512" cy="432048"/>
          </a:xfrm>
          <a:prstGeom prst="rect">
            <a:avLst/>
          </a:prstGeom>
          <a:solidFill>
            <a:srgbClr val="E6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9632" y="1352116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코드관리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136426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프리랜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서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담당자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771286" y="1326238"/>
            <a:ext cx="64807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15816" y="1372888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프로젝트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2280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관리자 화면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프로젝트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47764" y="169818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관리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0" y="2307069"/>
            <a:ext cx="9144000" cy="257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8498895" y="2019290"/>
            <a:ext cx="537601" cy="22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등</a:t>
            </a:r>
            <a:r>
              <a:rPr lang="ko-KR" altLang="en-US" sz="1050" dirty="0"/>
              <a:t>록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68144" y="2014718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담당자</a:t>
            </a:r>
            <a:r>
              <a:rPr lang="ko-KR" altLang="en-US" sz="900" dirty="0"/>
              <a:t>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57" name="직사각형 56"/>
          <p:cNvSpPr/>
          <p:nvPr/>
        </p:nvSpPr>
        <p:spPr>
          <a:xfrm>
            <a:off x="6696236" y="2014718"/>
            <a:ext cx="972108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-8625" y="2310099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순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번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1826" y="2311944"/>
            <a:ext cx="10858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담당자아이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195736" y="2311944"/>
            <a:ext cx="934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담당자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명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79758" y="2320570"/>
            <a:ext cx="1550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부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서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94334" y="2310099"/>
            <a:ext cx="828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직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위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54812" y="2315915"/>
            <a:ext cx="828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연락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처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-8626" y="2564904"/>
            <a:ext cx="9152626" cy="216024"/>
          </a:xfrm>
          <a:prstGeom prst="rect">
            <a:avLst/>
          </a:prstGeom>
          <a:solidFill>
            <a:srgbClr val="EE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347864" y="2320570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소속회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사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-2867" y="2564904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24874" y="2566749"/>
            <a:ext cx="1260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CHR00001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985470" y="2566749"/>
            <a:ext cx="1362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허태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훈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885516" y="2575375"/>
            <a:ext cx="1550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ICT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사업부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400092" y="2564904"/>
            <a:ext cx="828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부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장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239696" y="2570720"/>
            <a:ext cx="10686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01066661210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53622" y="2566749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㈜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7868504" y="2020234"/>
            <a:ext cx="537601" cy="22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조</a:t>
            </a:r>
            <a:r>
              <a:rPr lang="ko-KR" altLang="en-US" sz="1050" dirty="0"/>
              <a:t>회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452320" y="2296452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메일주소</a:t>
            </a:r>
            <a:endParaRPr lang="ko-KR" altLang="en-US" sz="9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380312" y="2551257"/>
            <a:ext cx="1661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kchulpan@naver.com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74056" y="5455893"/>
            <a:ext cx="8026433" cy="12134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/>
              <a:t>해당 정보를 가져와 리스트 업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해당 </a:t>
            </a:r>
            <a:r>
              <a:rPr lang="en-US" altLang="ko-KR" sz="1000" dirty="0" smtClean="0"/>
              <a:t>ROW </a:t>
            </a:r>
            <a:r>
              <a:rPr lang="ko-KR" altLang="en-US" sz="1000" dirty="0" smtClean="0"/>
              <a:t>를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클릭하면 상세 팝업을 띄운다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102" name="직선 연결선 101"/>
          <p:cNvCxnSpPr/>
          <p:nvPr/>
        </p:nvCxnSpPr>
        <p:spPr>
          <a:xfrm>
            <a:off x="0" y="508518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838369" y="5157192"/>
            <a:ext cx="1569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    2    3    -&gt; paging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530822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고객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236296" y="1154297"/>
            <a:ext cx="18184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- WEB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11960" y="260648"/>
            <a:ext cx="2479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폴더명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./ADMIN/03_CHARGE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6804249" y="282243"/>
            <a:ext cx="2174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명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charge.jsp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541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30" y="156702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8626" y="1251508"/>
            <a:ext cx="9180512" cy="432048"/>
          </a:xfrm>
          <a:prstGeom prst="rect">
            <a:avLst/>
          </a:prstGeom>
          <a:solidFill>
            <a:srgbClr val="E6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9632" y="1352116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코드관리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136426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프리랜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서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담당자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779912" y="1326238"/>
            <a:ext cx="64807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15816" y="1372888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프로젝트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2280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관리자 화면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담당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자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47764" y="1698182"/>
            <a:ext cx="447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담당</a:t>
            </a:r>
            <a:r>
              <a:rPr lang="ko-KR" altLang="en-US" dirty="0"/>
              <a:t>자</a:t>
            </a:r>
            <a:r>
              <a:rPr lang="ko-KR" altLang="en-US" dirty="0" smtClean="0"/>
              <a:t>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상세페이지 팝업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835696" y="2076190"/>
            <a:ext cx="5832648" cy="374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835696" y="2083836"/>
            <a:ext cx="5832648" cy="257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담당</a:t>
            </a:r>
            <a:r>
              <a:rPr lang="ko-KR" altLang="en-US" sz="1100" dirty="0"/>
              <a:t>자</a:t>
            </a:r>
            <a:r>
              <a:rPr lang="ko-KR" altLang="en-US" sz="1100" dirty="0" smtClean="0"/>
              <a:t> 등록 및 수정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1907704" y="2508238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담당자 아이디 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1883186" y="2776054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 </a:t>
            </a:r>
            <a:r>
              <a:rPr lang="ko-KR" altLang="en-US" sz="900" dirty="0" smtClean="0"/>
              <a:t>담당자 이름 </a:t>
            </a:r>
            <a:r>
              <a:rPr lang="en-US" altLang="ko-KR" sz="900" dirty="0" smtClean="0"/>
              <a:t>:  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3001843" y="2500041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001843" y="2781462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931300" y="3043082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소속회</a:t>
            </a:r>
            <a:r>
              <a:rPr lang="ko-KR" altLang="en-US" sz="900" dirty="0"/>
              <a:t>사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66" name="직사각형 65"/>
          <p:cNvSpPr/>
          <p:nvPr/>
        </p:nvSpPr>
        <p:spPr>
          <a:xfrm>
            <a:off x="3001843" y="3074198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1919330" y="3333558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소속부</a:t>
            </a:r>
            <a:r>
              <a:rPr lang="ko-KR" altLang="en-US" sz="900" dirty="0"/>
              <a:t>서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3000343" y="3359254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861574" y="4152796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 직위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75" name="직사각형 74"/>
          <p:cNvSpPr/>
          <p:nvPr/>
        </p:nvSpPr>
        <p:spPr>
          <a:xfrm>
            <a:off x="2988717" y="4178492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1861574" y="4494312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사용유무 </a:t>
            </a:r>
            <a:r>
              <a:rPr lang="en-US" altLang="ko-KR" sz="900" dirty="0" smtClean="0"/>
              <a:t>:   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2959744" y="4543624"/>
            <a:ext cx="100088" cy="11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4076600" y="5517232"/>
            <a:ext cx="1715147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확인 </a:t>
            </a:r>
            <a:endParaRPr lang="ko-KR" altLang="en-US" sz="900" dirty="0"/>
          </a:p>
        </p:txBody>
      </p:sp>
      <p:sp>
        <p:nvSpPr>
          <p:cNvPr id="90" name="직사각형 89"/>
          <p:cNvSpPr/>
          <p:nvPr/>
        </p:nvSpPr>
        <p:spPr>
          <a:xfrm>
            <a:off x="574056" y="5877272"/>
            <a:ext cx="8026433" cy="7920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/>
              <a:t>리스트에서 선택된 </a:t>
            </a:r>
            <a:r>
              <a:rPr lang="en-US" altLang="ko-KR" sz="1000" dirty="0" smtClean="0"/>
              <a:t>ROW</a:t>
            </a:r>
            <a:r>
              <a:rPr lang="ko-KR" altLang="en-US" sz="1000" dirty="0" smtClean="0"/>
              <a:t>의 상세정보를 가져와 보여주고 수정 후 확인 버튼 클릭하면 수정이 되도록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리스트에서 등록 버튼을 클릭하고 이동했다면 새롭게 등록 되도록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새롭게 </a:t>
            </a:r>
            <a:r>
              <a:rPr lang="ko-KR" altLang="en-US" sz="1000" dirty="0" err="1" smtClean="0"/>
              <a:t>등록할때는</a:t>
            </a:r>
            <a:r>
              <a:rPr lang="ko-KR" altLang="en-US" sz="1000" dirty="0" smtClean="0"/>
              <a:t> 아이디 중복 체크는 반드시 수행해야 한다</a:t>
            </a:r>
            <a:r>
              <a:rPr lang="en-US" altLang="ko-KR" sz="1000" dirty="0" smtClean="0"/>
              <a:t>. </a:t>
            </a:r>
            <a:endParaRPr lang="en-US" altLang="ko-KR" sz="1000" dirty="0"/>
          </a:p>
          <a:p>
            <a:r>
              <a:rPr lang="ko-KR" altLang="en-US" sz="1000" dirty="0" smtClean="0"/>
              <a:t>수정 또는 조회 </a:t>
            </a:r>
            <a:r>
              <a:rPr lang="ko-KR" altLang="en-US" sz="1000" dirty="0" err="1" smtClean="0"/>
              <a:t>일때는</a:t>
            </a:r>
            <a:r>
              <a:rPr lang="ko-KR" altLang="en-US" sz="1000" dirty="0" smtClean="0"/>
              <a:t> 중복체크 버튼은 보이지 않는다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0485" y="3635403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 </a:t>
            </a:r>
            <a:r>
              <a:rPr lang="ko-KR" altLang="en-US" sz="900" dirty="0" smtClean="0"/>
              <a:t>연락</a:t>
            </a:r>
            <a:r>
              <a:rPr lang="ko-KR" altLang="en-US" sz="900" dirty="0"/>
              <a:t>처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 </a:t>
            </a:r>
            <a:endParaRPr lang="ko-KR" altLang="en-US" sz="900" dirty="0"/>
          </a:p>
        </p:txBody>
      </p:sp>
      <p:sp>
        <p:nvSpPr>
          <p:cNvPr id="44" name="직사각형 43"/>
          <p:cNvSpPr/>
          <p:nvPr/>
        </p:nvSpPr>
        <p:spPr>
          <a:xfrm>
            <a:off x="3009142" y="3640811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882285" y="3898402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 </a:t>
            </a:r>
            <a:r>
              <a:rPr lang="ko-KR" altLang="en-US" sz="900" dirty="0" err="1" smtClean="0"/>
              <a:t>이메</a:t>
            </a:r>
            <a:r>
              <a:rPr lang="ko-KR" altLang="en-US" sz="900" dirty="0" err="1"/>
              <a:t>일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 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000943" y="3903810"/>
            <a:ext cx="1580688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776684" y="3915133"/>
            <a:ext cx="1580688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6412871" y="2514420"/>
            <a:ext cx="76004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중복체</a:t>
            </a:r>
            <a:r>
              <a:rPr lang="ko-KR" altLang="en-US" sz="900" dirty="0"/>
              <a:t>크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4530822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고객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236296" y="1154297"/>
            <a:ext cx="18184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- WEB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52020" y="260648"/>
            <a:ext cx="1939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폴더명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./ADMIN/03_CHARGE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6804249" y="282243"/>
            <a:ext cx="2174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명 </a:t>
            </a:r>
            <a:r>
              <a:rPr lang="en-US" altLang="ko-KR" sz="900" dirty="0" smtClean="0"/>
              <a:t>: charge_p1.jsp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757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8626" y="1251508"/>
            <a:ext cx="9180512" cy="432048"/>
          </a:xfrm>
          <a:prstGeom prst="rect">
            <a:avLst/>
          </a:prstGeom>
          <a:solidFill>
            <a:srgbClr val="E6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9632" y="1352116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코드관리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136426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프리랜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서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담당자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572000" y="1340768"/>
            <a:ext cx="64807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15816" y="1372888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프로젝트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2280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관리자 화면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프로젝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트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-47764" y="169818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고객</a:t>
            </a:r>
            <a:r>
              <a:rPr lang="ko-KR" altLang="en-US" dirty="0" err="1"/>
              <a:t>사</a:t>
            </a:r>
            <a:r>
              <a:rPr lang="ko-KR" altLang="en-US" dirty="0" smtClean="0"/>
              <a:t> 관리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0" y="2307069"/>
            <a:ext cx="9144000" cy="257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8498895" y="2019290"/>
            <a:ext cx="537601" cy="22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등</a:t>
            </a:r>
            <a:r>
              <a:rPr lang="ko-KR" altLang="en-US" sz="1050" dirty="0"/>
              <a:t>록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68144" y="2014718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고객사명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57" name="직사각형 56"/>
          <p:cNvSpPr/>
          <p:nvPr/>
        </p:nvSpPr>
        <p:spPr>
          <a:xfrm>
            <a:off x="6696236" y="2014718"/>
            <a:ext cx="972108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-8625" y="2310099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순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번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1826" y="2311944"/>
            <a:ext cx="10858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고객사</a:t>
            </a:r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아이디</a:t>
            </a:r>
            <a:endParaRPr lang="ko-KR" altLang="en-US" sz="9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95736" y="2311944"/>
            <a:ext cx="934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고객사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명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67790" y="2320570"/>
            <a:ext cx="1550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이력서 </a:t>
            </a:r>
            <a:r>
              <a:rPr lang="ko-KR" altLang="en-US" sz="9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양식명</a:t>
            </a:r>
            <a:endParaRPr lang="ko-KR" altLang="en-US" sz="9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-8626" y="2564904"/>
            <a:ext cx="9152626" cy="216024"/>
          </a:xfrm>
          <a:prstGeom prst="rect">
            <a:avLst/>
          </a:prstGeom>
          <a:solidFill>
            <a:srgbClr val="EE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347864" y="2320570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위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-2867" y="2564904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89327" y="2566749"/>
            <a:ext cx="1260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CLNT0001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985470" y="2566749"/>
            <a:ext cx="1362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HMC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73548" y="2575375"/>
            <a:ext cx="1550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현대오토에버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이력서 양식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53622" y="2566749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울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산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7868504" y="2020234"/>
            <a:ext cx="537601" cy="22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조</a:t>
            </a:r>
            <a:r>
              <a:rPr lang="ko-KR" altLang="en-US" sz="1050" dirty="0"/>
              <a:t>회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00192" y="2296452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이력서파일 이름</a:t>
            </a:r>
            <a:endParaRPr lang="ko-KR" altLang="en-US" sz="9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228184" y="2551257"/>
            <a:ext cx="1661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현대오토에버이력서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.XLSX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74056" y="5455893"/>
            <a:ext cx="8026433" cy="12134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/>
              <a:t>해당 정보를 가져와 리스트 업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해당 </a:t>
            </a:r>
            <a:r>
              <a:rPr lang="en-US" altLang="ko-KR" sz="1000" dirty="0" smtClean="0"/>
              <a:t>ROW </a:t>
            </a:r>
            <a:r>
              <a:rPr lang="ko-KR" altLang="en-US" sz="1000" dirty="0" smtClean="0"/>
              <a:t>를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클릭하면 상세 팝업을 띄운다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102" name="직선 연결선 101"/>
          <p:cNvCxnSpPr/>
          <p:nvPr/>
        </p:nvCxnSpPr>
        <p:spPr>
          <a:xfrm>
            <a:off x="0" y="508518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838369" y="5157192"/>
            <a:ext cx="1569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    2    3    -&gt; paging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530822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고객</a:t>
            </a:r>
            <a:r>
              <a:rPr lang="ko-KR" altLang="en-US" sz="9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236296" y="1154297"/>
            <a:ext cx="18184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- WEB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16016" y="260648"/>
            <a:ext cx="19759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폴더명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./ADMIN/04_CLIENT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6804249" y="282243"/>
            <a:ext cx="2174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명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client.jsp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7313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8626" y="1251508"/>
            <a:ext cx="9180512" cy="432048"/>
          </a:xfrm>
          <a:prstGeom prst="rect">
            <a:avLst/>
          </a:prstGeom>
          <a:solidFill>
            <a:srgbClr val="E6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9632" y="1352116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코드관리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136426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프리랜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서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담당자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574951" y="1335662"/>
            <a:ext cx="64807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15816" y="1372888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프로젝트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2280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관리자 화면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고객사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47764" y="1698182"/>
            <a:ext cx="447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고객</a:t>
            </a:r>
            <a:r>
              <a:rPr lang="ko-KR" altLang="en-US" dirty="0" err="1"/>
              <a:t>사</a:t>
            </a:r>
            <a:r>
              <a:rPr lang="ko-KR" altLang="en-US" dirty="0" smtClean="0"/>
              <a:t>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상세페이지 팝업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835696" y="2076190"/>
            <a:ext cx="5832648" cy="374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835696" y="2083836"/>
            <a:ext cx="5832648" cy="257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고객</a:t>
            </a:r>
            <a:r>
              <a:rPr lang="ko-KR" altLang="en-US" sz="1100" dirty="0" err="1"/>
              <a:t>사</a:t>
            </a:r>
            <a:r>
              <a:rPr lang="ko-KR" altLang="en-US" sz="1100" dirty="0" smtClean="0"/>
              <a:t> 등록 및 수정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1907704" y="2508238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고객</a:t>
            </a:r>
            <a:r>
              <a:rPr lang="ko-KR" altLang="en-US" sz="900" dirty="0" err="1"/>
              <a:t>사</a:t>
            </a:r>
            <a:r>
              <a:rPr lang="ko-KR" altLang="en-US" sz="900" dirty="0" smtClean="0"/>
              <a:t> 아이디 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1883186" y="2776054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 </a:t>
            </a:r>
            <a:r>
              <a:rPr lang="ko-KR" altLang="en-US" sz="900" dirty="0" err="1" smtClean="0"/>
              <a:t>고객</a:t>
            </a:r>
            <a:r>
              <a:rPr lang="ko-KR" altLang="en-US" sz="900" dirty="0" err="1"/>
              <a:t>사</a:t>
            </a:r>
            <a:r>
              <a:rPr lang="ko-KR" altLang="en-US" sz="900" dirty="0" smtClean="0"/>
              <a:t> 이름 </a:t>
            </a:r>
            <a:r>
              <a:rPr lang="en-US" altLang="ko-KR" sz="900" dirty="0" smtClean="0"/>
              <a:t>:  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3001843" y="2500041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자동생성 </a:t>
            </a:r>
            <a:r>
              <a:rPr lang="en-US" altLang="ko-KR" sz="1000" dirty="0" smtClean="0">
                <a:solidFill>
                  <a:srgbClr val="FF0000"/>
                </a:solidFill>
              </a:rPr>
              <a:t>– CLNT0001 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001843" y="2781462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931300" y="3043082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고객사</a:t>
            </a:r>
            <a:r>
              <a:rPr lang="ko-KR" altLang="en-US" sz="900" dirty="0" smtClean="0"/>
              <a:t> 위치</a:t>
            </a:r>
            <a:endParaRPr lang="ko-KR" altLang="en-US" sz="900" dirty="0"/>
          </a:p>
        </p:txBody>
      </p:sp>
      <p:sp>
        <p:nvSpPr>
          <p:cNvPr id="66" name="직사각형 65"/>
          <p:cNvSpPr/>
          <p:nvPr/>
        </p:nvSpPr>
        <p:spPr>
          <a:xfrm>
            <a:off x="3001843" y="3074198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1919330" y="3333558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고객사</a:t>
            </a:r>
            <a:r>
              <a:rPr lang="ko-KR" altLang="en-US" sz="900" dirty="0" smtClean="0"/>
              <a:t> 상세주소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3000343" y="3359254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988717" y="3915804"/>
            <a:ext cx="2663403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4076600" y="5517232"/>
            <a:ext cx="1715147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확인 </a:t>
            </a:r>
            <a:endParaRPr lang="ko-KR" altLang="en-US" sz="900" dirty="0"/>
          </a:p>
        </p:txBody>
      </p:sp>
      <p:sp>
        <p:nvSpPr>
          <p:cNvPr id="90" name="직사각형 89"/>
          <p:cNvSpPr/>
          <p:nvPr/>
        </p:nvSpPr>
        <p:spPr>
          <a:xfrm>
            <a:off x="574056" y="5877272"/>
            <a:ext cx="8026433" cy="7920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/>
              <a:t>리스트에서 선택된 </a:t>
            </a:r>
            <a:r>
              <a:rPr lang="en-US" altLang="ko-KR" sz="1000" dirty="0" smtClean="0"/>
              <a:t>ROW</a:t>
            </a:r>
            <a:r>
              <a:rPr lang="ko-KR" altLang="en-US" sz="1000" dirty="0" smtClean="0"/>
              <a:t>의 상세정보를 가져와 보여주고 수정 후 확인 버튼 클릭하면 수정이 되도록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리스트에서 등록 버튼을 클릭하고 이동했다면 새롭게 등록 되도록 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0485" y="3635403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 </a:t>
            </a:r>
            <a:r>
              <a:rPr lang="ko-KR" altLang="en-US" sz="900" dirty="0" err="1" smtClean="0"/>
              <a:t>이력서양식명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 </a:t>
            </a:r>
            <a:endParaRPr lang="ko-KR" altLang="en-US" sz="900" dirty="0"/>
          </a:p>
        </p:txBody>
      </p:sp>
      <p:sp>
        <p:nvSpPr>
          <p:cNvPr id="44" name="직사각형 43"/>
          <p:cNvSpPr/>
          <p:nvPr/>
        </p:nvSpPr>
        <p:spPr>
          <a:xfrm>
            <a:off x="3009142" y="3640811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882285" y="3898402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 </a:t>
            </a:r>
            <a:r>
              <a:rPr lang="ko-KR" altLang="en-US" sz="900" dirty="0" smtClean="0"/>
              <a:t>이력서 파일명</a:t>
            </a:r>
            <a:r>
              <a:rPr lang="en-US" altLang="ko-KR" sz="900" dirty="0" smtClean="0"/>
              <a:t>:  </a:t>
            </a:r>
            <a:endParaRPr lang="ko-KR" alt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4530822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고객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688003" y="3915804"/>
            <a:ext cx="857573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파일찾</a:t>
            </a:r>
            <a:r>
              <a:rPr lang="ko-KR" altLang="en-US" sz="900" dirty="0" err="1"/>
              <a:t>기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7236296" y="1154297"/>
            <a:ext cx="18184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- WEB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52020" y="260648"/>
            <a:ext cx="1939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폴더명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./ADMIN/04_CLIENT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6804249" y="282243"/>
            <a:ext cx="2174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명 </a:t>
            </a:r>
            <a:r>
              <a:rPr lang="en-US" altLang="ko-KR" sz="900" dirty="0" smtClean="0"/>
              <a:t>: client_p1.jsp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6987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92280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WINFORM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담당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1733631"/>
            <a:ext cx="9144000" cy="257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47764" y="112474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프리랜서 리스트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498895" y="1445852"/>
            <a:ext cx="537601" cy="22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조</a:t>
            </a:r>
            <a:r>
              <a:rPr lang="ko-KR" altLang="en-US" sz="1050" dirty="0"/>
              <a:t>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03634" y="1441280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이</a:t>
            </a:r>
            <a:r>
              <a:rPr lang="ko-KR" altLang="en-US" sz="900" dirty="0"/>
              <a:t>름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7344308" y="1441280"/>
            <a:ext cx="972108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12060" y="1440336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핸드</a:t>
            </a:r>
            <a:r>
              <a:rPr lang="ko-KR" altLang="en-US" sz="900" dirty="0"/>
              <a:t>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5688124" y="1440336"/>
            <a:ext cx="972108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8625" y="1736661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순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번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9116" y="1738506"/>
            <a:ext cx="9725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고객사아이</a:t>
            </a:r>
            <a:r>
              <a:rPr lang="ko-KR" altLang="en-US" sz="900" b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디</a:t>
            </a:r>
            <a:endParaRPr lang="ko-KR" altLang="en-US" sz="9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68973" y="1738506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고객사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31840" y="1747132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위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치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4425" y="1973591"/>
            <a:ext cx="9152626" cy="216024"/>
          </a:xfrm>
          <a:prstGeom prst="rect">
            <a:avLst/>
          </a:prstGeom>
          <a:solidFill>
            <a:srgbClr val="EE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-27886" y="1966187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9854" y="1968032"/>
            <a:ext cx="9918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CLNT0001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49711" y="1968032"/>
            <a:ext cx="794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HMC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6175" y="1976658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울산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4056" y="5553779"/>
            <a:ext cx="8026433" cy="12134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/>
              <a:t>등록된 프리랜서 리스트를 가져와 보여준다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해당 </a:t>
            </a:r>
            <a:r>
              <a:rPr lang="en-US" altLang="ko-KR" sz="1000" dirty="0" smtClean="0"/>
              <a:t>ROW </a:t>
            </a:r>
            <a:r>
              <a:rPr lang="ko-KR" altLang="en-US" sz="1000" dirty="0" smtClean="0"/>
              <a:t>를 클릭하면 프리랜서 상세 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팝업을 보여준다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6732240" y="188640"/>
            <a:ext cx="2322512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- WINFORM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87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92280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WINFORM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담당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7764" y="112474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프리랜서 상세 팝업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76629" y="1556792"/>
            <a:ext cx="8568952" cy="3744416"/>
          </a:xfrm>
          <a:prstGeom prst="rect">
            <a:avLst/>
          </a:prstGeom>
          <a:solidFill>
            <a:srgbClr val="EEF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5536" y="1628800"/>
            <a:ext cx="1944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/>
              <a:t>프리랜서 이지완 기본정보</a:t>
            </a:r>
            <a:r>
              <a:rPr lang="en-US" altLang="ko-KR" sz="900" b="1" dirty="0" smtClean="0"/>
              <a:t> </a:t>
            </a:r>
            <a:endParaRPr lang="ko-KR" altLang="en-US" sz="9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243902" y="1700808"/>
            <a:ext cx="157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이름  </a:t>
            </a:r>
            <a:r>
              <a:rPr lang="en-US" altLang="ko-KR" sz="900" dirty="0" smtClean="0"/>
              <a:t>:   </a:t>
            </a:r>
            <a:r>
              <a:rPr lang="ko-KR" altLang="en-US" sz="900" dirty="0" smtClean="0"/>
              <a:t>차종</a:t>
            </a:r>
            <a:r>
              <a:rPr lang="ko-KR" altLang="en-US" sz="900" dirty="0"/>
              <a:t>환</a:t>
            </a:r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243902" y="1916832"/>
            <a:ext cx="157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아이</a:t>
            </a:r>
            <a:r>
              <a:rPr lang="ko-KR" altLang="en-US" sz="900" dirty="0"/>
              <a:t>디</a:t>
            </a:r>
            <a:r>
              <a:rPr lang="ko-KR" altLang="en-US" sz="900" dirty="0" smtClean="0"/>
              <a:t>  </a:t>
            </a:r>
            <a:r>
              <a:rPr lang="en-US" altLang="ko-KR" sz="900" dirty="0" smtClean="0"/>
              <a:t>:   FREE0001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2257618" y="2134846"/>
            <a:ext cx="157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핸드</a:t>
            </a:r>
            <a:r>
              <a:rPr lang="ko-KR" altLang="en-US" sz="900" dirty="0"/>
              <a:t>폰</a:t>
            </a:r>
            <a:r>
              <a:rPr lang="ko-KR" altLang="en-US" sz="900" dirty="0" smtClean="0"/>
              <a:t>  </a:t>
            </a:r>
            <a:r>
              <a:rPr lang="en-US" altLang="ko-KR" sz="900" dirty="0" smtClean="0"/>
              <a:t>:   </a:t>
            </a:r>
            <a:r>
              <a:rPr lang="en-US" altLang="ko-KR" sz="900" dirty="0" smtClean="0"/>
              <a:t>01066661210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2248992" y="2365678"/>
            <a:ext cx="157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자택전</a:t>
            </a:r>
            <a:r>
              <a:rPr lang="ko-KR" altLang="en-US" sz="900" dirty="0"/>
              <a:t>화</a:t>
            </a:r>
            <a:r>
              <a:rPr lang="ko-KR" altLang="en-US" sz="900" dirty="0" smtClean="0"/>
              <a:t>  </a:t>
            </a:r>
            <a:r>
              <a:rPr lang="en-US" altLang="ko-KR" sz="900" dirty="0" smtClean="0"/>
              <a:t>:   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231740" y="2596510"/>
            <a:ext cx="2124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이메</a:t>
            </a:r>
            <a:r>
              <a:rPr lang="ko-KR" altLang="en-US" sz="900" dirty="0" err="1"/>
              <a:t>일</a:t>
            </a:r>
            <a:r>
              <a:rPr lang="ko-KR" altLang="en-US" sz="900" dirty="0" smtClean="0"/>
              <a:t>  </a:t>
            </a:r>
            <a:r>
              <a:rPr lang="en-US" altLang="ko-KR" sz="900" dirty="0" smtClean="0"/>
              <a:t>: inibiz01@netjoiner.com   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2242360" y="2838128"/>
            <a:ext cx="3769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주</a:t>
            </a:r>
            <a:r>
              <a:rPr lang="ko-KR" altLang="en-US" sz="900" dirty="0"/>
              <a:t>소</a:t>
            </a:r>
            <a:r>
              <a:rPr lang="ko-KR" altLang="en-US" sz="900" dirty="0" smtClean="0"/>
              <a:t>  </a:t>
            </a:r>
            <a:r>
              <a:rPr lang="en-US" altLang="ko-KR" sz="900" dirty="0" smtClean="0"/>
              <a:t>:   </a:t>
            </a:r>
            <a:r>
              <a:rPr lang="ko-KR" altLang="en-US" sz="900" dirty="0" smtClean="0"/>
              <a:t>부산 금정구 </a:t>
            </a:r>
            <a:r>
              <a:rPr lang="ko-KR" altLang="en-US" sz="900" dirty="0" err="1" smtClean="0"/>
              <a:t>구서동</a:t>
            </a:r>
            <a:r>
              <a:rPr lang="ko-KR" altLang="en-US" sz="900" dirty="0" smtClean="0"/>
              <a:t> 우리아파트 </a:t>
            </a:r>
            <a:r>
              <a:rPr lang="ko-KR" altLang="en-US" sz="900" dirty="0" err="1" smtClean="0"/>
              <a:t>우리동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우리호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우리집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611560" y="2060848"/>
            <a:ext cx="1296144" cy="1252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11560" y="3933056"/>
            <a:ext cx="468052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자기소개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47492" y="3028274"/>
            <a:ext cx="2112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희망 근무지  </a:t>
            </a:r>
            <a:r>
              <a:rPr lang="en-US" altLang="ko-KR" sz="900" dirty="0" smtClean="0"/>
              <a:t>:   </a:t>
            </a:r>
            <a:r>
              <a:rPr lang="ko-KR" altLang="en-US" sz="900" dirty="0" smtClean="0"/>
              <a:t>부산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울산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경남 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2243902" y="3230228"/>
            <a:ext cx="2112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희망 단가  </a:t>
            </a:r>
            <a:r>
              <a:rPr lang="en-US" altLang="ko-KR" sz="900" dirty="0" smtClean="0"/>
              <a:t>:   1</a:t>
            </a:r>
            <a:r>
              <a:rPr lang="ko-KR" altLang="en-US" sz="900" dirty="0" smtClean="0"/>
              <a:t>억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323527" y="5445224"/>
            <a:ext cx="8522053" cy="12134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/>
              <a:t>해당 데이터를 가져와 보여준다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해당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프리랜스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데이터 만들기 </a:t>
            </a:r>
            <a:r>
              <a:rPr lang="ko-KR" altLang="en-US" sz="1000" dirty="0" smtClean="0"/>
              <a:t>버튼을 클릭하면 등록된 프리랜서 엑셀 이력서에서 데이터를 읽어 들여서 모두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에 저장한다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양식을 선택하고 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선택된 양식으로 이력서 만들기</a:t>
            </a:r>
            <a:r>
              <a:rPr lang="ko-KR" altLang="en-US" sz="1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버튼을</a:t>
            </a:r>
            <a:r>
              <a:rPr lang="ko-KR" altLang="en-US" sz="1000" dirty="0" smtClean="0"/>
              <a:t> 클릭하면 해당 엑셀 양식에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에서 가져온 데이터로 양식을 만들어 저장한다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 </a:t>
            </a:r>
            <a:endParaRPr lang="ko-KR" altLang="en-US" sz="10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868144" y="1723290"/>
            <a:ext cx="280831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해당 </a:t>
            </a:r>
            <a:r>
              <a:rPr lang="ko-KR" altLang="en-US" sz="900" dirty="0" err="1" smtClean="0"/>
              <a:t>프리랜스</a:t>
            </a:r>
            <a:r>
              <a:rPr lang="ko-KR" altLang="en-US" sz="900" dirty="0" smtClean="0"/>
              <a:t> 데이터 만들기 </a:t>
            </a:r>
            <a:endParaRPr lang="ko-KR" altLang="en-US" sz="9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940152" y="5013176"/>
            <a:ext cx="280831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선택된 양식으로 이력서 만들기 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5982195" y="4732040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양식선택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6673480" y="4723854"/>
            <a:ext cx="2074984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2">
                    <a:lumMod val="75000"/>
                  </a:schemeClr>
                </a:solidFill>
              </a:rPr>
              <a:t>현대오토에버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</a:rPr>
              <a:t> 이력서</a:t>
            </a:r>
            <a:endParaRPr lang="ko-KR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이등변 삼각형 50"/>
          <p:cNvSpPr/>
          <p:nvPr/>
        </p:nvSpPr>
        <p:spPr>
          <a:xfrm flipV="1">
            <a:off x="8532440" y="4750288"/>
            <a:ext cx="167481" cy="2043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250492" y="3460322"/>
            <a:ext cx="2112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이력서 파일  </a:t>
            </a:r>
            <a:r>
              <a:rPr lang="en-US" altLang="ko-KR" sz="900" dirty="0" smtClean="0"/>
              <a:t>:   </a:t>
            </a:r>
            <a:r>
              <a:rPr lang="ko-KR" altLang="en-US" sz="900" dirty="0" smtClean="0"/>
              <a:t>이력서</a:t>
            </a:r>
            <a:r>
              <a:rPr lang="en-US" altLang="ko-KR" sz="900" dirty="0" smtClean="0"/>
              <a:t>.</a:t>
            </a:r>
            <a:r>
              <a:rPr lang="en-US" altLang="ko-KR" sz="900" dirty="0" err="1" smtClean="0"/>
              <a:t>xlsx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6732240" y="188640"/>
            <a:ext cx="2322512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- WINFORM</a:t>
            </a:r>
            <a:endParaRPr lang="ko-KR" altLang="en-US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7893496" y="1290528"/>
            <a:ext cx="983870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출력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3624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3. </a:t>
            </a:r>
            <a:r>
              <a:rPr lang="ko-KR" altLang="en-US" sz="20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엔터티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정리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425352"/>
            <a:ext cx="9144000" cy="4752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400" dirty="0">
              <a:solidFill>
                <a:srgbClr val="686868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20500" y="1819170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회사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48416" y="1834354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프리랜서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6332" y="1819170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프로젝트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804248" y="1819170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기본정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보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7544" y="2996952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이력서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79779" y="2996952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경력정보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92014" y="2983649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기술정보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04248" y="2978972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담당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자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7544" y="4179661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자격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증</a:t>
            </a:r>
          </a:p>
        </p:txBody>
      </p:sp>
    </p:spTree>
    <p:extLst>
      <p:ext uri="{BB962C8B-B14F-4D97-AF65-F5344CB8AC3E}">
        <p14:creationId xmlns:p14="http://schemas.microsoft.com/office/powerpoint/2010/main" val="17721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3568" y="722249"/>
            <a:ext cx="3240360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 – WEB : 2</a:t>
            </a:r>
            <a:r>
              <a:rPr lang="ko-KR" altLang="en-US" dirty="0" smtClean="0"/>
              <a:t>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318704"/>
            <a:ext cx="3240360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– WEB : 13</a:t>
            </a:r>
            <a:r>
              <a:rPr lang="ko-KR" altLang="en-US" dirty="0" smtClean="0"/>
              <a:t>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1903152"/>
            <a:ext cx="3240360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– WINFORM : 3</a:t>
            </a:r>
            <a:r>
              <a:rPr lang="ko-KR" altLang="en-US" dirty="0" smtClean="0"/>
              <a:t>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79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행위 정리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87624" y="1850776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회사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26999" y="1831931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프로젝트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873075" y="4627482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담당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자</a:t>
            </a:r>
          </a:p>
        </p:txBody>
      </p:sp>
      <p:cxnSp>
        <p:nvCxnSpPr>
          <p:cNvPr id="10" name="직선 화살표 연결선 9"/>
          <p:cNvCxnSpPr>
            <a:stCxn id="6" idx="3"/>
            <a:endCxn id="7" idx="1"/>
          </p:cNvCxnSpPr>
          <p:nvPr/>
        </p:nvCxnSpPr>
        <p:spPr>
          <a:xfrm flipV="1">
            <a:off x="2674828" y="2132790"/>
            <a:ext cx="3252171" cy="18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383758" y="2253629"/>
            <a:ext cx="1918130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회사는 제안하고자 하는 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프로젝트를 등록한다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.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38967" y="3480292"/>
            <a:ext cx="2159679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해당 프로젝트에 담당자를 지정한다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..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0" name="직선 화살표 연결선 19"/>
          <p:cNvCxnSpPr>
            <a:stCxn id="8" idx="0"/>
            <a:endCxn id="7" idx="2"/>
          </p:cNvCxnSpPr>
          <p:nvPr/>
        </p:nvCxnSpPr>
        <p:spPr>
          <a:xfrm flipV="1">
            <a:off x="4616677" y="2433649"/>
            <a:ext cx="2053924" cy="2193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9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행위 정리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7544" y="1939889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프리랜서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666703" y="1639030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기본정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368764" y="1635807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이력서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66703" y="2755274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기술정보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68972" y="3979410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경력정보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직선 화살표 연결선 12"/>
          <p:cNvCxnSpPr>
            <a:stCxn id="6" idx="3"/>
            <a:endCxn id="7" idx="1"/>
          </p:cNvCxnSpPr>
          <p:nvPr/>
        </p:nvCxnSpPr>
        <p:spPr>
          <a:xfrm flipV="1">
            <a:off x="1954748" y="1939889"/>
            <a:ext cx="2711955" cy="300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3"/>
            <a:endCxn id="9" idx="1"/>
          </p:cNvCxnSpPr>
          <p:nvPr/>
        </p:nvCxnSpPr>
        <p:spPr>
          <a:xfrm>
            <a:off x="1954748" y="2240748"/>
            <a:ext cx="2711955" cy="815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3"/>
            <a:endCxn id="11" idx="1"/>
          </p:cNvCxnSpPr>
          <p:nvPr/>
        </p:nvCxnSpPr>
        <p:spPr>
          <a:xfrm>
            <a:off x="1954748" y="2240748"/>
            <a:ext cx="2714224" cy="2039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074415" y="1766464"/>
            <a:ext cx="2159679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프리랜서는 기본정보를 작성한다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...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25091" y="2575254"/>
            <a:ext cx="2159679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프리랜서는 기술정보를 작성한다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...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90439" y="3619370"/>
            <a:ext cx="2159679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프리랜서는 경력정보를 작성한다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...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2" name="직선 화살표 연결선 21"/>
          <p:cNvCxnSpPr>
            <a:stCxn id="7" idx="3"/>
            <a:endCxn id="8" idx="1"/>
          </p:cNvCxnSpPr>
          <p:nvPr/>
        </p:nvCxnSpPr>
        <p:spPr>
          <a:xfrm flipV="1">
            <a:off x="6153907" y="1936666"/>
            <a:ext cx="1214857" cy="3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175523" y="2160778"/>
            <a:ext cx="1155755" cy="3808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기본정보 작성시 이력서를 등록한다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.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67544" y="4941168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프로젝트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직선 화살표 연결선 25"/>
          <p:cNvCxnSpPr>
            <a:stCxn id="6" idx="2"/>
            <a:endCxn id="24" idx="0"/>
          </p:cNvCxnSpPr>
          <p:nvPr/>
        </p:nvCxnSpPr>
        <p:spPr>
          <a:xfrm>
            <a:off x="1211146" y="2541607"/>
            <a:ext cx="0" cy="2399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07504" y="3360556"/>
            <a:ext cx="1155755" cy="5004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프리랜서는 본인이 원하는 프로젝트에 지원한다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..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666703" y="5157192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자격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증</a:t>
            </a:r>
          </a:p>
        </p:txBody>
      </p:sp>
      <p:cxnSp>
        <p:nvCxnSpPr>
          <p:cNvPr id="32" name="직선 화살표 연결선 31"/>
          <p:cNvCxnSpPr>
            <a:stCxn id="6" idx="2"/>
            <a:endCxn id="30" idx="1"/>
          </p:cNvCxnSpPr>
          <p:nvPr/>
        </p:nvCxnSpPr>
        <p:spPr>
          <a:xfrm>
            <a:off x="1211146" y="2541607"/>
            <a:ext cx="3455557" cy="2916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388397" y="4581128"/>
            <a:ext cx="2159679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프리랜서는 자격증 정보를 등록한다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....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668972" y="6209563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학력정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보</a:t>
            </a:r>
          </a:p>
        </p:txBody>
      </p:sp>
      <p:cxnSp>
        <p:nvCxnSpPr>
          <p:cNvPr id="36" name="직선 화살표 연결선 35"/>
          <p:cNvCxnSpPr>
            <a:stCxn id="6" idx="2"/>
            <a:endCxn id="34" idx="1"/>
          </p:cNvCxnSpPr>
          <p:nvPr/>
        </p:nvCxnSpPr>
        <p:spPr>
          <a:xfrm>
            <a:off x="1211146" y="2541607"/>
            <a:ext cx="3457826" cy="3968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388121" y="5578890"/>
            <a:ext cx="2159679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프리랜서는 학력정보를 등록한다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....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50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5.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속성정리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62303" y="1124744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프로젝트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4" y="1871614"/>
            <a:ext cx="1596802" cy="1046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프로젝트명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프로젝트 기간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고객사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투여인원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필요 기술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상세 내용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4511" y="1124744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담당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79712" y="1871614"/>
            <a:ext cx="1596802" cy="1046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담당자명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소속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직위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연락처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메일주소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923928" y="1124744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프리랜서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34912" y="1871614"/>
            <a:ext cx="1596802" cy="1046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프리랜서 이름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연락처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메일주소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주</a:t>
            </a:r>
            <a:r>
              <a:rPr lang="ko-KR" altLang="en-US" sz="9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소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96136" y="1124744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기본정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796136" y="1871614"/>
            <a:ext cx="1596802" cy="1046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프리랜서명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주기술분야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주기술분야 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2</a:t>
            </a: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자기소개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근무가능지역</a:t>
            </a:r>
            <a:endParaRPr lang="en-US" altLang="ko-KR" sz="9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9512" y="3140968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기술정보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512" y="3933056"/>
            <a:ext cx="1596802" cy="1046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프리랜서명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기술명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기술수</a:t>
            </a:r>
            <a:r>
              <a:rPr lang="ko-KR" altLang="en-US" sz="9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준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051720" y="3140968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경력정보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61161" y="3933056"/>
            <a:ext cx="1596802" cy="1224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고객사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고객사</a:t>
            </a: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 위치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직책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업무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근무기간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세부내용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프리랜서명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989711" y="3140968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이력서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89711" y="3933056"/>
            <a:ext cx="1596802" cy="1224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프리랜서명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파일명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905734" y="3140968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자격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796136" y="3933056"/>
            <a:ext cx="1596802" cy="1224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프리랜서명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파일명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502536" y="1124744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회사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490825" y="1871614"/>
            <a:ext cx="1596802" cy="1046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회사명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사업자번</a:t>
            </a:r>
            <a:r>
              <a:rPr lang="ko-KR" altLang="en-US" sz="9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호</a:t>
            </a:r>
            <a:endParaRPr lang="en-US" altLang="ko-KR" sz="9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543664" y="3140968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학력정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563826" y="3913429"/>
            <a:ext cx="1596802" cy="1224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학교명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졸업년월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구분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(</a:t>
            </a: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초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,</a:t>
            </a: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중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,</a:t>
            </a: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고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,</a:t>
            </a: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등등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04476" y="5131538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고객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사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정보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9512" y="5766946"/>
            <a:ext cx="1596802" cy="1046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프리랜서명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기술</a:t>
            </a:r>
            <a:r>
              <a:rPr lang="ko-KR" altLang="en-US" sz="90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명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H="1">
            <a:off x="6012160" y="980728"/>
            <a:ext cx="1152128" cy="20162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905734" y="1020798"/>
            <a:ext cx="1377606" cy="20481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4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6. </a:t>
            </a:r>
            <a:r>
              <a:rPr lang="ko-KR" altLang="en-US" sz="20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엔터티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관계도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86521" y="2179210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프리랜서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253148" y="5563586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프로젝트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779912" y="1588301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기본정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보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85156" y="3907402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이력서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80451" y="2395234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경력정보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80451" y="3259330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기술정보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61134" y="3547362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담당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자</a:t>
            </a:r>
          </a:p>
        </p:txBody>
      </p:sp>
      <p:cxnSp>
        <p:nvCxnSpPr>
          <p:cNvPr id="3" name="직선 화살표 연결선 2"/>
          <p:cNvCxnSpPr>
            <a:stCxn id="7" idx="2"/>
            <a:endCxn id="10" idx="0"/>
          </p:cNvCxnSpPr>
          <p:nvPr/>
        </p:nvCxnSpPr>
        <p:spPr>
          <a:xfrm flipH="1">
            <a:off x="1928758" y="2780928"/>
            <a:ext cx="1365" cy="112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3"/>
            <a:endCxn id="9" idx="1"/>
          </p:cNvCxnSpPr>
          <p:nvPr/>
        </p:nvCxnSpPr>
        <p:spPr>
          <a:xfrm flipV="1">
            <a:off x="2673725" y="1889160"/>
            <a:ext cx="1106187" cy="590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3"/>
            <a:endCxn id="11" idx="1"/>
          </p:cNvCxnSpPr>
          <p:nvPr/>
        </p:nvCxnSpPr>
        <p:spPr>
          <a:xfrm>
            <a:off x="2673725" y="2480069"/>
            <a:ext cx="110672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3"/>
            <a:endCxn id="12" idx="1"/>
          </p:cNvCxnSpPr>
          <p:nvPr/>
        </p:nvCxnSpPr>
        <p:spPr>
          <a:xfrm>
            <a:off x="2673725" y="2480069"/>
            <a:ext cx="110672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3764929" y="4509120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프리랜서 선택 프로젝트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308304" y="4496293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프로젝트별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담당자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꺾인 연결선 24"/>
          <p:cNvCxnSpPr>
            <a:stCxn id="8" idx="1"/>
            <a:endCxn id="22" idx="2"/>
          </p:cNvCxnSpPr>
          <p:nvPr/>
        </p:nvCxnSpPr>
        <p:spPr>
          <a:xfrm rot="10800000">
            <a:off x="4508532" y="5110839"/>
            <a:ext cx="1744617" cy="7536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7" idx="3"/>
            <a:endCxn id="22" idx="1"/>
          </p:cNvCxnSpPr>
          <p:nvPr/>
        </p:nvCxnSpPr>
        <p:spPr>
          <a:xfrm>
            <a:off x="2673725" y="2480069"/>
            <a:ext cx="1091204" cy="232991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3" idx="2"/>
            <a:endCxn id="23" idx="0"/>
          </p:cNvCxnSpPr>
          <p:nvPr/>
        </p:nvCxnSpPr>
        <p:spPr>
          <a:xfrm rot="16200000" flipH="1">
            <a:off x="7354715" y="3799101"/>
            <a:ext cx="347213" cy="10471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8" idx="0"/>
            <a:endCxn id="23" idx="2"/>
          </p:cNvCxnSpPr>
          <p:nvPr/>
        </p:nvCxnSpPr>
        <p:spPr>
          <a:xfrm rot="5400000" flipH="1" flipV="1">
            <a:off x="7291541" y="4803221"/>
            <a:ext cx="465575" cy="10551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652464" y="1340768"/>
            <a:ext cx="175171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074587" y="1124744"/>
            <a:ext cx="577877" cy="3808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1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.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04178" y="1143674"/>
            <a:ext cx="577877" cy="3808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多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.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85156" y="1134909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자격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증</a:t>
            </a:r>
          </a:p>
        </p:txBody>
      </p:sp>
      <p:cxnSp>
        <p:nvCxnSpPr>
          <p:cNvPr id="38" name="직선 화살표 연결선 37"/>
          <p:cNvCxnSpPr>
            <a:stCxn id="7" idx="0"/>
            <a:endCxn id="36" idx="2"/>
          </p:cNvCxnSpPr>
          <p:nvPr/>
        </p:nvCxnSpPr>
        <p:spPr>
          <a:xfrm flipH="1" flipV="1">
            <a:off x="1928758" y="1736627"/>
            <a:ext cx="1365" cy="442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3764929" y="785873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학력정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보</a:t>
            </a:r>
          </a:p>
        </p:txBody>
      </p:sp>
      <p:cxnSp>
        <p:nvCxnSpPr>
          <p:cNvPr id="41" name="직선 화살표 연결선 40"/>
          <p:cNvCxnSpPr>
            <a:stCxn id="7" idx="3"/>
            <a:endCxn id="39" idx="1"/>
          </p:cNvCxnSpPr>
          <p:nvPr/>
        </p:nvCxnSpPr>
        <p:spPr>
          <a:xfrm flipV="1">
            <a:off x="2673725" y="1086732"/>
            <a:ext cx="1091204" cy="1393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1213116" y="5432397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고객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사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정보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4" name="꺾인 연결선 43"/>
          <p:cNvCxnSpPr>
            <a:stCxn id="42" idx="3"/>
            <a:endCxn id="11" idx="1"/>
          </p:cNvCxnSpPr>
          <p:nvPr/>
        </p:nvCxnSpPr>
        <p:spPr>
          <a:xfrm flipV="1">
            <a:off x="2700320" y="2696093"/>
            <a:ext cx="1080131" cy="3037163"/>
          </a:xfrm>
          <a:prstGeom prst="bentConnector3">
            <a:avLst>
              <a:gd name="adj1" fmla="val 260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42" idx="2"/>
            <a:endCxn id="8" idx="2"/>
          </p:cNvCxnSpPr>
          <p:nvPr/>
        </p:nvCxnSpPr>
        <p:spPr>
          <a:xfrm rot="16200000" flipH="1">
            <a:off x="4411140" y="3579693"/>
            <a:ext cx="131189" cy="5040032"/>
          </a:xfrm>
          <a:prstGeom prst="bentConnector3">
            <a:avLst>
              <a:gd name="adj1" fmla="val 2742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923928" y="1510393"/>
            <a:ext cx="1343727" cy="7664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3780451" y="1510393"/>
            <a:ext cx="1487204" cy="8848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380840" y="1803784"/>
            <a:ext cx="1567424" cy="3808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기본정보는 프리랜서 테이블 속성으로 포함 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.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253148" y="2287222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통화내역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직선 화살표 연결선 5"/>
          <p:cNvCxnSpPr>
            <a:stCxn id="13" idx="0"/>
            <a:endCxn id="37" idx="2"/>
          </p:cNvCxnSpPr>
          <p:nvPr/>
        </p:nvCxnSpPr>
        <p:spPr>
          <a:xfrm flipH="1" flipV="1">
            <a:off x="6996750" y="2888940"/>
            <a:ext cx="7986" cy="658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>
            <a:off x="2671356" y="2395234"/>
            <a:ext cx="3579423" cy="108012"/>
          </a:xfrm>
          <a:prstGeom prst="bentConnector3">
            <a:avLst>
              <a:gd name="adj1" fmla="val 767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4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7.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테이블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039850"/>
              </p:ext>
            </p:extLst>
          </p:nvPr>
        </p:nvGraphicFramePr>
        <p:xfrm>
          <a:off x="179512" y="1628800"/>
          <a:ext cx="871297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368152"/>
                <a:gridCol w="1008112"/>
                <a:gridCol w="1080120"/>
                <a:gridCol w="302433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타입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COMPANY_ID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VARCHAR2(8)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회사 아이디 </a:t>
                      </a:r>
                      <a:r>
                        <a:rPr lang="en-US" altLang="ko-KR" sz="1100" dirty="0" smtClean="0">
                          <a:latin typeface="+mj-lt"/>
                        </a:rPr>
                        <a:t>COMP0001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3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COMPANY_NAME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VARCHAR2(30)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>
                          <a:latin typeface="+mj-lt"/>
                        </a:rPr>
                        <a:t>회사</a:t>
                      </a:r>
                      <a:r>
                        <a:rPr lang="ko-KR" altLang="en-US" sz="1100" dirty="0" smtClean="0">
                          <a:latin typeface="+mj-lt"/>
                        </a:rPr>
                        <a:t> 이름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COMPANY_ADDR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VARCHAR2(300)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회사 주소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USE_YN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CHAR(1)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사용여부 </a:t>
                      </a:r>
                      <a:r>
                        <a:rPr lang="en-US" altLang="ko-KR" sz="1100" dirty="0" smtClean="0">
                          <a:latin typeface="+mj-lt"/>
                        </a:rPr>
                        <a:t>Y,N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– DEFAULT : Y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INSERT_ID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INSERT_DATE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등록일 </a:t>
                      </a:r>
                      <a:r>
                        <a:rPr lang="en-US" altLang="ko-KR" sz="1100" dirty="0" smtClean="0">
                          <a:latin typeface="+mj-lt"/>
                        </a:rPr>
                        <a:t>- 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DEFAULT: ORACLE : SYSDATE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UPDATE_ID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최종수정자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최종수정일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874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 </a:t>
            </a:r>
            <a:r>
              <a:rPr lang="en-US" altLang="ko-KR" dirty="0" smtClean="0"/>
              <a:t>: COMPANY_TBL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119661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엔터</a:t>
            </a:r>
            <a:r>
              <a:rPr lang="ko-KR" altLang="en-US" dirty="0" err="1"/>
              <a:t>티</a:t>
            </a:r>
            <a:r>
              <a:rPr lang="ko-KR" altLang="en-US" dirty="0" smtClean="0"/>
              <a:t>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</a:t>
            </a:r>
            <a:r>
              <a:rPr lang="ko-KR" altLang="en-US" dirty="0"/>
              <a:t>사</a:t>
            </a:r>
          </a:p>
        </p:txBody>
      </p:sp>
    </p:spTree>
    <p:extLst>
      <p:ext uri="{BB962C8B-B14F-4D97-AF65-F5344CB8AC3E}">
        <p14:creationId xmlns:p14="http://schemas.microsoft.com/office/powerpoint/2010/main" val="15957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2775</Words>
  <Application>Microsoft Office PowerPoint</Application>
  <PresentationFormat>화면 슬라이드 쇼(4:3)</PresentationFormat>
  <Paragraphs>1216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프리랜서 관리 시스템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NET</dc:creator>
  <cp:lastModifiedBy>Windows 사용자</cp:lastModifiedBy>
  <cp:revision>64</cp:revision>
  <dcterms:created xsi:type="dcterms:W3CDTF">2017-09-15T00:12:24Z</dcterms:created>
  <dcterms:modified xsi:type="dcterms:W3CDTF">2018-10-23T03:41:29Z</dcterms:modified>
</cp:coreProperties>
</file>