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505" r:id="rId4"/>
    <p:sldId id="274" r:id="rId6"/>
    <p:sldId id="298" r:id="rId7"/>
    <p:sldId id="299" r:id="rId8"/>
    <p:sldId id="332" r:id="rId9"/>
    <p:sldId id="450" r:id="rId10"/>
    <p:sldId id="451" r:id="rId11"/>
    <p:sldId id="555" r:id="rId12"/>
    <p:sldId id="452" r:id="rId13"/>
    <p:sldId id="456" r:id="rId14"/>
    <p:sldId id="454" r:id="rId15"/>
    <p:sldId id="365" r:id="rId16"/>
    <p:sldId id="303" r:id="rId17"/>
    <p:sldId id="467" r:id="rId18"/>
    <p:sldId id="376" r:id="rId19"/>
    <p:sldId id="464" r:id="rId20"/>
    <p:sldId id="460" r:id="rId21"/>
    <p:sldId id="465" r:id="rId22"/>
    <p:sldId id="461" r:id="rId23"/>
    <p:sldId id="462" r:id="rId24"/>
    <p:sldId id="463" r:id="rId25"/>
    <p:sldId id="468" r:id="rId26"/>
    <p:sldId id="457" r:id="rId27"/>
    <p:sldId id="305" r:id="rId28"/>
    <p:sldId id="306" r:id="rId29"/>
    <p:sldId id="459" r:id="rId30"/>
    <p:sldId id="50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FFFF"/>
    <a:srgbClr val="DF3621"/>
    <a:srgbClr val="888886"/>
    <a:srgbClr val="E7C5AE"/>
    <a:srgbClr val="2A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50B36-9D4A-468C-8410-95B190081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的渲染过程时声明式的，通过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模板来描述状态和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之间的映射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当内部状态不断发生变化时，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也会跟着不断重新渲染，这时如何确定状态发生了什么变化？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变化侦测分为两种类型，一种时推，另一种时拉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在实例化的时候，我们针对每个属性都添加一个Watcher()订阅者，在observe（）的监听属性赋值的时候，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将每个属性绑定的订阅者存储在Dep数组中，在set方法触发的时候，调用dep.notify()方法通知Watcher()更新数据，最后实现了视图的更新。</a:t>
            </a:r>
            <a:endParaRPr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Data</a:t>
            </a:r>
            <a:r>
              <a:rPr lang="zh-CN" altLang="en-US"/>
              <a:t>通过</a:t>
            </a:r>
            <a:r>
              <a:rPr lang="en-US" altLang="zh-CN"/>
              <a:t>Observer</a:t>
            </a:r>
            <a:r>
              <a:rPr lang="zh-CN" altLang="en-US"/>
              <a:t>转换成</a:t>
            </a:r>
            <a:r>
              <a:rPr lang="en-US" altLang="zh-CN"/>
              <a:t>Getter/Setter</a:t>
            </a:r>
            <a:r>
              <a:rPr lang="zh-CN" altLang="en-US"/>
              <a:t>的形式来追踪变化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）当外界通过</a:t>
            </a:r>
            <a:r>
              <a:rPr lang="en-US" altLang="zh-CN"/>
              <a:t>Watcher</a:t>
            </a:r>
            <a:r>
              <a:rPr lang="zh-CN" altLang="en-US"/>
              <a:t>读取数据时，会出发</a:t>
            </a:r>
            <a:r>
              <a:rPr lang="en-US" altLang="zh-CN"/>
              <a:t>Getter</a:t>
            </a:r>
            <a:r>
              <a:rPr lang="zh-CN" altLang="en-US"/>
              <a:t>从而将</a:t>
            </a:r>
            <a:r>
              <a:rPr lang="en-US" altLang="zh-CN"/>
              <a:t>Watcher</a:t>
            </a:r>
            <a:r>
              <a:rPr lang="zh-CN" altLang="en-US"/>
              <a:t>添加到依赖中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）当数据发生变化时，会触发</a:t>
            </a:r>
            <a:r>
              <a:rPr lang="en-US" altLang="zh-CN"/>
              <a:t>Setter</a:t>
            </a:r>
            <a:r>
              <a:rPr lang="zh-CN" altLang="en-US"/>
              <a:t>。从而</a:t>
            </a:r>
            <a:r>
              <a:rPr lang="en-US" altLang="zh-CN"/>
              <a:t>Dep</a:t>
            </a:r>
            <a:r>
              <a:rPr lang="zh-CN" altLang="en-US"/>
              <a:t>中的依赖就会发送通知</a:t>
            </a:r>
            <a:endParaRPr lang="zh-CN" altLang="en-US"/>
          </a:p>
          <a:p>
            <a:r>
              <a:rPr lang="en-US" altLang="zh-CN"/>
              <a:t>Watcher</a:t>
            </a:r>
            <a:r>
              <a:rPr lang="zh-CN" altLang="en-US"/>
              <a:t>接收到通知后，会向外界发送通知，变化通知外界触发视图跟新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在实例化的时候，我们针对每个属性都添加一个Watcher()订阅者，在observe（）的监听属性赋值的时候，</a:t>
            </a:r>
          </a:p>
          <a:p>
            <a:r>
              <a:t>将每个属性绑定的订阅者存储在Dep数组中，在set方法触发的时候，调用dep.notify()方法通知Watcher()更新数据，最后实现了视图的更新。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https://blog.csdn.net/muzidigbig/article/details/88706182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既有肯时一个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vue的双向绑定原理及实现 </a:t>
            </a:r>
            <a:endParaRPr lang="zh-CN" altLang="en-US"/>
          </a:p>
          <a:p>
            <a:r>
              <a:rPr lang="zh-CN" altLang="en-US"/>
              <a:t>https://www.cnblogs.com/libin-1/p/6893712.html</a:t>
            </a:r>
            <a:endParaRPr lang="zh-CN" altLang="en-US"/>
          </a:p>
          <a:p>
            <a:r>
              <a:rPr lang="zh-CN" altLang="en-US"/>
              <a:t>5分钟教你实现Vue双向绑定</a:t>
            </a:r>
            <a:endParaRPr lang="zh-CN" altLang="en-US"/>
          </a:p>
          <a:p>
            <a:r>
              <a:rPr lang="zh-CN" altLang="en-US"/>
              <a:t>https://juejin.im/post/5c9832af5188252db5635082#heading-1</a:t>
            </a:r>
            <a:endParaRPr lang="zh-CN" altLang="en-US"/>
          </a:p>
          <a:p>
            <a:r>
              <a:rPr lang="zh-CN" altLang="en-US"/>
              <a:t>深入浅出基于“依赖收集”的响应式原理</a:t>
            </a:r>
            <a:endParaRPr lang="zh-CN" altLang="en-US"/>
          </a:p>
          <a:p>
            <a:r>
              <a:rPr lang="zh-CN" altLang="en-US"/>
              <a:t>https://juejin.im/post/5c504cc36fb9a049e660a6ec#heading-1</a:t>
            </a:r>
            <a:endParaRPr lang="zh-CN" altLang="en-US"/>
          </a:p>
          <a:p>
            <a:r>
              <a:rPr lang="zh-CN" altLang="en-US"/>
              <a:t>前端面试题：这是我理解的MVVM</a:t>
            </a:r>
            <a:endParaRPr lang="zh-CN" altLang="en-US"/>
          </a:p>
          <a:p>
            <a:r>
              <a:rPr lang="zh-CN" altLang="en-US"/>
              <a:t>https://juejin.im/post/5cb706efe51d456e6865930a#heading-4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知道，当一个可观测对象的属性被读写时，会触发它的getter/setter方法。换个思路，如果我们可以在可观测对象的getter/setter里面，去执行监听器里面的onComputedUpdate()方法，是不是就能够实现让对象主动发出通知的功能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链接：https://juejin.im/post/5c504cc36fb9a049e660a6ec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 Dep.target 设为空。因为它是全局变量，也是 watcher 与 dep 关联的唯一桥梁，任何时刻都必须保证 Dep.target 只有一个值。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https://juejin.im/post/5cb706efe51d456e6865930a#heading-4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视图层即用户界面，由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来构建，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是指数据模型，泛指</a:t>
            </a:r>
            <a:r>
              <a:rPr lang="zh-CN" altLang="en-US">
                <a:sym typeface="+mn-ea"/>
              </a:rPr>
              <a:t>后端各种业务逻辑处理和数据操控</a:t>
            </a:r>
            <a:endParaRPr lang="zh-CN" altLang="en-US"/>
          </a:p>
          <a:p>
            <a:r>
              <a:rPr lang="en-US" altLang="zh-CN">
                <a:sym typeface="+mn-ea"/>
              </a:rPr>
              <a:t>ViewModel </a:t>
            </a:r>
            <a:r>
              <a:rPr lang="zh-CN" altLang="en-US">
                <a:sym typeface="+mn-ea"/>
              </a:rPr>
              <a:t>连接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的桥梁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生成和维护的视图数据层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转换成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视角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Vue的模板和样式属于View层。Vue的组件实例属于ViewModel，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Vue的Model层，在没有引入全局Model层的情况下，就是Vue的data属性中的内容。如果开发者引入了全局的Model层，比如</a:t>
            </a:r>
            <a:r>
              <a:rPr lang="en-US" altLang="zh-CN">
                <a:sym typeface="+mn-ea"/>
              </a:rPr>
              <a:t>VUEX</a:t>
            </a:r>
            <a:r>
              <a:rPr lang="zh-CN" altLang="en-US">
                <a:sym typeface="+mn-ea"/>
              </a:rPr>
              <a:t>，那Model就是一个和Vue组件脱离的对象。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angular通过检查脏数据来进行UI层的操作更新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什么时变化侦测？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渲染是指从数据状态生成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，接着输出到用户界面显示。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什么时变化侦测？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渲染是指从数据状态生成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，接着输出到用户界面显示。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2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5342890" y="3796030"/>
            <a:ext cx="26396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4B1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Weekly Share 23</a:t>
            </a:r>
            <a:endParaRPr lang="en-US" altLang="zh-CN" b="1" dirty="0">
              <a:solidFill>
                <a:srgbClr val="F4B18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NICKKCIK LI - 20190528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4013835" y="1263650"/>
            <a:ext cx="7082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深入浅出</a:t>
            </a:r>
            <a:r>
              <a:rPr lang="en-US" altLang="zh-CN" sz="8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Spring Boot</a:t>
            </a:r>
            <a:endParaRPr lang="en-US" altLang="zh-CN" sz="8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3311027" y="2611364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739390" y="1907540"/>
            <a:ext cx="6381115" cy="2977515"/>
            <a:chOff x="4852" y="3004"/>
            <a:chExt cx="10049" cy="4689"/>
          </a:xfrm>
        </p:grpSpPr>
        <p:sp useBgFill="1">
          <p:nvSpPr>
            <p:cNvPr id="74" name="Oval 7"/>
            <p:cNvSpPr/>
            <p:nvPr/>
          </p:nvSpPr>
          <p:spPr>
            <a:xfrm>
              <a:off x="8722" y="3004"/>
              <a:ext cx="1757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endParaRPr lang="en-US" alt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4" name="Oval 7"/>
            <p:cNvSpPr/>
            <p:nvPr/>
          </p:nvSpPr>
          <p:spPr>
            <a:xfrm>
              <a:off x="4852" y="3006"/>
              <a:ext cx="1701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数据状态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04" y="6123"/>
              <a:ext cx="1773" cy="1571"/>
            </a:xfrm>
            <a:prstGeom prst="rect">
              <a:avLst/>
            </a:prstGeom>
            <a:noFill/>
            <a:ln w="1905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VUE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模板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13331" y="3006"/>
              <a:ext cx="1571" cy="1663"/>
            </a:xfrm>
            <a:prstGeom prst="foldedCorner">
              <a:avLst/>
            </a:prstGeom>
            <a:noFill/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4" idx="6"/>
              <a:endCxn id="74" idx="2"/>
            </p:cNvCxnSpPr>
            <p:nvPr/>
          </p:nvCxnSpPr>
          <p:spPr>
            <a:xfrm flipV="1">
              <a:off x="6553" y="3855"/>
              <a:ext cx="2169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74" idx="6"/>
              <a:endCxn id="6" idx="1"/>
            </p:cNvCxnSpPr>
            <p:nvPr/>
          </p:nvCxnSpPr>
          <p:spPr>
            <a:xfrm flipV="1">
              <a:off x="10479" y="3838"/>
              <a:ext cx="2852" cy="1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7190" y="3567"/>
              <a:ext cx="5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>
              <a:stCxn id="4" idx="4"/>
              <a:endCxn id="5" idx="0"/>
            </p:cNvCxnSpPr>
            <p:nvPr/>
          </p:nvCxnSpPr>
          <p:spPr>
            <a:xfrm>
              <a:off x="5703" y="4707"/>
              <a:ext cx="1588" cy="1416"/>
            </a:xfrm>
            <a:prstGeom prst="straightConnector1">
              <a:avLst/>
            </a:prstGeom>
            <a:ln>
              <a:solidFill>
                <a:srgbClr val="F4B18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0"/>
              <a:endCxn id="74" idx="2"/>
            </p:cNvCxnSpPr>
            <p:nvPr/>
          </p:nvCxnSpPr>
          <p:spPr>
            <a:xfrm flipV="1">
              <a:off x="7291" y="3855"/>
              <a:ext cx="1431" cy="2268"/>
            </a:xfrm>
            <a:prstGeom prst="straightConnector1">
              <a:avLst/>
            </a:prstGeom>
            <a:ln>
              <a:solidFill>
                <a:srgbClr val="F4B18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971" y="3197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502" y="3197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844" y="5196"/>
              <a:ext cx="8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25" y="1708150"/>
            <a:ext cx="1482090" cy="1482090"/>
            <a:chOff x="2245" y="2725"/>
            <a:chExt cx="2334" cy="2334"/>
          </a:xfrm>
        </p:grpSpPr>
        <p:sp>
          <p:nvSpPr>
            <p:cNvPr id="15" name="Freeform 7"/>
            <p:cNvSpPr/>
            <p:nvPr/>
          </p:nvSpPr>
          <p:spPr bwMode="auto">
            <a:xfrm rot="2707862">
              <a:off x="2245" y="2725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12" y="3384"/>
              <a:ext cx="8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31"/>
          <p:cNvSpPr/>
          <p:nvPr/>
        </p:nvSpPr>
        <p:spPr>
          <a:xfrm>
            <a:off x="6848683" y="3789019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78955" y="4326255"/>
            <a:ext cx="311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如何确定状态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发生什么变化？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6365" y="5474335"/>
            <a:ext cx="42913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变化侦测：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侦测数据的变化，当数据变化时，会通知视图进行相应的跟新。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8248015" y="4947920"/>
            <a:ext cx="223520" cy="372745"/>
          </a:xfrm>
          <a:prstGeom prst="downArrow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42450" y="671830"/>
            <a:ext cx="1390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变化侦测原理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2" grpId="0" bldLvl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13105" y="2461453"/>
            <a:ext cx="4836795" cy="2526964"/>
            <a:chOff x="1043" y="2882"/>
            <a:chExt cx="5826" cy="3980"/>
          </a:xfrm>
        </p:grpSpPr>
        <p:sp>
          <p:nvSpPr>
            <p:cNvPr id="2" name="TextBox 22"/>
            <p:cNvSpPr txBox="1"/>
            <p:nvPr/>
          </p:nvSpPr>
          <p:spPr>
            <a:xfrm>
              <a:off x="2417" y="288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PULL</a:t>
              </a:r>
              <a:endPara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19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代表： 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Angular / React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监听状态变化的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信号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从整个组件树中拉取所有状态，比对旧状态，然后跟新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跟新粒度比较粗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Angular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采取</a:t>
              </a:r>
              <a:r>
                <a:rPr lang="zh-CN" altLang="en-US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数据层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脏检查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React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使用的是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Virtual DOM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来侦测</a:t>
              </a:r>
              <a:r>
                <a:rPr lang="en-US" altLang="zh-CN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view</a:t>
              </a:r>
              <a:r>
                <a:rPr lang="zh-CN" altLang="en-US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层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50280" y="2339975"/>
            <a:ext cx="5810250" cy="2958465"/>
            <a:chOff x="1043" y="2882"/>
            <a:chExt cx="5826" cy="4659"/>
          </a:xfrm>
        </p:grpSpPr>
        <p:sp>
          <p:nvSpPr>
            <p:cNvPr id="10" name="TextBox 22"/>
            <p:cNvSpPr txBox="1"/>
            <p:nvPr/>
          </p:nvSpPr>
          <p:spPr>
            <a:xfrm>
              <a:off x="2417" y="288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PUSH</a:t>
              </a:r>
              <a:endPara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8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代表： 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Vue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通知状态所绑定的所有依赖，跟新相应的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操作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知道数据变化，将更新的信号推送给需要更新的组件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跟新粒度比较细</a:t>
              </a:r>
              <a:endParaRPr 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r>
                <a:rPr 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Vue1.x -&gt;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依赖为具体的</a:t>
              </a:r>
              <a:r>
                <a:rPr 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节点，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内存开销随着依赖越多而越大</a:t>
              </a:r>
              <a:endParaRPr lang="en-US" sz="140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Vue2.x -&gt;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依赖为</a:t>
              </a:r>
              <a:r>
                <a:rPr lang="zh-CN" altLang="en-US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组件层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级别，再加上虚拟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比对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4.“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推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类型的变化侦测可以随意调整粒度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432290" y="671830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变化侦测分类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490220" y="1536065"/>
            <a:ext cx="258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当状态发生了变化时，</a:t>
            </a:r>
            <a:endParaRPr lang="zh-CN" altLang="en-US" b="1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"/>
          <p:cNvGrpSpPr/>
          <p:nvPr/>
        </p:nvGrpSpPr>
        <p:grpSpPr>
          <a:xfrm>
            <a:off x="646901" y="4167553"/>
            <a:ext cx="2724550" cy="650630"/>
            <a:chOff x="646901" y="4167553"/>
            <a:chExt cx="2724550" cy="650630"/>
          </a:xfrm>
        </p:grpSpPr>
        <p:sp>
          <p:nvSpPr>
            <p:cNvPr id="29" name="Rectangle 3"/>
            <p:cNvSpPr/>
            <p:nvPr/>
          </p:nvSpPr>
          <p:spPr>
            <a:xfrm>
              <a:off x="646901" y="416755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 useBgFill="1">
          <p:nvSpPr>
            <p:cNvPr id="30" name="Rectangle 4"/>
            <p:cNvSpPr/>
            <p:nvPr/>
          </p:nvSpPr>
          <p:spPr>
            <a:xfrm>
              <a:off x="646901" y="416755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755930" y="4257249"/>
              <a:ext cx="380526" cy="443102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1328378" y="4308202"/>
              <a:ext cx="155003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Compile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3" name="Group 31"/>
          <p:cNvGrpSpPr/>
          <p:nvPr/>
        </p:nvGrpSpPr>
        <p:grpSpPr>
          <a:xfrm>
            <a:off x="1540440" y="2977921"/>
            <a:ext cx="937472" cy="1131885"/>
            <a:chOff x="1751482" y="2957524"/>
            <a:chExt cx="1247775" cy="1506538"/>
          </a:xfrm>
          <a:solidFill>
            <a:srgbClr val="F4B183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459507" y="2957524"/>
              <a:ext cx="339725" cy="336550"/>
            </a:xfrm>
            <a:custGeom>
              <a:avLst/>
              <a:gdLst>
                <a:gd name="T0" fmla="*/ 90 w 90"/>
                <a:gd name="T1" fmla="*/ 45 h 89"/>
                <a:gd name="T2" fmla="*/ 45 w 90"/>
                <a:gd name="T3" fmla="*/ 89 h 89"/>
                <a:gd name="T4" fmla="*/ 0 w 90"/>
                <a:gd name="T5" fmla="*/ 45 h 89"/>
                <a:gd name="T6" fmla="*/ 45 w 90"/>
                <a:gd name="T7" fmla="*/ 0 h 89"/>
                <a:gd name="T8" fmla="*/ 90 w 90"/>
                <a:gd name="T9" fmla="*/ 45 h 89"/>
                <a:gd name="T10" fmla="*/ 90 w 90"/>
                <a:gd name="T11" fmla="*/ 45 h 89"/>
                <a:gd name="T12" fmla="*/ 90 w 90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9">
                  <a:moveTo>
                    <a:pt x="90" y="45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751482" y="3271849"/>
              <a:ext cx="1247775" cy="1192213"/>
            </a:xfrm>
            <a:custGeom>
              <a:avLst/>
              <a:gdLst>
                <a:gd name="T0" fmla="*/ 299 w 330"/>
                <a:gd name="T1" fmla="*/ 45 h 316"/>
                <a:gd name="T2" fmla="*/ 237 w 330"/>
                <a:gd name="T3" fmla="*/ 32 h 316"/>
                <a:gd name="T4" fmla="*/ 218 w 330"/>
                <a:gd name="T5" fmla="*/ 8 h 316"/>
                <a:gd name="T6" fmla="*/ 209 w 330"/>
                <a:gd name="T7" fmla="*/ 3 h 316"/>
                <a:gd name="T8" fmla="*/ 198 w 330"/>
                <a:gd name="T9" fmla="*/ 1 h 316"/>
                <a:gd name="T10" fmla="*/ 124 w 330"/>
                <a:gd name="T11" fmla="*/ 18 h 316"/>
                <a:gd name="T12" fmla="*/ 76 w 330"/>
                <a:gd name="T13" fmla="*/ 75 h 316"/>
                <a:gd name="T14" fmla="*/ 67 w 330"/>
                <a:gd name="T15" fmla="*/ 81 h 316"/>
                <a:gd name="T16" fmla="*/ 0 w 330"/>
                <a:gd name="T17" fmla="*/ 107 h 316"/>
                <a:gd name="T18" fmla="*/ 110 w 330"/>
                <a:gd name="T19" fmla="*/ 127 h 316"/>
                <a:gd name="T20" fmla="*/ 96 w 330"/>
                <a:gd name="T21" fmla="*/ 103 h 316"/>
                <a:gd name="T22" fmla="*/ 110 w 330"/>
                <a:gd name="T23" fmla="*/ 83 h 316"/>
                <a:gd name="T24" fmla="*/ 152 w 330"/>
                <a:gd name="T25" fmla="*/ 43 h 316"/>
                <a:gd name="T26" fmla="*/ 127 w 330"/>
                <a:gd name="T27" fmla="*/ 132 h 316"/>
                <a:gd name="T28" fmla="*/ 57 w 330"/>
                <a:gd name="T29" fmla="*/ 180 h 316"/>
                <a:gd name="T30" fmla="*/ 58 w 330"/>
                <a:gd name="T31" fmla="*/ 221 h 316"/>
                <a:gd name="T32" fmla="*/ 126 w 330"/>
                <a:gd name="T33" fmla="*/ 217 h 316"/>
                <a:gd name="T34" fmla="*/ 159 w 330"/>
                <a:gd name="T35" fmla="*/ 165 h 316"/>
                <a:gd name="T36" fmla="*/ 191 w 330"/>
                <a:gd name="T37" fmla="*/ 205 h 316"/>
                <a:gd name="T38" fmla="*/ 182 w 330"/>
                <a:gd name="T39" fmla="*/ 316 h 316"/>
                <a:gd name="T40" fmla="*/ 208 w 330"/>
                <a:gd name="T41" fmla="*/ 301 h 316"/>
                <a:gd name="T42" fmla="*/ 230 w 330"/>
                <a:gd name="T43" fmla="*/ 189 h 316"/>
                <a:gd name="T44" fmla="*/ 206 w 330"/>
                <a:gd name="T45" fmla="*/ 144 h 316"/>
                <a:gd name="T46" fmla="*/ 251 w 330"/>
                <a:gd name="T47" fmla="*/ 84 h 316"/>
                <a:gd name="T48" fmla="*/ 322 w 330"/>
                <a:gd name="T49" fmla="*/ 72 h 316"/>
                <a:gd name="T50" fmla="*/ 93 w 330"/>
                <a:gd name="T51" fmla="*/ 100 h 316"/>
                <a:gd name="T52" fmla="*/ 70 w 330"/>
                <a:gd name="T53" fmla="*/ 84 h 316"/>
                <a:gd name="T54" fmla="*/ 76 w 330"/>
                <a:gd name="T55" fmla="*/ 80 h 316"/>
                <a:gd name="T56" fmla="*/ 89 w 330"/>
                <a:gd name="T57" fmla="*/ 96 h 316"/>
                <a:gd name="T58" fmla="*/ 91 w 330"/>
                <a:gd name="T59" fmla="*/ 96 h 316"/>
                <a:gd name="T60" fmla="*/ 93 w 330"/>
                <a:gd name="T61" fmla="*/ 100 h 316"/>
                <a:gd name="T62" fmla="*/ 93 w 330"/>
                <a:gd name="T63" fmla="*/ 10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316">
                  <a:moveTo>
                    <a:pt x="324" y="47"/>
                  </a:moveTo>
                  <a:cubicBezTo>
                    <a:pt x="317" y="40"/>
                    <a:pt x="306" y="39"/>
                    <a:pt x="299" y="45"/>
                  </a:cubicBezTo>
                  <a:cubicBezTo>
                    <a:pt x="291" y="52"/>
                    <a:pt x="275" y="54"/>
                    <a:pt x="261" y="50"/>
                  </a:cubicBezTo>
                  <a:cubicBezTo>
                    <a:pt x="249" y="47"/>
                    <a:pt x="240" y="40"/>
                    <a:pt x="237" y="32"/>
                  </a:cubicBezTo>
                  <a:cubicBezTo>
                    <a:pt x="237" y="32"/>
                    <a:pt x="237" y="31"/>
                    <a:pt x="237" y="30"/>
                  </a:cubicBezTo>
                  <a:cubicBezTo>
                    <a:pt x="234" y="21"/>
                    <a:pt x="226" y="13"/>
                    <a:pt x="218" y="8"/>
                  </a:cubicBezTo>
                  <a:cubicBezTo>
                    <a:pt x="217" y="6"/>
                    <a:pt x="214" y="5"/>
                    <a:pt x="212" y="4"/>
                  </a:cubicBezTo>
                  <a:cubicBezTo>
                    <a:pt x="211" y="4"/>
                    <a:pt x="210" y="3"/>
                    <a:pt x="209" y="3"/>
                  </a:cubicBezTo>
                  <a:cubicBezTo>
                    <a:pt x="204" y="1"/>
                    <a:pt x="199" y="1"/>
                    <a:pt x="199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70" y="0"/>
                    <a:pt x="145" y="6"/>
                    <a:pt x="124" y="18"/>
                  </a:cubicBezTo>
                  <a:cubicBezTo>
                    <a:pt x="100" y="32"/>
                    <a:pt x="83" y="52"/>
                    <a:pt x="77" y="74"/>
                  </a:cubicBezTo>
                  <a:cubicBezTo>
                    <a:pt x="77" y="75"/>
                    <a:pt x="77" y="75"/>
                    <a:pt x="76" y="75"/>
                  </a:cubicBezTo>
                  <a:cubicBezTo>
                    <a:pt x="75" y="75"/>
                    <a:pt x="73" y="75"/>
                    <a:pt x="71" y="7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110" y="127"/>
                    <a:pt x="110" y="127"/>
                    <a:pt x="110" y="1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8" y="101"/>
                    <a:pt x="98" y="98"/>
                    <a:pt x="97" y="96"/>
                  </a:cubicBezTo>
                  <a:cubicBezTo>
                    <a:pt x="103" y="95"/>
                    <a:pt x="109" y="90"/>
                    <a:pt x="110" y="83"/>
                  </a:cubicBezTo>
                  <a:cubicBezTo>
                    <a:pt x="114" y="70"/>
                    <a:pt x="125" y="58"/>
                    <a:pt x="141" y="48"/>
                  </a:cubicBezTo>
                  <a:cubicBezTo>
                    <a:pt x="145" y="46"/>
                    <a:pt x="148" y="45"/>
                    <a:pt x="152" y="43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23"/>
                    <a:pt x="126" y="128"/>
                    <a:pt x="127" y="132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46" y="180"/>
                    <a:pt x="37" y="190"/>
                    <a:pt x="38" y="201"/>
                  </a:cubicBezTo>
                  <a:cubicBezTo>
                    <a:pt x="38" y="212"/>
                    <a:pt x="47" y="221"/>
                    <a:pt x="58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126" y="217"/>
                    <a:pt x="126" y="217"/>
                    <a:pt x="126" y="217"/>
                  </a:cubicBezTo>
                  <a:cubicBezTo>
                    <a:pt x="134" y="217"/>
                    <a:pt x="141" y="212"/>
                    <a:pt x="144" y="20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60" y="165"/>
                    <a:pt x="162" y="166"/>
                    <a:pt x="164" y="166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165" y="301"/>
                    <a:pt x="171" y="313"/>
                    <a:pt x="182" y="316"/>
                  </a:cubicBezTo>
                  <a:cubicBezTo>
                    <a:pt x="184" y="316"/>
                    <a:pt x="186" y="316"/>
                    <a:pt x="188" y="316"/>
                  </a:cubicBezTo>
                  <a:cubicBezTo>
                    <a:pt x="197" y="316"/>
                    <a:pt x="205" y="310"/>
                    <a:pt x="208" y="301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35" y="200"/>
                    <a:pt x="234" y="194"/>
                    <a:pt x="230" y="189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5" y="148"/>
                    <a:pt x="206" y="146"/>
                    <a:pt x="206" y="14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5" y="78"/>
                    <a:pt x="243" y="81"/>
                    <a:pt x="251" y="84"/>
                  </a:cubicBezTo>
                  <a:cubicBezTo>
                    <a:pt x="259" y="86"/>
                    <a:pt x="267" y="87"/>
                    <a:pt x="275" y="87"/>
                  </a:cubicBezTo>
                  <a:cubicBezTo>
                    <a:pt x="293" y="87"/>
                    <a:pt x="310" y="82"/>
                    <a:pt x="322" y="72"/>
                  </a:cubicBezTo>
                  <a:cubicBezTo>
                    <a:pt x="329" y="65"/>
                    <a:pt x="330" y="54"/>
                    <a:pt x="324" y="47"/>
                  </a:cubicBezTo>
                  <a:close/>
                  <a:moveTo>
                    <a:pt x="93" y="100"/>
                  </a:moveTo>
                  <a:cubicBezTo>
                    <a:pt x="88" y="104"/>
                    <a:pt x="88" y="104"/>
                    <a:pt x="88" y="10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80"/>
                    <a:pt x="75" y="80"/>
                    <a:pt x="76" y="80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8"/>
                    <a:pt x="82" y="94"/>
                    <a:pt x="89" y="96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9"/>
                    <a:pt x="93" y="99"/>
                    <a:pt x="93" y="100"/>
                  </a:cubicBezTo>
                  <a:close/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36" name="Arc 37"/>
          <p:cNvSpPr/>
          <p:nvPr/>
        </p:nvSpPr>
        <p:spPr>
          <a:xfrm rot="13265014">
            <a:off x="7897599" y="1732823"/>
            <a:ext cx="1217066" cy="1217066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bg1">
                <a:lumMod val="8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7" name="Arc 38"/>
          <p:cNvSpPr/>
          <p:nvPr/>
        </p:nvSpPr>
        <p:spPr>
          <a:xfrm rot="13265014">
            <a:off x="5173050" y="2377795"/>
            <a:ext cx="1217066" cy="1217066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bg1">
                <a:lumMod val="8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38" name="Group 9"/>
          <p:cNvGrpSpPr/>
          <p:nvPr/>
        </p:nvGrpSpPr>
        <p:grpSpPr>
          <a:xfrm>
            <a:off x="3371451" y="3516923"/>
            <a:ext cx="2724550" cy="650630"/>
            <a:chOff x="3371451" y="3516923"/>
            <a:chExt cx="2724550" cy="650630"/>
          </a:xfrm>
        </p:grpSpPr>
        <p:sp>
          <p:nvSpPr>
            <p:cNvPr id="39" name="Rectangle 7"/>
            <p:cNvSpPr/>
            <p:nvPr/>
          </p:nvSpPr>
          <p:spPr>
            <a:xfrm>
              <a:off x="3371451" y="351692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 useBgFill="1">
          <p:nvSpPr>
            <p:cNvPr id="40" name="Rectangle 8"/>
            <p:cNvSpPr/>
            <p:nvPr/>
          </p:nvSpPr>
          <p:spPr>
            <a:xfrm>
              <a:off x="3371451" y="351692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34"/>
            <p:cNvSpPr txBox="1"/>
            <p:nvPr/>
          </p:nvSpPr>
          <p:spPr>
            <a:xfrm>
              <a:off x="4029458" y="3657572"/>
              <a:ext cx="163893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Obs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erver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3498042" y="3644729"/>
              <a:ext cx="345401" cy="395018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3" name="Group 6"/>
          <p:cNvGrpSpPr/>
          <p:nvPr/>
        </p:nvGrpSpPr>
        <p:grpSpPr>
          <a:xfrm>
            <a:off x="6096000" y="2866293"/>
            <a:ext cx="2724550" cy="650630"/>
            <a:chOff x="6096000" y="2866293"/>
            <a:chExt cx="2724550" cy="650630"/>
          </a:xfrm>
        </p:grpSpPr>
        <p:sp>
          <p:nvSpPr>
            <p:cNvPr id="44" name="Rectangle 10"/>
            <p:cNvSpPr/>
            <p:nvPr/>
          </p:nvSpPr>
          <p:spPr>
            <a:xfrm>
              <a:off x="6096000" y="286629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 useBgFill="1">
          <p:nvSpPr>
            <p:cNvPr id="45" name="Rectangle 11"/>
            <p:cNvSpPr/>
            <p:nvPr/>
          </p:nvSpPr>
          <p:spPr>
            <a:xfrm>
              <a:off x="6096000" y="286629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TextBox 36"/>
            <p:cNvSpPr txBox="1"/>
            <p:nvPr/>
          </p:nvSpPr>
          <p:spPr>
            <a:xfrm>
              <a:off x="6796493" y="3006942"/>
              <a:ext cx="1543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Watcher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6252324" y="2995578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8" name="Group 5"/>
          <p:cNvGrpSpPr/>
          <p:nvPr/>
        </p:nvGrpSpPr>
        <p:grpSpPr>
          <a:xfrm>
            <a:off x="8820550" y="2215663"/>
            <a:ext cx="2724550" cy="650630"/>
            <a:chOff x="8820550" y="2215663"/>
            <a:chExt cx="2724550" cy="650630"/>
          </a:xfrm>
        </p:grpSpPr>
        <p:sp>
          <p:nvSpPr>
            <p:cNvPr id="49" name="Rectangle 13"/>
            <p:cNvSpPr/>
            <p:nvPr/>
          </p:nvSpPr>
          <p:spPr>
            <a:xfrm>
              <a:off x="8820550" y="221566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 useBgFill="1">
          <p:nvSpPr>
            <p:cNvPr id="50" name="Rectangle 14"/>
            <p:cNvSpPr/>
            <p:nvPr/>
          </p:nvSpPr>
          <p:spPr>
            <a:xfrm>
              <a:off x="8820550" y="221566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35"/>
            <p:cNvSpPr txBox="1"/>
            <p:nvPr/>
          </p:nvSpPr>
          <p:spPr>
            <a:xfrm>
              <a:off x="9495338" y="2356312"/>
              <a:ext cx="10896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Dep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8987680" y="2349194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3" name="Rectangle 42"/>
          <p:cNvSpPr/>
          <p:nvPr/>
        </p:nvSpPr>
        <p:spPr>
          <a:xfrm>
            <a:off x="646901" y="4960981"/>
            <a:ext cx="24191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指令解析器，对每个元素节点的指令进行扫描和解析，例如解析本文中 </a:t>
            </a:r>
            <a:r>
              <a:rPr lang="en-US" altLang="zh-CN" sz="1200">
                <a:solidFill>
                  <a:srgbClr val="DF3621"/>
                </a:solidFill>
              </a:rPr>
              <a:t>v-model </a:t>
            </a:r>
            <a:r>
              <a:rPr lang="zh-CN" altLang="en-US" sz="1200">
                <a:solidFill>
                  <a:schemeClr val="bg1"/>
                </a:solidFill>
              </a:rPr>
              <a:t>指令和 </a:t>
            </a:r>
            <a:r>
              <a:rPr lang="en-US" altLang="zh-CN" sz="1200">
                <a:solidFill>
                  <a:srgbClr val="DF3621"/>
                </a:solidFill>
              </a:rPr>
              <a:t>{{}} </a:t>
            </a:r>
            <a:r>
              <a:rPr lang="zh-CN" altLang="en-US" sz="1200">
                <a:solidFill>
                  <a:schemeClr val="bg1"/>
                </a:solidFill>
              </a:rPr>
              <a:t>指令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4" name="Rectangle 43"/>
          <p:cNvSpPr/>
          <p:nvPr/>
        </p:nvSpPr>
        <p:spPr>
          <a:xfrm>
            <a:off x="3642216" y="4317800"/>
            <a:ext cx="24191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如何追踪属性变化？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Rectangle 44"/>
          <p:cNvSpPr/>
          <p:nvPr/>
        </p:nvSpPr>
        <p:spPr>
          <a:xfrm>
            <a:off x="6326855" y="3704015"/>
            <a:ext cx="24191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如何通知属性的依赖？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6" name="Rectangle 45"/>
          <p:cNvSpPr/>
          <p:nvPr/>
        </p:nvSpPr>
        <p:spPr>
          <a:xfrm>
            <a:off x="8976874" y="2984073"/>
            <a:ext cx="24191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1200">
                <a:solidFill>
                  <a:schemeClr val="bg1"/>
                </a:solidFill>
              </a:rPr>
              <a:t>如何收集依赖？</a:t>
            </a:r>
            <a:endParaRPr lang="zh-CN" altLang="en-GB" sz="1200">
              <a:solidFill>
                <a:schemeClr val="bg1"/>
              </a:solidFill>
            </a:endParaRPr>
          </a:p>
        </p:txBody>
      </p:sp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rPr>
              <a:t>变化侦测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Dense" panose="02000000000000000000" pitchFamily="50" charset="0"/>
              <a:ea typeface="微软雅黑 Light" panose="020B0502040204020203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44"/>
          <p:cNvSpPr txBox="1"/>
          <p:nvPr/>
        </p:nvSpPr>
        <p:spPr>
          <a:xfrm>
            <a:off x="2058988" y="744855"/>
            <a:ext cx="519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988425" y="591820"/>
            <a:ext cx="164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变化侦测实现思路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690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15" y="2731135"/>
            <a:ext cx="41027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- Object / Array</a:t>
            </a:r>
            <a:endParaRPr lang="en-US" sz="24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）如何追踪变化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）什么是依赖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）怎么通知依赖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）如何收集依赖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090785" y="671830"/>
            <a:ext cx="592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938664-20170522224049413-18239760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7365" y="1609090"/>
            <a:ext cx="5715000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873490" y="671830"/>
            <a:ext cx="1954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具体化变化侦测交互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1288415"/>
            <a:ext cx="8702040" cy="531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1723390"/>
            <a:ext cx="1593850" cy="7423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4314190"/>
            <a:ext cx="190944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645150"/>
            <a:ext cx="4114800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709025" y="671830"/>
            <a:ext cx="1974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变化侦测具体实现原理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03160" y="2423695"/>
            <a:ext cx="4138930" cy="2280563"/>
            <a:chOff x="1043" y="2861"/>
            <a:chExt cx="5826" cy="3937"/>
          </a:xfrm>
        </p:grpSpPr>
        <p:sp>
          <p:nvSpPr>
            <p:cNvPr id="10" name="TextBox 22"/>
            <p:cNvSpPr txBox="1"/>
            <p:nvPr/>
          </p:nvSpPr>
          <p:spPr>
            <a:xfrm>
              <a:off x="1887" y="2861"/>
              <a:ext cx="349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响应式原理具体实现</a:t>
              </a:r>
              <a:endParaRPr lang="zh-CN" alt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13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实现一个</a:t>
              </a:r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Observer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，让数据对象变得可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观察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实现一个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Watcher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依赖即订阅者，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能够订阅并收到每个属性变动的通知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实现一个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Dep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，依赖收集器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即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消息订阅器，用来收集依赖和管理依赖（通知）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1723390"/>
            <a:ext cx="6967220" cy="470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09100" y="671830"/>
            <a:ext cx="1597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如何追踪变化？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767840"/>
            <a:ext cx="4156710" cy="40881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907405" y="2151380"/>
            <a:ext cx="5485765" cy="2280637"/>
            <a:chOff x="1043" y="2861"/>
            <a:chExt cx="5826" cy="3936"/>
          </a:xfrm>
        </p:grpSpPr>
        <p:sp>
          <p:nvSpPr>
            <p:cNvPr id="5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Object.defineProperty</a:t>
              </a:r>
              <a:endParaRPr lang="en-US" altLang="zh-CN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1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控制一个对象属性的特有操作，例如读写权限</a:t>
              </a:r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endParaRPr lang="en-US" altLang="en-GB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en-GB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读取对象属性时会触发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getter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方法，修改时会触发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setter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方法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重写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Object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[key]的getter/setter来实现数据的响应式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  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新增属性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删除属性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都无法追踪到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908415" y="671830"/>
            <a:ext cx="1998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递归所有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3310890"/>
            <a:ext cx="4914900" cy="3019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90" y="1620520"/>
            <a:ext cx="5848350" cy="36385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4620" y="1738630"/>
            <a:ext cx="5092700" cy="987804"/>
            <a:chOff x="1043" y="2861"/>
            <a:chExt cx="5826" cy="1705"/>
          </a:xfrm>
        </p:grpSpPr>
        <p:sp>
          <p:nvSpPr>
            <p:cNvPr id="10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zh-CN" alt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043" y="3665"/>
              <a:ext cx="5826" cy="9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Object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中的所有属性都转换为响应式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设定对象属性的 setter/getter 方法来监听数据的变化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471660" y="671830"/>
            <a:ext cx="1597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什么是依赖？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48890" y="2080895"/>
            <a:ext cx="5565140" cy="1203325"/>
            <a:chOff x="1043" y="2861"/>
            <a:chExt cx="5826" cy="2077"/>
          </a:xfrm>
        </p:grpSpPr>
        <p:sp>
          <p:nvSpPr>
            <p:cNvPr id="5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 </a:t>
              </a:r>
              <a:r>
                <a:rPr lang="en-US" altLang="zh-CN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 Watcher</a:t>
              </a:r>
              <a:endParaRPr lang="zh-CN" alt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12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即当属性变化时，所有通知的目标</a:t>
              </a:r>
              <a:endParaRPr lang="en-US" altLang="en-GB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目标：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模板 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 computed / watch / props / propsData ...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705" y="3593465"/>
            <a:ext cx="4467225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5482094" y="3325997"/>
            <a:ext cx="379386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4B1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Weekly Share 23</a:t>
            </a:r>
            <a:endParaRPr lang="en-US" altLang="zh-CN" b="1" dirty="0">
              <a:solidFill>
                <a:srgbClr val="F4B18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NICKKCIK LI - 20190528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3246129" y="2897612"/>
            <a:ext cx="23746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MVVM</a:t>
            </a:r>
            <a:endParaRPr lang="en-US" sz="8000" dirty="0">
              <a:solidFill>
                <a:schemeClr val="bg1">
                  <a:lumMod val="95000"/>
                </a:schemeClr>
              </a:solidFill>
              <a:latin typeface="迷你简中等线" panose="03000509000000000000" pitchFamily="65" charset="-122"/>
              <a:ea typeface="迷你简中等线" panose="03000509000000000000" pitchFamily="65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3311027" y="2611364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19260" y="671830"/>
            <a:ext cx="1597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如何通知依赖？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598295"/>
            <a:ext cx="4838700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05" y="1598295"/>
            <a:ext cx="5153025" cy="4324350"/>
          </a:xfrm>
          <a:prstGeom prst="rect">
            <a:avLst/>
          </a:prstGeom>
        </p:spPr>
      </p:pic>
      <p:sp>
        <p:nvSpPr>
          <p:cNvPr id="16" name="Freeform 31"/>
          <p:cNvSpPr/>
          <p:nvPr/>
        </p:nvSpPr>
        <p:spPr>
          <a:xfrm>
            <a:off x="1253063" y="4404969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3335" y="4942205"/>
            <a:ext cx="33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如何主动通知？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可否利用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可观测对象的属性，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属性上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0200" y="3564255"/>
            <a:ext cx="2832735" cy="5194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24340" y="671830"/>
            <a:ext cx="1514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如何收集依赖？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3641725"/>
            <a:ext cx="5688965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1469390"/>
            <a:ext cx="5105400" cy="50006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25120" y="1824990"/>
            <a:ext cx="5565140" cy="1634367"/>
            <a:chOff x="1043" y="2861"/>
            <a:chExt cx="5826" cy="2821"/>
          </a:xfrm>
        </p:grpSpPr>
        <p:sp>
          <p:nvSpPr>
            <p:cNvPr id="6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Dep</a:t>
              </a:r>
              <a:endParaRPr lang="en-US" altLang="zh-CN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201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创建一个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依赖收集器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Dep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来存储依赖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修改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Watcher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绑定要触发的回调函数，即</a:t>
              </a:r>
              <a:r>
                <a:rPr lang="en-US" altLang="zh-CN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Dep.target -&gt;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依赖</a:t>
              </a:r>
              <a:endParaRPr lang="zh-CN" altLang="en-US" sz="140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24340" y="671830"/>
            <a:ext cx="1514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如何收集依赖？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745" y="1224280"/>
            <a:ext cx="6664325" cy="53149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4620" y="1819275"/>
            <a:ext cx="5565140" cy="2495871"/>
            <a:chOff x="1043" y="2861"/>
            <a:chExt cx="5826" cy="4308"/>
          </a:xfrm>
        </p:grpSpPr>
        <p:sp>
          <p:nvSpPr>
            <p:cNvPr id="8" name="TextBox 22"/>
            <p:cNvSpPr txBox="1"/>
            <p:nvPr/>
          </p:nvSpPr>
          <p:spPr>
            <a:xfrm>
              <a:off x="1771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Dep</a:t>
              </a:r>
              <a:endParaRPr lang="en-US" altLang="zh-CN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5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创建一个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依赖收集器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Dep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来存储依赖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修改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Watcher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绑定要触发的回调函数，即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Dep.target -&gt;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依赖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绑定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Observer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lvl="1" indent="-285750">
                <a:buFont typeface="Wingdings" panose="05000000000000000000" charset="0"/>
                <a:buChar char="Ø"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通过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getter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进行依赖收集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lvl="1" indent="-285750">
                <a:buFont typeface="Wingdings" panose="05000000000000000000" charset="0"/>
                <a:buChar char="Ø"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而每个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setter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方法就是一个观察者，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	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在数据变更的时候通知订阅者更新视图。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68" y="1147"/>
              <a:ext cx="127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ARRAY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088120" y="671830"/>
            <a:ext cx="175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的变化侦测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1642110"/>
            <a:ext cx="6305550" cy="48291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964680" y="2159635"/>
            <a:ext cx="4779645" cy="3142100"/>
            <a:chOff x="1043" y="2861"/>
            <a:chExt cx="5826" cy="5424"/>
          </a:xfrm>
        </p:grpSpPr>
        <p:sp>
          <p:nvSpPr>
            <p:cNvPr id="8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数组拦截器</a:t>
              </a:r>
              <a:endParaRPr lang="zh-CN" alt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46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使用拦截器覆盖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Array.prototype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将操作数组方法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转换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操作拦截器提供的方法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拦截器只覆盖响应式数组的原型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使用浏览器提供的属性</a:t>
              </a:r>
              <a:r>
                <a:rPr lang="en-US" altLang="zh-CN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__proto__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来访问原型，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可以用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来挂载拦截器的方法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如果不能使用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__proto__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，则将这些方法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直接</a:t>
              </a:r>
              <a:r>
                <a:rPr lang="zh-CN" altLang="en-US" sz="140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挂载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到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被侦测的数组上，当作对象方法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690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15" y="2731135"/>
            <a:ext cx="29368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Compile</a:t>
            </a:r>
            <a:endParaRPr lang="en-US" sz="24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>
                <a:solidFill>
                  <a:schemeClr val="bg1"/>
                </a:solidFill>
                <a:sym typeface="+mn-ea"/>
              </a:rPr>
              <a:t>指令解析器，对每个元素节点的指令进行扫描和解析，例如解析本文中 </a:t>
            </a:r>
            <a:r>
              <a:rPr lang="en-US" altLang="zh-CN" sz="1200">
                <a:solidFill>
                  <a:srgbClr val="DF3621"/>
                </a:solidFill>
                <a:sym typeface="+mn-ea"/>
              </a:rPr>
              <a:t>v-model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指令和 </a:t>
            </a:r>
            <a:r>
              <a:rPr lang="en-US" altLang="zh-CN" sz="1200">
                <a:solidFill>
                  <a:srgbClr val="DF3621"/>
                </a:solidFill>
                <a:sym typeface="+mn-ea"/>
              </a:rPr>
              <a:t>{{}}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指令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732" y="954"/>
              <a:ext cx="209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解析器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859" y="1147"/>
              <a:ext cx="15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COMPILE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2129790"/>
            <a:ext cx="6172200" cy="24288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932295" y="2129790"/>
            <a:ext cx="4779645" cy="1849691"/>
            <a:chOff x="1043" y="2861"/>
            <a:chExt cx="5826" cy="3193"/>
          </a:xfrm>
        </p:grpSpPr>
        <p:sp>
          <p:nvSpPr>
            <p:cNvPr id="8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解析器</a:t>
              </a:r>
              <a:r>
                <a:rPr lang="en-US" altLang="zh-CN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Compile</a:t>
              </a:r>
              <a:endParaRPr lang="en-US" altLang="zh-CN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23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扫描和解析每个节点的相关指令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初始化模板数据(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将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data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属性绑定到相应指令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 初始化Watcher(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依赖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810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15" y="2731135"/>
            <a:ext cx="29368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sz="2400" b="1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Q &amp; 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4094465" y="3445641"/>
            <a:ext cx="379386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4B1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NICKKCIK</a:t>
            </a:r>
            <a:endParaRPr lang="en-US" altLang="zh-CN" b="1" dirty="0">
              <a:solidFill>
                <a:srgbClr val="F4B18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MVVM - Weekly Share 23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4627020" y="2538063"/>
            <a:ext cx="27287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4B183"/>
                </a:solidFill>
                <a:latin typeface="微软雅黑 Light" panose="020B0502040204020203" pitchFamily="34" charset="-122"/>
              </a:rPr>
              <a:t>谢谢</a:t>
            </a:r>
            <a:endParaRPr lang="en-US" sz="4400" b="1" dirty="0">
              <a:solidFill>
                <a:srgbClr val="F4B183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4401346" y="2578510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>
            <p:custDataLst>
              <p:tags r:id="rId1"/>
            </p:custDataLst>
          </p:nvPr>
        </p:nvSpPr>
        <p:spPr>
          <a:xfrm>
            <a:off x="1368677" y="1938971"/>
            <a:ext cx="3122428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数据双向绑定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变化侦测两种类型</a:t>
            </a:r>
            <a:endParaRPr 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Pull: Angular / React</a:t>
            </a:r>
            <a:endParaRPr 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Push: Vue</a:t>
            </a:r>
            <a:endParaRPr 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27"/>
          <p:cNvSpPr/>
          <p:nvPr>
            <p:custDataLst>
              <p:tags r:id="rId2"/>
            </p:custDataLst>
          </p:nvPr>
        </p:nvSpPr>
        <p:spPr>
          <a:xfrm rot="20070184">
            <a:off x="4090087" y="1982728"/>
            <a:ext cx="745646" cy="803005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8"/>
          <p:cNvSpPr txBox="1"/>
          <p:nvPr>
            <p:custDataLst>
              <p:tags r:id="rId3"/>
            </p:custDataLst>
          </p:nvPr>
        </p:nvSpPr>
        <p:spPr>
          <a:xfrm>
            <a:off x="1368677" y="4032023"/>
            <a:ext cx="312242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Reactive - Object / Array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变化侦测实现步骤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）如何追踪变化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）什么是依赖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）怎么通知依赖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）如何收集依赖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2.Array -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  <a:endParaRPr 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31"/>
          <p:cNvSpPr/>
          <p:nvPr>
            <p:custDataLst>
              <p:tags r:id="rId4"/>
            </p:custDataLst>
          </p:nvPr>
        </p:nvSpPr>
        <p:spPr>
          <a:xfrm>
            <a:off x="4827478" y="4334484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2"/>
          <p:cNvSpPr txBox="1"/>
          <p:nvPr>
            <p:custDataLst>
              <p:tags r:id="rId5"/>
            </p:custDataLst>
          </p:nvPr>
        </p:nvSpPr>
        <p:spPr>
          <a:xfrm>
            <a:off x="6624534" y="1938971"/>
            <a:ext cx="3122428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Compile</a:t>
            </a:r>
            <a:endParaRPr lang="en-US" b="1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解析代码中 v-modle 指令和 {{}} 指令</a:t>
            </a:r>
            <a:endParaRPr lang="en-US" altLang="zh-CN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34"/>
          <p:cNvSpPr/>
          <p:nvPr>
            <p:custDataLst>
              <p:tags r:id="rId6"/>
            </p:custDataLst>
          </p:nvPr>
        </p:nvSpPr>
        <p:spPr>
          <a:xfrm rot="1053240">
            <a:off x="10048875" y="2200910"/>
            <a:ext cx="1099185" cy="923290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/>
          <p:nvPr>
            <p:custDataLst>
              <p:tags r:id="rId7"/>
            </p:custDataLst>
          </p:nvPr>
        </p:nvSpPr>
        <p:spPr>
          <a:xfrm>
            <a:off x="946101" y="2028438"/>
            <a:ext cx="316391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6"/>
          <p:cNvSpPr txBox="1"/>
          <p:nvPr>
            <p:custDataLst>
              <p:tags r:id="rId8"/>
            </p:custDataLst>
          </p:nvPr>
        </p:nvSpPr>
        <p:spPr>
          <a:xfrm>
            <a:off x="947241" y="4100217"/>
            <a:ext cx="337512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7"/>
          <p:cNvSpPr txBox="1"/>
          <p:nvPr>
            <p:custDataLst>
              <p:tags r:id="rId9"/>
            </p:custDataLst>
          </p:nvPr>
        </p:nvSpPr>
        <p:spPr>
          <a:xfrm>
            <a:off x="6199299" y="2028437"/>
            <a:ext cx="337512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8"/>
          <p:cNvSpPr txBox="1"/>
          <p:nvPr>
            <p:custDataLst>
              <p:tags r:id="rId10"/>
            </p:custDataLst>
          </p:nvPr>
        </p:nvSpPr>
        <p:spPr>
          <a:xfrm>
            <a:off x="6621875" y="4032531"/>
            <a:ext cx="3122428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/>
          <p:nvPr>
            <p:custDataLst>
              <p:tags r:id="rId11"/>
            </p:custDataLst>
          </p:nvPr>
        </p:nvSpPr>
        <p:spPr>
          <a:xfrm>
            <a:off x="6199299" y="4100217"/>
            <a:ext cx="337512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42"/>
          <p:cNvSpPr/>
          <p:nvPr>
            <p:custDataLst>
              <p:tags r:id="rId12"/>
            </p:custDataLst>
          </p:nvPr>
        </p:nvSpPr>
        <p:spPr>
          <a:xfrm>
            <a:off x="10100950" y="4204810"/>
            <a:ext cx="994265" cy="994270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3"/>
            </p:custDataLst>
          </p:nvPr>
        </p:nvGrpSpPr>
        <p:grpSpPr>
          <a:xfrm>
            <a:off x="134488" y="637135"/>
            <a:ext cx="10533512" cy="523220"/>
            <a:chOff x="134488" y="637135"/>
            <a:chExt cx="10533512" cy="523220"/>
          </a:xfrm>
        </p:grpSpPr>
        <p:sp>
          <p:nvSpPr>
            <p:cNvPr id="16" name="TextBox 39"/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44"/>
            <p:cNvSpPr txBox="1"/>
            <p:nvPr/>
          </p:nvSpPr>
          <p:spPr>
            <a:xfrm>
              <a:off x="1266808" y="744857"/>
              <a:ext cx="9372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AGENDA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 rot="1020000">
            <a:off x="10189740" y="2415608"/>
            <a:ext cx="1021640" cy="309245"/>
            <a:chOff x="1670" y="5040"/>
            <a:chExt cx="1824" cy="487"/>
          </a:xfrm>
        </p:grpSpPr>
        <p:pic>
          <p:nvPicPr>
            <p:cNvPr id="44" name="图片 43" descr="logo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70" y="5040"/>
              <a:ext cx="582" cy="484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2155" y="5044"/>
              <a:ext cx="133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65" y="2731252"/>
            <a:ext cx="12458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  <a:endParaRPr lang="en-US" sz="24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Model-View-ViewModel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/>
            <a:endParaRPr 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PULL &amp; PUSH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双向绑定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965008" y="744855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5440" y="1676597"/>
            <a:ext cx="4836795" cy="2987913"/>
            <a:chOff x="1043" y="2836"/>
            <a:chExt cx="5826" cy="4706"/>
          </a:xfrm>
        </p:grpSpPr>
        <p:sp>
          <p:nvSpPr>
            <p:cNvPr id="2" name="TextBox 22"/>
            <p:cNvSpPr txBox="1"/>
            <p:nvPr/>
          </p:nvSpPr>
          <p:spPr>
            <a:xfrm>
              <a:off x="1137" y="283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endPara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  Model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-View-ViewModel 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 即模型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视图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视图模型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一种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简化用户界面的事件驱动编程方式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核心是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ViewModel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层，生成和维护视图数据层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）该层向上与视图层进行双向数据绑定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）向下与 Model 层通过接口请求进行数据交互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1"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008745" y="591820"/>
            <a:ext cx="1646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MVVM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5" y="2368550"/>
            <a:ext cx="6772275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双向绑定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965008" y="744855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5440" y="1676597"/>
            <a:ext cx="4836795" cy="2987913"/>
            <a:chOff x="1043" y="2836"/>
            <a:chExt cx="5826" cy="4706"/>
          </a:xfrm>
        </p:grpSpPr>
        <p:sp>
          <p:nvSpPr>
            <p:cNvPr id="2" name="TextBox 22"/>
            <p:cNvSpPr txBox="1"/>
            <p:nvPr/>
          </p:nvSpPr>
          <p:spPr>
            <a:xfrm>
              <a:off x="1137" y="283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endPara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  Model-View-ViewModel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 即模型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视图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视图模型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一种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简化用户界面的事件驱动编程方式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核心是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ViewModel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层，生成和维护视图数据层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）该层向上与视图层进行双向数据绑定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）向下与 Model 层通过接口请求进行数据交互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1"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680450" y="591820"/>
            <a:ext cx="2005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Vue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视角理解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0" y="2359025"/>
            <a:ext cx="6577330" cy="2404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双向绑定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965008" y="744855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5440" y="1676597"/>
            <a:ext cx="4836795" cy="2987913"/>
            <a:chOff x="1043" y="2836"/>
            <a:chExt cx="5826" cy="4706"/>
          </a:xfrm>
        </p:grpSpPr>
        <p:sp>
          <p:nvSpPr>
            <p:cNvPr id="2" name="TextBox 22"/>
            <p:cNvSpPr txBox="1"/>
            <p:nvPr/>
          </p:nvSpPr>
          <p:spPr>
            <a:xfrm>
              <a:off x="1137" y="283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endParaRPr 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  Model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-View-ViewModel 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 即模型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视图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视图模型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一种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简化用户界面的事件驱动编程方式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核心是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ViewModel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层，生成和维护视图数据层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）该层向上与视图层进行双向数据绑定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）向下与 Model 层通过接口请求进行数据交互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1"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22470" y="4242435"/>
            <a:ext cx="3336925" cy="1450340"/>
            <a:chOff x="1043" y="2882"/>
            <a:chExt cx="5826" cy="2284"/>
          </a:xfrm>
        </p:grpSpPr>
        <p:sp>
          <p:nvSpPr>
            <p:cNvPr id="9" name="TextBox 22"/>
            <p:cNvSpPr txBox="1"/>
            <p:nvPr/>
          </p:nvSpPr>
          <p:spPr>
            <a:xfrm>
              <a:off x="2470" y="2882"/>
              <a:ext cx="25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脏数据</a:t>
              </a:r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</a:t>
              </a:r>
              <a:endParaRPr lang="zh-CN" alt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043" y="3665"/>
              <a:ext cx="5826" cy="15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检测的时机是在数据发生变化时进行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遍历检查所有的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Watcher,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比较变化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01025" y="4242435"/>
            <a:ext cx="3783330" cy="1718945"/>
            <a:chOff x="1043" y="2798"/>
            <a:chExt cx="5964" cy="2707"/>
          </a:xfrm>
        </p:grpSpPr>
        <p:sp>
          <p:nvSpPr>
            <p:cNvPr id="12" name="TextBox 22"/>
            <p:cNvSpPr txBox="1"/>
            <p:nvPr/>
          </p:nvSpPr>
          <p:spPr>
            <a:xfrm>
              <a:off x="1755" y="2798"/>
              <a:ext cx="4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 </a:t>
              </a:r>
              <a:r>
                <a:rPr lang="en-US" altLang="zh-CN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b="1" dirty="0">
                  <a:solidFill>
                    <a:srgbClr val="F4B1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数据劫持</a:t>
              </a:r>
              <a:endParaRPr lang="zh-CN" altLang="en-US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24"/>
            <p:cNvSpPr/>
            <p:nvPr/>
          </p:nvSpPr>
          <p:spPr>
            <a:xfrm>
              <a:off x="1043" y="3665"/>
              <a:ext cx="5964" cy="18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借用第三方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API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来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劫持数据每个属性对应的getter和setter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 Vue2.x 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引入虚拟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，节点更新优化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157335" y="591820"/>
            <a:ext cx="1529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0" y="1395095"/>
            <a:ext cx="6808470" cy="250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31"/>
          <p:cNvSpPr/>
          <p:nvPr/>
        </p:nvSpPr>
        <p:spPr>
          <a:xfrm>
            <a:off x="4448383" y="2684754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9315" y="3127375"/>
            <a:ext cx="311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什么是变化侦测？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914015" y="2013585"/>
            <a:ext cx="6381115" cy="1080770"/>
            <a:chOff x="2436" y="2967"/>
            <a:chExt cx="10049" cy="1702"/>
          </a:xfrm>
        </p:grpSpPr>
        <p:sp useBgFill="1">
          <p:nvSpPr>
            <p:cNvPr id="74" name="Oval 7"/>
            <p:cNvSpPr/>
            <p:nvPr/>
          </p:nvSpPr>
          <p:spPr>
            <a:xfrm>
              <a:off x="6306" y="2967"/>
              <a:ext cx="1757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endParaRPr lang="en-US" alt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4" name="Oval 7"/>
            <p:cNvSpPr/>
            <p:nvPr/>
          </p:nvSpPr>
          <p:spPr>
            <a:xfrm>
              <a:off x="2436" y="2969"/>
              <a:ext cx="1701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数据状态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10915" y="2969"/>
              <a:ext cx="1571" cy="1663"/>
            </a:xfrm>
            <a:prstGeom prst="foldedCorner">
              <a:avLst/>
            </a:prstGeom>
            <a:noFill/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4" idx="6"/>
              <a:endCxn id="74" idx="2"/>
            </p:cNvCxnSpPr>
            <p:nvPr/>
          </p:nvCxnSpPr>
          <p:spPr>
            <a:xfrm flipV="1">
              <a:off x="4137" y="3818"/>
              <a:ext cx="2169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74" idx="6"/>
              <a:endCxn id="6" idx="1"/>
            </p:cNvCxnSpPr>
            <p:nvPr/>
          </p:nvCxnSpPr>
          <p:spPr>
            <a:xfrm flipV="1">
              <a:off x="8063" y="3801"/>
              <a:ext cx="2852" cy="1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555" y="3160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086" y="3160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7565" y="1708150"/>
            <a:ext cx="1482090" cy="1482090"/>
            <a:chOff x="2245" y="2725"/>
            <a:chExt cx="2334" cy="2334"/>
          </a:xfrm>
        </p:grpSpPr>
        <p:sp>
          <p:nvSpPr>
            <p:cNvPr id="10" name="Freeform 7"/>
            <p:cNvSpPr/>
            <p:nvPr/>
          </p:nvSpPr>
          <p:spPr bwMode="auto">
            <a:xfrm rot="2707862">
              <a:off x="2245" y="2725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12" y="3384"/>
              <a:ext cx="8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133965" y="671830"/>
            <a:ext cx="687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WM_BEAUTIFY_ZORDER_FLAG_TAG" val="1"/>
</p:tagLst>
</file>

<file path=ppt/tags/tag10.xml><?xml version="1.0" encoding="utf-8"?>
<p:tagLst xmlns:p="http://schemas.openxmlformats.org/presentationml/2006/main">
  <p:tag name="WM_BEAUTIFY_ZORDER_FLAG_TAG" val="10"/>
</p:tagLst>
</file>

<file path=ppt/tags/tag11.xml><?xml version="1.0" encoding="utf-8"?>
<p:tagLst xmlns:p="http://schemas.openxmlformats.org/presentationml/2006/main">
  <p:tag name="WM_BEAUTIFY_ZORDER_FLAG_TAG" val="11"/>
</p:tagLst>
</file>

<file path=ppt/tags/tag12.xml><?xml version="1.0" encoding="utf-8"?>
<p:tagLst xmlns:p="http://schemas.openxmlformats.org/presentationml/2006/main">
  <p:tag name="WM_BEAUTIFY_ZORDER_FLAG_TAG" val="12"/>
</p:tagLst>
</file>

<file path=ppt/tags/tag13.xml><?xml version="1.0" encoding="utf-8"?>
<p:tagLst xmlns:p="http://schemas.openxmlformats.org/presentationml/2006/main">
  <p:tag name="WM_BEAUTIFY_ZORDER_FLAG_TAG" val="13"/>
</p:tagLst>
</file>

<file path=ppt/tags/tag2.xml><?xml version="1.0" encoding="utf-8"?>
<p:tagLst xmlns:p="http://schemas.openxmlformats.org/presentationml/2006/main">
  <p:tag name="WM_BEAUTIFY_ZORDER_FLAG_TAG" val="2"/>
</p:tagLst>
</file>

<file path=ppt/tags/tag3.xml><?xml version="1.0" encoding="utf-8"?>
<p:tagLst xmlns:p="http://schemas.openxmlformats.org/presentationml/2006/main">
  <p:tag name="WM_BEAUTIFY_ZORDER_FLAG_TAG" val="3"/>
</p:tagLst>
</file>

<file path=ppt/tags/tag4.xml><?xml version="1.0" encoding="utf-8"?>
<p:tagLst xmlns:p="http://schemas.openxmlformats.org/presentationml/2006/main">
  <p:tag name="WM_BEAUTIFY_ZORDER_FLAG_TAG" val="4"/>
</p:tagLst>
</file>

<file path=ppt/tags/tag5.xml><?xml version="1.0" encoding="utf-8"?>
<p:tagLst xmlns:p="http://schemas.openxmlformats.org/presentationml/2006/main">
  <p:tag name="WM_BEAUTIFY_ZORDER_FLAG_TAG" val="5"/>
</p:tagLst>
</file>

<file path=ppt/tags/tag6.xml><?xml version="1.0" encoding="utf-8"?>
<p:tagLst xmlns:p="http://schemas.openxmlformats.org/presentationml/2006/main">
  <p:tag name="WM_BEAUTIFY_ZORDER_FLAG_TAG" val="6"/>
</p:tagLst>
</file>

<file path=ppt/tags/tag7.xml><?xml version="1.0" encoding="utf-8"?>
<p:tagLst xmlns:p="http://schemas.openxmlformats.org/presentationml/2006/main">
  <p:tag name="WM_BEAUTIFY_ZORDER_FLAG_TAG" val="7"/>
</p:tagLst>
</file>

<file path=ppt/tags/tag8.xml><?xml version="1.0" encoding="utf-8"?>
<p:tagLst xmlns:p="http://schemas.openxmlformats.org/presentationml/2006/main">
  <p:tag name="WM_BEAUTIFY_ZORDER_FLAG_TAG" val="8"/>
</p:tagLst>
</file>

<file path=ppt/tags/tag9.xml><?xml version="1.0" encoding="utf-8"?>
<p:tagLst xmlns:p="http://schemas.openxmlformats.org/presentationml/2006/main">
  <p:tag name="WM_BEAUTIFY_ZORDER_FLAG_TAG" val="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WPS 演示</Application>
  <PresentationFormat>宽屏</PresentationFormat>
  <Paragraphs>412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宋体</vt:lpstr>
      <vt:lpstr>Wingdings</vt:lpstr>
      <vt:lpstr>微软雅黑 Light</vt:lpstr>
      <vt:lpstr>迷你简中等线</vt:lpstr>
      <vt:lpstr>Calibri</vt:lpstr>
      <vt:lpstr>微软雅黑</vt:lpstr>
      <vt:lpstr>Yu Gothic UI Light</vt:lpstr>
      <vt:lpstr>FontAwesome</vt:lpstr>
      <vt:lpstr>等线</vt:lpstr>
      <vt:lpstr>Arial Unicode MS</vt:lpstr>
      <vt:lpstr>等线 Light</vt:lpstr>
      <vt:lpstr>Dense</vt:lpstr>
      <vt:lpstr>Calibri Light</vt:lpstr>
      <vt:lpstr>Wingdings</vt:lpstr>
      <vt:lpstr>Segoe Print</vt:lpstr>
      <vt:lpstr>Wide Latin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NICKKICK</cp:lastModifiedBy>
  <cp:revision>328</cp:revision>
  <dcterms:created xsi:type="dcterms:W3CDTF">2017-06-21T08:21:00Z</dcterms:created>
  <dcterms:modified xsi:type="dcterms:W3CDTF">2019-06-04T15:26:32Z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  <property fmtid="{D5CDD505-2E9C-101B-9397-08002B2CF9AE}" pid="3" name="KSORubyTemplateID">
    <vt:lpwstr>13</vt:lpwstr>
  </property>
</Properties>
</file>