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74" r:id="rId5"/>
    <p:sldId id="298" r:id="rId7"/>
    <p:sldId id="299" r:id="rId8"/>
    <p:sldId id="331" r:id="rId9"/>
    <p:sldId id="332" r:id="rId10"/>
    <p:sldId id="333" r:id="rId11"/>
    <p:sldId id="330" r:id="rId12"/>
    <p:sldId id="301" r:id="rId13"/>
    <p:sldId id="302" r:id="rId14"/>
    <p:sldId id="303" r:id="rId15"/>
    <p:sldId id="304" r:id="rId16"/>
    <p:sldId id="305" r:id="rId17"/>
    <p:sldId id="306" r:id="rId18"/>
    <p:sldId id="256" r:id="rId19"/>
    <p:sldId id="275" r:id="rId20"/>
    <p:sldId id="257" r:id="rId21"/>
    <p:sldId id="258" r:id="rId22"/>
    <p:sldId id="259" r:id="rId23"/>
    <p:sldId id="260" r:id="rId24"/>
    <p:sldId id="276" r:id="rId25"/>
    <p:sldId id="261" r:id="rId26"/>
    <p:sldId id="263" r:id="rId27"/>
    <p:sldId id="264" r:id="rId28"/>
    <p:sldId id="265" r:id="rId29"/>
    <p:sldId id="277" r:id="rId30"/>
    <p:sldId id="266" r:id="rId31"/>
    <p:sldId id="267" r:id="rId32"/>
    <p:sldId id="268" r:id="rId33"/>
    <p:sldId id="269" r:id="rId34"/>
    <p:sldId id="278" r:id="rId35"/>
    <p:sldId id="270" r:id="rId36"/>
    <p:sldId id="271" r:id="rId37"/>
    <p:sldId id="272" r:id="rId38"/>
    <p:sldId id="273" r:id="rId39"/>
    <p:sldId id="279" r:id="rId40"/>
    <p:sldId id="28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View</a:t>
            </a:r>
            <a:r>
              <a:rPr lang="zh-CN" altLang="en-US"/>
              <a:t>视图层即用户界面，由</a:t>
            </a:r>
            <a:r>
              <a:rPr lang="en-US" altLang="zh-CN"/>
              <a:t>HTML</a:t>
            </a:r>
            <a:r>
              <a:rPr lang="zh-CN" altLang="en-US"/>
              <a:t>和</a:t>
            </a:r>
            <a:r>
              <a:rPr lang="en-US" altLang="zh-CN"/>
              <a:t>CSS</a:t>
            </a:r>
            <a:r>
              <a:rPr lang="zh-CN" altLang="en-US"/>
              <a:t>来构建，一般会采用</a:t>
            </a:r>
            <a:r>
              <a:rPr lang="en-US" altLang="zh-CN"/>
              <a:t>Angular</a:t>
            </a:r>
            <a:r>
              <a:rPr lang="zh-CN" altLang="en-US"/>
              <a:t>，</a:t>
            </a:r>
            <a:r>
              <a:rPr lang="en-US" altLang="zh-CN"/>
              <a:t>Vue,React</a:t>
            </a:r>
            <a:r>
              <a:rPr lang="zh-CN" altLang="en-US"/>
              <a:t>来作为前端的模板框架</a:t>
            </a:r>
            <a:endParaRPr lang="en-US" altLang="zh-CN"/>
          </a:p>
          <a:p>
            <a:r>
              <a:rPr lang="en-US" altLang="zh-CN"/>
              <a:t>Model</a:t>
            </a:r>
            <a:r>
              <a:rPr lang="zh-CN" altLang="en-US"/>
              <a:t>是指数据模型，一般指后端各种业务逻辑处理和数据操控</a:t>
            </a:r>
            <a:endParaRPr lang="zh-CN" altLang="en-US"/>
          </a:p>
          <a:p>
            <a:r>
              <a:rPr lang="en-US" altLang="zh-CN"/>
              <a:t>ViewModel</a:t>
            </a:r>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36.xml"/><Relationship Id="rId1" Type="http://schemas.openxmlformats.org/officeDocument/2006/relationships/hyperlink" Target="http://www.ypppt.com/moban/"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Reactive - Object</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078" cy="521970"/>
            <a:chOff x="199" y="954"/>
            <a:chExt cx="17667" cy="822"/>
          </a:xfrm>
        </p:grpSpPr>
        <p:sp>
          <p:nvSpPr>
            <p:cNvPr id="38" name="TextBox 39"/>
            <p:cNvSpPr txBox="1"/>
            <p:nvPr/>
          </p:nvSpPr>
          <p:spPr>
            <a:xfrm>
              <a:off x="519" y="954"/>
              <a:ext cx="2528"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3047" y="1147"/>
              <a:ext cx="1114" cy="483"/>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Reactive - Array</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078" cy="521970"/>
            <a:chOff x="199" y="954"/>
            <a:chExt cx="17667" cy="822"/>
          </a:xfrm>
        </p:grpSpPr>
        <p:sp>
          <p:nvSpPr>
            <p:cNvPr id="38" name="TextBox 39"/>
            <p:cNvSpPr txBox="1"/>
            <p:nvPr/>
          </p:nvSpPr>
          <p:spPr>
            <a:xfrm>
              <a:off x="519" y="954"/>
              <a:ext cx="2528"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3047" y="1147"/>
              <a:ext cx="1114" cy="483"/>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198880"/>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MVVM</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2023"/>
            <a:ext cx="3122428" cy="783590"/>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Pull / Push</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Pull: Angular / React</a:t>
            </a:r>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Push: Vue</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198880"/>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Reactive - Object / Array</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198880"/>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sym typeface="+mn-ea"/>
              </a:rPr>
              <a:t>Compile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38"/>
          <p:cNvSpPr txBox="1"/>
          <p:nvPr/>
        </p:nvSpPr>
        <p:spPr>
          <a:xfrm>
            <a:off x="5224240" y="5693056"/>
            <a:ext cx="3122428" cy="368300"/>
          </a:xfrm>
          <a:prstGeom prst="rect">
            <a:avLst/>
          </a:prstGeom>
          <a:noFill/>
        </p:spPr>
        <p:txBody>
          <a:bodyPr wrap="square" rtlCol="0">
            <a:spAutoFit/>
          </a:bodyPr>
          <a:p>
            <a:r>
              <a:rPr lang="en-US" b="1" dirty="0">
                <a:solidFill>
                  <a:srgbClr val="F4B183"/>
                </a:solidFill>
                <a:latin typeface="微软雅黑 Light" panose="020B0502040204020203" pitchFamily="34" charset="-122"/>
                <a:ea typeface="微软雅黑 Light" panose="020B0502040204020203" pitchFamily="34" charset="-122"/>
                <a:sym typeface="+mn-ea"/>
              </a:rPr>
              <a:t>Demo</a:t>
            </a:r>
            <a:endParaRPr lang="en-US" b="1" dirty="0">
              <a:solidFill>
                <a:srgbClr val="F4B183"/>
              </a:solidFill>
              <a:latin typeface="微软雅黑 Light" panose="020B0502040204020203" pitchFamily="34" charset="-122"/>
              <a:ea typeface="微软雅黑 Light" panose="020B0502040204020203" pitchFamily="34" charset="-122"/>
              <a:sym typeface="+mn-ea"/>
            </a:endParaRPr>
          </a:p>
        </p:txBody>
      </p:sp>
      <p:sp>
        <p:nvSpPr>
          <p:cNvPr id="21" name="TextBox 39"/>
          <p:cNvSpPr txBox="1"/>
          <p:nvPr/>
        </p:nvSpPr>
        <p:spPr>
          <a:xfrm>
            <a:off x="4801664" y="5760742"/>
            <a:ext cx="334756" cy="254746"/>
          </a:xfrm>
          <a:prstGeom prst="roundRect">
            <a:avLst/>
          </a:prstGeom>
          <a:solidFill>
            <a:schemeClr val="accent2">
              <a:lumMod val="60000"/>
              <a:lumOff val="40000"/>
            </a:schemeClr>
          </a:solidFill>
        </p:spPr>
        <p:txBody>
          <a:bodyPr wrap="none" rtlCol="0">
            <a:spAutoFit/>
          </a:bodyPr>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05</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300"/>
                                        <p:tgtEl>
                                          <p:spTgt spid="4">
                                            <p:txEl>
                                              <p:pRg st="2" end="2"/>
                                            </p:txEl>
                                          </p:spTgt>
                                        </p:tgtEl>
                                      </p:cBhvr>
                                    </p:animEffect>
                                    <p:anim calcmode="lin" valueType="num">
                                      <p:cBhvr>
                                        <p:cTn id="14" dur="3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300"/>
                                        <p:tgtEl>
                                          <p:spTgt spid="8">
                                            <p:txEl>
                                              <p:pRg st="0" end="0"/>
                                            </p:txEl>
                                          </p:spTgt>
                                        </p:tgtEl>
                                      </p:cBhvr>
                                    </p:animEffect>
                                    <p:anim calcmode="lin" valueType="num">
                                      <p:cBhvr>
                                        <p:cTn id="24"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300"/>
                                        <p:tgtEl>
                                          <p:spTgt spid="8">
                                            <p:txEl>
                                              <p:pRg st="2" end="2"/>
                                            </p:txEl>
                                          </p:spTgt>
                                        </p:tgtEl>
                                      </p:cBhvr>
                                    </p:animEffect>
                                    <p:anim calcmode="lin" valueType="num">
                                      <p:cBhvr>
                                        <p:cTn id="30"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300"/>
                                        <p:tgtEl>
                                          <p:spTgt spid="6">
                                            <p:txEl>
                                              <p:pRg st="0" end="0"/>
                                            </p:txEl>
                                          </p:spTgt>
                                        </p:tgtEl>
                                      </p:cBhvr>
                                    </p:animEffect>
                                    <p:anim calcmode="lin" valueType="num">
                                      <p:cBhvr>
                                        <p:cTn id="40"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1"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300"/>
                                        <p:tgtEl>
                                          <p:spTgt spid="6">
                                            <p:txEl>
                                              <p:pRg st="2" end="2"/>
                                            </p:txEl>
                                          </p:spTgt>
                                        </p:tgtEl>
                                      </p:cBhvr>
                                    </p:animEffect>
                                    <p:anim calcmode="lin" valueType="num">
                                      <p:cBhvr>
                                        <p:cTn id="47"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8" dur="3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fade">
                                      <p:cBhvr>
                                        <p:cTn id="53" dur="300"/>
                                        <p:tgtEl>
                                          <p:spTgt spid="6">
                                            <p:txEl>
                                              <p:pRg st="3" end="3"/>
                                            </p:txEl>
                                          </p:spTgt>
                                        </p:tgtEl>
                                      </p:cBhvr>
                                    </p:animEffect>
                                    <p:anim calcmode="lin" valueType="num">
                                      <p:cBhvr>
                                        <p:cTn id="5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13">
                                            <p:txEl>
                                              <p:pRg st="0" end="0"/>
                                            </p:txEl>
                                          </p:spTgt>
                                        </p:tgtEl>
                                        <p:attrNameLst>
                                          <p:attrName>style.visibility</p:attrName>
                                        </p:attrNameLst>
                                      </p:cBhvr>
                                      <p:to>
                                        <p:strVal val="visible"/>
                                      </p:to>
                                    </p:set>
                                    <p:animEffect transition="in" filter="fade">
                                      <p:cBhvr>
                                        <p:cTn id="63" dur="300"/>
                                        <p:tgtEl>
                                          <p:spTgt spid="13">
                                            <p:txEl>
                                              <p:pRg st="0" end="0"/>
                                            </p:txEl>
                                          </p:spTgt>
                                        </p:tgtEl>
                                      </p:cBhvr>
                                    </p:animEffect>
                                    <p:anim calcmode="lin" valueType="num">
                                      <p:cBhvr>
                                        <p:cTn id="6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6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xEl>
                                              <p:pRg st="2" end="2"/>
                                            </p:txEl>
                                          </p:spTgt>
                                        </p:tgtEl>
                                        <p:attrNameLst>
                                          <p:attrName>style.visibility</p:attrName>
                                        </p:attrNameLst>
                                      </p:cBhvr>
                                      <p:to>
                                        <p:strVal val="visible"/>
                                      </p:to>
                                    </p:set>
                                    <p:animEffect transition="in" filter="fade">
                                      <p:cBhvr>
                                        <p:cTn id="70" dur="300"/>
                                        <p:tgtEl>
                                          <p:spTgt spid="13">
                                            <p:txEl>
                                              <p:pRg st="2" end="2"/>
                                            </p:txEl>
                                          </p:spTgt>
                                        </p:tgtEl>
                                      </p:cBhvr>
                                    </p:animEffect>
                                    <p:anim calcmode="lin" valueType="num">
                                      <p:cBhvr>
                                        <p:cTn id="71" dur="3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72" dur="3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par>
                          <p:cTn id="77" fill="hold">
                            <p:stCondLst>
                              <p:cond delay="1000"/>
                            </p:stCondLst>
                            <p:childTnLst>
                              <p:par>
                                <p:cTn id="78" presetID="31" presetClass="entr" presetSubtype="0" fill="hold" grpId="0"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fltVal val="0"/>
                                          </p:val>
                                        </p:tav>
                                        <p:tav tm="100000">
                                          <p:val>
                                            <p:strVal val="#ppt_h"/>
                                          </p:val>
                                        </p:tav>
                                      </p:tavLst>
                                    </p:anim>
                                    <p:anim calcmode="lin" valueType="num">
                                      <p:cBhvr>
                                        <p:cTn id="82" dur="500" fill="hold"/>
                                        <p:tgtEl>
                                          <p:spTgt spid="5"/>
                                        </p:tgtEl>
                                        <p:attrNameLst>
                                          <p:attrName>style.rotation</p:attrName>
                                        </p:attrNameLst>
                                      </p:cBhvr>
                                      <p:tavLst>
                                        <p:tav tm="0">
                                          <p:val>
                                            <p:fltVal val="90"/>
                                          </p:val>
                                        </p:tav>
                                        <p:tav tm="100000">
                                          <p:val>
                                            <p:fltVal val="0"/>
                                          </p:val>
                                        </p:tav>
                                      </p:tavLst>
                                    </p:anim>
                                    <p:animEffect transition="in" filter="fade">
                                      <p:cBhvr>
                                        <p:cTn id="83" dur="500"/>
                                        <p:tgtEl>
                                          <p:spTgt spid="5"/>
                                        </p:tgtEl>
                                      </p:cBhvr>
                                    </p:animEffect>
                                  </p:childTnLst>
                                </p:cTn>
                              </p:par>
                            </p:childTnLst>
                          </p:cTn>
                        </p:par>
                        <p:par>
                          <p:cTn id="84" fill="hold">
                            <p:stCondLst>
                              <p:cond delay="1500"/>
                            </p:stCondLst>
                            <p:childTnLst>
                              <p:par>
                                <p:cTn id="85" presetID="31" presetClass="entr" presetSubtype="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90"/>
                                          </p:val>
                                        </p:tav>
                                        <p:tav tm="100000">
                                          <p:val>
                                            <p:fltVal val="0"/>
                                          </p:val>
                                        </p:tav>
                                      </p:tavLst>
                                    </p:anim>
                                    <p:animEffect transition="in" filter="fade">
                                      <p:cBhvr>
                                        <p:cTn id="90" dur="500"/>
                                        <p:tgtEl>
                                          <p:spTgt spid="9"/>
                                        </p:tgtEl>
                                      </p:cBhvr>
                                    </p:animEffect>
                                  </p:childTnLst>
                                </p:cTn>
                              </p:par>
                            </p:childTnLst>
                          </p:cTn>
                        </p:par>
                        <p:par>
                          <p:cTn id="91" fill="hold">
                            <p:stCondLst>
                              <p:cond delay="2000"/>
                            </p:stCondLst>
                            <p:childTnLst>
                              <p:par>
                                <p:cTn id="92" presetID="31" presetClass="entr" presetSubtype="0" fill="hold" grpId="0" nodeType="afterEffect">
                                  <p:stCondLst>
                                    <p:cond delay="0"/>
                                  </p:stCondLst>
                                  <p:childTnLst>
                                    <p:set>
                                      <p:cBhvr>
                                        <p:cTn id="93" dur="1" fill="hold">
                                          <p:stCondLst>
                                            <p:cond delay="0"/>
                                          </p:stCondLst>
                                        </p:cTn>
                                        <p:tgtEl>
                                          <p:spTgt spid="7"/>
                                        </p:tgtEl>
                                        <p:attrNameLst>
                                          <p:attrName>style.visibility</p:attrName>
                                        </p:attrNameLst>
                                      </p:cBhvr>
                                      <p:to>
                                        <p:strVal val="visible"/>
                                      </p:to>
                                    </p:set>
                                    <p:anim calcmode="lin" valueType="num">
                                      <p:cBhvr>
                                        <p:cTn id="94" dur="500" fill="hold"/>
                                        <p:tgtEl>
                                          <p:spTgt spid="7"/>
                                        </p:tgtEl>
                                        <p:attrNameLst>
                                          <p:attrName>ppt_w</p:attrName>
                                        </p:attrNameLst>
                                      </p:cBhvr>
                                      <p:tavLst>
                                        <p:tav tm="0">
                                          <p:val>
                                            <p:fltVal val="0"/>
                                          </p:val>
                                        </p:tav>
                                        <p:tav tm="100000">
                                          <p:val>
                                            <p:strVal val="#ppt_w"/>
                                          </p:val>
                                        </p:tav>
                                      </p:tavLst>
                                    </p:anim>
                                    <p:anim calcmode="lin" valueType="num">
                                      <p:cBhvr>
                                        <p:cTn id="95" dur="500" fill="hold"/>
                                        <p:tgtEl>
                                          <p:spTgt spid="7"/>
                                        </p:tgtEl>
                                        <p:attrNameLst>
                                          <p:attrName>ppt_h</p:attrName>
                                        </p:attrNameLst>
                                      </p:cBhvr>
                                      <p:tavLst>
                                        <p:tav tm="0">
                                          <p:val>
                                            <p:fltVal val="0"/>
                                          </p:val>
                                        </p:tav>
                                        <p:tav tm="100000">
                                          <p:val>
                                            <p:strVal val="#ppt_h"/>
                                          </p:val>
                                        </p:tav>
                                      </p:tavLst>
                                    </p:anim>
                                    <p:anim calcmode="lin" valueType="num">
                                      <p:cBhvr>
                                        <p:cTn id="96" dur="500" fill="hold"/>
                                        <p:tgtEl>
                                          <p:spTgt spid="7"/>
                                        </p:tgtEl>
                                        <p:attrNameLst>
                                          <p:attrName>style.rotation</p:attrName>
                                        </p:attrNameLst>
                                      </p:cBhvr>
                                      <p:tavLst>
                                        <p:tav tm="0">
                                          <p:val>
                                            <p:fltVal val="90"/>
                                          </p:val>
                                        </p:tav>
                                        <p:tav tm="100000">
                                          <p:val>
                                            <p:fltVal val="0"/>
                                          </p:val>
                                        </p:tav>
                                      </p:tavLst>
                                    </p:anim>
                                    <p:animEffect transition="in" filter="fade">
                                      <p:cBhvr>
                                        <p:cTn id="97" dur="500"/>
                                        <p:tgtEl>
                                          <p:spTgt spid="7"/>
                                        </p:tgtEl>
                                      </p:cBhvr>
                                    </p:animEffect>
                                  </p:childTnLst>
                                </p:cTn>
                              </p:par>
                            </p:childTnLst>
                          </p:cTn>
                        </p:par>
                        <p:par>
                          <p:cTn id="98" fill="hold">
                            <p:stCondLst>
                              <p:cond delay="2500"/>
                            </p:stCondLst>
                            <p:childTnLst>
                              <p:par>
                                <p:cTn id="99" presetID="31" presetClass="entr" presetSubtype="0" fill="hold" grpId="0" nodeType="after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p:cTn id="101" dur="500" fill="hold"/>
                                        <p:tgtEl>
                                          <p:spTgt spid="15"/>
                                        </p:tgtEl>
                                        <p:attrNameLst>
                                          <p:attrName>ppt_w</p:attrName>
                                        </p:attrNameLst>
                                      </p:cBhvr>
                                      <p:tavLst>
                                        <p:tav tm="0">
                                          <p:val>
                                            <p:fltVal val="0"/>
                                          </p:val>
                                        </p:tav>
                                        <p:tav tm="100000">
                                          <p:val>
                                            <p:strVal val="#ppt_w"/>
                                          </p:val>
                                        </p:tav>
                                      </p:tavLst>
                                    </p:anim>
                                    <p:anim calcmode="lin" valueType="num">
                                      <p:cBhvr>
                                        <p:cTn id="102" dur="500" fill="hold"/>
                                        <p:tgtEl>
                                          <p:spTgt spid="15"/>
                                        </p:tgtEl>
                                        <p:attrNameLst>
                                          <p:attrName>ppt_h</p:attrName>
                                        </p:attrNameLst>
                                      </p:cBhvr>
                                      <p:tavLst>
                                        <p:tav tm="0">
                                          <p:val>
                                            <p:fltVal val="0"/>
                                          </p:val>
                                        </p:tav>
                                        <p:tav tm="100000">
                                          <p:val>
                                            <p:strVal val="#ppt_h"/>
                                          </p:val>
                                        </p:tav>
                                      </p:tavLst>
                                    </p:anim>
                                    <p:anim calcmode="lin" valueType="num">
                                      <p:cBhvr>
                                        <p:cTn id="103" dur="500" fill="hold"/>
                                        <p:tgtEl>
                                          <p:spTgt spid="15"/>
                                        </p:tgtEl>
                                        <p:attrNameLst>
                                          <p:attrName>style.rotation</p:attrName>
                                        </p:attrNameLst>
                                      </p:cBhvr>
                                      <p:tavLst>
                                        <p:tav tm="0">
                                          <p:val>
                                            <p:fltVal val="90"/>
                                          </p:val>
                                        </p:tav>
                                        <p:tav tm="100000">
                                          <p:val>
                                            <p:fltVal val="0"/>
                                          </p:val>
                                        </p:tav>
                                      </p:tavLst>
                                    </p:anim>
                                    <p:animEffect transition="in" filter="fade">
                                      <p:cBhvr>
                                        <p:cTn id="104" dur="500"/>
                                        <p:tgtEl>
                                          <p:spTgt spid="15"/>
                                        </p:tgtEl>
                                      </p:cBhvr>
                                    </p:animEffect>
                                  </p:childTnLst>
                                </p:cTn>
                              </p:par>
                            </p:childTnLst>
                          </p:cTn>
                        </p:par>
                        <p:par>
                          <p:cTn id="105" fill="hold">
                            <p:stCondLst>
                              <p:cond delay="3000"/>
                            </p:stCondLst>
                            <p:childTnLst>
                              <p:par>
                                <p:cTn id="106" presetID="42" presetClass="entr" presetSubtype="0" fill="hold" grpId="0" nodeType="afterEffect">
                                  <p:stCondLst>
                                    <p:cond delay="0"/>
                                  </p:stCondLst>
                                  <p:childTnLst>
                                    <p:set>
                                      <p:cBhvr>
                                        <p:cTn id="107" dur="1" fill="hold">
                                          <p:stCondLst>
                                            <p:cond delay="0"/>
                                          </p:stCondLst>
                                        </p:cTn>
                                        <p:tgtEl>
                                          <p:spTgt spid="2">
                                            <p:txEl>
                                              <p:pRg st="0" end="0"/>
                                            </p:txEl>
                                          </p:spTgt>
                                        </p:tgtEl>
                                        <p:attrNameLst>
                                          <p:attrName>style.visibility</p:attrName>
                                        </p:attrNameLst>
                                      </p:cBhvr>
                                      <p:to>
                                        <p:strVal val="visible"/>
                                      </p:to>
                                    </p:set>
                                    <p:animEffect transition="in" filter="fade">
                                      <p:cBhvr>
                                        <p:cTn id="108" dur="300"/>
                                        <p:tgtEl>
                                          <p:spTgt spid="2">
                                            <p:txEl>
                                              <p:pRg st="0" end="0"/>
                                            </p:txEl>
                                          </p:spTgt>
                                        </p:tgtEl>
                                      </p:cBhvr>
                                    </p:animEffect>
                                    <p:anim calcmode="lin" valueType="num">
                                      <p:cBhvr>
                                        <p:cTn id="109" dur="3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10" dur="3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11" fill="hold">
                            <p:stCondLst>
                              <p:cond delay="3500"/>
                            </p:stCondLst>
                            <p:childTnLst>
                              <p:par>
                                <p:cTn id="112" presetID="10"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ldLvl="0" animBg="1"/>
      <p:bldP spid="6" grpId="0" uiExpand="1" build="p"/>
      <p:bldP spid="7" grpId="0" bldLvl="0" animBg="1"/>
      <p:bldP spid="8" grpId="0" uiExpand="1" build="p"/>
      <p:bldP spid="9" grpId="0" bldLvl="0" animBg="1"/>
      <p:bldP spid="10" grpId="0" bldLvl="0" animBg="1"/>
      <p:bldP spid="11" grpId="0" bldLvl="0" animBg="1"/>
      <p:bldP spid="12" grpId="0" bldLvl="0" animBg="1"/>
      <p:bldP spid="13" grpId="0" uiExpand="1" build="p"/>
      <p:bldP spid="14" grpId="0" bldLvl="0" animBg="1"/>
      <p:bldP spid="15" grpId="0" bldLvl="0" animBg="1"/>
      <p:bldP spid="2" grpId="0" uiExpand="1" build="p"/>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191260" cy="460375"/>
          </a:xfrm>
          <a:prstGeom prst="rect">
            <a:avLst/>
          </a:prstGeom>
        </p:spPr>
        <p:txBody>
          <a:bodyPr wrap="non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MVVM</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29945"/>
          </a:xfrm>
          <a:prstGeom prst="rect">
            <a:avLst/>
          </a:prstGeom>
          <a:noFill/>
        </p:spPr>
        <p:txBody>
          <a:bodyPr wrap="square" rtlCol="0">
            <a:spAutoFit/>
          </a:bodyPr>
          <a:lstStyle/>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Mode-View-ViewModel</a:t>
            </a:r>
            <a:endParaRPr lang="zh-CN" alt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即模型</a:t>
            </a:r>
            <a:r>
              <a:rPr lang="en-US" altLang="zh-CN"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视图</a:t>
            </a:r>
            <a:r>
              <a:rPr lang="en-US" altLang="zh-CN"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视图模型</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一种</a:t>
            </a:r>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简化用户界面的事件驱动编程方式</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565525" y="3477260"/>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View</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6306820" y="3477260"/>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ViewModel</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9047480" y="3477260"/>
            <a:ext cx="1884680" cy="730250"/>
          </a:xfrm>
          <a:prstGeom prst="roundRect">
            <a:avLst/>
          </a:prstGeom>
          <a:noFill/>
          <a:ln>
            <a:solidFill>
              <a:srgbClr val="F4B183"/>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Model</a:t>
            </a:r>
            <a:endPar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箭头连接符 4"/>
          <p:cNvCxnSpPr/>
          <p:nvPr/>
        </p:nvCxnSpPr>
        <p:spPr>
          <a:xfrm flipV="1">
            <a:off x="8201025" y="3709035"/>
            <a:ext cx="825500" cy="101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8201660" y="4026535"/>
            <a:ext cx="825500" cy="101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6275" y="3350895"/>
            <a:ext cx="635000" cy="368300"/>
          </a:xfrm>
          <a:prstGeom prst="rect">
            <a:avLst/>
          </a:prstGeom>
          <a:noFill/>
        </p:spPr>
        <p:txBody>
          <a:bodyPr wrap="square" rtlCol="0">
            <a:spAutoFit/>
          </a:bodyPr>
          <a:p>
            <a:r>
              <a:rPr lang="en-US" altLang="zh-CN">
                <a:solidFill>
                  <a:schemeClr val="bg1"/>
                </a:solidFill>
              </a:rPr>
              <a:t>Ajax</a:t>
            </a:r>
            <a:endParaRPr lang="en-US" altLang="zh-CN">
              <a:solidFill>
                <a:schemeClr val="bg1"/>
              </a:solidFill>
            </a:endParaRPr>
          </a:p>
        </p:txBody>
      </p:sp>
      <p:sp>
        <p:nvSpPr>
          <p:cNvPr id="8" name="文本框 7"/>
          <p:cNvSpPr txBox="1"/>
          <p:nvPr/>
        </p:nvSpPr>
        <p:spPr>
          <a:xfrm>
            <a:off x="8296275" y="4026535"/>
            <a:ext cx="751840" cy="368300"/>
          </a:xfrm>
          <a:prstGeom prst="rect">
            <a:avLst/>
          </a:prstGeom>
          <a:noFill/>
        </p:spPr>
        <p:txBody>
          <a:bodyPr wrap="square" rtlCol="0">
            <a:spAutoFit/>
          </a:bodyPr>
          <a:p>
            <a:r>
              <a:rPr lang="en-US" altLang="zh-CN">
                <a:solidFill>
                  <a:schemeClr val="bg1"/>
                </a:solidFill>
              </a:rPr>
              <a:t>JSON</a:t>
            </a:r>
            <a:endParaRPr lang="en-US" altLang="zh-CN">
              <a:solidFill>
                <a:schemeClr val="bg1"/>
              </a:solidFill>
            </a:endParaRPr>
          </a:p>
        </p:txBody>
      </p:sp>
      <p:cxnSp>
        <p:nvCxnSpPr>
          <p:cNvPr id="9" name="直接箭头连接符 8"/>
          <p:cNvCxnSpPr>
            <a:stCxn id="2" idx="3"/>
            <a:endCxn id="3" idx="1"/>
          </p:cNvCxnSpPr>
          <p:nvPr/>
        </p:nvCxnSpPr>
        <p:spPr>
          <a:xfrm>
            <a:off x="5460365" y="3842385"/>
            <a:ext cx="856615"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105400" y="4207510"/>
            <a:ext cx="2631440" cy="368300"/>
          </a:xfrm>
          <a:prstGeom prst="rect">
            <a:avLst/>
          </a:prstGeom>
          <a:noFill/>
        </p:spPr>
        <p:txBody>
          <a:bodyPr wrap="square" rtlCol="0">
            <a:spAutoFit/>
          </a:bodyPr>
          <a:p>
            <a:r>
              <a:rPr lang="zh-CN" altLang="en-US">
                <a:solidFill>
                  <a:schemeClr val="bg1"/>
                </a:solidFill>
              </a:rPr>
              <a:t>双向数据绑定</a:t>
            </a:r>
            <a:endParaRPr lang="zh-CN" altLang="en-US">
              <a:solidFill>
                <a:schemeClr val="bg1"/>
              </a:solidFill>
            </a:endParaRPr>
          </a:p>
        </p:txBody>
      </p:sp>
      <p:pic>
        <p:nvPicPr>
          <p:cNvPr id="13" name="图片 12" descr="452002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19580" y="3522345"/>
            <a:ext cx="640080" cy="640080"/>
          </a:xfrm>
          <a:prstGeom prst="rect">
            <a:avLst/>
          </a:prstGeom>
        </p:spPr>
      </p:pic>
      <p:cxnSp>
        <p:nvCxnSpPr>
          <p:cNvPr id="14" name="直接箭头连接符 13"/>
          <p:cNvCxnSpPr/>
          <p:nvPr/>
        </p:nvCxnSpPr>
        <p:spPr>
          <a:xfrm>
            <a:off x="2347595" y="3677285"/>
            <a:ext cx="124841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1"/>
            <a:endCxn id="13" idx="3"/>
          </p:cNvCxnSpPr>
          <p:nvPr/>
        </p:nvCxnSpPr>
        <p:spPr>
          <a:xfrm flipH="1">
            <a:off x="2359660" y="3842385"/>
            <a:ext cx="120586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97150" y="3308985"/>
            <a:ext cx="730250" cy="368300"/>
          </a:xfrm>
          <a:prstGeom prst="rect">
            <a:avLst/>
          </a:prstGeom>
          <a:noFill/>
        </p:spPr>
        <p:txBody>
          <a:bodyPr wrap="square" rtlCol="0">
            <a:spAutoFit/>
          </a:bodyPr>
          <a:p>
            <a:r>
              <a:rPr lang="zh-CN" altLang="en-US">
                <a:solidFill>
                  <a:schemeClr val="bg1"/>
                </a:solidFill>
              </a:rPr>
              <a:t>交互</a:t>
            </a:r>
            <a:endParaRPr lang="zh-CN" altLang="en-US">
              <a:solidFill>
                <a:schemeClr val="bg1"/>
              </a:solidFill>
            </a:endParaRPr>
          </a:p>
        </p:txBody>
      </p:sp>
      <p:sp>
        <p:nvSpPr>
          <p:cNvPr id="17" name="文本框 16"/>
          <p:cNvSpPr txBox="1"/>
          <p:nvPr/>
        </p:nvSpPr>
        <p:spPr>
          <a:xfrm>
            <a:off x="2606675" y="3839210"/>
            <a:ext cx="730250" cy="368300"/>
          </a:xfrm>
          <a:prstGeom prst="rect">
            <a:avLst/>
          </a:prstGeom>
          <a:noFill/>
        </p:spPr>
        <p:txBody>
          <a:bodyPr wrap="square" rtlCol="0">
            <a:spAutoFit/>
          </a:bodyPr>
          <a:p>
            <a:r>
              <a:rPr lang="zh-CN" altLang="en-US">
                <a:solidFill>
                  <a:schemeClr val="bg1"/>
                </a:solidFill>
              </a:rPr>
              <a:t>呈现</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Compile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rPr>
                <a:t>Obs</a:t>
              </a:r>
              <a:r>
                <a:rPr lang="en-US" altLang="zh-CN">
                  <a:latin typeface="微软雅黑" panose="020B0503020204020204" pitchFamily="34" charset="-122"/>
                  <a:ea typeface="微软雅黑" panose="020B0503020204020204" pitchFamily="34" charset="-122"/>
                </a:rPr>
                <a:t>erver</a:t>
              </a:r>
              <a:endParaRPr lang="en-US" altLang="zh-CN">
                <a:latin typeface="微软雅黑" panose="020B0503020204020204" pitchFamily="34" charset="-122"/>
                <a:ea typeface="微软雅黑"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Watcher</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Dep</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什么是</a:t>
            </a:r>
            <a:r>
              <a:rPr lang="en-US" altLang="zh-CN" sz="1200">
                <a:solidFill>
                  <a:schemeClr val="bg1"/>
                </a:solidFill>
              </a:rPr>
              <a:t>Watcher?</a:t>
            </a:r>
            <a:endParaRPr lang="en-US" altLang="zh-CN"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依赖收集</a:t>
            </a:r>
            <a:r>
              <a:rPr lang="zh-CN" altLang="en-GB" sz="1200">
                <a:solidFill>
                  <a:schemeClr val="bg1"/>
                </a:solidFill>
              </a:rPr>
              <a:t>放在哪</a:t>
            </a:r>
            <a:r>
              <a:rPr lang="zh-CN" altLang="en-GB" sz="1200">
                <a:solidFill>
                  <a:schemeClr val="bg1"/>
                </a:solidFill>
              </a:rPr>
              <a:t>？</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280920"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Pull / Push</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078" cy="521970"/>
            <a:chOff x="199" y="954"/>
            <a:chExt cx="17667" cy="822"/>
          </a:xfrm>
        </p:grpSpPr>
        <p:sp>
          <p:nvSpPr>
            <p:cNvPr id="38" name="TextBox 39"/>
            <p:cNvSpPr txBox="1"/>
            <p:nvPr/>
          </p:nvSpPr>
          <p:spPr>
            <a:xfrm>
              <a:off x="519" y="954"/>
              <a:ext cx="2528"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3047" y="1147"/>
              <a:ext cx="1114" cy="483"/>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14183</Words>
  <Application>WPS 演示</Application>
  <PresentationFormat>宽屏</PresentationFormat>
  <Paragraphs>645</Paragraphs>
  <Slides>36</Slides>
  <Notes>24</Notes>
  <HiddenSlides>0</HiddenSlides>
  <MMClips>0</MMClips>
  <ScaleCrop>false</ScaleCrop>
  <HeadingPairs>
    <vt:vector size="6" baseType="variant">
      <vt:variant>
        <vt:lpstr>已用的字体</vt:lpstr>
      </vt:variant>
      <vt:variant>
        <vt:i4>27</vt:i4>
      </vt:variant>
      <vt:variant>
        <vt:lpstr>主题</vt:lpstr>
      </vt:variant>
      <vt:variant>
        <vt:i4>3</vt:i4>
      </vt:variant>
      <vt:variant>
        <vt:lpstr>幻灯片标题</vt:lpstr>
      </vt:variant>
      <vt:variant>
        <vt:i4>36</vt:i4>
      </vt:variant>
    </vt:vector>
  </HeadingPairs>
  <TitlesOfParts>
    <vt:vector size="66" baseType="lpstr">
      <vt:lpstr>Arial</vt:lpstr>
      <vt:lpstr>宋体</vt:lpstr>
      <vt:lpstr>Wingdings</vt:lpstr>
      <vt:lpstr>微软雅黑 Light</vt:lpstr>
      <vt:lpstr>迷你简中等线</vt:lpstr>
      <vt:lpstr>Calibri</vt:lpstr>
      <vt:lpstr>FontAwesome</vt:lpstr>
      <vt:lpstr>Dense</vt:lpstr>
      <vt:lpstr>Yu Gothic UI Light</vt:lpstr>
      <vt:lpstr>微软雅黑</vt:lpstr>
      <vt:lpstr>Calibri Light</vt:lpstr>
      <vt:lpstr>等线</vt:lpstr>
      <vt:lpstr>Arial Unicode MS</vt:lpstr>
      <vt:lpstr>等线 Light</vt:lpstr>
      <vt:lpstr>Dekko</vt:lpstr>
      <vt:lpstr>Open Sans</vt:lpstr>
      <vt:lpstr>Abel</vt:lpstr>
      <vt:lpstr>Gill Sans</vt:lpstr>
      <vt:lpstr>Lato Light</vt:lpstr>
      <vt:lpstr>Meiryo</vt:lpstr>
      <vt:lpstr>Arial Narrow</vt:lpstr>
      <vt:lpstr>Segoe Print</vt:lpstr>
      <vt:lpstr>Wide Latin</vt:lpstr>
      <vt:lpstr>Verdana</vt:lpstr>
      <vt:lpstr>NumberOnly</vt:lpstr>
      <vt:lpstr>Gill Sans MT</vt:lpstr>
      <vt:lpstr>Yu Gothic UI</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NICKKICK</cp:lastModifiedBy>
  <cp:revision>62</cp:revision>
  <dcterms:created xsi:type="dcterms:W3CDTF">2017-06-21T08:21:00Z</dcterms:created>
  <dcterms:modified xsi:type="dcterms:W3CDTF">2019-05-30T13:59:49Z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13</vt:lpwstr>
  </property>
</Properties>
</file>