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505" r:id="rId5"/>
    <p:sldId id="274" r:id="rId7"/>
    <p:sldId id="298" r:id="rId8"/>
    <p:sldId id="299" r:id="rId9"/>
    <p:sldId id="332" r:id="rId10"/>
    <p:sldId id="450" r:id="rId11"/>
    <p:sldId id="451" r:id="rId12"/>
    <p:sldId id="555" r:id="rId13"/>
    <p:sldId id="452" r:id="rId14"/>
    <p:sldId id="456" r:id="rId15"/>
    <p:sldId id="454" r:id="rId16"/>
    <p:sldId id="365" r:id="rId17"/>
    <p:sldId id="303" r:id="rId18"/>
    <p:sldId id="467" r:id="rId19"/>
    <p:sldId id="376" r:id="rId20"/>
    <p:sldId id="464" r:id="rId21"/>
    <p:sldId id="460" r:id="rId22"/>
    <p:sldId id="465" r:id="rId23"/>
    <p:sldId id="461" r:id="rId24"/>
    <p:sldId id="462" r:id="rId25"/>
    <p:sldId id="463" r:id="rId26"/>
    <p:sldId id="468" r:id="rId27"/>
    <p:sldId id="457" r:id="rId28"/>
    <p:sldId id="305" r:id="rId29"/>
    <p:sldId id="306" r:id="rId30"/>
    <p:sldId id="459" r:id="rId31"/>
    <p:sldId id="507" r:id="rId32"/>
    <p:sldId id="256" r:id="rId33"/>
    <p:sldId id="275" r:id="rId34"/>
    <p:sldId id="257" r:id="rId35"/>
    <p:sldId id="258" r:id="rId36"/>
    <p:sldId id="259" r:id="rId37"/>
    <p:sldId id="260" r:id="rId38"/>
    <p:sldId id="276" r:id="rId39"/>
    <p:sldId id="261" r:id="rId40"/>
    <p:sldId id="263" r:id="rId41"/>
    <p:sldId id="264" r:id="rId42"/>
    <p:sldId id="265" r:id="rId43"/>
    <p:sldId id="277" r:id="rId44"/>
    <p:sldId id="266" r:id="rId45"/>
    <p:sldId id="267" r:id="rId46"/>
    <p:sldId id="268" r:id="rId47"/>
    <p:sldId id="269" r:id="rId48"/>
    <p:sldId id="278" r:id="rId49"/>
    <p:sldId id="270" r:id="rId50"/>
    <p:sldId id="271" r:id="rId51"/>
    <p:sldId id="272" r:id="rId52"/>
    <p:sldId id="273" r:id="rId53"/>
    <p:sldId id="279" r:id="rId54"/>
    <p:sldId id="280" r:id="rId55"/>
    <p:sldId id="364"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FFFF"/>
    <a:srgbClr val="DF3621"/>
    <a:srgbClr val="888886"/>
    <a:srgbClr val="E7C5AE"/>
    <a:srgbClr val="2A28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autoAdjust="0"/>
    <p:restoredTop sz="94660"/>
  </p:normalViewPr>
  <p:slideViewPr>
    <p:cSldViewPr snapToGrid="0">
      <p:cViewPr varScale="1">
        <p:scale>
          <a:sx n="88" d="100"/>
          <a:sy n="88" d="100"/>
        </p:scale>
        <p:origin x="462" y="96"/>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3</c:v>
                </c:pt>
                <c:pt idx="1">
                  <c:v>1</c:v>
                </c:pt>
                <c:pt idx="2">
                  <c:v>2</c:v>
                </c:pt>
                <c:pt idx="3">
                  <c:v>6</c:v>
                </c:pt>
              </c:numCache>
            </c:numRef>
          </c:val>
        </c:ser>
        <c:ser>
          <c:idx val="1"/>
          <c:order val="1"/>
          <c:tx>
            <c:strRef>
              <c:f>Sheet1!$C$1</c:f>
              <c:strCache>
                <c:ptCount val="1"/>
                <c:pt idx="0">
                  <c:v>Series 2</c:v>
                </c:pt>
              </c:strCache>
            </c:strRef>
          </c:tx>
          <c:spPr>
            <a:solidFill>
              <a:srgbClr val="F4B183"/>
            </a:solidFill>
            <a:ln>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4</c:v>
                </c:pt>
                <c:pt idx="1">
                  <c:v>4.4</c:v>
                </c:pt>
                <c:pt idx="2">
                  <c:v>3</c:v>
                </c:pt>
                <c:pt idx="3">
                  <c:v>2</c:v>
                </c:pt>
              </c:numCache>
            </c:numRef>
          </c:val>
        </c:ser>
        <c:dLbls>
          <c:showLegendKey val="0"/>
          <c:showVal val="0"/>
          <c:showCatName val="0"/>
          <c:showSerName val="0"/>
          <c:showPercent val="0"/>
          <c:showBubbleSize val="0"/>
        </c:dLbls>
        <c:gapWidth val="355"/>
        <c:overlap val="-70"/>
        <c:axId val="194433088"/>
        <c:axId val="195253600"/>
      </c:barChart>
      <c:catAx>
        <c:axId val="19443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5253600"/>
        <c:crosses val="autoZero"/>
        <c:auto val="1"/>
        <c:lblAlgn val="ctr"/>
        <c:lblOffset val="100"/>
        <c:noMultiLvlLbl val="0"/>
      </c:catAx>
      <c:valAx>
        <c:axId val="19525360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944330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rgbClr val="F4B18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286567520"/>
        <c:axId val="286568080"/>
      </c:lineChart>
      <c:catAx>
        <c:axId val="28656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6568080"/>
        <c:crosses val="autoZero"/>
        <c:auto val="1"/>
        <c:lblAlgn val="ctr"/>
        <c:lblOffset val="100"/>
        <c:noMultiLvlLbl val="0"/>
      </c:catAx>
      <c:valAx>
        <c:axId val="286568080"/>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86567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75000"/>
                <a:alpha val="50000"/>
              </a:scheme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89589024"/>
        <c:axId val="289589584"/>
      </c:areaChart>
      <c:dateAx>
        <c:axId val="28958902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584"/>
        <c:crosses val="autoZero"/>
        <c:auto val="1"/>
        <c:lblOffset val="100"/>
        <c:baseTimeUnit val="months"/>
      </c:dateAx>
      <c:valAx>
        <c:axId val="28958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8902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rgbClr val="888886">
                <a:alpha val="50000"/>
              </a:srgbClr>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Sheet1!$B$2:$B$6</c:f>
              <c:numCache>
                <c:formatCode>General</c:formatCode>
                <c:ptCount val="5"/>
                <c:pt idx="0">
                  <c:v>20</c:v>
                </c:pt>
                <c:pt idx="1">
                  <c:v>30</c:v>
                </c:pt>
                <c:pt idx="2">
                  <c:v>35</c:v>
                </c:pt>
                <c:pt idx="3">
                  <c:v>25</c:v>
                </c:pt>
                <c:pt idx="4">
                  <c:v>30</c:v>
                </c:pt>
              </c:numCache>
            </c:numRef>
          </c:val>
        </c:ser>
        <c:ser>
          <c:idx val="1"/>
          <c:order val="1"/>
          <c:tx>
            <c:strRef>
              <c:f>Sheet1!$C$1</c:f>
              <c:strCache>
                <c:ptCount val="1"/>
                <c:pt idx="0">
                  <c:v>Series 2</c:v>
                </c:pt>
              </c:strCache>
            </c:strRef>
          </c:tx>
          <c:spPr>
            <a:solidFill>
              <a:srgbClr val="F4B183"/>
            </a:solidFill>
            <a:ln>
              <a:noFill/>
            </a:ln>
            <a:effectLst/>
          </c:spPr>
          <c:dLbls>
            <c:delete val="1"/>
          </c:dLbls>
          <c:cat>
            <c:numRef>
              <c:f>Sheet1!$A$2:$A$6</c:f>
              <c:numCache>
                <c:formatCode>yyyy/m/d</c:formatCode>
                <c:ptCount val="5"/>
                <c:pt idx="0" c:formatCode="yyyy/m/d">
                  <c:v>37377</c:v>
                </c:pt>
                <c:pt idx="1" c:formatCode="yyyy/m/d">
                  <c:v>37408</c:v>
                </c:pt>
                <c:pt idx="2" c:formatCode="yyyy/m/d">
                  <c:v>37438</c:v>
                </c:pt>
                <c:pt idx="3" c:formatCode="yyyy/m/d">
                  <c:v>37469</c:v>
                </c:pt>
                <c:pt idx="4" c:formatCode="yyyy/m/d">
                  <c:v>37500</c:v>
                </c:pt>
              </c:numCache>
            </c:numRef>
          </c:cat>
          <c:val>
            <c:numRef>
              <c:f>Sheet1!$C$2:$C$6</c:f>
              <c:numCache>
                <c:formatCode>General</c:formatCode>
                <c:ptCount val="5"/>
                <c:pt idx="0">
                  <c:v>12</c:v>
                </c:pt>
                <c:pt idx="1">
                  <c:v>20</c:v>
                </c:pt>
                <c:pt idx="2">
                  <c:v>12</c:v>
                </c:pt>
                <c:pt idx="3">
                  <c:v>25</c:v>
                </c:pt>
                <c:pt idx="4">
                  <c:v>40</c:v>
                </c:pt>
              </c:numCache>
            </c:numRef>
          </c:val>
        </c:ser>
        <c:dLbls>
          <c:showLegendKey val="0"/>
          <c:showVal val="0"/>
          <c:showCatName val="0"/>
          <c:showSerName val="0"/>
          <c:showPercent val="0"/>
          <c:showBubbleSize val="0"/>
        </c:dLbls>
        <c:axId val="289592384"/>
        <c:axId val="289592944"/>
      </c:areaChart>
      <c:dateAx>
        <c:axId val="289592384"/>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944"/>
        <c:crosses val="autoZero"/>
        <c:auto val="1"/>
        <c:lblOffset val="100"/>
        <c:baseTimeUnit val="months"/>
      </c:dateAx>
      <c:valAx>
        <c:axId val="28959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289592384"/>
        <c:crosses val="autoZero"/>
        <c:crossBetween val="midCat"/>
      </c:valAx>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0B36-9D4A-468C-8410-95B19008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8910-327C-4EAC-AB95-1250C2EE64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a:sym typeface="+mn-ea"/>
              </a:rPr>
              <a:t>Vue</a:t>
            </a:r>
            <a:r>
              <a:rPr lang="zh-CN" altLang="en-US">
                <a:sym typeface="+mn-ea"/>
              </a:rPr>
              <a:t>的渲染过程时声明式的，通过</a:t>
            </a:r>
            <a:r>
              <a:rPr lang="en-US" altLang="zh-CN">
                <a:sym typeface="+mn-ea"/>
              </a:rPr>
              <a:t>Vue</a:t>
            </a:r>
            <a:r>
              <a:rPr lang="zh-CN" altLang="en-US">
                <a:sym typeface="+mn-ea"/>
              </a:rPr>
              <a:t>模板来描述状态和</a:t>
            </a:r>
            <a:r>
              <a:rPr lang="en-US" altLang="zh-CN">
                <a:sym typeface="+mn-ea"/>
              </a:rPr>
              <a:t>DOM</a:t>
            </a:r>
            <a:r>
              <a:rPr lang="zh-CN" altLang="en-US">
                <a:sym typeface="+mn-ea"/>
              </a:rPr>
              <a:t>之间的映射</a:t>
            </a:r>
            <a:endParaRPr lang="zh-CN" altLang="en-US">
              <a:sym typeface="+mn-ea"/>
            </a:endParaRPr>
          </a:p>
          <a:p>
            <a:pPr lvl="1"/>
            <a:r>
              <a:rPr lang="zh-CN" altLang="en-US">
                <a:sym typeface="+mn-ea"/>
              </a:rPr>
              <a:t>当内部状态不断发生变化时，</a:t>
            </a:r>
            <a:r>
              <a:rPr lang="en-US" altLang="zh-CN">
                <a:sym typeface="+mn-ea"/>
              </a:rPr>
              <a:t>UI</a:t>
            </a:r>
            <a:r>
              <a:rPr lang="zh-CN" altLang="en-US">
                <a:sym typeface="+mn-ea"/>
              </a:rPr>
              <a:t>也会跟着不断重新渲染，这时如何确定状态发生了什么变化？</a:t>
            </a:r>
            <a:endParaRPr lang="zh-CN" altLang="en-US"/>
          </a:p>
          <a:p>
            <a:pPr lvl="1"/>
            <a:endParaRPr lang="zh-CN" altLang="en-US"/>
          </a:p>
          <a:p>
            <a:pPr lvl="1"/>
            <a:endParaRPr lang="en-US" altLang="zh-CN"/>
          </a:p>
          <a:p>
            <a:pPr lvl="1"/>
            <a:endParaRPr lang="en-US" altLang="zh-CN"/>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变化侦测分为两种类型，一种时推，另一种时拉</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Data</a:t>
            </a:r>
            <a:r>
              <a:rPr lang="zh-CN" altLang="en-US"/>
              <a:t>通过</a:t>
            </a:r>
            <a:r>
              <a:rPr lang="en-US" altLang="zh-CN"/>
              <a:t>Observer</a:t>
            </a:r>
            <a:r>
              <a:rPr lang="zh-CN" altLang="en-US"/>
              <a:t>转换成</a:t>
            </a:r>
            <a:r>
              <a:rPr lang="en-US" altLang="zh-CN"/>
              <a:t>Getter/Setter</a:t>
            </a:r>
            <a:r>
              <a:rPr lang="zh-CN" altLang="en-US"/>
              <a:t>的形式来追踪变化</a:t>
            </a:r>
            <a:endParaRPr lang="zh-CN" altLang="en-US"/>
          </a:p>
          <a:p>
            <a:r>
              <a:rPr lang="zh-CN" altLang="en-US"/>
              <a:t>当外界通过</a:t>
            </a:r>
            <a:r>
              <a:rPr lang="en-US" altLang="zh-CN"/>
              <a:t>Watcher</a:t>
            </a:r>
            <a:r>
              <a:rPr lang="zh-CN" altLang="en-US"/>
              <a:t>读取数据时，会出发</a:t>
            </a:r>
            <a:r>
              <a:rPr lang="en-US" altLang="zh-CN"/>
              <a:t>Getter</a:t>
            </a:r>
            <a:r>
              <a:rPr lang="zh-CN" altLang="en-US"/>
              <a:t>从而将</a:t>
            </a:r>
            <a:r>
              <a:rPr lang="en-US" altLang="zh-CN"/>
              <a:t>Watcher</a:t>
            </a:r>
            <a:r>
              <a:rPr lang="zh-CN" altLang="en-US"/>
              <a:t>添加到依赖中</a:t>
            </a:r>
            <a:endParaRPr lang="zh-CN" altLang="en-US"/>
          </a:p>
          <a:p>
            <a:r>
              <a:rPr lang="zh-CN" altLang="en-US"/>
              <a:t>当数据发生变化时，会触发</a:t>
            </a:r>
            <a:r>
              <a:rPr lang="en-US" altLang="zh-CN"/>
              <a:t>Setter</a:t>
            </a:r>
            <a:r>
              <a:rPr lang="zh-CN" altLang="en-US"/>
              <a:t>。从而</a:t>
            </a:r>
            <a:r>
              <a:rPr lang="en-US" altLang="zh-CN"/>
              <a:t>Dep</a:t>
            </a:r>
            <a:r>
              <a:rPr lang="zh-CN" altLang="en-US"/>
              <a:t>中的依赖就会发送通知</a:t>
            </a:r>
            <a:endParaRPr lang="zh-CN" altLang="en-US"/>
          </a:p>
          <a:p>
            <a:r>
              <a:rPr lang="en-US" altLang="zh-CN"/>
              <a:t>Watcher</a:t>
            </a:r>
            <a:r>
              <a:rPr lang="zh-CN" altLang="en-US"/>
              <a:t>接收到通知后，会向外界发送通知，变化通知外界触发视图跟新</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既有肯时一个</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vue的双向绑定原理及实现 </a:t>
            </a:r>
            <a:endParaRPr lang="zh-CN" altLang="en-US"/>
          </a:p>
          <a:p>
            <a:r>
              <a:rPr lang="zh-CN" altLang="en-US"/>
              <a:t>https://www.cnblogs.com/libin-1/p/6893712.html</a:t>
            </a:r>
            <a:endParaRPr lang="zh-CN" altLang="en-US"/>
          </a:p>
          <a:p>
            <a:r>
              <a:rPr lang="zh-CN" altLang="en-US"/>
              <a:t>5分钟教你实现Vue双向绑定</a:t>
            </a:r>
            <a:endParaRPr lang="zh-CN" altLang="en-US"/>
          </a:p>
          <a:p>
            <a:r>
              <a:rPr lang="zh-CN" altLang="en-US"/>
              <a:t>https://juejin.im/post/5c9832af5188252db5635082#heading-1</a:t>
            </a:r>
            <a:endParaRPr lang="zh-CN" altLang="en-US"/>
          </a:p>
          <a:p>
            <a:r>
              <a:rPr lang="zh-CN" altLang="en-US"/>
              <a:t>深入浅出基于“依赖收集”的响应式原理</a:t>
            </a:r>
            <a:endParaRPr lang="zh-CN" altLang="en-US"/>
          </a:p>
          <a:p>
            <a:r>
              <a:rPr lang="zh-CN" altLang="en-US"/>
              <a:t>https://juejin.im/post/5c504cc36fb9a049e660a6ec#heading-1</a:t>
            </a:r>
            <a:endParaRPr lang="zh-CN" altLang="en-US"/>
          </a:p>
          <a:p>
            <a:r>
              <a:rPr lang="zh-CN" altLang="en-US"/>
              <a:t>前端面试题：这是我理解的MVVM</a:t>
            </a:r>
            <a:endParaRPr lang="zh-CN" altLang="en-US"/>
          </a:p>
          <a:p>
            <a:r>
              <a:rPr lang="zh-CN" altLang="en-US"/>
              <a:t>https://juejin.im/post/5cb706efe51d456e6865930a#heading-4</a:t>
            </a:r>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知道，当一个可观测对象的属性被读写时，会触发它的getter/setter方法。换个思路，如果我们可以在可观测对象的getter/setter里面，去执行监听器里面的onComputedUpdate()方法，是不是就能够实现让对象主动发出通知的功能呢？</a:t>
            </a:r>
            <a:endParaRPr lang="zh-CN" altLang="en-US"/>
          </a:p>
          <a:p>
            <a:endParaRPr lang="zh-CN" altLang="en-US"/>
          </a:p>
          <a:p>
            <a:endParaRPr lang="zh-CN" altLang="en-US"/>
          </a:p>
          <a:p>
            <a:r>
              <a:rPr lang="zh-CN" altLang="en-US"/>
              <a:t>链接：https://juejin.im/post/5c504cc36fb9a049e660a6ec</a:t>
            </a:r>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https://juejin.im/post/5cb706efe51d456e6865930a#heading-4</a:t>
            </a:r>
            <a:endParaRPr lang="zh-CN" altLang="en-US">
              <a:sym typeface="+mn-ea"/>
            </a:endParaRPr>
          </a:p>
          <a:p>
            <a:endParaRPr lang="zh-CN" altLang="en-US">
              <a:sym typeface="+mn-ea"/>
            </a:endParaRPr>
          </a:p>
          <a:p>
            <a:r>
              <a:rPr lang="en-US" altLang="zh-CN">
                <a:sym typeface="+mn-ea"/>
              </a:rPr>
              <a:t>View</a:t>
            </a:r>
            <a:r>
              <a:rPr lang="zh-CN" altLang="en-US">
                <a:sym typeface="+mn-ea"/>
              </a:rPr>
              <a:t>视图层即用户界面，由</a:t>
            </a:r>
            <a:r>
              <a:rPr lang="en-US" altLang="zh-CN">
                <a:sym typeface="+mn-ea"/>
              </a:rPr>
              <a:t>HTML</a:t>
            </a:r>
            <a:r>
              <a:rPr lang="zh-CN" altLang="en-US">
                <a:sym typeface="+mn-ea"/>
              </a:rPr>
              <a:t>和</a:t>
            </a:r>
            <a:r>
              <a:rPr lang="en-US" altLang="zh-CN">
                <a:sym typeface="+mn-ea"/>
              </a:rPr>
              <a:t>CSS</a:t>
            </a:r>
            <a:r>
              <a:rPr lang="zh-CN" altLang="en-US">
                <a:sym typeface="+mn-ea"/>
              </a:rPr>
              <a:t>来构建，</a:t>
            </a:r>
            <a:endParaRPr lang="zh-CN" altLang="en-US">
              <a:sym typeface="+mn-ea"/>
            </a:endParaRPr>
          </a:p>
          <a:p>
            <a:r>
              <a:rPr lang="en-US" altLang="zh-CN">
                <a:sym typeface="+mn-ea"/>
              </a:rPr>
              <a:t>Model</a:t>
            </a:r>
            <a:r>
              <a:rPr lang="zh-CN" altLang="en-US">
                <a:sym typeface="+mn-ea"/>
              </a:rPr>
              <a:t>是指数据模型，泛指</a:t>
            </a:r>
            <a:r>
              <a:rPr lang="zh-CN" altLang="en-US">
                <a:sym typeface="+mn-ea"/>
              </a:rPr>
              <a:t>后端各种业务逻辑处理和数据操控</a:t>
            </a:r>
            <a:endParaRPr lang="zh-CN" altLang="en-US"/>
          </a:p>
          <a:p>
            <a:r>
              <a:rPr lang="en-US" altLang="zh-CN">
                <a:sym typeface="+mn-ea"/>
              </a:rPr>
              <a:t>ViewModel </a:t>
            </a:r>
            <a:r>
              <a:rPr lang="zh-CN" altLang="en-US">
                <a:sym typeface="+mn-ea"/>
              </a:rPr>
              <a:t>连接</a:t>
            </a:r>
            <a:r>
              <a:rPr lang="en-US" altLang="zh-CN">
                <a:sym typeface="+mn-ea"/>
              </a:rPr>
              <a:t>view</a:t>
            </a:r>
            <a:r>
              <a:rPr lang="zh-CN" altLang="en-US">
                <a:sym typeface="+mn-ea"/>
              </a:rPr>
              <a:t>和</a:t>
            </a:r>
            <a:r>
              <a:rPr lang="en-US" altLang="zh-CN">
                <a:sym typeface="+mn-ea"/>
              </a:rPr>
              <a:t>model</a:t>
            </a:r>
            <a:r>
              <a:rPr lang="zh-CN" altLang="en-US">
                <a:sym typeface="+mn-ea"/>
              </a:rPr>
              <a:t>的桥梁</a:t>
            </a:r>
            <a:endParaRPr lang="en-US" altLang="zh-CN">
              <a:sym typeface="+mn-ea"/>
            </a:endParaRPr>
          </a:p>
          <a:p>
            <a:r>
              <a:rPr lang="en-US" altLang="zh-CN">
                <a:sym typeface="+mn-ea"/>
              </a:rPr>
              <a:t>生成和维护的视图数据层</a:t>
            </a:r>
            <a:endParaRPr lang="en-US" altLang="zh-CN">
              <a:sym typeface="+mn-ea"/>
            </a:endParaRPr>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pitchFamily="34" charset="-122"/>
              </a:defRPr>
            </a:lvl1pPr>
            <a:lvl2pPr marL="742950" indent="-285750">
              <a:defRPr>
                <a:solidFill>
                  <a:schemeClr val="tx1"/>
                </a:solidFill>
                <a:latin typeface="Arial Narrow" panose="020B0606020202030204" pitchFamily="34" charset="0"/>
                <a:ea typeface="Microsoft YaHei" panose="020B0503020204020204" pitchFamily="34" charset="-122"/>
              </a:defRPr>
            </a:lvl2pPr>
            <a:lvl3pPr marL="1143000" indent="-228600">
              <a:defRPr>
                <a:solidFill>
                  <a:schemeClr val="tx1"/>
                </a:solidFill>
                <a:latin typeface="Arial Narrow" panose="020B0606020202030204" pitchFamily="34" charset="0"/>
                <a:ea typeface="Microsoft YaHei" panose="020B0503020204020204" pitchFamily="34" charset="-122"/>
              </a:defRPr>
            </a:lvl3pPr>
            <a:lvl4pPr marL="1600200" indent="-228600">
              <a:defRPr>
                <a:solidFill>
                  <a:schemeClr val="tx1"/>
                </a:solidFill>
                <a:latin typeface="Arial Narrow" panose="020B0606020202030204" pitchFamily="34" charset="0"/>
                <a:ea typeface="Microsoft YaHei" panose="020B0503020204020204" pitchFamily="34" charset="-122"/>
              </a:defRPr>
            </a:lvl4pPr>
            <a:lvl5pPr marL="2057400" indent="-228600">
              <a:defRPr>
                <a:solidFill>
                  <a:schemeClr val="tx1"/>
                </a:solidFill>
                <a:latin typeface="Arial Narrow" panose="020B0606020202030204" pitchFamily="34" charset="0"/>
                <a:ea typeface="Microsoft YaHei"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SimSun" panose="02010600030101010101" pitchFamily="2" charset="-122"/>
              </a:rPr>
            </a:fld>
            <a:endParaRPr lang="zh-CN" altLang="en-US" smtClean="0">
              <a:solidFill>
                <a:prstClr val="black"/>
              </a:solidFill>
              <a:latin typeface="Calibri" panose="020F0502020204030204" pitchFamily="3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转换成</a:t>
            </a:r>
            <a:r>
              <a:rPr lang="en-US" altLang="zh-CN">
                <a:sym typeface="+mn-ea"/>
              </a:rPr>
              <a:t>Vue</a:t>
            </a:r>
            <a:r>
              <a:rPr lang="zh-CN" altLang="en-US">
                <a:sym typeface="+mn-ea"/>
              </a:rPr>
              <a:t>视角</a:t>
            </a:r>
            <a:r>
              <a:rPr lang="zh-CN" altLang="en-US">
                <a:sym typeface="+mn-ea"/>
              </a:rPr>
              <a:t>，</a:t>
            </a:r>
            <a:endParaRPr lang="zh-CN" altLang="en-US">
              <a:sym typeface="+mn-ea"/>
            </a:endParaRPr>
          </a:p>
          <a:p>
            <a:r>
              <a:rPr lang="zh-CN" altLang="en-US">
                <a:sym typeface="+mn-ea"/>
              </a:rPr>
              <a:t>Vue的模板和样式属于View层。Vue的组件实例属于ViewModel，</a:t>
            </a:r>
            <a:endParaRPr lang="zh-CN" altLang="en-US">
              <a:sym typeface="+mn-ea"/>
            </a:endParaRPr>
          </a:p>
          <a:p>
            <a:r>
              <a:rPr lang="zh-CN" altLang="en-US">
                <a:sym typeface="+mn-ea"/>
              </a:rPr>
              <a:t>Vue的Model层，在没有引入全局Model层的情况下，就是Vue的data属性中的内容。如果开发者引入了全局的Model层，比如</a:t>
            </a:r>
            <a:r>
              <a:rPr lang="en-US" altLang="zh-CN">
                <a:sym typeface="+mn-ea"/>
              </a:rPr>
              <a:t>VUEX</a:t>
            </a:r>
            <a:r>
              <a:rPr lang="zh-CN" altLang="en-US">
                <a:sym typeface="+mn-ea"/>
              </a:rPr>
              <a:t>，那Model就是一个和Vue组件脱离的对象。</a:t>
            </a:r>
            <a:endParaRPr lang="zh-CN" altLang="en-US">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angular通过检查脏数据来进行UI层的操作更新</a:t>
            </a:r>
            <a:r>
              <a:rPr lang="en-US" altLang="zh-CN">
                <a:sym typeface="+mn-ea"/>
              </a:rPr>
              <a:t>,</a:t>
            </a:r>
            <a:endParaRPr lang="en-US" altLang="zh-CN">
              <a:sym typeface="+mn-ea"/>
            </a:endParaRPr>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什么时变化侦测？</a:t>
            </a:r>
            <a:endParaRPr lang="zh-CN" altLang="en-US">
              <a:sym typeface="+mn-ea"/>
            </a:endParaRPr>
          </a:p>
          <a:p>
            <a:r>
              <a:rPr lang="zh-CN" altLang="en-US">
                <a:sym typeface="+mn-ea"/>
              </a:rPr>
              <a:t>渲染是指从数据状态生成</a:t>
            </a:r>
            <a:r>
              <a:rPr lang="en-US" altLang="zh-CN">
                <a:sym typeface="+mn-ea"/>
              </a:rPr>
              <a:t>DOM</a:t>
            </a:r>
            <a:r>
              <a:rPr lang="zh-CN" altLang="en-US">
                <a:sym typeface="+mn-ea"/>
              </a:rPr>
              <a:t>，接着输出到用户界面显示。</a:t>
            </a:r>
            <a:endParaRPr lang="en-US" altLang="zh-CN"/>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什么时变化侦测？</a:t>
            </a:r>
            <a:endParaRPr lang="zh-CN" altLang="en-US">
              <a:sym typeface="+mn-ea"/>
            </a:endParaRPr>
          </a:p>
          <a:p>
            <a:r>
              <a:rPr lang="zh-CN" altLang="en-US">
                <a:sym typeface="+mn-ea"/>
              </a:rPr>
              <a:t>渲染是指从数据状态生成</a:t>
            </a:r>
            <a:r>
              <a:rPr lang="en-US" altLang="zh-CN">
                <a:sym typeface="+mn-ea"/>
              </a:rPr>
              <a:t>DOM</a:t>
            </a:r>
            <a:r>
              <a:rPr lang="zh-CN" altLang="en-US">
                <a:sym typeface="+mn-ea"/>
              </a:rPr>
              <a:t>，接着输出到用户界面显示。</a:t>
            </a:r>
            <a:endParaRPr lang="en-US" altLang="zh-CN"/>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26F98910-327C-4EAC-AB95-1250C2EE64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8370" y="126928"/>
            <a:ext cx="9041230" cy="1126050"/>
          </a:xfrm>
        </p:spPr>
        <p:txBody>
          <a:bodyPr>
            <a:noAutofit/>
          </a:bodyPr>
          <a:lstStyle>
            <a:lvl1pPr algn="l">
              <a:defRPr sz="4000">
                <a:solidFill>
                  <a:schemeClr val="tx2"/>
                </a:solidFill>
              </a:defRPr>
            </a:lvl1pPr>
          </a:lstStyle>
          <a:p>
            <a:r>
              <a:rPr lang="en-US"/>
              <a:t>Click To Edit Master Title Style</a:t>
            </a:r>
            <a:endParaRPr lang="en-GB"/>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A7ECF6-13F7-4665-8CC8-E6D7D0DC725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276810-A8C4-4E47-9E58-14159F80C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ECF6-13F7-4665-8CC8-E6D7D0DC725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6810-A8C4-4E47-9E58-14159F80C2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3.xml"/><Relationship Id="rId15" Type="http://schemas.openxmlformats.org/officeDocument/2006/relationships/slideLayout" Target="../slideLayouts/slideLayout24.xml"/><Relationship Id="rId14" Type="http://schemas.openxmlformats.org/officeDocument/2006/relationships/image" Target="../media/image2.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2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2.xml"/><Relationship Id="rId2" Type="http://schemas.openxmlformats.org/officeDocument/2006/relationships/image" Target="../media/image25.jpeg"/><Relationship Id="rId1" Type="http://schemas.openxmlformats.org/officeDocument/2006/relationships/image" Target="../media/image24.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2.xml"/><Relationship Id="rId2" Type="http://schemas.openxmlformats.org/officeDocument/2006/relationships/chart" Target="../charts/chart4.xml"/><Relationship Id="rId1" Type="http://schemas.openxmlformats.org/officeDocument/2006/relationships/chart" Target="../charts/char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50.xml"/><Relationship Id="rId1" Type="http://schemas.openxmlformats.org/officeDocument/2006/relationships/hyperlink" Target="http://www.ypppt.com/moba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342890" y="3796030"/>
            <a:ext cx="2639695"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013835" y="1263650"/>
            <a:ext cx="7082790" cy="2553335"/>
          </a:xfrm>
          <a:prstGeom prst="rect">
            <a:avLst/>
          </a:prstGeom>
          <a:noFill/>
        </p:spPr>
        <p:txBody>
          <a:bodyPr wrap="square" rtlCol="0">
            <a:spAutoFit/>
          </a:bodyPr>
          <a:lstStyle/>
          <a:p>
            <a:r>
              <a:rPr lang="zh-CN" altLang="en-US" sz="8000" dirty="0">
                <a:solidFill>
                  <a:srgbClr val="F4B183"/>
                </a:solidFill>
                <a:latin typeface="迷你简中等线" panose="03000509000000000000" pitchFamily="65" charset="-122"/>
                <a:ea typeface="迷你简中等线" panose="03000509000000000000" pitchFamily="65" charset="-122"/>
              </a:rPr>
              <a:t>深入浅出</a:t>
            </a:r>
            <a:r>
              <a:rPr lang="en-US" altLang="zh-CN" sz="8000" dirty="0">
                <a:solidFill>
                  <a:srgbClr val="F4B183"/>
                </a:solidFill>
                <a:latin typeface="迷你简中等线" panose="03000509000000000000" pitchFamily="65" charset="-122"/>
                <a:ea typeface="迷你简中等线" panose="03000509000000000000" pitchFamily="65" charset="-122"/>
              </a:rPr>
              <a:t>Spring Boot</a:t>
            </a:r>
            <a:endParaRPr lang="en-US" altLang="zh-CN" sz="8000" dirty="0">
              <a:solidFill>
                <a:srgbClr val="F4B183"/>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39390" y="1907540"/>
            <a:ext cx="6381115" cy="2977515"/>
            <a:chOff x="4852" y="3004"/>
            <a:chExt cx="10049" cy="4689"/>
          </a:xfrm>
        </p:grpSpPr>
        <p:sp useBgFill="1">
          <p:nvSpPr>
            <p:cNvPr id="74" name="Oval 7"/>
            <p:cNvSpPr/>
            <p:nvPr/>
          </p:nvSpPr>
          <p:spPr>
            <a:xfrm>
              <a:off x="8722" y="3004"/>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Microsoft YaHei" panose="020B0503020204020204" pitchFamily="34" charset="-122"/>
                  <a:ea typeface="Microsoft YaHei" panose="020B0503020204020204" pitchFamily="34" charset="-122"/>
                </a:rPr>
                <a:t>DOM</a:t>
              </a:r>
              <a:endParaRPr lang="en-US" altLang="en-GB">
                <a:solidFill>
                  <a:schemeClr val="bg1"/>
                </a:solidFill>
                <a:latin typeface="Microsoft YaHei" panose="020B0503020204020204" pitchFamily="34" charset="-122"/>
                <a:ea typeface="Microsoft YaHei" panose="020B0503020204020204" pitchFamily="34" charset="-122"/>
              </a:endParaRPr>
            </a:p>
          </p:txBody>
        </p:sp>
        <p:sp useBgFill="1">
          <p:nvSpPr>
            <p:cNvPr id="4" name="Oval 7"/>
            <p:cNvSpPr/>
            <p:nvPr/>
          </p:nvSpPr>
          <p:spPr>
            <a:xfrm>
              <a:off x="4852" y="3006"/>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icrosoft YaHei" panose="020B0503020204020204" pitchFamily="34" charset="-122"/>
                  <a:ea typeface="Microsoft YaHei" panose="020B0503020204020204" pitchFamily="34" charset="-122"/>
                </a:rPr>
                <a:t>数据状态</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6404" y="6123"/>
              <a:ext cx="1773" cy="15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VUE</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cs typeface="Microsoft YaHei" panose="020B0503020204020204" pitchFamily="34" charset="-122"/>
                </a:rPr>
                <a:t>模板</a:t>
              </a:r>
              <a:endParaRPr lang="zh-CN" altLang="en-US">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6" name="折角形 5"/>
            <p:cNvSpPr/>
            <p:nvPr/>
          </p:nvSpPr>
          <p:spPr>
            <a:xfrm>
              <a:off x="13331" y="3006"/>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icrosoft YaHei" panose="020B0503020204020204" pitchFamily="34" charset="-122"/>
                  <a:ea typeface="Microsoft YaHei" panose="020B0503020204020204" pitchFamily="34" charset="-122"/>
                </a:rPr>
                <a:t>用户</a:t>
              </a:r>
              <a:endParaRPr lang="zh-CN" altLang="en-US">
                <a:latin typeface="Microsoft YaHei" panose="020B0503020204020204" pitchFamily="34" charset="-122"/>
                <a:ea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rPr>
                <a:t>界面</a:t>
              </a:r>
              <a:endParaRPr lang="zh-CN" altLang="en-US">
                <a:latin typeface="Microsoft YaHei" panose="020B0503020204020204" pitchFamily="34" charset="-122"/>
                <a:ea typeface="Microsoft YaHei" panose="020B0503020204020204" pitchFamily="34" charset="-122"/>
              </a:endParaRPr>
            </a:p>
          </p:txBody>
        </p:sp>
        <p:cxnSp>
          <p:nvCxnSpPr>
            <p:cNvPr id="7" name="直接箭头连接符 6"/>
            <p:cNvCxnSpPr>
              <a:stCxn id="4" idx="6"/>
              <a:endCxn id="74" idx="2"/>
            </p:cNvCxnSpPr>
            <p:nvPr/>
          </p:nvCxnSpPr>
          <p:spPr>
            <a:xfrm flipV="1">
              <a:off x="6553" y="3855"/>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10479" y="3838"/>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0" y="3567"/>
              <a:ext cx="512" cy="580"/>
            </a:xfrm>
            <a:prstGeom prst="rect">
              <a:avLst/>
            </a:prstGeom>
            <a:noFill/>
          </p:spPr>
          <p:txBody>
            <a:bodyPr wrap="square" rtlCol="0">
              <a:spAutoFit/>
            </a:bodyPr>
            <a:p>
              <a:r>
                <a:rPr lang="en-US" altLang="zh-CN">
                  <a:solidFill>
                    <a:srgbClr val="FF0000"/>
                  </a:solidFill>
                  <a:latin typeface="Microsoft YaHei" panose="020B0503020204020204" pitchFamily="34" charset="-122"/>
                  <a:ea typeface="Microsoft YaHei" panose="020B0503020204020204" pitchFamily="34" charset="-122"/>
                </a:rPr>
                <a:t>X</a:t>
              </a:r>
              <a:endParaRPr lang="en-US" altLang="zh-CN">
                <a:solidFill>
                  <a:srgbClr val="FF0000"/>
                </a:solidFill>
                <a:latin typeface="Microsoft YaHei" panose="020B0503020204020204" pitchFamily="34" charset="-122"/>
                <a:ea typeface="Microsoft YaHei" panose="020B0503020204020204" pitchFamily="34" charset="-122"/>
              </a:endParaRPr>
            </a:p>
          </p:txBody>
        </p:sp>
        <p:cxnSp>
          <p:nvCxnSpPr>
            <p:cNvPr id="9" name="直接箭头连接符 8"/>
            <p:cNvCxnSpPr>
              <a:stCxn id="4" idx="4"/>
              <a:endCxn id="5" idx="0"/>
            </p:cNvCxnSpPr>
            <p:nvPr/>
          </p:nvCxnSpPr>
          <p:spPr>
            <a:xfrm>
              <a:off x="5703" y="4707"/>
              <a:ext cx="1588" cy="1416"/>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0"/>
              <a:endCxn id="74" idx="2"/>
            </p:cNvCxnSpPr>
            <p:nvPr/>
          </p:nvCxnSpPr>
          <p:spPr>
            <a:xfrm flipV="1">
              <a:off x="7291" y="3855"/>
              <a:ext cx="1431" cy="2268"/>
            </a:xfrm>
            <a:prstGeom prst="straightConnector1">
              <a:avLst/>
            </a:prstGeom>
            <a:ln>
              <a:solidFill>
                <a:srgbClr val="F4B18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71" y="3197"/>
              <a:ext cx="1333" cy="483"/>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生成</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11502" y="3197"/>
              <a:ext cx="1333" cy="483"/>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输出</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4" name="文本框 13"/>
            <p:cNvSpPr txBox="1"/>
            <p:nvPr/>
          </p:nvSpPr>
          <p:spPr>
            <a:xfrm>
              <a:off x="6844" y="5196"/>
              <a:ext cx="857" cy="483"/>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映射</a:t>
              </a:r>
              <a:endParaRPr lang="zh-CN" altLang="en-US" sz="1400">
                <a:solidFill>
                  <a:schemeClr val="bg1"/>
                </a:solidFill>
                <a:latin typeface="Microsoft YaHei" panose="020B0503020204020204" pitchFamily="34" charset="-122"/>
                <a:ea typeface="Microsoft YaHei" panose="020B0503020204020204" pitchFamily="34" charset="-122"/>
              </a:endParaRPr>
            </a:p>
          </p:txBody>
        </p:sp>
      </p:grpSp>
      <p:grpSp>
        <p:nvGrpSpPr>
          <p:cNvPr id="13" name="组合 12"/>
          <p:cNvGrpSpPr/>
          <p:nvPr/>
        </p:nvGrpSpPr>
        <p:grpSpPr>
          <a:xfrm>
            <a:off x="631825" y="1708150"/>
            <a:ext cx="1482090" cy="1482090"/>
            <a:chOff x="2245" y="2725"/>
            <a:chExt cx="2334" cy="2334"/>
          </a:xfrm>
        </p:grpSpPr>
        <p:sp>
          <p:nvSpPr>
            <p:cNvPr id="15"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p>
              <a:endParaRPr lang="id-ID"/>
            </a:p>
          </p:txBody>
        </p:sp>
        <p:sp>
          <p:nvSpPr>
            <p:cNvPr id="18" name="文本框 17"/>
            <p:cNvSpPr txBox="1"/>
            <p:nvPr/>
          </p:nvSpPr>
          <p:spPr>
            <a:xfrm>
              <a:off x="2912" y="3384"/>
              <a:ext cx="854" cy="1016"/>
            </a:xfrm>
            <a:prstGeom prst="rect">
              <a:avLst/>
            </a:prstGeom>
            <a:noFill/>
          </p:spPr>
          <p:txBody>
            <a:bodyPr wrap="square" rtlCol="0">
              <a:spAutoFit/>
            </a:bodyPr>
            <a:p>
              <a:r>
                <a:rPr lang="zh-CN" altLang="en-US">
                  <a:solidFill>
                    <a:schemeClr val="tx1"/>
                  </a:solidFill>
                  <a:latin typeface="Microsoft YaHei" panose="020B0503020204020204" pitchFamily="34" charset="-122"/>
                  <a:ea typeface="Microsoft YaHei" panose="020B0503020204020204" pitchFamily="34" charset="-122"/>
                </a:rPr>
                <a:t>渲染</a:t>
              </a:r>
              <a:endParaRPr lang="zh-CN" altLang="en-US">
                <a:solidFill>
                  <a:schemeClr val="tx1"/>
                </a:solidFill>
                <a:latin typeface="Microsoft YaHei" panose="020B0503020204020204" pitchFamily="34" charset="-122"/>
                <a:ea typeface="Microsoft YaHei" panose="020B0503020204020204" pitchFamily="34" charset="-122"/>
              </a:endParaRPr>
            </a:p>
          </p:txBody>
        </p:sp>
      </p:grpSp>
      <p:sp>
        <p:nvSpPr>
          <p:cNvPr id="16" name="Freeform 31"/>
          <p:cNvSpPr/>
          <p:nvPr/>
        </p:nvSpPr>
        <p:spPr>
          <a:xfrm>
            <a:off x="6848683" y="378901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6878955" y="4326255"/>
            <a:ext cx="3110230" cy="368300"/>
          </a:xfrm>
          <a:prstGeom prst="rect">
            <a:avLst/>
          </a:prstGeom>
          <a:noFill/>
        </p:spPr>
        <p:txBody>
          <a:bodyPr wrap="square" rtlCol="0">
            <a:spAutoFit/>
          </a:bodyPr>
          <a:p>
            <a:r>
              <a:rPr lang="zh-CN" altLang="en-US">
                <a:solidFill>
                  <a:schemeClr val="bg1"/>
                </a:solidFill>
                <a:latin typeface="Microsoft YaHei" panose="020B0503020204020204" pitchFamily="34" charset="-122"/>
                <a:ea typeface="Microsoft YaHei" panose="020B0503020204020204" pitchFamily="34" charset="-122"/>
              </a:rPr>
              <a:t>如何确定状态</a:t>
            </a:r>
            <a:r>
              <a:rPr lang="zh-CN" altLang="en-US">
                <a:solidFill>
                  <a:schemeClr val="bg1"/>
                </a:solidFill>
                <a:latin typeface="Microsoft YaHei" panose="020B0503020204020204" pitchFamily="34" charset="-122"/>
                <a:ea typeface="Microsoft YaHei" panose="020B0503020204020204" pitchFamily="34" charset="-122"/>
              </a:rPr>
              <a:t>发生什么变化？</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21" name="文本框 20"/>
          <p:cNvSpPr txBox="1"/>
          <p:nvPr/>
        </p:nvSpPr>
        <p:spPr>
          <a:xfrm>
            <a:off x="6476365" y="5474335"/>
            <a:ext cx="4291330" cy="860425"/>
          </a:xfrm>
          <a:prstGeom prst="rect">
            <a:avLst/>
          </a:prstGeom>
          <a:noFill/>
        </p:spPr>
        <p:txBody>
          <a:bodyPr wrap="square" rtlCol="0">
            <a:spAutoFit/>
          </a:bodyPr>
          <a:p>
            <a:r>
              <a:rPr lang="zh-CN" altLang="en-US">
                <a:solidFill>
                  <a:srgbClr val="F4B183"/>
                </a:solidFill>
                <a:latin typeface="Microsoft YaHei" panose="020B0503020204020204" pitchFamily="34" charset="-122"/>
                <a:ea typeface="Microsoft YaHei" panose="020B0503020204020204" pitchFamily="34" charset="-122"/>
              </a:rPr>
              <a:t>变化侦测：</a:t>
            </a:r>
            <a:endParaRPr lang="zh-CN" altLang="en-US">
              <a:solidFill>
                <a:schemeClr val="bg1"/>
              </a:solidFill>
              <a:latin typeface="Microsoft YaHei" panose="020B0503020204020204" pitchFamily="34" charset="-122"/>
              <a:ea typeface="Microsoft YaHei" panose="020B0503020204020204" pitchFamily="34" charset="-122"/>
            </a:endParaRPr>
          </a:p>
          <a:p>
            <a:r>
              <a:rPr lang="en-US" altLang="zh-CN">
                <a:solidFill>
                  <a:schemeClr val="bg1"/>
                </a:solidFill>
                <a:latin typeface="Microsoft YaHei" panose="020B0503020204020204" pitchFamily="34" charset="-122"/>
                <a:ea typeface="Microsoft YaHei" panose="020B0503020204020204" pitchFamily="34" charset="-122"/>
              </a:rPr>
              <a:t>       </a:t>
            </a:r>
            <a:r>
              <a:rPr lang="zh-CN" altLang="en-US" sz="1400">
                <a:solidFill>
                  <a:schemeClr val="bg1"/>
                </a:solidFill>
                <a:latin typeface="Microsoft YaHei" panose="020B0503020204020204" pitchFamily="34" charset="-122"/>
                <a:ea typeface="Microsoft YaHei" panose="020B0503020204020204" pitchFamily="34" charset="-122"/>
              </a:rPr>
              <a:t>侦测数据的变化，当数据变化时，会通知视图进行相应的跟新。</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22" name="下箭头 21"/>
          <p:cNvSpPr/>
          <p:nvPr/>
        </p:nvSpPr>
        <p:spPr>
          <a:xfrm>
            <a:off x="8248015" y="4947920"/>
            <a:ext cx="223520" cy="372745"/>
          </a:xfrm>
          <a:prstGeom prst="downArrow">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42450" y="671830"/>
            <a:ext cx="139001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变化侦测原理</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bldLvl="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13105" y="2461453"/>
            <a:ext cx="4836795" cy="2526964"/>
            <a:chOff x="1043" y="2882"/>
            <a:chExt cx="5826" cy="3980"/>
          </a:xfrm>
        </p:grpSpPr>
        <p:sp>
          <p:nvSpPr>
            <p:cNvPr id="2"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PULL</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3197"/>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代表： </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Angular / React</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监听状态变化的</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信号</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从整个组件树中拉取所有状态，比对旧状态，然后跟新</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跟新粒度比较粗</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Angular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采取</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数据层</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脏检查</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React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使用的是</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Virtual 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来侦测</a:t>
              </a:r>
              <a:r>
                <a:rPr lang="en-US" altLang="zh-CN"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view</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层</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9" name="组合 8"/>
          <p:cNvGrpSpPr/>
          <p:nvPr/>
        </p:nvGrpSpPr>
        <p:grpSpPr>
          <a:xfrm>
            <a:off x="6050280" y="2339975"/>
            <a:ext cx="5810250" cy="2958465"/>
            <a:chOff x="1043" y="2882"/>
            <a:chExt cx="5826" cy="4659"/>
          </a:xfrm>
        </p:grpSpPr>
        <p:sp>
          <p:nvSpPr>
            <p:cNvPr id="10" name="TextBox 22"/>
            <p:cNvSpPr txBox="1"/>
            <p:nvPr/>
          </p:nvSpPr>
          <p:spPr>
            <a:xfrm>
              <a:off x="2417" y="2882"/>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PUSH</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3876"/>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代表： </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Vue</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通知状态所绑定的所有依赖，跟新相应的</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操作</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知道数据变化，将更新的信号推送给需要更新的组件</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跟新粒度比较细</a:t>
              </a:r>
              <a:endPar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Vue1.x -&gt;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依赖为具体的</a:t>
              </a:r>
              <a:r>
                <a:rPr 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节点，</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内存开销随着依赖越多而越大</a:t>
              </a:r>
              <a:endParaRPr 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Vue2.x -&gt;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依赖为</a:t>
              </a:r>
              <a:r>
                <a:rPr lang="zh-CN" altLang="en-US" sz="1400">
                  <a:solidFill>
                    <a:srgbClr val="C00000"/>
                  </a:solidFill>
                  <a:latin typeface="Microsoft YaHei" panose="020B0503020204020204" pitchFamily="34" charset="-122"/>
                  <a:ea typeface="Microsoft YaHei" panose="020B0503020204020204" pitchFamily="34" charset="-122"/>
                  <a:cs typeface="Microsoft YaHei" panose="020B0503020204020204" pitchFamily="34" charset="-122"/>
                </a:rPr>
                <a:t>组件层</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级别，再加上虚拟</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比对</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4.“</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推</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类型的变化侦测可以随意调整粒度</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
        <p:nvSpPr>
          <p:cNvPr id="6" name="文本框 5"/>
          <p:cNvSpPr txBox="1"/>
          <p:nvPr/>
        </p:nvSpPr>
        <p:spPr>
          <a:xfrm>
            <a:off x="9432290" y="671830"/>
            <a:ext cx="132588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变化侦测分类</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7" name="TextBox 22"/>
          <p:cNvSpPr txBox="1"/>
          <p:nvPr/>
        </p:nvSpPr>
        <p:spPr>
          <a:xfrm>
            <a:off x="490220" y="1536065"/>
            <a:ext cx="2587625" cy="368300"/>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当状态发生了变化时，</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550035" cy="368300"/>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dirty="0">
                  <a:latin typeface="Microsoft YaHei" panose="020B0503020204020204" pitchFamily="34" charset="-122"/>
                  <a:ea typeface="Microsoft YaHei" panose="020B0503020204020204" pitchFamily="34" charset="-122"/>
                  <a:cs typeface="Microsoft YaHei" panose="020B0503020204020204" pitchFamily="34" charset="-122"/>
                </a:rPr>
                <a:t>Compile</a:t>
              </a:r>
              <a:endParaRPr lang="en-US" altLang="zh-CN" dirty="0">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638935" cy="368300"/>
            </a:xfrm>
            <a:prstGeom prst="rect">
              <a:avLst/>
            </a:prstGeom>
            <a:noFill/>
          </p:spPr>
          <p:txBody>
            <a:bodyPr wrap="none" rtlCol="0">
              <a:spAutoFit/>
            </a:bodyPr>
            <a:lstStyle/>
            <a:p>
              <a:r>
                <a:rPr lang="zh-CN" altLang="en-US">
                  <a:latin typeface="Microsoft YaHei" panose="020B0503020204020204" pitchFamily="34" charset="-122"/>
                  <a:ea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rPr>
                <a:t>Obs</a:t>
              </a:r>
              <a:r>
                <a:rPr lang="en-US" altLang="zh-CN">
                  <a:latin typeface="Microsoft YaHei" panose="020B0503020204020204" pitchFamily="34" charset="-122"/>
                  <a:ea typeface="Microsoft YaHei" panose="020B0503020204020204" pitchFamily="34" charset="-122"/>
                </a:rPr>
                <a:t>erver</a:t>
              </a:r>
              <a:endParaRPr lang="en-US" altLang="zh-CN">
                <a:latin typeface="Microsoft YaHei" panose="020B0503020204020204" pitchFamily="34" charset="-122"/>
                <a:ea typeface="Microsoft YaHei" panose="020B0503020204020204" pitchFamily="34" charset="-122"/>
              </a:endParaRPr>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543050" cy="368300"/>
            </a:xfrm>
            <a:prstGeom prst="rect">
              <a:avLst/>
            </a:prstGeom>
            <a:noFill/>
          </p:spPr>
          <p:txBody>
            <a:bodyPr wrap="none" rtlCol="0">
              <a:spAutoFit/>
            </a:bodyPr>
            <a:lstStyle/>
            <a:p>
              <a:r>
                <a:rPr lang="zh-CN" altLang="en-GB">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Watcher</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089660" cy="368300"/>
            </a:xfrm>
            <a:prstGeom prst="rect">
              <a:avLst/>
            </a:prstGeom>
            <a:noFill/>
          </p:spPr>
          <p:txBody>
            <a:bodyPr wrap="none" rtlCol="0">
              <a:spAutoFit/>
            </a:bodyPr>
            <a:lstStyle/>
            <a:p>
              <a:r>
                <a:rPr lang="zh-CN" altLang="en-US">
                  <a:latin typeface="Microsoft YaHei" panose="020B0503020204020204" pitchFamily="34" charset="-122"/>
                  <a:ea typeface="Microsoft YaHei" panose="020B0503020204020204" pitchFamily="34" charset="-122"/>
                  <a:cs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cs typeface="Microsoft YaHei" panose="020B0503020204020204" pitchFamily="34" charset="-122"/>
                </a:rPr>
                <a:t>Dep</a:t>
              </a:r>
              <a:endParaRPr lang="en-US" altLang="zh-CN">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645160"/>
          </a:xfrm>
          <a:prstGeom prst="rect">
            <a:avLst/>
          </a:prstGeom>
        </p:spPr>
        <p:txBody>
          <a:bodyPr wrap="square">
            <a:spAutoFit/>
          </a:bodyPr>
          <a:lstStyle/>
          <a:p>
            <a:r>
              <a:rPr lang="zh-CN" altLang="en-US" sz="1200">
                <a:solidFill>
                  <a:schemeClr val="bg1"/>
                </a:solidFill>
              </a:rPr>
              <a:t>指令解析器，对每个元素节点的指令进行扫描和解析，例如解析本文中 </a:t>
            </a:r>
            <a:r>
              <a:rPr lang="en-US" altLang="zh-CN" sz="1200">
                <a:solidFill>
                  <a:srgbClr val="DF3621"/>
                </a:solidFill>
              </a:rPr>
              <a:t>v-model </a:t>
            </a:r>
            <a:r>
              <a:rPr lang="zh-CN" altLang="en-US" sz="1200">
                <a:solidFill>
                  <a:schemeClr val="bg1"/>
                </a:solidFill>
              </a:rPr>
              <a:t>指令和 </a:t>
            </a:r>
            <a:r>
              <a:rPr lang="en-US" altLang="zh-CN" sz="1200">
                <a:solidFill>
                  <a:srgbClr val="DF3621"/>
                </a:solidFill>
              </a:rPr>
              <a:t>{{}} </a:t>
            </a:r>
            <a:r>
              <a:rPr lang="zh-CN" altLang="en-US" sz="1200">
                <a:solidFill>
                  <a:schemeClr val="bg1"/>
                </a:solidFill>
              </a:rPr>
              <a:t>指令</a:t>
            </a:r>
            <a:endParaRPr lang="zh-CN" altLang="en-US" sz="1200">
              <a:solidFill>
                <a:schemeClr val="bg1"/>
              </a:solidFill>
            </a:endParaRPr>
          </a:p>
        </p:txBody>
      </p:sp>
      <p:sp>
        <p:nvSpPr>
          <p:cNvPr id="54" name="Rectangle 43"/>
          <p:cNvSpPr/>
          <p:nvPr/>
        </p:nvSpPr>
        <p:spPr>
          <a:xfrm>
            <a:off x="3642216" y="4317800"/>
            <a:ext cx="2419164" cy="275590"/>
          </a:xfrm>
          <a:prstGeom prst="rect">
            <a:avLst/>
          </a:prstGeom>
        </p:spPr>
        <p:txBody>
          <a:bodyPr wrap="square">
            <a:spAutoFit/>
          </a:bodyPr>
          <a:lstStyle/>
          <a:p>
            <a:r>
              <a:rPr lang="zh-CN" altLang="en-US" sz="1200">
                <a:solidFill>
                  <a:schemeClr val="bg1"/>
                </a:solidFill>
              </a:rPr>
              <a:t>如何追踪属性变化？</a:t>
            </a:r>
            <a:endParaRPr lang="zh-CN" altLang="en-US" sz="1200">
              <a:solidFill>
                <a:schemeClr val="bg1"/>
              </a:solidFill>
            </a:endParaRPr>
          </a:p>
        </p:txBody>
      </p:sp>
      <p:sp>
        <p:nvSpPr>
          <p:cNvPr id="55" name="Rectangle 44"/>
          <p:cNvSpPr/>
          <p:nvPr/>
        </p:nvSpPr>
        <p:spPr>
          <a:xfrm>
            <a:off x="6326855" y="3704015"/>
            <a:ext cx="2419164" cy="275590"/>
          </a:xfrm>
          <a:prstGeom prst="rect">
            <a:avLst/>
          </a:prstGeom>
        </p:spPr>
        <p:txBody>
          <a:bodyPr wrap="square">
            <a:spAutoFit/>
          </a:bodyPr>
          <a:lstStyle/>
          <a:p>
            <a:r>
              <a:rPr lang="zh-CN" altLang="en-US" sz="1200">
                <a:solidFill>
                  <a:schemeClr val="bg1"/>
                </a:solidFill>
              </a:rPr>
              <a:t>如何通知属性的依赖？</a:t>
            </a:r>
            <a:endParaRPr lang="zh-CN" altLang="en-US" sz="1200">
              <a:solidFill>
                <a:schemeClr val="bg1"/>
              </a:solidFill>
            </a:endParaRPr>
          </a:p>
        </p:txBody>
      </p:sp>
      <p:sp>
        <p:nvSpPr>
          <p:cNvPr id="56" name="Rectangle 45"/>
          <p:cNvSpPr/>
          <p:nvPr/>
        </p:nvSpPr>
        <p:spPr>
          <a:xfrm>
            <a:off x="8976874" y="2984073"/>
            <a:ext cx="2419164" cy="275590"/>
          </a:xfrm>
          <a:prstGeom prst="rect">
            <a:avLst/>
          </a:prstGeom>
        </p:spPr>
        <p:txBody>
          <a:bodyPr wrap="square">
            <a:spAutoFit/>
          </a:bodyPr>
          <a:lstStyle/>
          <a:p>
            <a:r>
              <a:rPr lang="zh-CN" altLang="en-GB" sz="1200">
                <a:solidFill>
                  <a:schemeClr val="bg1"/>
                </a:solidFill>
              </a:rPr>
              <a:t>如何收集依赖？</a:t>
            </a:r>
            <a:endParaRPr lang="zh-CN" altLang="en-GB" sz="1200">
              <a:solidFill>
                <a:schemeClr val="bg1"/>
              </a:solidFill>
            </a:endParaRPr>
          </a:p>
        </p:txBody>
      </p:sp>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变化侦测</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2058988" y="744855"/>
            <a:ext cx="519430" cy="306705"/>
          </a:xfrm>
          <a:prstGeom prst="rect">
            <a:avLst/>
          </a:prstGeom>
          <a:noFill/>
        </p:spPr>
        <p:txBody>
          <a:bodyPr wrap="none" rtlCol="0">
            <a:spAutoFit/>
          </a:bodyPr>
          <a:lstStyle/>
          <a:p>
            <a:pPr algn="ctr"/>
            <a:r>
              <a:rPr lang="en-US" sz="1400" dirty="0">
                <a:solidFill>
                  <a:schemeClr val="bg1">
                    <a:lumMod val="95000"/>
                  </a:schemeClr>
                </a:solidFill>
                <a:latin typeface="微软雅黑 Light" panose="020B0502040204020203" pitchFamily="34" charset="-122"/>
                <a:ea typeface="微软雅黑 Light" panose="020B0502040204020203" pitchFamily="34" charset="-122"/>
              </a:rPr>
              <a:t>VUE</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988425" y="591820"/>
            <a:ext cx="164211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变化侦测实现思路</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53" grpId="0"/>
      <p:bldP spid="54" grpId="0"/>
      <p:bldP spid="55"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4102735" cy="460375"/>
          </a:xfrm>
          <a:prstGeom prst="rect">
            <a:avLst/>
          </a:prstGeom>
        </p:spPr>
        <p:txBody>
          <a:bodyPr wrap="square">
            <a:spAutoFit/>
          </a:bodyPr>
          <a:lstStyle/>
          <a:p>
            <a:pPr eaLnBrk="0" fontAlgn="auto" hangingPunct="0">
              <a:spcBef>
                <a:spcPts val="0"/>
              </a:spcBef>
              <a:spcAft>
                <a:spcPts val="0"/>
              </a:spcAft>
              <a:defRPr/>
            </a:pPr>
            <a:r>
              <a:rPr lang="en-US" sz="2400" dirty="0">
                <a:solidFill>
                  <a:srgbClr val="F4B183"/>
                </a:solidFill>
                <a:latin typeface="Microsoft YaHei" panose="020B0503020204020204" pitchFamily="34" charset="-122"/>
                <a:ea typeface="Microsoft YaHei" panose="020B0503020204020204" pitchFamily="34" charset="-122"/>
              </a:rPr>
              <a:t>Reactive - Object / Array</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29945"/>
          </a:xfrm>
          <a:prstGeom prst="rect">
            <a:avLst/>
          </a:prstGeom>
          <a:noFill/>
        </p:spPr>
        <p:txBody>
          <a:bodyPr wrap="square" rtlCol="0">
            <a:spAutoFit/>
          </a:bodyPr>
          <a:lstStyle/>
          <a:p>
            <a:pPr algn="just"/>
            <a:r>
              <a:rPr lang="zh-CN" altLang="en-US" sz="1200" dirty="0">
                <a:solidFill>
                  <a:schemeClr val="bg1"/>
                </a:solidFill>
                <a:latin typeface="Microsoft YaHei" panose="020B0503020204020204" pitchFamily="34" charset="-122"/>
                <a:ea typeface="Microsoft YaHei" panose="020B0503020204020204" pitchFamily="34" charset="-122"/>
                <a:sym typeface="+mn-ea"/>
              </a:rPr>
              <a:t>（</a:t>
            </a:r>
            <a:r>
              <a:rPr lang="en-US" altLang="zh-CN" sz="1200" dirty="0">
                <a:solidFill>
                  <a:schemeClr val="bg1"/>
                </a:solidFill>
                <a:latin typeface="Microsoft YaHei" panose="020B0503020204020204" pitchFamily="34" charset="-122"/>
                <a:ea typeface="Microsoft YaHei" panose="020B0503020204020204" pitchFamily="34" charset="-122"/>
                <a:sym typeface="+mn-ea"/>
              </a:rPr>
              <a:t>1</a:t>
            </a:r>
            <a:r>
              <a:rPr lang="zh-CN" altLang="en-US" sz="1200" dirty="0">
                <a:solidFill>
                  <a:schemeClr val="bg1"/>
                </a:solidFill>
                <a:latin typeface="Microsoft YaHei" panose="020B0503020204020204" pitchFamily="34" charset="-122"/>
                <a:ea typeface="Microsoft YaHei" panose="020B0503020204020204" pitchFamily="34" charset="-122"/>
                <a:sym typeface="+mn-ea"/>
              </a:rPr>
              <a:t>）如何追踪变化</a:t>
            </a:r>
            <a:endParaRPr lang="zh-CN" altLang="en-US" sz="1200" dirty="0">
              <a:solidFill>
                <a:schemeClr val="bg1"/>
              </a:solidFill>
              <a:latin typeface="Microsoft YaHei" panose="020B0503020204020204" pitchFamily="34" charset="-122"/>
              <a:ea typeface="Microsoft YaHei" panose="020B0503020204020204" pitchFamily="34" charset="-122"/>
            </a:endParaRPr>
          </a:p>
          <a:p>
            <a:pPr algn="just"/>
            <a:r>
              <a:rPr lang="zh-CN" altLang="en-US" sz="1200" dirty="0">
                <a:solidFill>
                  <a:schemeClr val="bg1"/>
                </a:solidFill>
                <a:latin typeface="Microsoft YaHei" panose="020B0503020204020204" pitchFamily="34" charset="-122"/>
                <a:ea typeface="Microsoft YaHei" panose="020B0503020204020204" pitchFamily="34" charset="-122"/>
                <a:sym typeface="+mn-ea"/>
              </a:rPr>
              <a:t>（</a:t>
            </a:r>
            <a:r>
              <a:rPr lang="en-US" altLang="zh-CN" sz="1200" dirty="0">
                <a:solidFill>
                  <a:schemeClr val="bg1"/>
                </a:solidFill>
                <a:latin typeface="Microsoft YaHei" panose="020B0503020204020204" pitchFamily="34" charset="-122"/>
                <a:ea typeface="Microsoft YaHei" panose="020B0503020204020204" pitchFamily="34" charset="-122"/>
                <a:sym typeface="+mn-ea"/>
              </a:rPr>
              <a:t>2</a:t>
            </a:r>
            <a:r>
              <a:rPr lang="zh-CN" altLang="en-US" sz="1200" dirty="0">
                <a:solidFill>
                  <a:schemeClr val="bg1"/>
                </a:solidFill>
                <a:latin typeface="Microsoft YaHei" panose="020B0503020204020204" pitchFamily="34" charset="-122"/>
                <a:ea typeface="Microsoft YaHei" panose="020B0503020204020204" pitchFamily="34" charset="-122"/>
                <a:sym typeface="+mn-ea"/>
              </a:rPr>
              <a:t>）什么是依赖</a:t>
            </a:r>
            <a:endParaRPr lang="zh-CN" altLang="en-US" sz="1200" dirty="0">
              <a:solidFill>
                <a:schemeClr val="bg1"/>
              </a:solidFill>
              <a:latin typeface="Microsoft YaHei" panose="020B0503020204020204" pitchFamily="34" charset="-122"/>
              <a:ea typeface="Microsoft YaHei" panose="020B0503020204020204" pitchFamily="34" charset="-122"/>
            </a:endParaRPr>
          </a:p>
          <a:p>
            <a:pPr algn="just"/>
            <a:r>
              <a:rPr lang="zh-CN" altLang="en-US" sz="1200" dirty="0">
                <a:solidFill>
                  <a:schemeClr val="bg1"/>
                </a:solidFill>
                <a:latin typeface="Microsoft YaHei" panose="020B0503020204020204" pitchFamily="34" charset="-122"/>
                <a:ea typeface="Microsoft YaHei" panose="020B0503020204020204" pitchFamily="34" charset="-122"/>
                <a:sym typeface="+mn-ea"/>
              </a:rPr>
              <a:t>（</a:t>
            </a:r>
            <a:r>
              <a:rPr lang="en-US" altLang="zh-CN" sz="1200" dirty="0">
                <a:solidFill>
                  <a:schemeClr val="bg1"/>
                </a:solidFill>
                <a:latin typeface="Microsoft YaHei" panose="020B0503020204020204" pitchFamily="34" charset="-122"/>
                <a:ea typeface="Microsoft YaHei" panose="020B0503020204020204" pitchFamily="34" charset="-122"/>
                <a:sym typeface="+mn-ea"/>
              </a:rPr>
              <a:t>3</a:t>
            </a:r>
            <a:r>
              <a:rPr lang="zh-CN" altLang="en-US" sz="1200" dirty="0">
                <a:solidFill>
                  <a:schemeClr val="bg1"/>
                </a:solidFill>
                <a:latin typeface="Microsoft YaHei" panose="020B0503020204020204" pitchFamily="34" charset="-122"/>
                <a:ea typeface="Microsoft YaHei" panose="020B0503020204020204" pitchFamily="34" charset="-122"/>
                <a:sym typeface="+mn-ea"/>
              </a:rPr>
              <a:t>）怎么通知依赖</a:t>
            </a:r>
            <a:endParaRPr lang="zh-CN" altLang="en-US" sz="1200" dirty="0">
              <a:solidFill>
                <a:schemeClr val="bg1"/>
              </a:solidFill>
              <a:latin typeface="Microsoft YaHei" panose="020B0503020204020204" pitchFamily="34" charset="-122"/>
              <a:ea typeface="Microsoft YaHei" panose="020B0503020204020204" pitchFamily="34" charset="-122"/>
            </a:endParaRPr>
          </a:p>
          <a:p>
            <a:pPr algn="just"/>
            <a:r>
              <a:rPr lang="zh-CN" altLang="en-US" sz="1200" dirty="0">
                <a:solidFill>
                  <a:schemeClr val="bg1"/>
                </a:solidFill>
                <a:latin typeface="Microsoft YaHei" panose="020B0503020204020204" pitchFamily="34" charset="-122"/>
                <a:ea typeface="Microsoft YaHei" panose="020B0503020204020204" pitchFamily="34" charset="-122"/>
                <a:sym typeface="+mn-ea"/>
              </a:rPr>
              <a:t>（</a:t>
            </a:r>
            <a:r>
              <a:rPr lang="en-US" altLang="zh-CN" sz="1200" dirty="0">
                <a:solidFill>
                  <a:schemeClr val="bg1"/>
                </a:solidFill>
                <a:latin typeface="Microsoft YaHei" panose="020B0503020204020204" pitchFamily="34" charset="-122"/>
                <a:ea typeface="Microsoft YaHei" panose="020B0503020204020204" pitchFamily="34" charset="-122"/>
                <a:sym typeface="+mn-ea"/>
              </a:rPr>
              <a:t>4</a:t>
            </a:r>
            <a:r>
              <a:rPr lang="zh-CN" altLang="en-US" sz="1200" dirty="0">
                <a:solidFill>
                  <a:schemeClr val="bg1"/>
                </a:solidFill>
                <a:latin typeface="Microsoft YaHei" panose="020B0503020204020204" pitchFamily="34" charset="-122"/>
                <a:ea typeface="Microsoft YaHei" panose="020B0503020204020204" pitchFamily="34" charset="-122"/>
                <a:sym typeface="+mn-ea"/>
              </a:rPr>
              <a:t>）如何收集依赖</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90785" y="671830"/>
            <a:ext cx="59245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效果</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descr="938664-20170522224049413-1823976084"/>
          <p:cNvPicPr>
            <a:picLocks noChangeAspect="1"/>
          </p:cNvPicPr>
          <p:nvPr/>
        </p:nvPicPr>
        <p:blipFill>
          <a:blip r:embed="rId1"/>
          <a:stretch>
            <a:fillRect/>
          </a:stretch>
        </p:blipFill>
        <p:spPr>
          <a:xfrm>
            <a:off x="3047365" y="1609090"/>
            <a:ext cx="5715000" cy="4276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73490" y="671830"/>
            <a:ext cx="195453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具体化变化侦测交互</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1"/>
          <a:stretch>
            <a:fillRect/>
          </a:stretch>
        </p:blipFill>
        <p:spPr>
          <a:xfrm>
            <a:off x="1980565" y="1288415"/>
            <a:ext cx="8702040" cy="5312410"/>
          </a:xfrm>
          <a:prstGeom prst="rect">
            <a:avLst/>
          </a:prstGeom>
        </p:spPr>
      </p:pic>
      <p:pic>
        <p:nvPicPr>
          <p:cNvPr id="7" name="图片 6"/>
          <p:cNvPicPr>
            <a:picLocks noChangeAspect="1"/>
          </p:cNvPicPr>
          <p:nvPr/>
        </p:nvPicPr>
        <p:blipFill>
          <a:blip r:embed="rId2"/>
          <a:stretch>
            <a:fillRect/>
          </a:stretch>
        </p:blipFill>
        <p:spPr>
          <a:xfrm>
            <a:off x="2583180" y="1723390"/>
            <a:ext cx="1593850" cy="742315"/>
          </a:xfrm>
          <a:prstGeom prst="rect">
            <a:avLst/>
          </a:prstGeom>
        </p:spPr>
      </p:pic>
      <p:pic>
        <p:nvPicPr>
          <p:cNvPr id="8" name="图片 7"/>
          <p:cNvPicPr>
            <a:picLocks noChangeAspect="1"/>
          </p:cNvPicPr>
          <p:nvPr/>
        </p:nvPicPr>
        <p:blipFill>
          <a:blip r:embed="rId3"/>
          <a:stretch>
            <a:fillRect/>
          </a:stretch>
        </p:blipFill>
        <p:spPr>
          <a:xfrm>
            <a:off x="71120" y="4314190"/>
            <a:ext cx="1909445" cy="333375"/>
          </a:xfrm>
          <a:prstGeom prst="rect">
            <a:avLst/>
          </a:prstGeom>
        </p:spPr>
      </p:pic>
      <p:pic>
        <p:nvPicPr>
          <p:cNvPr id="9" name="图片 8"/>
          <p:cNvPicPr>
            <a:picLocks noChangeAspect="1"/>
          </p:cNvPicPr>
          <p:nvPr/>
        </p:nvPicPr>
        <p:blipFill>
          <a:blip r:embed="rId4"/>
          <a:stretch>
            <a:fillRect/>
          </a:stretch>
        </p:blipFill>
        <p:spPr>
          <a:xfrm>
            <a:off x="7887335" y="5645150"/>
            <a:ext cx="4114800" cy="266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709025" y="671830"/>
            <a:ext cx="197421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变化侦测具体实现原理</a:t>
            </a:r>
            <a:endParaRPr lang="zh-CN" altLang="en-US" sz="1400">
              <a:solidFill>
                <a:schemeClr val="bg1"/>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503160" y="2423695"/>
            <a:ext cx="4138930" cy="2280563"/>
            <a:chOff x="1043" y="2861"/>
            <a:chExt cx="5826" cy="3937"/>
          </a:xfrm>
        </p:grpSpPr>
        <p:sp>
          <p:nvSpPr>
            <p:cNvPr id="10" name="TextBox 22"/>
            <p:cNvSpPr txBox="1"/>
            <p:nvPr/>
          </p:nvSpPr>
          <p:spPr>
            <a:xfrm>
              <a:off x="1887" y="2861"/>
              <a:ext cx="3496" cy="636"/>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响应式原理具体实现</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3133"/>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实现一个</a:t>
              </a:r>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Observer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，让数据对象变得可</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观察</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实现一个</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Watcher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依赖即订阅者，</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能够订阅并收到每个属性变动的通知</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实现一个</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Dep</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，依赖收集器</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即</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消息订阅器，用来收集依赖和管理依赖（通知）</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pic>
        <p:nvPicPr>
          <p:cNvPr id="6" name="图片 5"/>
          <p:cNvPicPr>
            <a:picLocks noChangeAspect="1"/>
          </p:cNvPicPr>
          <p:nvPr/>
        </p:nvPicPr>
        <p:blipFill>
          <a:blip r:embed="rId1"/>
          <a:stretch>
            <a:fillRect/>
          </a:stretch>
        </p:blipFill>
        <p:spPr>
          <a:xfrm>
            <a:off x="264160" y="1723390"/>
            <a:ext cx="6967220" cy="4706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0910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如何追踪变化？</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637540" y="1767840"/>
            <a:ext cx="4156710" cy="4088130"/>
          </a:xfrm>
          <a:prstGeom prst="rect">
            <a:avLst/>
          </a:prstGeom>
        </p:spPr>
      </p:pic>
      <p:grpSp>
        <p:nvGrpSpPr>
          <p:cNvPr id="9" name="组合 8"/>
          <p:cNvGrpSpPr/>
          <p:nvPr/>
        </p:nvGrpSpPr>
        <p:grpSpPr>
          <a:xfrm>
            <a:off x="5907405" y="2151380"/>
            <a:ext cx="5485765" cy="2280637"/>
            <a:chOff x="1043" y="2861"/>
            <a:chExt cx="5826" cy="3936"/>
          </a:xfrm>
        </p:grpSpPr>
        <p:sp>
          <p:nvSpPr>
            <p:cNvPr id="5"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Microsoft YaHei" panose="020B0503020204020204" pitchFamily="34" charset="-122"/>
                  <a:ea typeface="Microsoft YaHei" panose="020B0503020204020204" pitchFamily="34" charset="-122"/>
                </a:rPr>
                <a:t>Object.defineProperty</a:t>
              </a:r>
              <a:endParaRPr lang="en-US" altLang="zh-CN"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3132"/>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控制一个对象属性的特有操作，例如读写权限</a:t>
              </a:r>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读取对象属性时会触发</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getter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方法，修改时会触发</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setter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方法</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重写</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Object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[key]的getter/setter来实现数据的响应式</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4.  </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新增属性</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和</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删除属性</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都无法追踪到</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08415" y="671830"/>
            <a:ext cx="199834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优化 </a:t>
            </a:r>
            <a:r>
              <a:rPr lang="en-US" altLang="zh-CN" sz="1400">
                <a:solidFill>
                  <a:schemeClr val="bg1"/>
                </a:solidFill>
                <a:latin typeface="Microsoft YaHei" panose="020B0503020204020204" pitchFamily="34" charset="-122"/>
                <a:ea typeface="Microsoft YaHei" panose="020B0503020204020204" pitchFamily="34" charset="-122"/>
              </a:rPr>
              <a:t>- </a:t>
            </a:r>
            <a:r>
              <a:rPr lang="zh-CN" altLang="en-US" sz="1400">
                <a:solidFill>
                  <a:schemeClr val="bg1"/>
                </a:solidFill>
                <a:latin typeface="Microsoft YaHei" panose="020B0503020204020204" pitchFamily="34" charset="-122"/>
                <a:ea typeface="Microsoft YaHei" panose="020B0503020204020204" pitchFamily="34" charset="-122"/>
              </a:rPr>
              <a:t>递归所有</a:t>
            </a:r>
            <a:r>
              <a:rPr lang="en-US" altLang="zh-CN" sz="1400">
                <a:solidFill>
                  <a:schemeClr val="bg1"/>
                </a:solidFill>
                <a:latin typeface="Microsoft YaHei" panose="020B0503020204020204" pitchFamily="34" charset="-122"/>
                <a:ea typeface="Microsoft YaHei" panose="020B0503020204020204" pitchFamily="34" charset="-122"/>
              </a:rPr>
              <a:t>Key</a:t>
            </a:r>
            <a:endParaRPr lang="en-US" altLang="zh-CN" sz="1400">
              <a:solidFill>
                <a:schemeClr val="bg1"/>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1"/>
          <a:stretch>
            <a:fillRect/>
          </a:stretch>
        </p:blipFill>
        <p:spPr>
          <a:xfrm>
            <a:off x="514350" y="3310890"/>
            <a:ext cx="4914900" cy="3019425"/>
          </a:xfrm>
          <a:prstGeom prst="rect">
            <a:avLst/>
          </a:prstGeom>
        </p:spPr>
      </p:pic>
      <p:pic>
        <p:nvPicPr>
          <p:cNvPr id="7" name="图片 6"/>
          <p:cNvPicPr>
            <a:picLocks noChangeAspect="1"/>
          </p:cNvPicPr>
          <p:nvPr/>
        </p:nvPicPr>
        <p:blipFill>
          <a:blip r:embed="rId2"/>
          <a:stretch>
            <a:fillRect/>
          </a:stretch>
        </p:blipFill>
        <p:spPr>
          <a:xfrm>
            <a:off x="6015990" y="1620520"/>
            <a:ext cx="5848350" cy="3638550"/>
          </a:xfrm>
          <a:prstGeom prst="rect">
            <a:avLst/>
          </a:prstGeom>
        </p:spPr>
      </p:pic>
      <p:grpSp>
        <p:nvGrpSpPr>
          <p:cNvPr id="8" name="组合 7"/>
          <p:cNvGrpSpPr/>
          <p:nvPr/>
        </p:nvGrpSpPr>
        <p:grpSpPr>
          <a:xfrm>
            <a:off x="134620" y="1738630"/>
            <a:ext cx="5092700" cy="987804"/>
            <a:chOff x="1043" y="2861"/>
            <a:chExt cx="5826" cy="1705"/>
          </a:xfrm>
        </p:grpSpPr>
        <p:sp>
          <p:nvSpPr>
            <p:cNvPr id="10"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Microsoft YaHei" panose="020B0503020204020204" pitchFamily="34" charset="-122"/>
                  <a:ea typeface="Microsoft YaHei" panose="020B0503020204020204" pitchFamily="34" charset="-122"/>
                </a:rPr>
                <a:t>Observer</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2" name="Rectangle 24"/>
            <p:cNvSpPr/>
            <p:nvPr/>
          </p:nvSpPr>
          <p:spPr>
            <a:xfrm>
              <a:off x="1043" y="3665"/>
              <a:ext cx="5826" cy="901"/>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将</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Object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中的所有属性都转换为响应式</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设定对象属性的 setter/getter 方法来监听数据的变化</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7166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什么是依赖？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2548890" y="2080895"/>
            <a:ext cx="5565140" cy="1203325"/>
            <a:chOff x="1043" y="2861"/>
            <a:chExt cx="5826" cy="2077"/>
          </a:xfrm>
        </p:grpSpPr>
        <p:sp>
          <p:nvSpPr>
            <p:cNvPr id="5"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依赖 </a:t>
              </a:r>
              <a:r>
                <a:rPr lang="en-US" altLang="zh-CN" b="1" dirty="0">
                  <a:solidFill>
                    <a:srgbClr val="F4B183"/>
                  </a:solidFill>
                  <a:latin typeface="Microsoft YaHei" panose="020B0503020204020204" pitchFamily="34" charset="-122"/>
                  <a:ea typeface="Microsoft YaHei" panose="020B0503020204020204" pitchFamily="34" charset="-122"/>
                </a:rPr>
                <a:t>-&gt; Watcher</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1273"/>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即当属性变化时，所有通知的目标</a:t>
              </a:r>
              <a:endPar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目标：</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模板 </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 computed / watch / props / propsData ...</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pic>
        <p:nvPicPr>
          <p:cNvPr id="6" name="图片 5"/>
          <p:cNvPicPr>
            <a:picLocks noChangeAspect="1"/>
          </p:cNvPicPr>
          <p:nvPr/>
        </p:nvPicPr>
        <p:blipFill>
          <a:blip r:embed="rId1"/>
          <a:stretch>
            <a:fillRect/>
          </a:stretch>
        </p:blipFill>
        <p:spPr>
          <a:xfrm>
            <a:off x="3862705" y="3593465"/>
            <a:ext cx="4467225" cy="1181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5482094" y="3325997"/>
            <a:ext cx="3793863" cy="553085"/>
          </a:xfrm>
          <a:prstGeom prst="rect">
            <a:avLst/>
          </a:prstGeom>
          <a:noFill/>
        </p:spPr>
        <p:txBody>
          <a:bodyPr wrap="square" rtlCol="0">
            <a:spAutoFit/>
          </a:bodyPr>
          <a:lstStyle/>
          <a:p>
            <a:r>
              <a:rPr lang="en-US" altLang="zh-CN" b="1" dirty="0">
                <a:solidFill>
                  <a:srgbClr val="F4B183"/>
                </a:solidFill>
                <a:latin typeface="微软雅黑 Light" panose="020B0502040204020203" pitchFamily="34" charset="-122"/>
                <a:ea typeface="微软雅黑 Light" panose="020B0502040204020203" pitchFamily="34" charset="-122"/>
              </a:rPr>
              <a:t>Weekly Share 23</a:t>
            </a:r>
            <a:endParaRPr lang="en-US" altLang="zh-CN" b="1" dirty="0">
              <a:solidFill>
                <a:srgbClr val="F4B183"/>
              </a:solidFill>
              <a:latin typeface="微软雅黑 Light" panose="020B0502040204020203" pitchFamily="34" charset="-122"/>
              <a:ea typeface="微软雅黑 Light" panose="020B0502040204020203" pitchFamily="34" charset="-122"/>
            </a:endParaRPr>
          </a:p>
          <a:p>
            <a:r>
              <a:rPr lang="en-US" sz="1200" dirty="0">
                <a:solidFill>
                  <a:schemeClr val="bg1">
                    <a:lumMod val="95000"/>
                  </a:schemeClr>
                </a:solidFill>
                <a:latin typeface="微软雅黑 Light" panose="020B0502040204020203" pitchFamily="34" charset="-122"/>
                <a:ea typeface="微软雅黑 Light" panose="020B0502040204020203" pitchFamily="34" charset="-122"/>
              </a:rPr>
              <a:t>NICKKCIK LI - 20190528</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3246129" y="2897612"/>
            <a:ext cx="2374610" cy="1322070"/>
          </a:xfrm>
          <a:prstGeom prst="rect">
            <a:avLst/>
          </a:prstGeom>
          <a:noFill/>
        </p:spPr>
        <p:txBody>
          <a:bodyPr wrap="square" rtlCol="0">
            <a:spAutoFit/>
          </a:bodyPr>
          <a:lstStyle/>
          <a:p>
            <a:r>
              <a:rPr lang="en-US" altLang="zh-CN" sz="8000" dirty="0">
                <a:solidFill>
                  <a:srgbClr val="F4B183"/>
                </a:solidFill>
                <a:latin typeface="迷你简中等线" panose="03000509000000000000" pitchFamily="65" charset="-122"/>
                <a:ea typeface="迷你简中等线" panose="03000509000000000000" pitchFamily="65" charset="-122"/>
              </a:rPr>
              <a:t>MVVM</a:t>
            </a:r>
            <a:endParaRPr lang="en-US" sz="8000" dirty="0">
              <a:solidFill>
                <a:schemeClr val="bg1">
                  <a:lumMod val="95000"/>
                </a:schemeClr>
              </a:solidFill>
              <a:latin typeface="迷你简中等线" panose="03000509000000000000" pitchFamily="65" charset="-122"/>
              <a:ea typeface="迷你简中等线" panose="03000509000000000000" pitchFamily="65"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3311027" y="2611364"/>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19260" y="671830"/>
            <a:ext cx="1597660"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如何通知依赖？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419100" y="1598295"/>
            <a:ext cx="4838700" cy="1114425"/>
          </a:xfrm>
          <a:prstGeom prst="rect">
            <a:avLst/>
          </a:prstGeom>
        </p:spPr>
      </p:pic>
      <p:pic>
        <p:nvPicPr>
          <p:cNvPr id="5" name="图片 4"/>
          <p:cNvPicPr>
            <a:picLocks noChangeAspect="1"/>
          </p:cNvPicPr>
          <p:nvPr/>
        </p:nvPicPr>
        <p:blipFill>
          <a:blip r:embed="rId2"/>
          <a:stretch>
            <a:fillRect/>
          </a:stretch>
        </p:blipFill>
        <p:spPr>
          <a:xfrm>
            <a:off x="5882005" y="1598295"/>
            <a:ext cx="5153025" cy="4324350"/>
          </a:xfrm>
          <a:prstGeom prst="rect">
            <a:avLst/>
          </a:prstGeom>
        </p:spPr>
      </p:pic>
      <p:sp>
        <p:nvSpPr>
          <p:cNvPr id="16" name="Freeform 31"/>
          <p:cNvSpPr/>
          <p:nvPr/>
        </p:nvSpPr>
        <p:spPr>
          <a:xfrm>
            <a:off x="1253063" y="4404969"/>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1283335" y="4942205"/>
            <a:ext cx="3393440" cy="922020"/>
          </a:xfrm>
          <a:prstGeom prst="rect">
            <a:avLst/>
          </a:prstGeom>
          <a:noFill/>
        </p:spPr>
        <p:txBody>
          <a:bodyPr wrap="square" rtlCol="0">
            <a:spAutoFit/>
          </a:bodyPr>
          <a:p>
            <a:r>
              <a:rPr lang="zh-CN" altLang="en-US">
                <a:solidFill>
                  <a:schemeClr val="bg1"/>
                </a:solidFill>
                <a:latin typeface="Microsoft YaHei" panose="020B0503020204020204" pitchFamily="34" charset="-122"/>
                <a:ea typeface="Microsoft YaHei" panose="020B0503020204020204" pitchFamily="34" charset="-122"/>
              </a:rPr>
              <a:t>如何主动通知？</a:t>
            </a:r>
            <a:endParaRPr lang="zh-CN" altLang="en-US">
              <a:solidFill>
                <a:schemeClr val="bg1"/>
              </a:solidFill>
              <a:latin typeface="Microsoft YaHei" panose="020B0503020204020204" pitchFamily="34" charset="-122"/>
              <a:ea typeface="Microsoft YaHei" panose="020B0503020204020204" pitchFamily="34" charset="-122"/>
            </a:endParaRPr>
          </a:p>
          <a:p>
            <a:r>
              <a:rPr lang="zh-CN" altLang="en-US">
                <a:solidFill>
                  <a:schemeClr val="bg1"/>
                </a:solidFill>
                <a:latin typeface="Microsoft YaHei" panose="020B0503020204020204" pitchFamily="34" charset="-122"/>
                <a:ea typeface="Microsoft YaHei" panose="020B0503020204020204" pitchFamily="34" charset="-122"/>
              </a:rPr>
              <a:t>可否利用</a:t>
            </a:r>
            <a:r>
              <a:rPr lang="zh-CN" altLang="en-US">
                <a:solidFill>
                  <a:schemeClr val="bg1"/>
                </a:solidFill>
                <a:latin typeface="Microsoft YaHei" panose="020B0503020204020204" pitchFamily="34" charset="-122"/>
                <a:ea typeface="Microsoft YaHei" panose="020B0503020204020204" pitchFamily="34" charset="-122"/>
              </a:rPr>
              <a:t>可观测对象的属性，</a:t>
            </a:r>
            <a:endParaRPr lang="zh-CN" altLang="en-US">
              <a:solidFill>
                <a:schemeClr val="bg1"/>
              </a:solidFill>
              <a:latin typeface="Microsoft YaHei" panose="020B0503020204020204" pitchFamily="34" charset="-122"/>
              <a:ea typeface="Microsoft YaHei" panose="020B0503020204020204" pitchFamily="34" charset="-122"/>
            </a:endParaRPr>
          </a:p>
          <a:p>
            <a:r>
              <a:rPr lang="zh-CN" altLang="en-US">
                <a:solidFill>
                  <a:schemeClr val="bg1"/>
                </a:solidFill>
                <a:latin typeface="Microsoft YaHei" panose="020B0503020204020204" pitchFamily="34" charset="-122"/>
                <a:ea typeface="Microsoft YaHei" panose="020B0503020204020204" pitchFamily="34" charset="-122"/>
              </a:rPr>
              <a:t>即</a:t>
            </a:r>
            <a:r>
              <a:rPr lang="en-US" altLang="zh-CN">
                <a:solidFill>
                  <a:schemeClr val="bg1"/>
                </a:solidFill>
                <a:latin typeface="Microsoft YaHei" panose="020B0503020204020204" pitchFamily="34" charset="-122"/>
                <a:ea typeface="Microsoft YaHei" panose="020B0503020204020204" pitchFamily="34" charset="-122"/>
              </a:rPr>
              <a:t>age</a:t>
            </a:r>
            <a:r>
              <a:rPr lang="zh-CN" altLang="en-US">
                <a:solidFill>
                  <a:schemeClr val="bg1"/>
                </a:solidFill>
                <a:latin typeface="Microsoft YaHei" panose="020B0503020204020204" pitchFamily="34" charset="-122"/>
                <a:ea typeface="Microsoft YaHei" panose="020B0503020204020204" pitchFamily="34" charset="-122"/>
              </a:rPr>
              <a:t>属性上</a:t>
            </a:r>
            <a:r>
              <a:rPr lang="zh-CN" altLang="en-US">
                <a:solidFill>
                  <a:schemeClr val="bg1"/>
                </a:solidFill>
                <a:latin typeface="Microsoft YaHei" panose="020B0503020204020204" pitchFamily="34" charset="-122"/>
                <a:ea typeface="Microsoft YaHei" panose="020B0503020204020204" pitchFamily="34" charset="-122"/>
              </a:rPr>
              <a:t>？</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7" name="矩形 6"/>
          <p:cNvSpPr/>
          <p:nvPr/>
        </p:nvSpPr>
        <p:spPr>
          <a:xfrm>
            <a:off x="6680200" y="3564255"/>
            <a:ext cx="2832735" cy="51943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如何收集依赖？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532130" y="3641725"/>
            <a:ext cx="5688965" cy="1571625"/>
          </a:xfrm>
          <a:prstGeom prst="rect">
            <a:avLst/>
          </a:prstGeom>
        </p:spPr>
      </p:pic>
      <p:pic>
        <p:nvPicPr>
          <p:cNvPr id="5" name="图片 4"/>
          <p:cNvPicPr>
            <a:picLocks noChangeAspect="1"/>
          </p:cNvPicPr>
          <p:nvPr/>
        </p:nvPicPr>
        <p:blipFill>
          <a:blip r:embed="rId2"/>
          <a:stretch>
            <a:fillRect/>
          </a:stretch>
        </p:blipFill>
        <p:spPr>
          <a:xfrm>
            <a:off x="6540500" y="1469390"/>
            <a:ext cx="5105400" cy="5000625"/>
          </a:xfrm>
          <a:prstGeom prst="rect">
            <a:avLst/>
          </a:prstGeom>
        </p:spPr>
      </p:pic>
      <p:grpSp>
        <p:nvGrpSpPr>
          <p:cNvPr id="9" name="组合 8"/>
          <p:cNvGrpSpPr/>
          <p:nvPr/>
        </p:nvGrpSpPr>
        <p:grpSpPr>
          <a:xfrm>
            <a:off x="325120" y="1824990"/>
            <a:ext cx="5565140" cy="1634367"/>
            <a:chOff x="1043" y="2861"/>
            <a:chExt cx="5826" cy="2821"/>
          </a:xfrm>
        </p:grpSpPr>
        <p:sp>
          <p:nvSpPr>
            <p:cNvPr id="6" name="TextBox 22"/>
            <p:cNvSpPr txBox="1"/>
            <p:nvPr/>
          </p:nvSpPr>
          <p:spPr>
            <a:xfrm>
              <a:off x="1887" y="2861"/>
              <a:ext cx="4176" cy="636"/>
            </a:xfrm>
            <a:prstGeom prst="rect">
              <a:avLst/>
            </a:prstGeom>
            <a:noFill/>
          </p:spPr>
          <p:txBody>
            <a:bodyPr wrap="square" rtlCol="0">
              <a:spAutoFit/>
            </a:bodyPr>
            <a:p>
              <a:r>
                <a:rPr lang="en-US" altLang="zh-CN" b="1" dirty="0">
                  <a:solidFill>
                    <a:srgbClr val="F4B183"/>
                  </a:solidFill>
                  <a:latin typeface="Microsoft YaHei" panose="020B0503020204020204" pitchFamily="34" charset="-122"/>
                  <a:ea typeface="Microsoft YaHei" panose="020B0503020204020204" pitchFamily="34" charset="-122"/>
                </a:rPr>
                <a:t>Dep</a:t>
              </a:r>
              <a:endParaRPr lang="en-US" altLang="zh-CN"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2017"/>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创建一个</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依赖收集器</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Dep</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来存储依赖</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修改</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Watcher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绑定要触发的回调函数，即</a:t>
              </a:r>
              <a:r>
                <a:rPr lang="en-US" altLang="zh-CN"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rPr>
                <a:t>Dep.target -&gt;</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rPr>
                <a:t> 依赖</a:t>
              </a:r>
              <a:endPar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12" y="1147"/>
              <a:ext cx="1388"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OBJECT</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24340" y="671830"/>
            <a:ext cx="151447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如何收集依赖？</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1"/>
          <a:stretch>
            <a:fillRect/>
          </a:stretch>
        </p:blipFill>
        <p:spPr>
          <a:xfrm>
            <a:off x="5452745" y="1224280"/>
            <a:ext cx="6664325" cy="5314950"/>
          </a:xfrm>
          <a:prstGeom prst="rect">
            <a:avLst/>
          </a:prstGeom>
        </p:spPr>
      </p:pic>
      <p:grpSp>
        <p:nvGrpSpPr>
          <p:cNvPr id="9" name="组合 8"/>
          <p:cNvGrpSpPr/>
          <p:nvPr/>
        </p:nvGrpSpPr>
        <p:grpSpPr>
          <a:xfrm>
            <a:off x="134620" y="1819275"/>
            <a:ext cx="5565140" cy="2495871"/>
            <a:chOff x="1043" y="2861"/>
            <a:chExt cx="5826" cy="4308"/>
          </a:xfrm>
        </p:grpSpPr>
        <p:sp>
          <p:nvSpPr>
            <p:cNvPr id="8" name="TextBox 22"/>
            <p:cNvSpPr txBox="1"/>
            <p:nvPr/>
          </p:nvSpPr>
          <p:spPr>
            <a:xfrm>
              <a:off x="1771" y="2861"/>
              <a:ext cx="4176" cy="636"/>
            </a:xfrm>
            <a:prstGeom prst="rect">
              <a:avLst/>
            </a:prstGeom>
            <a:noFill/>
          </p:spPr>
          <p:txBody>
            <a:bodyPr wrap="square" rtlCol="0">
              <a:spAutoFit/>
            </a:bodyPr>
            <a:p>
              <a:r>
                <a:rPr lang="en-US" altLang="zh-CN" b="1" dirty="0">
                  <a:solidFill>
                    <a:srgbClr val="F4B183"/>
                  </a:solidFill>
                  <a:latin typeface="Microsoft YaHei" panose="020B0503020204020204" pitchFamily="34" charset="-122"/>
                  <a:ea typeface="Microsoft YaHei" panose="020B0503020204020204" pitchFamily="34" charset="-122"/>
                </a:rPr>
                <a:t>Dep</a:t>
              </a:r>
              <a:endParaRPr lang="en-US" altLang="zh-CN"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3504"/>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创建一个</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依赖收集器</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Dep</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来存储依赖</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修改</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Watcher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绑定要触发的回调函数，即</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Dep.target -&gt;</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 依赖</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绑定</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Observer</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742950" lvl="1" indent="-285750">
                <a:buFont typeface="Wingdings" panose="05000000000000000000" charset="0"/>
                <a:buChar char="Ø"/>
              </a:pP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通过</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getter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进行依赖收集</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marL="742950" lvl="1" indent="-285750">
                <a:buFont typeface="Wingdings" panose="05000000000000000000" charset="0"/>
                <a:buChar char="Ø"/>
              </a:pP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而每个</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setter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方法就是一个观察者，</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在数据变更的时候通知订阅者更新视图。</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2968" y="1147"/>
              <a:ext cx="1270"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ARRAY</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088120" y="671830"/>
            <a:ext cx="1750695" cy="306705"/>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Array</a:t>
            </a:r>
            <a:r>
              <a:rPr lang="zh-CN" altLang="en-US" sz="1400">
                <a:solidFill>
                  <a:schemeClr val="bg1"/>
                </a:solidFill>
                <a:latin typeface="Microsoft YaHei" panose="020B0503020204020204" pitchFamily="34" charset="-122"/>
                <a:ea typeface="Microsoft YaHei" panose="020B0503020204020204" pitchFamily="34" charset="-122"/>
              </a:rPr>
              <a:t>的变化侦测</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1"/>
          <a:stretch>
            <a:fillRect/>
          </a:stretch>
        </p:blipFill>
        <p:spPr>
          <a:xfrm>
            <a:off x="264160" y="1642110"/>
            <a:ext cx="6305550" cy="4829175"/>
          </a:xfrm>
          <a:prstGeom prst="rect">
            <a:avLst/>
          </a:prstGeom>
        </p:spPr>
      </p:pic>
      <p:grpSp>
        <p:nvGrpSpPr>
          <p:cNvPr id="9" name="组合 8"/>
          <p:cNvGrpSpPr/>
          <p:nvPr/>
        </p:nvGrpSpPr>
        <p:grpSpPr>
          <a:xfrm>
            <a:off x="6964680" y="2159635"/>
            <a:ext cx="4779645" cy="3142100"/>
            <a:chOff x="1043" y="2861"/>
            <a:chExt cx="5826" cy="5424"/>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数组拦截器</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4620"/>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使用拦截器覆盖</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Array.prototype</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将操作数组方法</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rPr>
                <a:t>转换</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操作拦截器提供的方法</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拦截器只覆盖响应式数组的原型</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4.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使用浏览器提供的属性</a:t>
              </a:r>
              <a:r>
                <a:rPr lang="en-US" altLang="zh-CN"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rPr>
                <a:t>__proto__</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来访问原型，</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可以用</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来挂载拦截器的方法</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5.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如果不能使用</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__proto__</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，则将这些方法</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直接</a:t>
              </a:r>
              <a:r>
                <a:rPr lang="zh-CN" altLang="en-US" sz="1400">
                  <a:solidFill>
                    <a:srgbClr val="F4B183"/>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挂载</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到</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被侦测的数组上，当作对象方法</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69010"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Microsoft YaHei" panose="020B0503020204020204" pitchFamily="34" charset="-122"/>
                <a:ea typeface="Microsoft YaHei" panose="020B0503020204020204" pitchFamily="34" charset="-122"/>
                <a:sym typeface="+mn-ea"/>
              </a:rPr>
              <a:t>Compile</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460375"/>
          </a:xfrm>
          <a:prstGeom prst="rect">
            <a:avLst/>
          </a:prstGeom>
          <a:noFill/>
        </p:spPr>
        <p:txBody>
          <a:bodyPr wrap="square" rtlCol="0">
            <a:spAutoFit/>
          </a:bodyPr>
          <a:lstStyle/>
          <a:p>
            <a:pPr algn="just"/>
            <a:r>
              <a:rPr lang="zh-CN" altLang="en-US" sz="1200">
                <a:solidFill>
                  <a:schemeClr val="bg1"/>
                </a:solidFill>
                <a:sym typeface="+mn-ea"/>
              </a:rPr>
              <a:t>指令解析器，对每个元素节点的指令进行扫描和解析，例如解析本文中 </a:t>
            </a:r>
            <a:r>
              <a:rPr lang="en-US" altLang="zh-CN" sz="1200">
                <a:solidFill>
                  <a:srgbClr val="DF3621"/>
                </a:solidFill>
                <a:sym typeface="+mn-ea"/>
              </a:rPr>
              <a:t>v-model </a:t>
            </a:r>
            <a:r>
              <a:rPr lang="zh-CN" altLang="en-US" sz="1200">
                <a:solidFill>
                  <a:schemeClr val="bg1"/>
                </a:solidFill>
                <a:sym typeface="+mn-ea"/>
              </a:rPr>
              <a:t>指令和 </a:t>
            </a:r>
            <a:r>
              <a:rPr lang="en-US" altLang="zh-CN" sz="1200">
                <a:solidFill>
                  <a:srgbClr val="DF3621"/>
                </a:solidFill>
                <a:sym typeface="+mn-ea"/>
              </a:rPr>
              <a:t>{{}} </a:t>
            </a:r>
            <a:r>
              <a:rPr lang="zh-CN" altLang="en-US" sz="1200">
                <a:solidFill>
                  <a:schemeClr val="bg1"/>
                </a:solidFill>
                <a:sym typeface="+mn-ea"/>
              </a:rPr>
              <a:t>指令</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732" y="954"/>
              <a:ext cx="2093" cy="822"/>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解析器</a:t>
              </a:r>
              <a:endParaRPr lang="zh-CN" alt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2859" y="1147"/>
              <a:ext cx="1500" cy="483"/>
            </a:xfrm>
            <a:prstGeom prst="rect">
              <a:avLst/>
            </a:prstGeom>
            <a:noFill/>
          </p:spPr>
          <p:txBody>
            <a:bodyPr wrap="none" rtlCol="0">
              <a:spAutoFit/>
            </a:bodyPr>
            <a:lstStyle/>
            <a:p>
              <a:pPr algn="ctr"/>
              <a:r>
                <a:rPr lang="en-US" altLang="zh-CN" sz="1400" dirty="0">
                  <a:solidFill>
                    <a:schemeClr val="bg1">
                      <a:lumMod val="95000"/>
                    </a:schemeClr>
                  </a:solidFill>
                </a:rPr>
                <a:t>COMPILE</a:t>
              </a:r>
              <a:endParaRPr lang="en-US" altLang="zh-CN" sz="1400" dirty="0">
                <a:solidFill>
                  <a:schemeClr val="bg1">
                    <a:lumMod val="95000"/>
                  </a:schemeClr>
                </a:solidFill>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527050" y="2129790"/>
            <a:ext cx="6172200" cy="2428875"/>
          </a:xfrm>
          <a:prstGeom prst="rect">
            <a:avLst/>
          </a:prstGeom>
        </p:spPr>
      </p:pic>
      <p:grpSp>
        <p:nvGrpSpPr>
          <p:cNvPr id="9" name="组合 8"/>
          <p:cNvGrpSpPr/>
          <p:nvPr/>
        </p:nvGrpSpPr>
        <p:grpSpPr>
          <a:xfrm>
            <a:off x="6932295" y="2129790"/>
            <a:ext cx="4779645" cy="1849691"/>
            <a:chOff x="1043" y="2861"/>
            <a:chExt cx="5826" cy="3193"/>
          </a:xfrm>
        </p:grpSpPr>
        <p:sp>
          <p:nvSpPr>
            <p:cNvPr id="8" name="TextBox 22"/>
            <p:cNvSpPr txBox="1"/>
            <p:nvPr/>
          </p:nvSpPr>
          <p:spPr>
            <a:xfrm>
              <a:off x="1887" y="2861"/>
              <a:ext cx="4176" cy="636"/>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解析器</a:t>
              </a:r>
              <a:r>
                <a:rPr lang="en-US" altLang="zh-CN" b="1" dirty="0">
                  <a:solidFill>
                    <a:srgbClr val="F4B183"/>
                  </a:solidFill>
                  <a:latin typeface="Microsoft YaHei" panose="020B0503020204020204" pitchFamily="34" charset="-122"/>
                  <a:ea typeface="Microsoft YaHei" panose="020B0503020204020204" pitchFamily="34" charset="-122"/>
                </a:rPr>
                <a:t>Compile</a:t>
              </a:r>
              <a:endParaRPr lang="en-US" altLang="zh-CN" b="1" dirty="0">
                <a:solidFill>
                  <a:srgbClr val="F4B183"/>
                </a:solidFill>
                <a:latin typeface="Microsoft YaHei" panose="020B0503020204020204" pitchFamily="34" charset="-122"/>
                <a:ea typeface="Microsoft YaHei" panose="020B0503020204020204" pitchFamily="34" charset="-122"/>
              </a:endParaRPr>
            </a:p>
          </p:txBody>
        </p:sp>
        <p:sp>
          <p:nvSpPr>
            <p:cNvPr id="11" name="Rectangle 24"/>
            <p:cNvSpPr/>
            <p:nvPr/>
          </p:nvSpPr>
          <p:spPr>
            <a:xfrm>
              <a:off x="1043" y="3665"/>
              <a:ext cx="5826" cy="2389"/>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扫描和解析每个节点的相关指令</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初始化模板数据(</a:t>
              </a:r>
              <a:r>
                <a:rPr lang="zh-CN" altLang="en-US" sz="1400">
                  <a:solidFill>
                    <a:schemeClr val="bg1"/>
                  </a:solidFill>
                  <a:latin typeface="Microsoft YaHei" panose="020B0503020204020204" pitchFamily="34" charset="-122"/>
                  <a:ea typeface="Microsoft YaHei" panose="020B0503020204020204" pitchFamily="34" charset="-122"/>
                  <a:sym typeface="+mn-ea"/>
                </a:rPr>
                <a:t>将</a:t>
              </a:r>
              <a:r>
                <a:rPr lang="en-US" altLang="zh-CN" sz="1400">
                  <a:solidFill>
                    <a:schemeClr val="bg1"/>
                  </a:solidFill>
                  <a:latin typeface="Microsoft YaHei" panose="020B0503020204020204" pitchFamily="34" charset="-122"/>
                  <a:ea typeface="Microsoft YaHei" panose="020B0503020204020204" pitchFamily="34" charset="-122"/>
                  <a:sym typeface="+mn-ea"/>
                </a:rPr>
                <a:t>data</a:t>
              </a:r>
              <a:r>
                <a:rPr lang="zh-CN" altLang="en-US" sz="1400">
                  <a:solidFill>
                    <a:schemeClr val="bg1"/>
                  </a:solidFill>
                  <a:latin typeface="Microsoft YaHei" panose="020B0503020204020204" pitchFamily="34" charset="-122"/>
                  <a:ea typeface="Microsoft YaHei" panose="020B0503020204020204" pitchFamily="34" charset="-122"/>
                  <a:sym typeface="+mn-ea"/>
                </a:rPr>
                <a:t>属性绑定到相应指令</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3.  初始化Watcher(</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依赖</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altLang="zh-CN" sz="1400">
                <a:solidFill>
                  <a:schemeClr val="bg1"/>
                </a:solidFill>
                <a:latin typeface="Microsoft YaHei" panose="020B0503020204020204" pitchFamily="34" charset="-122"/>
                <a:ea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981075" cy="1014730"/>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15" y="2731135"/>
            <a:ext cx="2936875" cy="460375"/>
          </a:xfrm>
          <a:prstGeom prst="rect">
            <a:avLst/>
          </a:prstGeom>
        </p:spPr>
        <p:txBody>
          <a:bodyPr wrap="square">
            <a:spAutoFit/>
          </a:bodyPr>
          <a:lstStyle/>
          <a:p>
            <a:pPr eaLnBrk="0" fontAlgn="auto" hangingPunct="0">
              <a:spcBef>
                <a:spcPts val="0"/>
              </a:spcBef>
              <a:spcAft>
                <a:spcPts val="0"/>
              </a:spcAft>
              <a:defRPr/>
            </a:pPr>
            <a:r>
              <a:rPr lang="en-US" sz="2400" b="1" dirty="0">
                <a:solidFill>
                  <a:srgbClr val="F4B183"/>
                </a:solidFill>
                <a:latin typeface="Microsoft YaHei" panose="020B0503020204020204" pitchFamily="34" charset="-122"/>
                <a:ea typeface="Microsoft YaHei" panose="020B0503020204020204" pitchFamily="34" charset="-122"/>
                <a:sym typeface="+mn-ea"/>
              </a:rPr>
              <a:t>Demo</a:t>
            </a:r>
            <a:endParaRPr lang="en-US" sz="2400" b="1" dirty="0">
              <a:solidFill>
                <a:srgbClr val="F4B183"/>
              </a:solidFill>
              <a:latin typeface="Microsoft YaHei" panose="020B0503020204020204" pitchFamily="34" charset="-122"/>
              <a:ea typeface="Microsoft YaHei" panose="020B0503020204020204" pitchFamily="34" charset="-122"/>
              <a:sym typeface="+mn-ea"/>
            </a:endParaRPr>
          </a:p>
        </p:txBody>
      </p:sp>
      <p:sp>
        <p:nvSpPr>
          <p:cNvPr id="25" name="文本框 24"/>
          <p:cNvSpPr txBox="1"/>
          <p:nvPr/>
        </p:nvSpPr>
        <p:spPr>
          <a:xfrm>
            <a:off x="5225465" y="3203801"/>
            <a:ext cx="4102659" cy="275590"/>
          </a:xfrm>
          <a:prstGeom prst="rect">
            <a:avLst/>
          </a:prstGeom>
          <a:noFill/>
        </p:spPr>
        <p:txBody>
          <a:bodyPr wrap="square" rtlCol="0">
            <a:spAutoFit/>
          </a:bodyPr>
          <a:lstStyle/>
          <a:p>
            <a:pPr algn="just"/>
            <a:r>
              <a:rPr lang="en-US" sz="1200" dirty="0">
                <a:solidFill>
                  <a:schemeClr val="bg1">
                    <a:lumMod val="95000"/>
                  </a:schemeClr>
                </a:solidFill>
                <a:latin typeface="Calibri Light" panose="020F0302020204030204" pitchFamily="34" charset="0"/>
              </a:rPr>
              <a:t>Q &amp; A</a:t>
            </a:r>
            <a:endParaRPr 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4094465" y="3445641"/>
            <a:ext cx="3793863" cy="583565"/>
          </a:xfrm>
          <a:prstGeom prst="rect">
            <a:avLst/>
          </a:prstGeom>
          <a:noFill/>
        </p:spPr>
        <p:txBody>
          <a:bodyPr wrap="square" rtlCol="0">
            <a:spAutoFit/>
          </a:bodyPr>
          <a:lstStyle/>
          <a:p>
            <a:pPr algn="ctr"/>
            <a:r>
              <a:rPr lang="en-US" altLang="zh-CN" sz="2000" b="1" dirty="0">
                <a:solidFill>
                  <a:srgbClr val="F4B183"/>
                </a:solidFill>
                <a:latin typeface="微软雅黑 Light" panose="020B0502040204020203" pitchFamily="34" charset="-122"/>
                <a:ea typeface="微软雅黑 Light" panose="020B0502040204020203" pitchFamily="34" charset="-122"/>
              </a:rPr>
              <a:t>NICKKCIK</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MVVM - Weekly Share 23</a:t>
            </a:r>
            <a:endParaRPr lang="en-US" altLang="zh-CN" sz="1200" dirty="0">
              <a:solidFill>
                <a:schemeClr val="bg1">
                  <a:lumMod val="95000"/>
                </a:schemeClr>
              </a:solidFill>
            </a:endParaRPr>
          </a:p>
        </p:txBody>
      </p:sp>
      <p:sp>
        <p:nvSpPr>
          <p:cNvPr id="28" name="TextBox 4"/>
          <p:cNvSpPr txBox="1"/>
          <p:nvPr/>
        </p:nvSpPr>
        <p:spPr>
          <a:xfrm>
            <a:off x="4627020" y="2538063"/>
            <a:ext cx="2728752" cy="768350"/>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3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nvSpPr>
        <p:spPr>
          <a:xfrm>
            <a:off x="1368677"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Learn with Digital Content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 name="Freeform 27"/>
          <p:cNvSpPr/>
          <p:nvPr/>
        </p:nvSpPr>
        <p:spPr>
          <a:xfrm rot="20070184">
            <a:off x="4827322" y="2206883"/>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6" name="TextBox 28"/>
          <p:cNvSpPr txBox="1"/>
          <p:nvPr/>
        </p:nvSpPr>
        <p:spPr>
          <a:xfrm>
            <a:off x="1368677" y="4037738"/>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Marketing Boom !</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7" name="Freeform 31"/>
          <p:cNvSpPr/>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8" name="TextBox 32"/>
          <p:cNvSpPr txBox="1"/>
          <p:nvPr/>
        </p:nvSpPr>
        <p:spPr>
          <a:xfrm>
            <a:off x="6624534" y="193897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Professional Kit</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Freeform 34"/>
          <p:cNvSpPr/>
          <p:nvPr/>
        </p:nvSpPr>
        <p:spPr>
          <a:xfrm rot="1053240">
            <a:off x="10090621" y="2190390"/>
            <a:ext cx="1014924" cy="879606"/>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sp>
        <p:nvSpPr>
          <p:cNvPr id="10" name="TextBox 35"/>
          <p:cNvSpPr txBox="1"/>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01</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1" name="TextBox 36"/>
          <p:cNvSpPr txBox="1"/>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02</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2" name="TextBox 37"/>
          <p:cNvSpPr txBox="1"/>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03</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3" name="TextBox 38"/>
          <p:cNvSpPr txBox="1"/>
          <p:nvPr/>
        </p:nvSpPr>
        <p:spPr>
          <a:xfrm>
            <a:off x="6621875" y="4032531"/>
            <a:ext cx="3122428" cy="1338828"/>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Light Wall</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a:t>
            </a:r>
            <a:r>
              <a:rPr lang="en-US" sz="900" dirty="0" err="1">
                <a:solidFill>
                  <a:schemeClr val="bg1"/>
                </a:solidFill>
                <a:latin typeface="微软雅黑 Light" panose="020B0502040204020203" pitchFamily="34" charset="-122"/>
                <a:ea typeface="微软雅黑 Light" panose="020B0502040204020203" pitchFamily="34" charset="-122"/>
              </a:rPr>
              <a:t>lAppropriately</a:t>
            </a:r>
            <a:r>
              <a:rPr lang="en-US" sz="900" dirty="0">
                <a:solidFill>
                  <a:schemeClr val="bg1"/>
                </a:solidFill>
                <a:latin typeface="微软雅黑 Light" panose="020B0502040204020203" pitchFamily="34" charset="-122"/>
                <a:ea typeface="微软雅黑 Light" panose="020B0502040204020203" pitchFamily="34" charset="-122"/>
              </a:rPr>
              <a:t>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4" name="TextBox 39"/>
          <p:cNvSpPr txBox="1"/>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rPr>
              <a:t>04</a:t>
            </a:r>
            <a:endParaRPr lang="en-US" sz="9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
        <p:nvSpPr>
          <p:cNvPr id="15" name="Freeform 42"/>
          <p:cNvSpPr/>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FontAwesome" pitchFamily="2" charset="0"/>
            </a:endParaRPr>
          </a:p>
        </p:txBody>
      </p:sp>
      <p:grpSp>
        <p:nvGrpSpPr>
          <p:cNvPr id="20" name="组合 19"/>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
                                        <p:tgtEl>
                                          <p:spTgt spid="4">
                                            <p:txEl>
                                              <p:pRg st="0" end="0"/>
                                            </p:txEl>
                                          </p:spTgt>
                                        </p:tgtEl>
                                      </p:cBhvr>
                                    </p:animEffect>
                                    <p:anim calcmode="lin" valueType="num">
                                      <p:cBhvr>
                                        <p:cTn id="8" dur="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
                                        <p:tgtEl>
                                          <p:spTgt spid="4">
                                            <p:txEl>
                                              <p:pRg st="1" end="1"/>
                                            </p:txEl>
                                          </p:spTgt>
                                        </p:tgtEl>
                                      </p:cBhvr>
                                    </p:animEffect>
                                    <p:anim calcmode="lin" valueType="num">
                                      <p:cBhvr>
                                        <p:cTn id="14"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300"/>
                                        <p:tgtEl>
                                          <p:spTgt spid="4">
                                            <p:txEl>
                                              <p:pRg st="3" end="3"/>
                                            </p:txEl>
                                          </p:spTgt>
                                        </p:tgtEl>
                                      </p:cBhvr>
                                    </p:animEffect>
                                    <p:anim calcmode="lin" valueType="num">
                                      <p:cBhvr>
                                        <p:cTn id="20" dur="3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3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300"/>
                                        <p:tgtEl>
                                          <p:spTgt spid="8">
                                            <p:txEl>
                                              <p:pRg st="0" end="0"/>
                                            </p:txEl>
                                          </p:spTgt>
                                        </p:tgtEl>
                                      </p:cBhvr>
                                    </p:animEffect>
                                    <p:anim calcmode="lin" valueType="num">
                                      <p:cBhvr>
                                        <p:cTn id="30"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300"/>
                                        <p:tgtEl>
                                          <p:spTgt spid="8">
                                            <p:txEl>
                                              <p:pRg st="1" end="1"/>
                                            </p:txEl>
                                          </p:spTgt>
                                        </p:tgtEl>
                                      </p:cBhvr>
                                    </p:animEffect>
                                    <p:anim calcmode="lin" valueType="num">
                                      <p:cBhvr>
                                        <p:cTn id="36"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300"/>
                                        <p:tgtEl>
                                          <p:spTgt spid="8">
                                            <p:txEl>
                                              <p:pRg st="3" end="3"/>
                                            </p:txEl>
                                          </p:spTgt>
                                        </p:tgtEl>
                                      </p:cBhvr>
                                    </p:animEffect>
                                    <p:anim calcmode="lin" valueType="num">
                                      <p:cBhvr>
                                        <p:cTn id="42"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300"/>
                                        <p:tgtEl>
                                          <p:spTgt spid="6">
                                            <p:txEl>
                                              <p:pRg st="0" end="0"/>
                                            </p:txEl>
                                          </p:spTgt>
                                        </p:tgtEl>
                                      </p:cBhvr>
                                    </p:animEffect>
                                    <p:anim calcmode="lin" valueType="num">
                                      <p:cBhvr>
                                        <p:cTn id="52"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3"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300"/>
                                        <p:tgtEl>
                                          <p:spTgt spid="6">
                                            <p:txEl>
                                              <p:pRg st="1" end="1"/>
                                            </p:txEl>
                                          </p:spTgt>
                                        </p:tgtEl>
                                      </p:cBhvr>
                                    </p:animEffect>
                                    <p:anim calcmode="lin" valueType="num">
                                      <p:cBhvr>
                                        <p:cTn id="58" dur="3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9" dur="3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300"/>
                                        <p:tgtEl>
                                          <p:spTgt spid="6">
                                            <p:txEl>
                                              <p:pRg st="3" end="3"/>
                                            </p:txEl>
                                          </p:spTgt>
                                        </p:tgtEl>
                                      </p:cBhvr>
                                    </p:animEffect>
                                    <p:anim calcmode="lin" valueType="num">
                                      <p:cBhvr>
                                        <p:cTn id="64"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fade">
                                      <p:cBhvr>
                                        <p:cTn id="73" dur="300"/>
                                        <p:tgtEl>
                                          <p:spTgt spid="13">
                                            <p:txEl>
                                              <p:pRg st="0" end="0"/>
                                            </p:txEl>
                                          </p:spTgt>
                                        </p:tgtEl>
                                      </p:cBhvr>
                                    </p:animEffect>
                                    <p:anim calcmode="lin" valueType="num">
                                      <p:cBhvr>
                                        <p:cTn id="74"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5"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animEffect transition="in" filter="fade">
                                      <p:cBhvr>
                                        <p:cTn id="79" dur="300"/>
                                        <p:tgtEl>
                                          <p:spTgt spid="13">
                                            <p:txEl>
                                              <p:pRg st="1" end="1"/>
                                            </p:txEl>
                                          </p:spTgt>
                                        </p:tgtEl>
                                      </p:cBhvr>
                                    </p:animEffect>
                                    <p:anim calcmode="lin" valueType="num">
                                      <p:cBhvr>
                                        <p:cTn id="80" dur="3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1" dur="3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fade">
                                      <p:cBhvr>
                                        <p:cTn id="85" dur="300"/>
                                        <p:tgtEl>
                                          <p:spTgt spid="13">
                                            <p:txEl>
                                              <p:pRg st="3" end="3"/>
                                            </p:txEl>
                                          </p:spTgt>
                                        </p:tgtEl>
                                      </p:cBhvr>
                                    </p:animEffect>
                                    <p:anim calcmode="lin" valueType="num">
                                      <p:cBhvr>
                                        <p:cTn id="86" dur="3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87" dur="3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par>
                          <p:cTn id="92" fill="hold">
                            <p:stCondLst>
                              <p:cond delay="8000"/>
                            </p:stCondLst>
                            <p:childTnLst>
                              <p:par>
                                <p:cTn id="93" presetID="31" presetClass="entr" presetSubtype="0"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 calcmode="lin" valueType="num">
                                      <p:cBhvr>
                                        <p:cTn id="97" dur="500" fill="hold"/>
                                        <p:tgtEl>
                                          <p:spTgt spid="5"/>
                                        </p:tgtEl>
                                        <p:attrNameLst>
                                          <p:attrName>style.rotation</p:attrName>
                                        </p:attrNameLst>
                                      </p:cBhvr>
                                      <p:tavLst>
                                        <p:tav tm="0">
                                          <p:val>
                                            <p:fltVal val="90"/>
                                          </p:val>
                                        </p:tav>
                                        <p:tav tm="100000">
                                          <p:val>
                                            <p:fltVal val="0"/>
                                          </p:val>
                                        </p:tav>
                                      </p:tavLst>
                                    </p:anim>
                                    <p:animEffect transition="in" filter="fade">
                                      <p:cBhvr>
                                        <p:cTn id="98" dur="500"/>
                                        <p:tgtEl>
                                          <p:spTgt spid="5"/>
                                        </p:tgtEl>
                                      </p:cBhvr>
                                    </p:animEffect>
                                  </p:childTnLst>
                                </p:cTn>
                              </p:par>
                            </p:childTnLst>
                          </p:cTn>
                        </p:par>
                        <p:par>
                          <p:cTn id="99" fill="hold">
                            <p:stCondLst>
                              <p:cond delay="8500"/>
                            </p:stCondLst>
                            <p:childTnLst>
                              <p:par>
                                <p:cTn id="100" presetID="31" presetClass="entr" presetSubtype="0" fill="hold" grpId="0" nodeType="after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 calcmode="lin" valueType="num">
                                      <p:cBhvr>
                                        <p:cTn id="104" dur="500" fill="hold"/>
                                        <p:tgtEl>
                                          <p:spTgt spid="9"/>
                                        </p:tgtEl>
                                        <p:attrNameLst>
                                          <p:attrName>style.rotation</p:attrName>
                                        </p:attrNameLst>
                                      </p:cBhvr>
                                      <p:tavLst>
                                        <p:tav tm="0">
                                          <p:val>
                                            <p:fltVal val="90"/>
                                          </p:val>
                                        </p:tav>
                                        <p:tav tm="100000">
                                          <p:val>
                                            <p:fltVal val="0"/>
                                          </p:val>
                                        </p:tav>
                                      </p:tavLst>
                                    </p:anim>
                                    <p:animEffect transition="in" filter="fade">
                                      <p:cBhvr>
                                        <p:cTn id="105" dur="500"/>
                                        <p:tgtEl>
                                          <p:spTgt spid="9"/>
                                        </p:tgtEl>
                                      </p:cBhvr>
                                    </p:animEffect>
                                  </p:childTnLst>
                                </p:cTn>
                              </p:par>
                            </p:childTnLst>
                          </p:cTn>
                        </p:par>
                        <p:par>
                          <p:cTn id="106" fill="hold">
                            <p:stCondLst>
                              <p:cond delay="9000"/>
                            </p:stCondLst>
                            <p:childTnLst>
                              <p:par>
                                <p:cTn id="107" presetID="31" presetClass="entr" presetSubtype="0" fill="hold" grpId="0" nodeType="after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p:cTn id="109" dur="500" fill="hold"/>
                                        <p:tgtEl>
                                          <p:spTgt spid="7"/>
                                        </p:tgtEl>
                                        <p:attrNameLst>
                                          <p:attrName>ppt_w</p:attrName>
                                        </p:attrNameLst>
                                      </p:cBhvr>
                                      <p:tavLst>
                                        <p:tav tm="0">
                                          <p:val>
                                            <p:fltVal val="0"/>
                                          </p:val>
                                        </p:tav>
                                        <p:tav tm="100000">
                                          <p:val>
                                            <p:strVal val="#ppt_w"/>
                                          </p:val>
                                        </p:tav>
                                      </p:tavLst>
                                    </p:anim>
                                    <p:anim calcmode="lin" valueType="num">
                                      <p:cBhvr>
                                        <p:cTn id="110" dur="500" fill="hold"/>
                                        <p:tgtEl>
                                          <p:spTgt spid="7"/>
                                        </p:tgtEl>
                                        <p:attrNameLst>
                                          <p:attrName>ppt_h</p:attrName>
                                        </p:attrNameLst>
                                      </p:cBhvr>
                                      <p:tavLst>
                                        <p:tav tm="0">
                                          <p:val>
                                            <p:fltVal val="0"/>
                                          </p:val>
                                        </p:tav>
                                        <p:tav tm="100000">
                                          <p:val>
                                            <p:strVal val="#ppt_h"/>
                                          </p:val>
                                        </p:tav>
                                      </p:tavLst>
                                    </p:anim>
                                    <p:anim calcmode="lin" valueType="num">
                                      <p:cBhvr>
                                        <p:cTn id="111" dur="500" fill="hold"/>
                                        <p:tgtEl>
                                          <p:spTgt spid="7"/>
                                        </p:tgtEl>
                                        <p:attrNameLst>
                                          <p:attrName>style.rotation</p:attrName>
                                        </p:attrNameLst>
                                      </p:cBhvr>
                                      <p:tavLst>
                                        <p:tav tm="0">
                                          <p:val>
                                            <p:fltVal val="90"/>
                                          </p:val>
                                        </p:tav>
                                        <p:tav tm="100000">
                                          <p:val>
                                            <p:fltVal val="0"/>
                                          </p:val>
                                        </p:tav>
                                      </p:tavLst>
                                    </p:anim>
                                    <p:animEffect transition="in" filter="fade">
                                      <p:cBhvr>
                                        <p:cTn id="112" dur="500"/>
                                        <p:tgtEl>
                                          <p:spTgt spid="7"/>
                                        </p:tgtEl>
                                      </p:cBhvr>
                                    </p:animEffect>
                                  </p:childTnLst>
                                </p:cTn>
                              </p:par>
                            </p:childTnLst>
                          </p:cTn>
                        </p:par>
                        <p:par>
                          <p:cTn id="113" fill="hold">
                            <p:stCondLst>
                              <p:cond delay="9500"/>
                            </p:stCondLst>
                            <p:childTnLst>
                              <p:par>
                                <p:cTn id="114" presetID="31" presetClass="entr" presetSubtype="0" fill="hold" grpId="0" nodeType="after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ppt_w</p:attrName>
                                        </p:attrNameLst>
                                      </p:cBhvr>
                                      <p:tavLst>
                                        <p:tav tm="0">
                                          <p:val>
                                            <p:fltVal val="0"/>
                                          </p:val>
                                        </p:tav>
                                        <p:tav tm="100000">
                                          <p:val>
                                            <p:strVal val="#ppt_w"/>
                                          </p:val>
                                        </p:tav>
                                      </p:tavLst>
                                    </p:anim>
                                    <p:anim calcmode="lin" valueType="num">
                                      <p:cBhvr>
                                        <p:cTn id="117" dur="500" fill="hold"/>
                                        <p:tgtEl>
                                          <p:spTgt spid="15"/>
                                        </p:tgtEl>
                                        <p:attrNameLst>
                                          <p:attrName>ppt_h</p:attrName>
                                        </p:attrNameLst>
                                      </p:cBhvr>
                                      <p:tavLst>
                                        <p:tav tm="0">
                                          <p:val>
                                            <p:fltVal val="0"/>
                                          </p:val>
                                        </p:tav>
                                        <p:tav tm="100000">
                                          <p:val>
                                            <p:strVal val="#ppt_h"/>
                                          </p:val>
                                        </p:tav>
                                      </p:tavLst>
                                    </p:anim>
                                    <p:anim calcmode="lin" valueType="num">
                                      <p:cBhvr>
                                        <p:cTn id="118" dur="500" fill="hold"/>
                                        <p:tgtEl>
                                          <p:spTgt spid="15"/>
                                        </p:tgtEl>
                                        <p:attrNameLst>
                                          <p:attrName>style.rotation</p:attrName>
                                        </p:attrNameLst>
                                      </p:cBhvr>
                                      <p:tavLst>
                                        <p:tav tm="0">
                                          <p:val>
                                            <p:fltVal val="90"/>
                                          </p:val>
                                        </p:tav>
                                        <p:tav tm="100000">
                                          <p:val>
                                            <p:fltVal val="0"/>
                                          </p:val>
                                        </p:tav>
                                      </p:tavLst>
                                    </p:anim>
                                    <p:animEffect transition="in" filter="fade">
                                      <p:cBhvr>
                                        <p:cTn id="1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P spid="9" grpId="0" animBg="1"/>
      <p:bldP spid="10" grpId="0" animBg="1"/>
      <p:bldP spid="11" grpId="0" animBg="1"/>
      <p:bldP spid="12" grpId="0" animBg="1"/>
      <p:bldP spid="13" grpId="0" build="p"/>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p:cNvSpPr txBox="1"/>
          <p:nvPr>
            <p:custDataLst>
              <p:tags r:id="rId1"/>
            </p:custDataLst>
          </p:nvPr>
        </p:nvSpPr>
        <p:spPr>
          <a:xfrm>
            <a:off x="1368677" y="1938971"/>
            <a:ext cx="3122428" cy="1137285"/>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rPr>
              <a:t>MVVM</a:t>
            </a:r>
            <a:endParaRPr lang="en-US" sz="900" b="1" dirty="0">
              <a:solidFill>
                <a:schemeClr val="bg1"/>
              </a:solidFill>
              <a:latin typeface="Microsoft YaHei" panose="020B0503020204020204" pitchFamily="34" charset="-122"/>
              <a:ea typeface="Microsoft YaHei" panose="020B0503020204020204" pitchFamily="34" charset="-122"/>
            </a:endParaRPr>
          </a:p>
          <a:p>
            <a:endParaRPr lang="en-US" sz="1000" dirty="0">
              <a:solidFill>
                <a:schemeClr val="bg1"/>
              </a:solidFill>
              <a:latin typeface="Microsoft YaHei" panose="020B0503020204020204" pitchFamily="34" charset="-122"/>
              <a:ea typeface="Microsoft YaHei" panose="020B0503020204020204" pitchFamily="34" charset="-122"/>
              <a:sym typeface="+mn-ea"/>
            </a:endParaRPr>
          </a:p>
          <a:p>
            <a:r>
              <a:rPr lang="en-US" altLang="zh-CN" sz="1000" dirty="0">
                <a:solidFill>
                  <a:schemeClr val="bg1"/>
                </a:solidFill>
                <a:latin typeface="Microsoft YaHei" panose="020B0503020204020204" pitchFamily="34" charset="-122"/>
                <a:ea typeface="Microsoft YaHei" panose="020B0503020204020204" pitchFamily="34" charset="-122"/>
                <a:sym typeface="+mn-ea"/>
              </a:rPr>
              <a:t>1.</a:t>
            </a:r>
            <a:r>
              <a:rPr lang="zh-CN" altLang="en-US" sz="1000" dirty="0">
                <a:solidFill>
                  <a:schemeClr val="bg1"/>
                </a:solidFill>
                <a:latin typeface="Microsoft YaHei" panose="020B0503020204020204" pitchFamily="34" charset="-122"/>
                <a:ea typeface="Microsoft YaHei" panose="020B0503020204020204" pitchFamily="34" charset="-122"/>
                <a:sym typeface="+mn-ea"/>
              </a:rPr>
              <a:t>数据双向绑定</a:t>
            </a:r>
            <a:endParaRPr lang="en-US" altLang="zh-CN" sz="1000" dirty="0">
              <a:solidFill>
                <a:schemeClr val="bg1"/>
              </a:solidFill>
              <a:latin typeface="Microsoft YaHei" panose="020B0503020204020204" pitchFamily="34" charset="-122"/>
              <a:ea typeface="Microsoft YaHei" panose="020B0503020204020204" pitchFamily="34" charset="-122"/>
              <a:sym typeface="+mn-ea"/>
            </a:endParaRPr>
          </a:p>
          <a:p>
            <a:r>
              <a:rPr lang="en-US" altLang="zh-CN" sz="1000" dirty="0">
                <a:solidFill>
                  <a:schemeClr val="bg1"/>
                </a:solidFill>
                <a:latin typeface="Microsoft YaHei" panose="020B0503020204020204" pitchFamily="34" charset="-122"/>
                <a:ea typeface="Microsoft YaHei" panose="020B0503020204020204" pitchFamily="34" charset="-122"/>
                <a:sym typeface="+mn-ea"/>
              </a:rPr>
              <a:t>2.</a:t>
            </a:r>
            <a:r>
              <a:rPr lang="zh-CN" altLang="en-US" sz="1000" dirty="0">
                <a:solidFill>
                  <a:schemeClr val="bg1"/>
                </a:solidFill>
                <a:latin typeface="Microsoft YaHei" panose="020B0503020204020204" pitchFamily="34" charset="-122"/>
                <a:ea typeface="Microsoft YaHei" panose="020B0503020204020204" pitchFamily="34" charset="-122"/>
                <a:sym typeface="+mn-ea"/>
              </a:rPr>
              <a:t>变化侦测两种类型</a:t>
            </a:r>
            <a:endParaRPr lang="en-US" sz="1000" dirty="0">
              <a:solidFill>
                <a:schemeClr val="bg1"/>
              </a:solidFill>
              <a:latin typeface="Microsoft YaHei" panose="020B0503020204020204" pitchFamily="34" charset="-122"/>
              <a:ea typeface="Microsoft YaHei" panose="020B0503020204020204" pitchFamily="34" charset="-122"/>
              <a:sym typeface="+mn-ea"/>
            </a:endParaRPr>
          </a:p>
          <a:p>
            <a:r>
              <a:rPr lang="zh-CN" altLang="en-US" sz="1000" dirty="0">
                <a:solidFill>
                  <a:schemeClr val="bg1"/>
                </a:solidFill>
                <a:latin typeface="Microsoft YaHei" panose="020B0503020204020204" pitchFamily="34" charset="-122"/>
                <a:ea typeface="Microsoft YaHei" panose="020B0503020204020204" pitchFamily="34" charset="-122"/>
                <a:sym typeface="+mn-ea"/>
              </a:rPr>
              <a:t>（</a:t>
            </a:r>
            <a:r>
              <a:rPr lang="en-US" altLang="zh-CN" sz="1000" dirty="0">
                <a:solidFill>
                  <a:schemeClr val="bg1"/>
                </a:solidFill>
                <a:latin typeface="Microsoft YaHei" panose="020B0503020204020204" pitchFamily="34" charset="-122"/>
                <a:ea typeface="Microsoft YaHei" panose="020B0503020204020204" pitchFamily="34" charset="-122"/>
                <a:sym typeface="+mn-ea"/>
              </a:rPr>
              <a:t>1</a:t>
            </a:r>
            <a:r>
              <a:rPr lang="zh-CN" altLang="en-US" sz="1000" dirty="0">
                <a:solidFill>
                  <a:schemeClr val="bg1"/>
                </a:solidFill>
                <a:latin typeface="Microsoft YaHei" panose="020B0503020204020204" pitchFamily="34" charset="-122"/>
                <a:ea typeface="Microsoft YaHei" panose="020B0503020204020204" pitchFamily="34" charset="-122"/>
                <a:sym typeface="+mn-ea"/>
              </a:rPr>
              <a:t>）</a:t>
            </a:r>
            <a:r>
              <a:rPr lang="en-US" sz="1000" dirty="0">
                <a:solidFill>
                  <a:schemeClr val="bg1"/>
                </a:solidFill>
                <a:latin typeface="Microsoft YaHei" panose="020B0503020204020204" pitchFamily="34" charset="-122"/>
                <a:ea typeface="Microsoft YaHei" panose="020B0503020204020204" pitchFamily="34" charset="-122"/>
                <a:sym typeface="+mn-ea"/>
              </a:rPr>
              <a:t>Pull: Angular / React</a:t>
            </a:r>
            <a:endParaRPr lang="en-US" sz="1000" dirty="0">
              <a:solidFill>
                <a:schemeClr val="bg1"/>
              </a:solidFill>
              <a:latin typeface="Microsoft YaHei" panose="020B0503020204020204" pitchFamily="34" charset="-122"/>
              <a:ea typeface="Microsoft YaHei" panose="020B0503020204020204" pitchFamily="34" charset="-122"/>
            </a:endParaRPr>
          </a:p>
          <a:p>
            <a:r>
              <a:rPr lang="zh-CN" altLang="en-US" sz="1000" dirty="0">
                <a:solidFill>
                  <a:schemeClr val="bg1"/>
                </a:solidFill>
                <a:latin typeface="Microsoft YaHei" panose="020B0503020204020204" pitchFamily="34" charset="-122"/>
                <a:ea typeface="Microsoft YaHei" panose="020B0503020204020204" pitchFamily="34" charset="-122"/>
                <a:sym typeface="+mn-ea"/>
              </a:rPr>
              <a:t>（</a:t>
            </a:r>
            <a:r>
              <a:rPr lang="en-US" altLang="zh-CN" sz="1000" dirty="0">
                <a:solidFill>
                  <a:schemeClr val="bg1"/>
                </a:solidFill>
                <a:latin typeface="Microsoft YaHei" panose="020B0503020204020204" pitchFamily="34" charset="-122"/>
                <a:ea typeface="Microsoft YaHei" panose="020B0503020204020204" pitchFamily="34" charset="-122"/>
                <a:sym typeface="+mn-ea"/>
              </a:rPr>
              <a:t>2</a:t>
            </a:r>
            <a:r>
              <a:rPr lang="zh-CN" altLang="en-US" sz="1000" dirty="0">
                <a:solidFill>
                  <a:schemeClr val="bg1"/>
                </a:solidFill>
                <a:latin typeface="Microsoft YaHei" panose="020B0503020204020204" pitchFamily="34" charset="-122"/>
                <a:ea typeface="Microsoft YaHei" panose="020B0503020204020204" pitchFamily="34" charset="-122"/>
                <a:sym typeface="+mn-ea"/>
              </a:rPr>
              <a:t>）</a:t>
            </a:r>
            <a:r>
              <a:rPr lang="en-US" sz="1000" dirty="0">
                <a:solidFill>
                  <a:schemeClr val="bg1"/>
                </a:solidFill>
                <a:latin typeface="Microsoft YaHei" panose="020B0503020204020204" pitchFamily="34" charset="-122"/>
                <a:ea typeface="Microsoft YaHei" panose="020B0503020204020204" pitchFamily="34" charset="-122"/>
                <a:sym typeface="+mn-ea"/>
              </a:rPr>
              <a:t>Push: Vue</a:t>
            </a:r>
            <a:endParaRPr lang="en-US" sz="1000" dirty="0">
              <a:solidFill>
                <a:schemeClr val="bg1"/>
              </a:solidFill>
              <a:latin typeface="Microsoft YaHei" panose="020B0503020204020204" pitchFamily="34" charset="-122"/>
              <a:ea typeface="Microsoft YaHei" panose="020B0503020204020204" pitchFamily="34" charset="-122"/>
            </a:endParaRPr>
          </a:p>
        </p:txBody>
      </p:sp>
      <p:sp>
        <p:nvSpPr>
          <p:cNvPr id="5" name="Freeform 27"/>
          <p:cNvSpPr/>
          <p:nvPr>
            <p:custDataLst>
              <p:tags r:id="rId2"/>
            </p:custDataLst>
          </p:nvPr>
        </p:nvSpPr>
        <p:spPr>
          <a:xfrm rot="20070184">
            <a:off x="4090087" y="1982728"/>
            <a:ext cx="745646" cy="803005"/>
          </a:xfrm>
          <a:custGeom>
            <a:avLst/>
            <a:gdLst/>
            <a:ahLst/>
            <a:cxnLst/>
            <a:rect l="l" t="t" r="r" b="b"/>
            <a:pathLst>
              <a:path w="212271" h="228600">
                <a:moveTo>
                  <a:pt x="16328" y="81643"/>
                </a:moveTo>
                <a:lnTo>
                  <a:pt x="16328" y="212272"/>
                </a:lnTo>
                <a:lnTo>
                  <a:pt x="195943" y="212272"/>
                </a:lnTo>
                <a:lnTo>
                  <a:pt x="195943" y="81643"/>
                </a:lnTo>
                <a:close/>
                <a:moveTo>
                  <a:pt x="151039" y="16329"/>
                </a:moveTo>
                <a:cubicBezTo>
                  <a:pt x="149848" y="16329"/>
                  <a:pt x="148870" y="16712"/>
                  <a:pt x="148105" y="17477"/>
                </a:cubicBezTo>
                <a:cubicBezTo>
                  <a:pt x="147340" y="18242"/>
                  <a:pt x="146957" y="19220"/>
                  <a:pt x="146957" y="20411"/>
                </a:cubicBezTo>
                <a:lnTo>
                  <a:pt x="146957" y="57150"/>
                </a:lnTo>
                <a:cubicBezTo>
                  <a:pt x="146957" y="58341"/>
                  <a:pt x="147340" y="59319"/>
                  <a:pt x="148105" y="60084"/>
                </a:cubicBezTo>
                <a:cubicBezTo>
                  <a:pt x="148870" y="60850"/>
                  <a:pt x="149848" y="61232"/>
                  <a:pt x="151039" y="61232"/>
                </a:cubicBezTo>
                <a:lnTo>
                  <a:pt x="159203" y="61232"/>
                </a:lnTo>
                <a:cubicBezTo>
                  <a:pt x="160394" y="61232"/>
                  <a:pt x="161372" y="60850"/>
                  <a:pt x="162137" y="60084"/>
                </a:cubicBezTo>
                <a:cubicBezTo>
                  <a:pt x="162903" y="59319"/>
                  <a:pt x="163285" y="58341"/>
                  <a:pt x="163285" y="57150"/>
                </a:cubicBezTo>
                <a:lnTo>
                  <a:pt x="163285" y="20411"/>
                </a:lnTo>
                <a:cubicBezTo>
                  <a:pt x="163285" y="19220"/>
                  <a:pt x="162903" y="18242"/>
                  <a:pt x="162137" y="17477"/>
                </a:cubicBezTo>
                <a:cubicBezTo>
                  <a:pt x="161372" y="16712"/>
                  <a:pt x="160394" y="16329"/>
                  <a:pt x="159203" y="16329"/>
                </a:cubicBezTo>
                <a:close/>
                <a:moveTo>
                  <a:pt x="53068" y="16329"/>
                </a:moveTo>
                <a:cubicBezTo>
                  <a:pt x="51877" y="16329"/>
                  <a:pt x="50899" y="16712"/>
                  <a:pt x="50134" y="17477"/>
                </a:cubicBezTo>
                <a:cubicBezTo>
                  <a:pt x="49368" y="18242"/>
                  <a:pt x="48985" y="19220"/>
                  <a:pt x="48985" y="20411"/>
                </a:cubicBezTo>
                <a:lnTo>
                  <a:pt x="48985" y="57150"/>
                </a:lnTo>
                <a:cubicBezTo>
                  <a:pt x="48985" y="58341"/>
                  <a:pt x="49368" y="59319"/>
                  <a:pt x="50134" y="60084"/>
                </a:cubicBezTo>
                <a:cubicBezTo>
                  <a:pt x="50899" y="60850"/>
                  <a:pt x="51877" y="61232"/>
                  <a:pt x="53068" y="61232"/>
                </a:cubicBezTo>
                <a:lnTo>
                  <a:pt x="61232" y="61232"/>
                </a:lnTo>
                <a:cubicBezTo>
                  <a:pt x="62423" y="61232"/>
                  <a:pt x="63401" y="60850"/>
                  <a:pt x="64166" y="60084"/>
                </a:cubicBezTo>
                <a:cubicBezTo>
                  <a:pt x="64931" y="59319"/>
                  <a:pt x="65314" y="58341"/>
                  <a:pt x="65314" y="57150"/>
                </a:cubicBezTo>
                <a:lnTo>
                  <a:pt x="65314" y="20411"/>
                </a:lnTo>
                <a:cubicBezTo>
                  <a:pt x="65314" y="19220"/>
                  <a:pt x="64931" y="18242"/>
                  <a:pt x="64166" y="17477"/>
                </a:cubicBezTo>
                <a:cubicBezTo>
                  <a:pt x="63401" y="16712"/>
                  <a:pt x="62423" y="16329"/>
                  <a:pt x="61232" y="16329"/>
                </a:cubicBezTo>
                <a:close/>
                <a:moveTo>
                  <a:pt x="53068" y="0"/>
                </a:moveTo>
                <a:lnTo>
                  <a:pt x="61232" y="0"/>
                </a:lnTo>
                <a:cubicBezTo>
                  <a:pt x="66845" y="0"/>
                  <a:pt x="71650" y="1999"/>
                  <a:pt x="75647" y="5996"/>
                </a:cubicBezTo>
                <a:cubicBezTo>
                  <a:pt x="79644" y="9993"/>
                  <a:pt x="81643" y="14798"/>
                  <a:pt x="81643" y="20411"/>
                </a:cubicBezTo>
                <a:lnTo>
                  <a:pt x="81643" y="32657"/>
                </a:lnTo>
                <a:lnTo>
                  <a:pt x="130628" y="32657"/>
                </a:lnTo>
                <a:lnTo>
                  <a:pt x="130628" y="20411"/>
                </a:lnTo>
                <a:cubicBezTo>
                  <a:pt x="130628" y="14798"/>
                  <a:pt x="132627" y="9993"/>
                  <a:pt x="136624" y="5996"/>
                </a:cubicBezTo>
                <a:cubicBezTo>
                  <a:pt x="140621" y="1999"/>
                  <a:pt x="145426" y="0"/>
                  <a:pt x="151039" y="0"/>
                </a:cubicBezTo>
                <a:lnTo>
                  <a:pt x="159203" y="0"/>
                </a:lnTo>
                <a:cubicBezTo>
                  <a:pt x="164816" y="0"/>
                  <a:pt x="169621" y="1999"/>
                  <a:pt x="173618" y="5996"/>
                </a:cubicBezTo>
                <a:cubicBezTo>
                  <a:pt x="177615" y="9993"/>
                  <a:pt x="179614" y="14798"/>
                  <a:pt x="179614" y="20411"/>
                </a:cubicBezTo>
                <a:lnTo>
                  <a:pt x="179614" y="32657"/>
                </a:lnTo>
                <a:lnTo>
                  <a:pt x="195943" y="32657"/>
                </a:lnTo>
                <a:cubicBezTo>
                  <a:pt x="200365" y="32657"/>
                  <a:pt x="204192" y="34273"/>
                  <a:pt x="207424" y="37505"/>
                </a:cubicBezTo>
                <a:cubicBezTo>
                  <a:pt x="210655" y="40737"/>
                  <a:pt x="212271" y="44564"/>
                  <a:pt x="212271" y="48986"/>
                </a:cubicBezTo>
                <a:lnTo>
                  <a:pt x="212271" y="212272"/>
                </a:lnTo>
                <a:cubicBezTo>
                  <a:pt x="212271" y="216694"/>
                  <a:pt x="210655" y="220521"/>
                  <a:pt x="207424" y="223753"/>
                </a:cubicBezTo>
                <a:cubicBezTo>
                  <a:pt x="204192" y="226984"/>
                  <a:pt x="200365" y="228600"/>
                  <a:pt x="195943" y="228600"/>
                </a:cubicBezTo>
                <a:lnTo>
                  <a:pt x="16328" y="228600"/>
                </a:lnTo>
                <a:cubicBezTo>
                  <a:pt x="11906" y="228600"/>
                  <a:pt x="8079" y="226984"/>
                  <a:pt x="4847" y="223753"/>
                </a:cubicBezTo>
                <a:cubicBezTo>
                  <a:pt x="1616" y="220521"/>
                  <a:pt x="0" y="216694"/>
                  <a:pt x="0" y="212272"/>
                </a:cubicBezTo>
                <a:lnTo>
                  <a:pt x="0" y="48986"/>
                </a:lnTo>
                <a:cubicBezTo>
                  <a:pt x="0" y="44564"/>
                  <a:pt x="1616" y="40737"/>
                  <a:pt x="4847" y="37505"/>
                </a:cubicBezTo>
                <a:cubicBezTo>
                  <a:pt x="8079" y="34273"/>
                  <a:pt x="11906" y="32657"/>
                  <a:pt x="16328" y="32657"/>
                </a:cubicBezTo>
                <a:lnTo>
                  <a:pt x="32657" y="32657"/>
                </a:lnTo>
                <a:lnTo>
                  <a:pt x="32657" y="20411"/>
                </a:lnTo>
                <a:cubicBezTo>
                  <a:pt x="32657" y="14798"/>
                  <a:pt x="34655" y="9993"/>
                  <a:pt x="38653" y="5996"/>
                </a:cubicBezTo>
                <a:cubicBezTo>
                  <a:pt x="42650" y="1999"/>
                  <a:pt x="47455" y="0"/>
                  <a:pt x="53068"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6" name="TextBox 28"/>
          <p:cNvSpPr txBox="1"/>
          <p:nvPr>
            <p:custDataLst>
              <p:tags r:id="rId3"/>
            </p:custDataLst>
          </p:nvPr>
        </p:nvSpPr>
        <p:spPr>
          <a:xfrm>
            <a:off x="1368677" y="4032023"/>
            <a:ext cx="3122428" cy="1568450"/>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Reactive - Object / Array</a:t>
            </a:r>
            <a:endParaRPr lang="en-US" b="1"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altLang="zh-CN" sz="1000" dirty="0">
                <a:solidFill>
                  <a:schemeClr val="bg1"/>
                </a:solidFill>
                <a:latin typeface="Microsoft YaHei" panose="020B0503020204020204" pitchFamily="34" charset="-122"/>
                <a:ea typeface="Microsoft YaHei" panose="020B0503020204020204" pitchFamily="34" charset="-122"/>
              </a:rPr>
              <a:t>1.</a:t>
            </a:r>
            <a:r>
              <a:rPr lang="zh-CN" altLang="en-US" sz="1000" dirty="0">
                <a:solidFill>
                  <a:schemeClr val="bg1"/>
                </a:solidFill>
                <a:latin typeface="Microsoft YaHei" panose="020B0503020204020204" pitchFamily="34" charset="-122"/>
                <a:ea typeface="Microsoft YaHei" panose="020B0503020204020204" pitchFamily="34" charset="-122"/>
              </a:rPr>
              <a:t>变化侦测实现步骤</a:t>
            </a:r>
            <a:endParaRPr lang="zh-CN" altLang="en-US" sz="1000" dirty="0">
              <a:solidFill>
                <a:schemeClr val="bg1"/>
              </a:solidFill>
              <a:latin typeface="Microsoft YaHei" panose="020B0503020204020204" pitchFamily="34" charset="-122"/>
              <a:ea typeface="Microsoft YaHei" panose="020B0503020204020204" pitchFamily="34" charset="-122"/>
            </a:endParaRPr>
          </a:p>
          <a:p>
            <a:r>
              <a:rPr lang="zh-CN" altLang="en-US" sz="1000" dirty="0">
                <a:solidFill>
                  <a:schemeClr val="bg1"/>
                </a:solidFill>
                <a:latin typeface="Microsoft YaHei" panose="020B0503020204020204" pitchFamily="34" charset="-122"/>
                <a:ea typeface="Microsoft YaHei" panose="020B0503020204020204" pitchFamily="34" charset="-122"/>
              </a:rPr>
              <a:t>（</a:t>
            </a:r>
            <a:r>
              <a:rPr lang="en-US" altLang="zh-CN" sz="1000" dirty="0">
                <a:solidFill>
                  <a:schemeClr val="bg1"/>
                </a:solidFill>
                <a:latin typeface="Microsoft YaHei" panose="020B0503020204020204" pitchFamily="34" charset="-122"/>
                <a:ea typeface="Microsoft YaHei" panose="020B0503020204020204" pitchFamily="34" charset="-122"/>
              </a:rPr>
              <a:t>1</a:t>
            </a:r>
            <a:r>
              <a:rPr lang="zh-CN" altLang="en-US" sz="1000" dirty="0">
                <a:solidFill>
                  <a:schemeClr val="bg1"/>
                </a:solidFill>
                <a:latin typeface="Microsoft YaHei" panose="020B0503020204020204" pitchFamily="34" charset="-122"/>
                <a:ea typeface="Microsoft YaHei" panose="020B0503020204020204" pitchFamily="34" charset="-122"/>
              </a:rPr>
              <a:t>）如何追踪变化</a:t>
            </a:r>
            <a:endParaRPr lang="zh-CN" altLang="en-US" sz="1000" dirty="0">
              <a:solidFill>
                <a:schemeClr val="bg1"/>
              </a:solidFill>
              <a:latin typeface="Microsoft YaHei" panose="020B0503020204020204" pitchFamily="34" charset="-122"/>
              <a:ea typeface="Microsoft YaHei" panose="020B0503020204020204" pitchFamily="34" charset="-122"/>
            </a:endParaRPr>
          </a:p>
          <a:p>
            <a:r>
              <a:rPr lang="zh-CN" altLang="en-US" sz="1000" dirty="0">
                <a:solidFill>
                  <a:schemeClr val="bg1"/>
                </a:solidFill>
                <a:latin typeface="Microsoft YaHei" panose="020B0503020204020204" pitchFamily="34" charset="-122"/>
                <a:ea typeface="Microsoft YaHei" panose="020B0503020204020204" pitchFamily="34" charset="-122"/>
              </a:rPr>
              <a:t>（</a:t>
            </a:r>
            <a:r>
              <a:rPr lang="en-US" altLang="zh-CN" sz="1000" dirty="0">
                <a:solidFill>
                  <a:schemeClr val="bg1"/>
                </a:solidFill>
                <a:latin typeface="Microsoft YaHei" panose="020B0503020204020204" pitchFamily="34" charset="-122"/>
                <a:ea typeface="Microsoft YaHei" panose="020B0503020204020204" pitchFamily="34" charset="-122"/>
              </a:rPr>
              <a:t>2</a:t>
            </a:r>
            <a:r>
              <a:rPr lang="zh-CN" altLang="en-US" sz="1000" dirty="0">
                <a:solidFill>
                  <a:schemeClr val="bg1"/>
                </a:solidFill>
                <a:latin typeface="Microsoft YaHei" panose="020B0503020204020204" pitchFamily="34" charset="-122"/>
                <a:ea typeface="Microsoft YaHei" panose="020B0503020204020204" pitchFamily="34" charset="-122"/>
              </a:rPr>
              <a:t>）什么是依赖</a:t>
            </a:r>
            <a:endParaRPr lang="zh-CN" altLang="en-US" sz="1000" dirty="0">
              <a:solidFill>
                <a:schemeClr val="bg1"/>
              </a:solidFill>
              <a:latin typeface="Microsoft YaHei" panose="020B0503020204020204" pitchFamily="34" charset="-122"/>
              <a:ea typeface="Microsoft YaHei" panose="020B0503020204020204" pitchFamily="34" charset="-122"/>
            </a:endParaRPr>
          </a:p>
          <a:p>
            <a:r>
              <a:rPr lang="zh-CN" altLang="en-US" sz="1000" dirty="0">
                <a:solidFill>
                  <a:schemeClr val="bg1"/>
                </a:solidFill>
                <a:latin typeface="Microsoft YaHei" panose="020B0503020204020204" pitchFamily="34" charset="-122"/>
                <a:ea typeface="Microsoft YaHei" panose="020B0503020204020204" pitchFamily="34" charset="-122"/>
              </a:rPr>
              <a:t>（</a:t>
            </a:r>
            <a:r>
              <a:rPr lang="en-US" altLang="zh-CN" sz="1000" dirty="0">
                <a:solidFill>
                  <a:schemeClr val="bg1"/>
                </a:solidFill>
                <a:latin typeface="Microsoft YaHei" panose="020B0503020204020204" pitchFamily="34" charset="-122"/>
                <a:ea typeface="Microsoft YaHei" panose="020B0503020204020204" pitchFamily="34" charset="-122"/>
              </a:rPr>
              <a:t>3</a:t>
            </a:r>
            <a:r>
              <a:rPr lang="zh-CN" altLang="en-US" sz="1000" dirty="0">
                <a:solidFill>
                  <a:schemeClr val="bg1"/>
                </a:solidFill>
                <a:latin typeface="Microsoft YaHei" panose="020B0503020204020204" pitchFamily="34" charset="-122"/>
                <a:ea typeface="Microsoft YaHei" panose="020B0503020204020204" pitchFamily="34" charset="-122"/>
              </a:rPr>
              <a:t>）怎么通知依赖</a:t>
            </a:r>
            <a:endParaRPr lang="zh-CN" altLang="en-US" sz="1000" dirty="0">
              <a:solidFill>
                <a:schemeClr val="bg1"/>
              </a:solidFill>
              <a:latin typeface="Microsoft YaHei" panose="020B0503020204020204" pitchFamily="34" charset="-122"/>
              <a:ea typeface="Microsoft YaHei" panose="020B0503020204020204" pitchFamily="34" charset="-122"/>
            </a:endParaRPr>
          </a:p>
          <a:p>
            <a:r>
              <a:rPr lang="zh-CN" altLang="en-US" sz="1000" dirty="0">
                <a:solidFill>
                  <a:schemeClr val="bg1"/>
                </a:solidFill>
                <a:latin typeface="Microsoft YaHei" panose="020B0503020204020204" pitchFamily="34" charset="-122"/>
                <a:ea typeface="Microsoft YaHei" panose="020B0503020204020204" pitchFamily="34" charset="-122"/>
              </a:rPr>
              <a:t>（</a:t>
            </a:r>
            <a:r>
              <a:rPr lang="en-US" altLang="zh-CN" sz="1000" dirty="0">
                <a:solidFill>
                  <a:schemeClr val="bg1"/>
                </a:solidFill>
                <a:latin typeface="Microsoft YaHei" panose="020B0503020204020204" pitchFamily="34" charset="-122"/>
                <a:ea typeface="Microsoft YaHei" panose="020B0503020204020204" pitchFamily="34" charset="-122"/>
              </a:rPr>
              <a:t>4</a:t>
            </a:r>
            <a:r>
              <a:rPr lang="zh-CN" altLang="en-US" sz="1000" dirty="0">
                <a:solidFill>
                  <a:schemeClr val="bg1"/>
                </a:solidFill>
                <a:latin typeface="Microsoft YaHei" panose="020B0503020204020204" pitchFamily="34" charset="-122"/>
                <a:ea typeface="Microsoft YaHei" panose="020B0503020204020204" pitchFamily="34" charset="-122"/>
              </a:rPr>
              <a:t>）如何收集依赖</a:t>
            </a:r>
            <a:endParaRPr lang="zh-CN" altLang="en-US" sz="1000" dirty="0">
              <a:solidFill>
                <a:schemeClr val="bg1"/>
              </a:solidFill>
              <a:latin typeface="Microsoft YaHei" panose="020B0503020204020204" pitchFamily="34" charset="-122"/>
              <a:ea typeface="Microsoft YaHei" panose="020B0503020204020204" pitchFamily="34" charset="-122"/>
            </a:endParaRPr>
          </a:p>
          <a:p>
            <a:r>
              <a:rPr lang="en-US" altLang="zh-CN" sz="1000" dirty="0">
                <a:solidFill>
                  <a:schemeClr val="bg1"/>
                </a:solidFill>
                <a:latin typeface="Microsoft YaHei" panose="020B0503020204020204" pitchFamily="34" charset="-122"/>
                <a:ea typeface="Microsoft YaHei" panose="020B0503020204020204" pitchFamily="34" charset="-122"/>
              </a:rPr>
              <a:t>2.Array - </a:t>
            </a:r>
            <a:r>
              <a:rPr lang="zh-CN" altLang="en-US" sz="1000" dirty="0">
                <a:solidFill>
                  <a:schemeClr val="bg1"/>
                </a:solidFill>
                <a:latin typeface="Microsoft YaHei" panose="020B0503020204020204" pitchFamily="34" charset="-122"/>
                <a:ea typeface="Microsoft YaHei" panose="020B0503020204020204" pitchFamily="34" charset="-122"/>
              </a:rPr>
              <a:t>拦截器</a:t>
            </a:r>
            <a:endParaRPr lang="en-US" sz="900"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p:txBody>
      </p:sp>
      <p:sp>
        <p:nvSpPr>
          <p:cNvPr id="7" name="Freeform 31"/>
          <p:cNvSpPr/>
          <p:nvPr>
            <p:custDataLst>
              <p:tags r:id="rId4"/>
            </p:custDataLst>
          </p:nvPr>
        </p:nvSpPr>
        <p:spPr>
          <a:xfrm>
            <a:off x="4827478" y="433448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8" name="TextBox 32"/>
          <p:cNvSpPr txBox="1"/>
          <p:nvPr>
            <p:custDataLst>
              <p:tags r:id="rId5"/>
            </p:custDataLst>
          </p:nvPr>
        </p:nvSpPr>
        <p:spPr>
          <a:xfrm>
            <a:off x="6624534" y="1938971"/>
            <a:ext cx="3122428" cy="660400"/>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Compile</a:t>
            </a:r>
            <a:endParaRPr lang="en-US" b="1" dirty="0">
              <a:solidFill>
                <a:srgbClr val="F4B183"/>
              </a:solidFill>
              <a:latin typeface="Microsoft YaHei" panose="020B0503020204020204" pitchFamily="34" charset="-122"/>
              <a:ea typeface="Microsoft YaHei" panose="020B0503020204020204" pitchFamily="34" charset="-122"/>
              <a:sym typeface="+mn-ea"/>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sz="1000">
                <a:solidFill>
                  <a:schemeClr val="bg1"/>
                </a:solidFill>
                <a:latin typeface="Microsoft YaHei" panose="020B0503020204020204" pitchFamily="34" charset="-122"/>
                <a:ea typeface="Microsoft YaHei" panose="020B0503020204020204" pitchFamily="34" charset="-122"/>
              </a:rPr>
              <a:t>解析代码中 v-modle 指令和 {{}} 指令</a:t>
            </a:r>
            <a:endParaRPr lang="en-US" altLang="zh-CN" sz="1000">
              <a:solidFill>
                <a:schemeClr val="bg1"/>
              </a:solidFill>
              <a:latin typeface="Microsoft YaHei" panose="020B0503020204020204" pitchFamily="34" charset="-122"/>
              <a:ea typeface="Microsoft YaHei" panose="020B0503020204020204" pitchFamily="34" charset="-122"/>
            </a:endParaRPr>
          </a:p>
        </p:txBody>
      </p:sp>
      <p:sp>
        <p:nvSpPr>
          <p:cNvPr id="9" name="Freeform 34"/>
          <p:cNvSpPr/>
          <p:nvPr>
            <p:custDataLst>
              <p:tags r:id="rId6"/>
            </p:custDataLst>
          </p:nvPr>
        </p:nvSpPr>
        <p:spPr>
          <a:xfrm rot="1053240">
            <a:off x="10048875" y="2200910"/>
            <a:ext cx="1099185" cy="923290"/>
          </a:xfrm>
          <a:custGeom>
            <a:avLst/>
            <a:gdLst/>
            <a:ahLst/>
            <a:cxnLst/>
            <a:rect l="l" t="t" r="r" b="b"/>
            <a:pathLst>
              <a:path w="244928" h="212272">
                <a:moveTo>
                  <a:pt x="20410" y="16329"/>
                </a:moveTo>
                <a:cubicBezTo>
                  <a:pt x="19305" y="16329"/>
                  <a:pt x="18348" y="16733"/>
                  <a:pt x="17540" y="17541"/>
                </a:cubicBezTo>
                <a:cubicBezTo>
                  <a:pt x="16732" y="18349"/>
                  <a:pt x="16328" y="19305"/>
                  <a:pt x="16328" y="20411"/>
                </a:cubicBezTo>
                <a:lnTo>
                  <a:pt x="16328" y="126547"/>
                </a:lnTo>
                <a:cubicBezTo>
                  <a:pt x="16328" y="127652"/>
                  <a:pt x="16732" y="128609"/>
                  <a:pt x="17540" y="129417"/>
                </a:cubicBezTo>
                <a:cubicBezTo>
                  <a:pt x="18348" y="130225"/>
                  <a:pt x="19305" y="130629"/>
                  <a:pt x="20410" y="130629"/>
                </a:cubicBezTo>
                <a:lnTo>
                  <a:pt x="224517" y="130629"/>
                </a:lnTo>
                <a:cubicBezTo>
                  <a:pt x="225623" y="130629"/>
                  <a:pt x="226580" y="130225"/>
                  <a:pt x="227388" y="129417"/>
                </a:cubicBezTo>
                <a:cubicBezTo>
                  <a:pt x="228196" y="128609"/>
                  <a:pt x="228600" y="127652"/>
                  <a:pt x="228600" y="126547"/>
                </a:cubicBezTo>
                <a:lnTo>
                  <a:pt x="228600" y="20411"/>
                </a:lnTo>
                <a:cubicBezTo>
                  <a:pt x="228600" y="19305"/>
                  <a:pt x="228196" y="18349"/>
                  <a:pt x="227388" y="17541"/>
                </a:cubicBezTo>
                <a:cubicBezTo>
                  <a:pt x="226580" y="16733"/>
                  <a:pt x="225623" y="16329"/>
                  <a:pt x="224517" y="16329"/>
                </a:cubicBezTo>
                <a:close/>
                <a:moveTo>
                  <a:pt x="20410" y="0"/>
                </a:moveTo>
                <a:lnTo>
                  <a:pt x="224517" y="0"/>
                </a:lnTo>
                <a:cubicBezTo>
                  <a:pt x="230130" y="0"/>
                  <a:pt x="234935" y="1999"/>
                  <a:pt x="238932" y="5996"/>
                </a:cubicBezTo>
                <a:cubicBezTo>
                  <a:pt x="242930" y="9993"/>
                  <a:pt x="244928" y="14798"/>
                  <a:pt x="244928" y="20411"/>
                </a:cubicBezTo>
                <a:lnTo>
                  <a:pt x="244928" y="159204"/>
                </a:lnTo>
                <a:cubicBezTo>
                  <a:pt x="244928" y="164817"/>
                  <a:pt x="242930" y="169622"/>
                  <a:pt x="238932" y="173619"/>
                </a:cubicBezTo>
                <a:cubicBezTo>
                  <a:pt x="234935" y="177616"/>
                  <a:pt x="230130" y="179615"/>
                  <a:pt x="224517" y="179615"/>
                </a:cubicBezTo>
                <a:lnTo>
                  <a:pt x="155121" y="179615"/>
                </a:lnTo>
                <a:cubicBezTo>
                  <a:pt x="155121" y="182761"/>
                  <a:pt x="155801" y="186057"/>
                  <a:pt x="157162" y="189501"/>
                </a:cubicBezTo>
                <a:cubicBezTo>
                  <a:pt x="158523" y="192945"/>
                  <a:pt x="159883" y="195965"/>
                  <a:pt x="161244" y="198558"/>
                </a:cubicBezTo>
                <a:cubicBezTo>
                  <a:pt x="162605" y="201152"/>
                  <a:pt x="163285" y="203002"/>
                  <a:pt x="163285" y="204108"/>
                </a:cubicBezTo>
                <a:cubicBezTo>
                  <a:pt x="163285" y="206319"/>
                  <a:pt x="162477" y="208232"/>
                  <a:pt x="160861" y="209848"/>
                </a:cubicBezTo>
                <a:cubicBezTo>
                  <a:pt x="159246" y="211464"/>
                  <a:pt x="157332" y="212272"/>
                  <a:pt x="155121" y="212272"/>
                </a:cubicBezTo>
                <a:lnTo>
                  <a:pt x="89807" y="212272"/>
                </a:lnTo>
                <a:cubicBezTo>
                  <a:pt x="87595" y="212272"/>
                  <a:pt x="85682" y="211464"/>
                  <a:pt x="84066" y="209848"/>
                </a:cubicBezTo>
                <a:cubicBezTo>
                  <a:pt x="82450" y="208232"/>
                  <a:pt x="81642" y="206319"/>
                  <a:pt x="81642" y="204108"/>
                </a:cubicBezTo>
                <a:cubicBezTo>
                  <a:pt x="81642" y="202917"/>
                  <a:pt x="82323" y="201046"/>
                  <a:pt x="83683" y="198495"/>
                </a:cubicBezTo>
                <a:cubicBezTo>
                  <a:pt x="85044" y="195943"/>
                  <a:pt x="86405" y="192967"/>
                  <a:pt x="87766" y="189565"/>
                </a:cubicBezTo>
                <a:cubicBezTo>
                  <a:pt x="89126" y="186163"/>
                  <a:pt x="89807" y="182846"/>
                  <a:pt x="89807" y="179615"/>
                </a:cubicBezTo>
                <a:lnTo>
                  <a:pt x="20410" y="179615"/>
                </a:lnTo>
                <a:cubicBezTo>
                  <a:pt x="14797" y="179615"/>
                  <a:pt x="9992" y="177616"/>
                  <a:pt x="5995" y="173619"/>
                </a:cubicBezTo>
                <a:cubicBezTo>
                  <a:pt x="1998" y="169622"/>
                  <a:pt x="0" y="164817"/>
                  <a:pt x="0" y="159204"/>
                </a:cubicBezTo>
                <a:lnTo>
                  <a:pt x="0" y="20411"/>
                </a:lnTo>
                <a:cubicBezTo>
                  <a:pt x="0" y="14798"/>
                  <a:pt x="1998" y="9993"/>
                  <a:pt x="5995" y="5996"/>
                </a:cubicBezTo>
                <a:cubicBezTo>
                  <a:pt x="9992" y="1999"/>
                  <a:pt x="14797" y="0"/>
                  <a:pt x="20410"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sp>
        <p:nvSpPr>
          <p:cNvPr id="10" name="TextBox 35"/>
          <p:cNvSpPr txBox="1"/>
          <p:nvPr>
            <p:custDataLst>
              <p:tags r:id="rId7"/>
            </p:custDataLst>
          </p:nvPr>
        </p:nvSpPr>
        <p:spPr>
          <a:xfrm>
            <a:off x="946101" y="2028438"/>
            <a:ext cx="316391"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01</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1" name="TextBox 36"/>
          <p:cNvSpPr txBox="1"/>
          <p:nvPr>
            <p:custDataLst>
              <p:tags r:id="rId8"/>
            </p:custDataLst>
          </p:nvPr>
        </p:nvSpPr>
        <p:spPr>
          <a:xfrm>
            <a:off x="947241"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02</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2" name="TextBox 37"/>
          <p:cNvSpPr txBox="1"/>
          <p:nvPr>
            <p:custDataLst>
              <p:tags r:id="rId9"/>
            </p:custDataLst>
          </p:nvPr>
        </p:nvSpPr>
        <p:spPr>
          <a:xfrm>
            <a:off x="6199299" y="202843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03</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3" name="TextBox 38"/>
          <p:cNvSpPr txBox="1"/>
          <p:nvPr>
            <p:custDataLst>
              <p:tags r:id="rId10"/>
            </p:custDataLst>
          </p:nvPr>
        </p:nvSpPr>
        <p:spPr>
          <a:xfrm>
            <a:off x="6621875" y="4032531"/>
            <a:ext cx="3122428" cy="660400"/>
          </a:xfrm>
          <a:prstGeom prst="rect">
            <a:avLst/>
          </a:prstGeom>
          <a:noFill/>
        </p:spPr>
        <p:txBody>
          <a:bodyPr wrap="square" rtlCol="0">
            <a:spAutoFit/>
          </a:bodyPr>
          <a:lstStyle/>
          <a:p>
            <a:r>
              <a:rPr lang="en-US" b="1" dirty="0">
                <a:solidFill>
                  <a:srgbClr val="F4B183"/>
                </a:solidFill>
                <a:latin typeface="Microsoft YaHei" panose="020B0503020204020204" pitchFamily="34" charset="-122"/>
                <a:ea typeface="Microsoft YaHei" panose="020B0503020204020204" pitchFamily="34" charset="-122"/>
                <a:sym typeface="+mn-ea"/>
              </a:rPr>
              <a:t>Demo</a:t>
            </a:r>
            <a:endParaRPr lang="en-US" sz="900" b="1" dirty="0">
              <a:solidFill>
                <a:schemeClr val="bg1"/>
              </a:solidFill>
              <a:latin typeface="Microsoft YaHei" panose="020B0503020204020204" pitchFamily="34" charset="-122"/>
              <a:ea typeface="Microsoft YaHei" panose="020B0503020204020204" pitchFamily="34" charset="-122"/>
            </a:endParaRPr>
          </a:p>
          <a:p>
            <a:endParaRPr lang="en-US" sz="900" dirty="0">
              <a:solidFill>
                <a:schemeClr val="bg1"/>
              </a:solidFill>
              <a:latin typeface="Microsoft YaHei" panose="020B0503020204020204" pitchFamily="34" charset="-122"/>
              <a:ea typeface="Microsoft YaHei" panose="020B0503020204020204" pitchFamily="34" charset="-122"/>
            </a:endParaRPr>
          </a:p>
          <a:p>
            <a:r>
              <a:rPr lang="en-US" sz="1000" dirty="0">
                <a:solidFill>
                  <a:schemeClr val="bg1"/>
                </a:solidFill>
                <a:latin typeface="Microsoft YaHei" panose="020B0503020204020204" pitchFamily="34" charset="-122"/>
                <a:ea typeface="Microsoft YaHei" panose="020B0503020204020204" pitchFamily="34" charset="-122"/>
              </a:rPr>
              <a:t>Q &amp; A</a:t>
            </a:r>
            <a:endParaRPr lang="en-US" sz="1000" dirty="0">
              <a:solidFill>
                <a:schemeClr val="bg1"/>
              </a:solidFill>
              <a:latin typeface="Microsoft YaHei" panose="020B0503020204020204" pitchFamily="34" charset="-122"/>
              <a:ea typeface="Microsoft YaHei" panose="020B0503020204020204" pitchFamily="34" charset="-122"/>
            </a:endParaRPr>
          </a:p>
        </p:txBody>
      </p:sp>
      <p:sp>
        <p:nvSpPr>
          <p:cNvPr id="14" name="TextBox 39"/>
          <p:cNvSpPr txBox="1"/>
          <p:nvPr>
            <p:custDataLst>
              <p:tags r:id="rId11"/>
            </p:custDataLst>
          </p:nvPr>
        </p:nvSpPr>
        <p:spPr>
          <a:xfrm>
            <a:off x="6199299" y="4100217"/>
            <a:ext cx="337512" cy="255389"/>
          </a:xfrm>
          <a:prstGeom prst="roundRect">
            <a:avLst/>
          </a:prstGeom>
          <a:solidFill>
            <a:schemeClr val="accent2">
              <a:lumMod val="60000"/>
              <a:lumOff val="40000"/>
            </a:schemeClr>
          </a:solidFill>
        </p:spPr>
        <p:txBody>
          <a:bodyPr wrap="none" rtlCol="0">
            <a:spAutoFit/>
          </a:bodyPr>
          <a:lstStyle/>
          <a:p>
            <a:r>
              <a:rPr lang="en-US" sz="900" dirty="0">
                <a:solidFill>
                  <a:schemeClr val="tx1">
                    <a:lumMod val="95000"/>
                    <a:lumOff val="5000"/>
                  </a:schemeClr>
                </a:solidFill>
                <a:latin typeface="Microsoft YaHei" panose="020B0503020204020204" pitchFamily="34" charset="-122"/>
                <a:ea typeface="Microsoft YaHei" panose="020B0503020204020204" pitchFamily="34" charset="-122"/>
              </a:rPr>
              <a:t>04</a:t>
            </a:r>
            <a:endParaRPr lang="en-US" sz="9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15" name="Freeform 42"/>
          <p:cNvSpPr/>
          <p:nvPr>
            <p:custDataLst>
              <p:tags r:id="rId12"/>
            </p:custDataLst>
          </p:nvPr>
        </p:nvSpPr>
        <p:spPr>
          <a:xfrm>
            <a:off x="10100950" y="4204810"/>
            <a:ext cx="994265" cy="994270"/>
          </a:xfrm>
          <a:custGeom>
            <a:avLst/>
            <a:gdLst/>
            <a:ahLst/>
            <a:cxnLst/>
            <a:rect l="l" t="t" r="r" b="b"/>
            <a:pathLst>
              <a:path w="212271" h="212272">
                <a:moveTo>
                  <a:pt x="118637" y="78837"/>
                </a:moveTo>
                <a:lnTo>
                  <a:pt x="79091" y="92486"/>
                </a:lnTo>
                <a:lnTo>
                  <a:pt x="92486" y="132415"/>
                </a:lnTo>
                <a:lnTo>
                  <a:pt x="132031" y="119020"/>
                </a:lnTo>
                <a:close/>
                <a:moveTo>
                  <a:pt x="117744" y="0"/>
                </a:moveTo>
                <a:cubicBezTo>
                  <a:pt x="121741" y="0"/>
                  <a:pt x="125377" y="1170"/>
                  <a:pt x="128651" y="3508"/>
                </a:cubicBezTo>
                <a:cubicBezTo>
                  <a:pt x="131925" y="5847"/>
                  <a:pt x="134200" y="8887"/>
                  <a:pt x="135476" y="12629"/>
                </a:cubicBezTo>
                <a:lnTo>
                  <a:pt x="142237" y="33168"/>
                </a:lnTo>
                <a:lnTo>
                  <a:pt x="162902" y="26151"/>
                </a:lnTo>
                <a:cubicBezTo>
                  <a:pt x="164688" y="25641"/>
                  <a:pt x="166517" y="25386"/>
                  <a:pt x="168388" y="25386"/>
                </a:cubicBezTo>
                <a:cubicBezTo>
                  <a:pt x="173491" y="25386"/>
                  <a:pt x="177849" y="27066"/>
                  <a:pt x="181464" y="30425"/>
                </a:cubicBezTo>
                <a:cubicBezTo>
                  <a:pt x="185078" y="33784"/>
                  <a:pt x="186885" y="37973"/>
                  <a:pt x="186885" y="42990"/>
                </a:cubicBezTo>
                <a:cubicBezTo>
                  <a:pt x="186885" y="46817"/>
                  <a:pt x="185609" y="50283"/>
                  <a:pt x="183058" y="53387"/>
                </a:cubicBezTo>
                <a:cubicBezTo>
                  <a:pt x="180507" y="56491"/>
                  <a:pt x="177360" y="58681"/>
                  <a:pt x="173618" y="59957"/>
                </a:cubicBezTo>
                <a:lnTo>
                  <a:pt x="153590" y="66845"/>
                </a:lnTo>
                <a:lnTo>
                  <a:pt x="166985" y="107157"/>
                </a:lnTo>
                <a:lnTo>
                  <a:pt x="187906" y="100013"/>
                </a:lnTo>
                <a:cubicBezTo>
                  <a:pt x="189947" y="99332"/>
                  <a:pt x="191903" y="98992"/>
                  <a:pt x="193774" y="98992"/>
                </a:cubicBezTo>
                <a:cubicBezTo>
                  <a:pt x="199046" y="98992"/>
                  <a:pt x="203448" y="100714"/>
                  <a:pt x="206977" y="104159"/>
                </a:cubicBezTo>
                <a:cubicBezTo>
                  <a:pt x="210506" y="107603"/>
                  <a:pt x="212271" y="111919"/>
                  <a:pt x="212271" y="117107"/>
                </a:cubicBezTo>
                <a:cubicBezTo>
                  <a:pt x="212271" y="125356"/>
                  <a:pt x="208316" y="130884"/>
                  <a:pt x="200407" y="133690"/>
                </a:cubicBezTo>
                <a:lnTo>
                  <a:pt x="178466" y="141217"/>
                </a:lnTo>
                <a:lnTo>
                  <a:pt x="185609" y="162521"/>
                </a:lnTo>
                <a:cubicBezTo>
                  <a:pt x="186205" y="164307"/>
                  <a:pt x="186502" y="166305"/>
                  <a:pt x="186502" y="168516"/>
                </a:cubicBezTo>
                <a:cubicBezTo>
                  <a:pt x="186502" y="173534"/>
                  <a:pt x="184716" y="177871"/>
                  <a:pt x="181145" y="181528"/>
                </a:cubicBezTo>
                <a:cubicBezTo>
                  <a:pt x="177573" y="185185"/>
                  <a:pt x="173278" y="187013"/>
                  <a:pt x="168260" y="187013"/>
                </a:cubicBezTo>
                <a:cubicBezTo>
                  <a:pt x="164263" y="187013"/>
                  <a:pt x="160628" y="185865"/>
                  <a:pt x="157353" y="183569"/>
                </a:cubicBezTo>
                <a:cubicBezTo>
                  <a:pt x="154079" y="181273"/>
                  <a:pt x="151804" y="178211"/>
                  <a:pt x="150529" y="174384"/>
                </a:cubicBezTo>
                <a:lnTo>
                  <a:pt x="143512" y="153336"/>
                </a:lnTo>
                <a:lnTo>
                  <a:pt x="103967" y="166858"/>
                </a:lnTo>
                <a:lnTo>
                  <a:pt x="110983" y="187779"/>
                </a:lnTo>
                <a:cubicBezTo>
                  <a:pt x="111663" y="189820"/>
                  <a:pt x="112003" y="191818"/>
                  <a:pt x="112003" y="193774"/>
                </a:cubicBezTo>
                <a:cubicBezTo>
                  <a:pt x="112003" y="198792"/>
                  <a:pt x="110217" y="203129"/>
                  <a:pt x="106645" y="206786"/>
                </a:cubicBezTo>
                <a:cubicBezTo>
                  <a:pt x="103074" y="210443"/>
                  <a:pt x="98736" y="212272"/>
                  <a:pt x="93634" y="212272"/>
                </a:cubicBezTo>
                <a:cubicBezTo>
                  <a:pt x="89637" y="212272"/>
                  <a:pt x="86022" y="211124"/>
                  <a:pt x="82790" y="208827"/>
                </a:cubicBezTo>
                <a:cubicBezTo>
                  <a:pt x="79559" y="206531"/>
                  <a:pt x="77305" y="203470"/>
                  <a:pt x="76029" y="199643"/>
                </a:cubicBezTo>
                <a:lnTo>
                  <a:pt x="69013" y="178849"/>
                </a:lnTo>
                <a:lnTo>
                  <a:pt x="49495" y="185610"/>
                </a:lnTo>
                <a:cubicBezTo>
                  <a:pt x="47029" y="186376"/>
                  <a:pt x="44903" y="186758"/>
                  <a:pt x="43117" y="186758"/>
                </a:cubicBezTo>
                <a:cubicBezTo>
                  <a:pt x="37929" y="186758"/>
                  <a:pt x="33613" y="185057"/>
                  <a:pt x="30169" y="181656"/>
                </a:cubicBezTo>
                <a:cubicBezTo>
                  <a:pt x="26725" y="178254"/>
                  <a:pt x="25003" y="173959"/>
                  <a:pt x="25003" y="168771"/>
                </a:cubicBezTo>
                <a:cubicBezTo>
                  <a:pt x="25003" y="164774"/>
                  <a:pt x="26172" y="161160"/>
                  <a:pt x="28511" y="157928"/>
                </a:cubicBezTo>
                <a:cubicBezTo>
                  <a:pt x="30849" y="154696"/>
                  <a:pt x="33890" y="152443"/>
                  <a:pt x="37632" y="151167"/>
                </a:cubicBezTo>
                <a:lnTo>
                  <a:pt x="57532" y="144406"/>
                </a:lnTo>
                <a:lnTo>
                  <a:pt x="44138" y="104478"/>
                </a:lnTo>
                <a:lnTo>
                  <a:pt x="24237" y="111366"/>
                </a:lnTo>
                <a:cubicBezTo>
                  <a:pt x="22026" y="112047"/>
                  <a:pt x="19985" y="112387"/>
                  <a:pt x="18114" y="112387"/>
                </a:cubicBezTo>
                <a:cubicBezTo>
                  <a:pt x="13011" y="112387"/>
                  <a:pt x="8717" y="110665"/>
                  <a:pt x="5230" y="107220"/>
                </a:cubicBezTo>
                <a:cubicBezTo>
                  <a:pt x="1743" y="103776"/>
                  <a:pt x="0" y="99503"/>
                  <a:pt x="0" y="94400"/>
                </a:cubicBezTo>
                <a:cubicBezTo>
                  <a:pt x="0" y="90403"/>
                  <a:pt x="1169" y="86788"/>
                  <a:pt x="3508" y="83557"/>
                </a:cubicBezTo>
                <a:cubicBezTo>
                  <a:pt x="5846" y="80325"/>
                  <a:pt x="8887" y="78071"/>
                  <a:pt x="12629" y="76796"/>
                </a:cubicBezTo>
                <a:lnTo>
                  <a:pt x="32657" y="70035"/>
                </a:lnTo>
                <a:lnTo>
                  <a:pt x="25896" y="49751"/>
                </a:lnTo>
                <a:cubicBezTo>
                  <a:pt x="25215" y="47710"/>
                  <a:pt x="24875" y="45712"/>
                  <a:pt x="24875" y="43756"/>
                </a:cubicBezTo>
                <a:cubicBezTo>
                  <a:pt x="24875" y="38653"/>
                  <a:pt x="26661" y="34295"/>
                  <a:pt x="30233" y="30680"/>
                </a:cubicBezTo>
                <a:cubicBezTo>
                  <a:pt x="33805" y="27066"/>
                  <a:pt x="38142" y="25259"/>
                  <a:pt x="43245" y="25259"/>
                </a:cubicBezTo>
                <a:cubicBezTo>
                  <a:pt x="47242" y="25259"/>
                  <a:pt x="50856" y="26407"/>
                  <a:pt x="54088" y="28703"/>
                </a:cubicBezTo>
                <a:cubicBezTo>
                  <a:pt x="57320" y="30999"/>
                  <a:pt x="59573" y="34061"/>
                  <a:pt x="60849" y="37888"/>
                </a:cubicBezTo>
                <a:lnTo>
                  <a:pt x="67738" y="58298"/>
                </a:lnTo>
                <a:lnTo>
                  <a:pt x="107283" y="44904"/>
                </a:lnTo>
                <a:lnTo>
                  <a:pt x="100395" y="24493"/>
                </a:lnTo>
                <a:cubicBezTo>
                  <a:pt x="99714" y="22452"/>
                  <a:pt x="99374" y="20454"/>
                  <a:pt x="99374" y="18497"/>
                </a:cubicBezTo>
                <a:cubicBezTo>
                  <a:pt x="99374" y="13480"/>
                  <a:pt x="101181" y="9143"/>
                  <a:pt x="104796" y="5486"/>
                </a:cubicBezTo>
                <a:cubicBezTo>
                  <a:pt x="108410" y="1829"/>
                  <a:pt x="112726" y="0"/>
                  <a:pt x="117744"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AU" dirty="0">
              <a:solidFill>
                <a:schemeClr val="bg1"/>
              </a:solidFill>
              <a:latin typeface="Microsoft YaHei" panose="020B0503020204020204" pitchFamily="34" charset="-122"/>
              <a:ea typeface="Microsoft YaHei" panose="020B0503020204020204" pitchFamily="34" charset="-122"/>
            </a:endParaRPr>
          </a:p>
        </p:txBody>
      </p:sp>
      <p:grpSp>
        <p:nvGrpSpPr>
          <p:cNvPr id="20" name="组合 19"/>
          <p:cNvGrpSpPr/>
          <p:nvPr>
            <p:custDataLst>
              <p:tags r:id="rId13"/>
            </p:custDataLst>
          </p:nvPr>
        </p:nvGrpSpPr>
        <p:grpSpPr>
          <a:xfrm>
            <a:off x="134488" y="637135"/>
            <a:ext cx="10533512" cy="523220"/>
            <a:chOff x="134488" y="637135"/>
            <a:chExt cx="10533512"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目录</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8" name="TextBox 44"/>
            <p:cNvSpPr txBox="1"/>
            <p:nvPr/>
          </p:nvSpPr>
          <p:spPr>
            <a:xfrm>
              <a:off x="1266808" y="744857"/>
              <a:ext cx="937260" cy="306705"/>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AGENDA</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3" name="直接连接符 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1020000">
            <a:off x="10189740" y="2415608"/>
            <a:ext cx="1021640" cy="309245"/>
            <a:chOff x="1670" y="5040"/>
            <a:chExt cx="1824" cy="487"/>
          </a:xfrm>
        </p:grpSpPr>
        <p:pic>
          <p:nvPicPr>
            <p:cNvPr id="44" name="图片 43" descr="logo"/>
            <p:cNvPicPr>
              <a:picLocks noChangeAspect="1"/>
            </p:cNvPicPr>
            <p:nvPr/>
          </p:nvPicPr>
          <p:blipFill>
            <a:blip r:embed="rId14"/>
            <a:stretch>
              <a:fillRect/>
            </a:stretch>
          </p:blipFill>
          <p:spPr>
            <a:xfrm>
              <a:off x="1670" y="5040"/>
              <a:ext cx="582" cy="484"/>
            </a:xfrm>
            <a:prstGeom prst="rect">
              <a:avLst/>
            </a:prstGeom>
          </p:spPr>
        </p:pic>
        <p:sp>
          <p:nvSpPr>
            <p:cNvPr id="45" name="文本框 44"/>
            <p:cNvSpPr txBox="1"/>
            <p:nvPr/>
          </p:nvSpPr>
          <p:spPr>
            <a:xfrm>
              <a:off x="2155" y="5044"/>
              <a:ext cx="1339" cy="483"/>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Vue.js</a:t>
              </a:r>
              <a:endParaRPr lang="en-US" altLang="zh-CN" sz="140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9"/>
          <p:cNvGraphicFramePr/>
          <p:nvPr/>
        </p:nvGraphicFramePr>
        <p:xfrm>
          <a:off x="1063038" y="2657180"/>
          <a:ext cx="9957974" cy="2544528"/>
        </p:xfrm>
        <a:graphic>
          <a:graphicData uri="http://schemas.openxmlformats.org/drawingml/2006/chart">
            <c:chart xmlns:c="http://schemas.openxmlformats.org/drawingml/2006/chart" xmlns:r="http://schemas.openxmlformats.org/officeDocument/2006/relationships" r:id="rId1"/>
          </a:graphicData>
        </a:graphic>
      </p:graphicFrame>
      <p:sp>
        <p:nvSpPr>
          <p:cNvPr id="17" name="TextBox 10"/>
          <p:cNvSpPr txBox="1"/>
          <p:nvPr/>
        </p:nvSpPr>
        <p:spPr>
          <a:xfrm>
            <a:off x="1666469"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75.8 / 1000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STUDENT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8" name="TextBox 11"/>
          <p:cNvSpPr txBox="1"/>
          <p:nvPr/>
        </p:nvSpPr>
        <p:spPr>
          <a:xfrm>
            <a:off x="4156068"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80.5 / 1250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AWWARDS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9" name="TextBox 12"/>
          <p:cNvSpPr txBox="1"/>
          <p:nvPr/>
        </p:nvSpPr>
        <p:spPr>
          <a:xfrm>
            <a:off x="6710589" y="2161515"/>
            <a:ext cx="1237838"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50.4 / 950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COSTUMER</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0" name="TextBox 13"/>
          <p:cNvSpPr txBox="1"/>
          <p:nvPr/>
        </p:nvSpPr>
        <p:spPr>
          <a:xfrm>
            <a:off x="9135267" y="2161515"/>
            <a:ext cx="1367682" cy="507831"/>
          </a:xfrm>
          <a:prstGeom prst="rect">
            <a:avLst/>
          </a:prstGeom>
          <a:noFill/>
        </p:spPr>
        <p:txBody>
          <a:bodyPr wrap="none" rtlCol="0">
            <a:spAutoFit/>
          </a:bodyPr>
          <a:lstStyle/>
          <a:p>
            <a:pPr algn="ctr"/>
            <a:r>
              <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rPr>
              <a:t>80.9 / 1320</a:t>
            </a:r>
            <a:endParaRPr lang="en-US" dirty="0">
              <a:solidFill>
                <a:srgbClr val="F4B183"/>
              </a:solidFill>
              <a:latin typeface="微软雅黑 Light" panose="020B0502040204020203" pitchFamily="34" charset="-122"/>
              <a:ea typeface="微软雅黑 Light" panose="020B0502040204020203" pitchFamily="34" charset="-122"/>
              <a:cs typeface="Dekko" panose="02000600000000000000" pitchFamily="2" charset="0"/>
            </a:endParaRPr>
          </a:p>
          <a:p>
            <a:pPr algn="ct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SECURITY</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 dur="10"/>
                                        <p:tgtEl>
                                          <p:spTgt spid="16">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11" dur="10"/>
                                        <p:tgtEl>
                                          <p:spTgt spid="16">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15" dur="10"/>
                                        <p:tgtEl>
                                          <p:spTgt spid="16">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19" dur="10"/>
                                        <p:tgtEl>
                                          <p:spTgt spid="16">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23" dur="10"/>
                                        <p:tgtEl>
                                          <p:spTgt spid="1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300"/>
                                        <p:tgtEl>
                                          <p:spTgt spid="1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300"/>
                                        <p:tgtEl>
                                          <p:spTgt spid="17">
                                            <p:txEl>
                                              <p:pRg st="1" end="1"/>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fade">
                                      <p:cBhvr>
                                        <p:cTn id="35" dur="300"/>
                                        <p:tgtEl>
                                          <p:spTgt spid="18">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Effect transition="in" filter="fade">
                                      <p:cBhvr>
                                        <p:cTn id="39" dur="300"/>
                                        <p:tgtEl>
                                          <p:spTgt spid="18">
                                            <p:txEl>
                                              <p:pRg st="1" end="1"/>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300"/>
                                        <p:tgtEl>
                                          <p:spTgt spid="1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xEl>
                                              <p:pRg st="1" end="1"/>
                                            </p:txEl>
                                          </p:spTgt>
                                        </p:tgtEl>
                                        <p:attrNameLst>
                                          <p:attrName>style.visibility</p:attrName>
                                        </p:attrNameLst>
                                      </p:cBhvr>
                                      <p:to>
                                        <p:strVal val="visible"/>
                                      </p:to>
                                    </p:set>
                                    <p:animEffect transition="in" filter="fade">
                                      <p:cBhvr>
                                        <p:cTn id="47" dur="300"/>
                                        <p:tgtEl>
                                          <p:spTgt spid="19">
                                            <p:txEl>
                                              <p:pRg st="1" end="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300"/>
                                        <p:tgtEl>
                                          <p:spTgt spid="20">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fade">
                                      <p:cBhvr>
                                        <p:cTn id="55" dur="3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category"/>
        </p:bldSub>
      </p:bldGraphic>
      <p:bldP spid="17" grpId="0" build="p"/>
      <p:bldP spid="18" grpId="0" build="p"/>
      <p:bldP spid="19" grpId="0" build="p"/>
      <p:bldP spid="2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3"/>
          <p:cNvSpPr/>
          <p:nvPr/>
        </p:nvSpPr>
        <p:spPr>
          <a:xfrm>
            <a:off x="2464664" y="2634220"/>
            <a:ext cx="1854495" cy="185449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75%</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8" name="Arc 10"/>
          <p:cNvSpPr/>
          <p:nvPr/>
        </p:nvSpPr>
        <p:spPr>
          <a:xfrm>
            <a:off x="2464663" y="2634220"/>
            <a:ext cx="1854495" cy="1854495"/>
          </a:xfrm>
          <a:prstGeom prst="arc">
            <a:avLst>
              <a:gd name="adj1" fmla="val 16200000"/>
              <a:gd name="adj2" fmla="val 10046582"/>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p:nvPr/>
        </p:nvSpPr>
        <p:spPr>
          <a:xfrm>
            <a:off x="866775" y="2774017"/>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APP STORE DOWNLOAD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18"/>
          <p:cNvSpPr/>
          <p:nvPr/>
        </p:nvSpPr>
        <p:spPr>
          <a:xfrm>
            <a:off x="6335385" y="392827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60%</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12" name="Arc 19"/>
          <p:cNvSpPr/>
          <p:nvPr/>
        </p:nvSpPr>
        <p:spPr>
          <a:xfrm>
            <a:off x="6335384" y="3928271"/>
            <a:ext cx="1854495" cy="1854495"/>
          </a:xfrm>
          <a:prstGeom prst="arc">
            <a:avLst>
              <a:gd name="adj1" fmla="val 16200000"/>
              <a:gd name="adj2" fmla="val 7595047"/>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4737496" y="406806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SOCIAL CONSULTING</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26"/>
          <p:cNvSpPr/>
          <p:nvPr/>
        </p:nvSpPr>
        <p:spPr>
          <a:xfrm>
            <a:off x="8899733" y="2455941"/>
            <a:ext cx="1854495" cy="1854495"/>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4B183"/>
                </a:solidFill>
                <a:latin typeface="微软雅黑 Light" panose="020B0502040204020203" pitchFamily="34" charset="-122"/>
                <a:ea typeface="微软雅黑 Light" panose="020B0502040204020203" pitchFamily="34" charset="-122"/>
              </a:rPr>
              <a:t>38%</a:t>
            </a:r>
            <a:endParaRPr lang="en-US" sz="2800" dirty="0">
              <a:solidFill>
                <a:srgbClr val="F4B183"/>
              </a:solidFill>
              <a:latin typeface="微软雅黑 Light" panose="020B0502040204020203" pitchFamily="34" charset="-122"/>
              <a:ea typeface="微软雅黑 Light" panose="020B0502040204020203" pitchFamily="34" charset="-122"/>
            </a:endParaRPr>
          </a:p>
        </p:txBody>
      </p:sp>
      <p:sp>
        <p:nvSpPr>
          <p:cNvPr id="21" name="Arc 27"/>
          <p:cNvSpPr/>
          <p:nvPr/>
        </p:nvSpPr>
        <p:spPr>
          <a:xfrm>
            <a:off x="8899732" y="2455941"/>
            <a:ext cx="1854495" cy="1854495"/>
          </a:xfrm>
          <a:prstGeom prst="arc">
            <a:avLst>
              <a:gd name="adj1" fmla="val 16200000"/>
              <a:gd name="adj2" fmla="val 554884"/>
            </a:avLst>
          </a:prstGeom>
          <a:noFill/>
          <a:ln w="2540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p:cNvSpPr/>
          <p:nvPr/>
        </p:nvSpPr>
        <p:spPr>
          <a:xfrm>
            <a:off x="7301844" y="2595738"/>
            <a:ext cx="1921390" cy="646331"/>
          </a:xfrm>
          <a:prstGeom prst="rect">
            <a:avLst/>
          </a:prstGeom>
        </p:spPr>
        <p:txBody>
          <a:bodyPr wrap="square">
            <a:spAutoFit/>
          </a:bodyPr>
          <a:lstStyle/>
          <a:p>
            <a:pPr algn="ctr"/>
            <a:r>
              <a:rPr lang="en-US" sz="900" b="1" dirty="0">
                <a:solidFill>
                  <a:schemeClr val="bg1"/>
                </a:solidFill>
                <a:latin typeface="微软雅黑 Light" panose="020B0502040204020203" pitchFamily="34" charset="-122"/>
                <a:ea typeface="微软雅黑 Light" panose="020B0502040204020203" pitchFamily="34" charset="-122"/>
              </a:rPr>
              <a:t>VIDEO &amp; FILE UPLOAD</a:t>
            </a:r>
            <a:endParaRPr lang="en-US" sz="900" b="1" dirty="0">
              <a:solidFill>
                <a:schemeClr val="bg1"/>
              </a:solidFill>
              <a:latin typeface="微软雅黑 Light" panose="020B0502040204020203" pitchFamily="34" charset="-122"/>
              <a:ea typeface="微软雅黑 Light" panose="020B0502040204020203" pitchFamily="34" charset="-122"/>
            </a:endParaRPr>
          </a:p>
          <a:p>
            <a:pPr algn="ctr"/>
            <a:endParaRPr lang="en-US" sz="900" dirty="0">
              <a:solidFill>
                <a:schemeClr val="bg1"/>
              </a:solidFill>
              <a:latin typeface="微软雅黑 Light" panose="020B0502040204020203" pitchFamily="34" charset="-122"/>
              <a:ea typeface="微软雅黑 Light" panose="020B0502040204020203" pitchFamily="34" charset="-122"/>
            </a:endParaRPr>
          </a:p>
          <a:p>
            <a:pPr algn="ct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4" name="组合 13"/>
          <p:cNvGrpSpPr/>
          <p:nvPr/>
        </p:nvGrpSpPr>
        <p:grpSpPr>
          <a:xfrm>
            <a:off x="134487" y="637135"/>
            <a:ext cx="10533513" cy="523220"/>
            <a:chOff x="134487" y="637135"/>
            <a:chExt cx="10533513" cy="523220"/>
          </a:xfrm>
        </p:grpSpPr>
        <p:sp>
          <p:nvSpPr>
            <p:cNvPr id="16"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7"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9"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p:tgtEl>
                                          <p:spTgt spid="9">
                                            <p:txEl>
                                              <p:pRg st="0" end="0"/>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9">
                                            <p:txEl>
                                              <p:pRg st="0" end="0"/>
                                            </p:txEl>
                                          </p:spTgt>
                                        </p:tgtEl>
                                      </p:cBhvr>
                                    </p:animEffect>
                                  </p:childTnLst>
                                </p:cTn>
                              </p:par>
                            </p:childTnLst>
                          </p:cTn>
                        </p:par>
                        <p:par>
                          <p:cTn id="19" fill="hold">
                            <p:stCondLst>
                              <p:cond delay="1500"/>
                            </p:stCondLst>
                            <p:childTnLst>
                              <p:par>
                                <p:cTn id="20" presetID="12" presetClass="entr" presetSubtype="2"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p:tgtEl>
                                          <p:spTgt spid="9">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9">
                                            <p:txEl>
                                              <p:pRg st="2" end="2"/>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2" presetClass="entr" presetSubtype="2"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p:tgtEl>
                                          <p:spTgt spid="22">
                                            <p:txEl>
                                              <p:pRg st="0" end="0"/>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22">
                                            <p:txEl>
                                              <p:pRg st="0" end="0"/>
                                            </p:txEl>
                                          </p:spTgt>
                                        </p:tgtEl>
                                      </p:cBhvr>
                                    </p:animEffect>
                                  </p:childTnLst>
                                </p:cTn>
                              </p:par>
                            </p:childTnLst>
                          </p:cTn>
                        </p:par>
                        <p:par>
                          <p:cTn id="39" fill="hold">
                            <p:stCondLst>
                              <p:cond delay="3500"/>
                            </p:stCondLst>
                            <p:childTnLst>
                              <p:par>
                                <p:cTn id="40" presetID="12" presetClass="entr" presetSubtype="2" fill="hold" grpId="0" nodeType="after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 calcmode="lin" valueType="num">
                                      <p:cBhvr additive="base">
                                        <p:cTn id="42" dur="500"/>
                                        <p:tgtEl>
                                          <p:spTgt spid="22">
                                            <p:txEl>
                                              <p:pRg st="2" end="2"/>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22">
                                            <p:txEl>
                                              <p:pRg st="2" end="2"/>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5000"/>
                            </p:stCondLst>
                            <p:childTnLst>
                              <p:par>
                                <p:cTn id="55" presetID="12" presetClass="entr" presetSubtype="2" fill="hold" grpId="0" nodeType="after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p:tgtEl>
                                          <p:spTgt spid="13">
                                            <p:txEl>
                                              <p:pRg st="0" end="0"/>
                                            </p:txEl>
                                          </p:spTgt>
                                        </p:tgtEl>
                                        <p:attrNameLst>
                                          <p:attrName>ppt_x</p:attrName>
                                        </p:attrNameLst>
                                      </p:cBhvr>
                                      <p:tavLst>
                                        <p:tav tm="0">
                                          <p:val>
                                            <p:strVal val="#ppt_x+#ppt_w*1.125000"/>
                                          </p:val>
                                        </p:tav>
                                        <p:tav tm="100000">
                                          <p:val>
                                            <p:strVal val="#ppt_x"/>
                                          </p:val>
                                        </p:tav>
                                      </p:tavLst>
                                    </p:anim>
                                    <p:animEffect transition="in" filter="wipe(left)">
                                      <p:cBhvr>
                                        <p:cTn id="58" dur="500"/>
                                        <p:tgtEl>
                                          <p:spTgt spid="13">
                                            <p:txEl>
                                              <p:pRg st="0" end="0"/>
                                            </p:txEl>
                                          </p:spTgt>
                                        </p:tgtEl>
                                      </p:cBhvr>
                                    </p:animEffect>
                                  </p:childTnLst>
                                </p:cTn>
                              </p:par>
                            </p:childTnLst>
                          </p:cTn>
                        </p:par>
                        <p:par>
                          <p:cTn id="59" fill="hold">
                            <p:stCondLst>
                              <p:cond delay="5500"/>
                            </p:stCondLst>
                            <p:childTnLst>
                              <p:par>
                                <p:cTn id="60" presetID="12" presetClass="entr" presetSubtype="2" fill="hold" grpId="0"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visible"/>
                                      </p:to>
                                    </p:set>
                                    <p:anim calcmode="lin" valueType="num">
                                      <p:cBhvr additive="base">
                                        <p:cTn id="62" dur="500"/>
                                        <p:tgtEl>
                                          <p:spTgt spid="13">
                                            <p:txEl>
                                              <p:pRg st="2" end="2"/>
                                            </p:txEl>
                                          </p:spTgt>
                                        </p:tgtEl>
                                        <p:attrNameLst>
                                          <p:attrName>ppt_x</p:attrName>
                                        </p:attrNameLst>
                                      </p:cBhvr>
                                      <p:tavLst>
                                        <p:tav tm="0">
                                          <p:val>
                                            <p:strVal val="#ppt_x+#ppt_w*1.125000"/>
                                          </p:val>
                                        </p:tav>
                                        <p:tav tm="100000">
                                          <p:val>
                                            <p:strVal val="#ppt_x"/>
                                          </p:val>
                                        </p:tav>
                                      </p:tavLst>
                                    </p:anim>
                                    <p:animEffect transition="in" filter="wipe(left)">
                                      <p:cBhvr>
                                        <p:cTn id="6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p"/>
      <p:bldP spid="11" grpId="0" animBg="1"/>
      <p:bldP spid="12" grpId="0" animBg="1"/>
      <p:bldP spid="13" grpId="0" build="p"/>
      <p:bldP spid="15" grpId="0" animBg="1"/>
      <p:bldP spid="21" grpId="0" animBg="1"/>
      <p:bldP spid="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71"/>
          <p:cNvGrpSpPr/>
          <p:nvPr/>
        </p:nvGrpSpPr>
        <p:grpSpPr>
          <a:xfrm>
            <a:off x="373361" y="1444392"/>
            <a:ext cx="2202139" cy="2971689"/>
            <a:chOff x="847349" y="1279034"/>
            <a:chExt cx="2704982" cy="3650254"/>
          </a:xfrm>
          <a:effectLst>
            <a:outerShdw blurRad="76200" dir="18900000" sy="23000" kx="-1200000" algn="bl" rotWithShape="0">
              <a:prstClr val="black">
                <a:alpha val="20000"/>
              </a:prstClr>
            </a:outerShdw>
          </a:effectLst>
        </p:grpSpPr>
        <p:sp>
          <p:nvSpPr>
            <p:cNvPr id="16" name="Rounded Rectangle 3"/>
            <p:cNvSpPr/>
            <p:nvPr/>
          </p:nvSpPr>
          <p:spPr>
            <a:xfrm rot="1465105">
              <a:off x="1092369" y="1568514"/>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9"/>
            <p:cNvSpPr/>
            <p:nvPr/>
          </p:nvSpPr>
          <p:spPr>
            <a:xfrm rot="1465105">
              <a:off x="1742683" y="1279034"/>
              <a:ext cx="489622" cy="606265"/>
            </a:xfrm>
            <a:custGeom>
              <a:avLst/>
              <a:gdLst>
                <a:gd name="connsiteX0" fmla="*/ 108841 w 489622"/>
                <a:gd name="connsiteY0" fmla="*/ 0 h 606265"/>
                <a:gd name="connsiteX1" fmla="*/ 474098 w 489622"/>
                <a:gd name="connsiteY1" fmla="*/ 0 h 606265"/>
                <a:gd name="connsiteX2" fmla="*/ 479675 w 489622"/>
                <a:gd name="connsiteY2" fmla="*/ 17967 h 606265"/>
                <a:gd name="connsiteX3" fmla="*/ 489622 w 489622"/>
                <a:gd name="connsiteY3" fmla="*/ 116643 h 606265"/>
                <a:gd name="connsiteX4" fmla="*/ 0 w 489622"/>
                <a:gd name="connsiteY4" fmla="*/ 606265 h 606265"/>
                <a:gd name="connsiteX5" fmla="*/ 0 w 489622"/>
                <a:gd name="connsiteY5" fmla="*/ 108841 h 606265"/>
                <a:gd name="connsiteX6" fmla="*/ 108841 w 489622"/>
                <a:gd name="connsiteY6" fmla="*/ 0 h 60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622" h="606265">
                  <a:moveTo>
                    <a:pt x="108841" y="0"/>
                  </a:moveTo>
                  <a:lnTo>
                    <a:pt x="474098" y="0"/>
                  </a:lnTo>
                  <a:lnTo>
                    <a:pt x="479675" y="17967"/>
                  </a:lnTo>
                  <a:cubicBezTo>
                    <a:pt x="486197" y="49840"/>
                    <a:pt x="489622" y="82842"/>
                    <a:pt x="489622" y="116643"/>
                  </a:cubicBezTo>
                  <a:cubicBezTo>
                    <a:pt x="489622" y="387054"/>
                    <a:pt x="270411" y="606265"/>
                    <a:pt x="0" y="606265"/>
                  </a:cubicBez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p:cNvSpPr/>
            <p:nvPr/>
          </p:nvSpPr>
          <p:spPr>
            <a:xfrm rot="1465105">
              <a:off x="2778844" y="2526758"/>
              <a:ext cx="773487" cy="1760483"/>
            </a:xfrm>
            <a:custGeom>
              <a:avLst/>
              <a:gdLst>
                <a:gd name="connsiteX0" fmla="*/ 773487 w 773487"/>
                <a:gd name="connsiteY0" fmla="*/ 0 h 1760483"/>
                <a:gd name="connsiteX1" fmla="*/ 773487 w 773487"/>
                <a:gd name="connsiteY1" fmla="*/ 1760483 h 1760483"/>
                <a:gd name="connsiteX2" fmla="*/ 709452 w 773487"/>
                <a:gd name="connsiteY2" fmla="*/ 1750709 h 1760483"/>
                <a:gd name="connsiteX3" fmla="*/ 0 w 773487"/>
                <a:gd name="connsiteY3" fmla="*/ 880241 h 1760483"/>
                <a:gd name="connsiteX4" fmla="*/ 709452 w 773487"/>
                <a:gd name="connsiteY4" fmla="*/ 9773 h 1760483"/>
                <a:gd name="connsiteX5" fmla="*/ 773487 w 773487"/>
                <a:gd name="connsiteY5" fmla="*/ 0 h 176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87" h="1760483">
                  <a:moveTo>
                    <a:pt x="773487" y="0"/>
                  </a:moveTo>
                  <a:lnTo>
                    <a:pt x="773487" y="1760483"/>
                  </a:lnTo>
                  <a:lnTo>
                    <a:pt x="709452" y="1750709"/>
                  </a:lnTo>
                  <a:cubicBezTo>
                    <a:pt x="304569" y="1667858"/>
                    <a:pt x="0" y="1309618"/>
                    <a:pt x="0" y="880241"/>
                  </a:cubicBezTo>
                  <a:cubicBezTo>
                    <a:pt x="0" y="450865"/>
                    <a:pt x="304569" y="92624"/>
                    <a:pt x="709452" y="9773"/>
                  </a:cubicBezTo>
                  <a:lnTo>
                    <a:pt x="7734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0"/>
            <p:cNvSpPr/>
            <p:nvPr/>
          </p:nvSpPr>
          <p:spPr>
            <a:xfrm rot="1465105">
              <a:off x="1552053" y="1568233"/>
              <a:ext cx="1309311" cy="2816511"/>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58%</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PROFESSIONAL AGENCY</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sp>
          <p:nvSpPr>
            <p:cNvPr id="23" name="TextBox 13"/>
            <p:cNvSpPr txBox="1"/>
            <p:nvPr/>
          </p:nvSpPr>
          <p:spPr>
            <a:xfrm rot="1465105">
              <a:off x="847349" y="3996203"/>
              <a:ext cx="1057767" cy="453666"/>
            </a:xfrm>
            <a:prstGeom prst="rect">
              <a:avLst/>
            </a:prstGeom>
            <a:no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John Martin, </a:t>
              </a:r>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2015/08/08</a:t>
              </a:r>
              <a:endParaRPr lang="en-US" sz="900" dirty="0">
                <a:latin typeface="微软雅黑 Light" panose="020B0502040204020203" pitchFamily="34" charset="-122"/>
                <a:ea typeface="微软雅黑 Light" panose="020B0502040204020203" pitchFamily="34" charset="-122"/>
              </a:endParaRPr>
            </a:p>
          </p:txBody>
        </p:sp>
      </p:grpSp>
      <p:grpSp>
        <p:nvGrpSpPr>
          <p:cNvPr id="24" name="Group 72"/>
          <p:cNvGrpSpPr/>
          <p:nvPr/>
        </p:nvGrpSpPr>
        <p:grpSpPr>
          <a:xfrm>
            <a:off x="3202382" y="3616994"/>
            <a:ext cx="2082128" cy="2870339"/>
            <a:chOff x="4419065" y="2794907"/>
            <a:chExt cx="2477486" cy="3415364"/>
          </a:xfrm>
          <a:effectLst>
            <a:outerShdw blurRad="76200" dir="18900000" sy="23000" kx="-1200000" algn="bl" rotWithShape="0">
              <a:prstClr val="black">
                <a:alpha val="20000"/>
              </a:prstClr>
            </a:outerShdw>
          </a:effectLst>
        </p:grpSpPr>
        <p:sp>
          <p:nvSpPr>
            <p:cNvPr id="25" name="Rounded Rectangle 42"/>
            <p:cNvSpPr/>
            <p:nvPr/>
          </p:nvSpPr>
          <p:spPr>
            <a:xfrm rot="21403779">
              <a:off x="4419065" y="280315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8"/>
            <p:cNvSpPr/>
            <p:nvPr/>
          </p:nvSpPr>
          <p:spPr>
            <a:xfrm rot="21403779">
              <a:off x="4483329" y="5046028"/>
              <a:ext cx="1041500" cy="1164243"/>
            </a:xfrm>
            <a:custGeom>
              <a:avLst/>
              <a:gdLst>
                <a:gd name="connsiteX0" fmla="*/ 308344 w 1041500"/>
                <a:gd name="connsiteY0" fmla="*/ 0 h 1164243"/>
                <a:gd name="connsiteX1" fmla="*/ 1041500 w 1041500"/>
                <a:gd name="connsiteY1" fmla="*/ 733156 h 1164243"/>
                <a:gd name="connsiteX2" fmla="*/ 916289 w 1041500"/>
                <a:gd name="connsiteY2" fmla="*/ 1143071 h 1164243"/>
                <a:gd name="connsiteX3" fmla="*/ 898820 w 1041500"/>
                <a:gd name="connsiteY3" fmla="*/ 1164243 h 1164243"/>
                <a:gd name="connsiteX4" fmla="*/ 108841 w 1041500"/>
                <a:gd name="connsiteY4" fmla="*/ 1164243 h 1164243"/>
                <a:gd name="connsiteX5" fmla="*/ 0 w 1041500"/>
                <a:gd name="connsiteY5" fmla="*/ 1055402 h 1164243"/>
                <a:gd name="connsiteX6" fmla="*/ 0 w 1041500"/>
                <a:gd name="connsiteY6" fmla="*/ 70081 h 1164243"/>
                <a:gd name="connsiteX7" fmla="*/ 22967 w 1041500"/>
                <a:gd name="connsiteY7" fmla="*/ 57615 h 1164243"/>
                <a:gd name="connsiteX8" fmla="*/ 308344 w 1041500"/>
                <a:gd name="connsiteY8" fmla="*/ 0 h 116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500" h="1164243">
                  <a:moveTo>
                    <a:pt x="308344" y="0"/>
                  </a:moveTo>
                  <a:cubicBezTo>
                    <a:pt x="713255" y="0"/>
                    <a:pt x="1041500" y="328245"/>
                    <a:pt x="1041500" y="733156"/>
                  </a:cubicBezTo>
                  <a:cubicBezTo>
                    <a:pt x="1041500" y="884998"/>
                    <a:pt x="995341" y="1026058"/>
                    <a:pt x="916289" y="1143071"/>
                  </a:cubicBezTo>
                  <a:lnTo>
                    <a:pt x="898820" y="1164243"/>
                  </a:lnTo>
                  <a:lnTo>
                    <a:pt x="108841" y="1164243"/>
                  </a:lnTo>
                  <a:cubicBezTo>
                    <a:pt x="48730" y="1164243"/>
                    <a:pt x="0" y="1115513"/>
                    <a:pt x="0" y="1055402"/>
                  </a:cubicBezTo>
                  <a:lnTo>
                    <a:pt x="0" y="70081"/>
                  </a:lnTo>
                  <a:lnTo>
                    <a:pt x="22967" y="57615"/>
                  </a:lnTo>
                  <a:cubicBezTo>
                    <a:pt x="110680" y="20516"/>
                    <a:pt x="207116" y="0"/>
                    <a:pt x="308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37"/>
            <p:cNvSpPr/>
            <p:nvPr/>
          </p:nvSpPr>
          <p:spPr>
            <a:xfrm rot="21403779" flipV="1">
              <a:off x="5266153" y="2794907"/>
              <a:ext cx="771256" cy="385628"/>
            </a:xfrm>
            <a:custGeom>
              <a:avLst/>
              <a:gdLst>
                <a:gd name="connsiteX0" fmla="*/ 385628 w 771256"/>
                <a:gd name="connsiteY0" fmla="*/ 0 h 385628"/>
                <a:gd name="connsiteX1" fmla="*/ 771256 w 771256"/>
                <a:gd name="connsiteY1" fmla="*/ 385628 h 385628"/>
                <a:gd name="connsiteX2" fmla="*/ 0 w 771256"/>
                <a:gd name="connsiteY2" fmla="*/ 385628 h 385628"/>
                <a:gd name="connsiteX3" fmla="*/ 385628 w 771256"/>
                <a:gd name="connsiteY3" fmla="*/ 0 h 385628"/>
              </a:gdLst>
              <a:ahLst/>
              <a:cxnLst>
                <a:cxn ang="0">
                  <a:pos x="connsiteX0" y="connsiteY0"/>
                </a:cxn>
                <a:cxn ang="0">
                  <a:pos x="connsiteX1" y="connsiteY1"/>
                </a:cxn>
                <a:cxn ang="0">
                  <a:pos x="connsiteX2" y="connsiteY2"/>
                </a:cxn>
                <a:cxn ang="0">
                  <a:pos x="connsiteX3" y="connsiteY3"/>
                </a:cxn>
              </a:cxnLst>
              <a:rect l="l" t="t" r="r" b="b"/>
              <a:pathLst>
                <a:path w="771256" h="385628">
                  <a:moveTo>
                    <a:pt x="385628" y="0"/>
                  </a:moveTo>
                  <a:cubicBezTo>
                    <a:pt x="598604" y="0"/>
                    <a:pt x="771256" y="172652"/>
                    <a:pt x="771256" y="385628"/>
                  </a:cubicBezTo>
                  <a:lnTo>
                    <a:pt x="0" y="385628"/>
                  </a:lnTo>
                  <a:cubicBezTo>
                    <a:pt x="0" y="172652"/>
                    <a:pt x="172652" y="0"/>
                    <a:pt x="3856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9"/>
            <p:cNvSpPr/>
            <p:nvPr/>
          </p:nvSpPr>
          <p:spPr>
            <a:xfrm rot="21403779">
              <a:off x="6598650" y="4637509"/>
              <a:ext cx="297901" cy="595802"/>
            </a:xfrm>
            <a:custGeom>
              <a:avLst/>
              <a:gdLst>
                <a:gd name="connsiteX0" fmla="*/ 297901 w 297901"/>
                <a:gd name="connsiteY0" fmla="*/ 0 h 595802"/>
                <a:gd name="connsiteX1" fmla="*/ 297901 w 297901"/>
                <a:gd name="connsiteY1" fmla="*/ 595802 h 595802"/>
                <a:gd name="connsiteX2" fmla="*/ 0 w 297901"/>
                <a:gd name="connsiteY2" fmla="*/ 297901 h 595802"/>
                <a:gd name="connsiteX3" fmla="*/ 297901 w 297901"/>
                <a:gd name="connsiteY3" fmla="*/ 0 h 595802"/>
              </a:gdLst>
              <a:ahLst/>
              <a:cxnLst>
                <a:cxn ang="0">
                  <a:pos x="connsiteX0" y="connsiteY0"/>
                </a:cxn>
                <a:cxn ang="0">
                  <a:pos x="connsiteX1" y="connsiteY1"/>
                </a:cxn>
                <a:cxn ang="0">
                  <a:pos x="connsiteX2" y="connsiteY2"/>
                </a:cxn>
                <a:cxn ang="0">
                  <a:pos x="connsiteX3" y="connsiteY3"/>
                </a:cxn>
              </a:cxnLst>
              <a:rect l="l" t="t" r="r" b="b"/>
              <a:pathLst>
                <a:path w="297901" h="595802">
                  <a:moveTo>
                    <a:pt x="297901" y="0"/>
                  </a:moveTo>
                  <a:lnTo>
                    <a:pt x="297901" y="595802"/>
                  </a:lnTo>
                  <a:cubicBezTo>
                    <a:pt x="133375" y="595802"/>
                    <a:pt x="0" y="462427"/>
                    <a:pt x="0" y="297901"/>
                  </a:cubicBezTo>
                  <a:cubicBezTo>
                    <a:pt x="0" y="133375"/>
                    <a:pt x="133375" y="0"/>
                    <a:pt x="2979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4"/>
            <p:cNvSpPr/>
            <p:nvPr/>
          </p:nvSpPr>
          <p:spPr>
            <a:xfrm rot="21403779">
              <a:off x="4806011" y="3323479"/>
              <a:ext cx="1825123" cy="1666290"/>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80%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grpSp>
        <p:nvGrpSpPr>
          <p:cNvPr id="30" name="Group 73"/>
          <p:cNvGrpSpPr/>
          <p:nvPr/>
        </p:nvGrpSpPr>
        <p:grpSpPr>
          <a:xfrm>
            <a:off x="5766580" y="1127345"/>
            <a:ext cx="2260697" cy="2756662"/>
            <a:chOff x="7541052" y="2157745"/>
            <a:chExt cx="2874914" cy="3505629"/>
          </a:xfrm>
          <a:effectLst>
            <a:outerShdw blurRad="76200" dir="18900000" sy="23000" kx="-1200000" algn="bl" rotWithShape="0">
              <a:prstClr val="black">
                <a:alpha val="20000"/>
              </a:prstClr>
            </a:outerShdw>
          </a:effectLst>
        </p:grpSpPr>
        <p:sp>
          <p:nvSpPr>
            <p:cNvPr id="31" name="Rounded Rectangle 66"/>
            <p:cNvSpPr/>
            <p:nvPr/>
          </p:nvSpPr>
          <p:spPr>
            <a:xfrm rot="1311920">
              <a:off x="7976680" y="2302600"/>
              <a:ext cx="2439286" cy="3360774"/>
            </a:xfrm>
            <a:prstGeom prst="roundRect">
              <a:avLst>
                <a:gd name="adj" fmla="val 4462"/>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5"/>
            <p:cNvSpPr/>
            <p:nvPr/>
          </p:nvSpPr>
          <p:spPr>
            <a:xfrm rot="1311920">
              <a:off x="8382289" y="2157745"/>
              <a:ext cx="1338802" cy="1416411"/>
            </a:xfrm>
            <a:custGeom>
              <a:avLst/>
              <a:gdLst>
                <a:gd name="connsiteX0" fmla="*/ 108841 w 1338802"/>
                <a:gd name="connsiteY0" fmla="*/ 0 h 1416411"/>
                <a:gd name="connsiteX1" fmla="*/ 1119090 w 1338802"/>
                <a:gd name="connsiteY1" fmla="*/ 0 h 1416411"/>
                <a:gd name="connsiteX2" fmla="*/ 1193532 w 1338802"/>
                <a:gd name="connsiteY2" fmla="*/ 90225 h 1416411"/>
                <a:gd name="connsiteX3" fmla="*/ 1338802 w 1338802"/>
                <a:gd name="connsiteY3" fmla="*/ 565806 h 1416411"/>
                <a:gd name="connsiteX4" fmla="*/ 488197 w 1338802"/>
                <a:gd name="connsiteY4" fmla="*/ 1416411 h 1416411"/>
                <a:gd name="connsiteX5" fmla="*/ 12616 w 1338802"/>
                <a:gd name="connsiteY5" fmla="*/ 1271141 h 1416411"/>
                <a:gd name="connsiteX6" fmla="*/ 0 w 1338802"/>
                <a:gd name="connsiteY6" fmla="*/ 1260732 h 1416411"/>
                <a:gd name="connsiteX7" fmla="*/ 0 w 1338802"/>
                <a:gd name="connsiteY7" fmla="*/ 108841 h 1416411"/>
                <a:gd name="connsiteX8" fmla="*/ 108841 w 1338802"/>
                <a:gd name="connsiteY8" fmla="*/ 0 h 141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802" h="1416411">
                  <a:moveTo>
                    <a:pt x="108841" y="0"/>
                  </a:moveTo>
                  <a:lnTo>
                    <a:pt x="1119090" y="0"/>
                  </a:lnTo>
                  <a:lnTo>
                    <a:pt x="1193532" y="90225"/>
                  </a:lnTo>
                  <a:cubicBezTo>
                    <a:pt x="1285248" y="225982"/>
                    <a:pt x="1338802" y="389640"/>
                    <a:pt x="1338802" y="565806"/>
                  </a:cubicBezTo>
                  <a:cubicBezTo>
                    <a:pt x="1338802" y="1035582"/>
                    <a:pt x="957973" y="1416411"/>
                    <a:pt x="488197" y="1416411"/>
                  </a:cubicBezTo>
                  <a:cubicBezTo>
                    <a:pt x="312031" y="1416411"/>
                    <a:pt x="148373" y="1362857"/>
                    <a:pt x="12616" y="1271141"/>
                  </a:cubicBezTo>
                  <a:lnTo>
                    <a:pt x="0" y="1260732"/>
                  </a:lnTo>
                  <a:lnTo>
                    <a:pt x="0" y="108841"/>
                  </a:lnTo>
                  <a:cubicBezTo>
                    <a:pt x="0" y="48730"/>
                    <a:pt x="48730" y="0"/>
                    <a:pt x="1088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4"/>
            <p:cNvSpPr/>
            <p:nvPr/>
          </p:nvSpPr>
          <p:spPr>
            <a:xfrm rot="1311920">
              <a:off x="7541052" y="4502815"/>
              <a:ext cx="732673" cy="748816"/>
            </a:xfrm>
            <a:custGeom>
              <a:avLst/>
              <a:gdLst>
                <a:gd name="connsiteX0" fmla="*/ 215865 w 732673"/>
                <a:gd name="connsiteY0" fmla="*/ 0 h 748816"/>
                <a:gd name="connsiteX1" fmla="*/ 732673 w 732673"/>
                <a:gd name="connsiteY1" fmla="*/ 516808 h 748816"/>
                <a:gd name="connsiteX2" fmla="*/ 692060 w 732673"/>
                <a:gd name="connsiteY2" fmla="*/ 717973 h 748816"/>
                <a:gd name="connsiteX3" fmla="*/ 675319 w 732673"/>
                <a:gd name="connsiteY3" fmla="*/ 748816 h 748816"/>
                <a:gd name="connsiteX4" fmla="*/ 108841 w 732673"/>
                <a:gd name="connsiteY4" fmla="*/ 748816 h 748816"/>
                <a:gd name="connsiteX5" fmla="*/ 0 w 732673"/>
                <a:gd name="connsiteY5" fmla="*/ 639975 h 748816"/>
                <a:gd name="connsiteX6" fmla="*/ 0 w 732673"/>
                <a:gd name="connsiteY6" fmla="*/ 48592 h 748816"/>
                <a:gd name="connsiteX7" fmla="*/ 14700 w 732673"/>
                <a:gd name="connsiteY7" fmla="*/ 40613 h 748816"/>
                <a:gd name="connsiteX8" fmla="*/ 215865 w 732673"/>
                <a:gd name="connsiteY8" fmla="*/ 0 h 74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73" h="748816">
                  <a:moveTo>
                    <a:pt x="215865" y="0"/>
                  </a:moveTo>
                  <a:cubicBezTo>
                    <a:pt x="501290" y="0"/>
                    <a:pt x="732673" y="231383"/>
                    <a:pt x="732673" y="516808"/>
                  </a:cubicBezTo>
                  <a:cubicBezTo>
                    <a:pt x="732673" y="588164"/>
                    <a:pt x="718212" y="656143"/>
                    <a:pt x="692060" y="717973"/>
                  </a:cubicBezTo>
                  <a:lnTo>
                    <a:pt x="675319" y="748816"/>
                  </a:lnTo>
                  <a:lnTo>
                    <a:pt x="108841" y="748816"/>
                  </a:lnTo>
                  <a:cubicBezTo>
                    <a:pt x="48730" y="748816"/>
                    <a:pt x="0" y="700086"/>
                    <a:pt x="0" y="639975"/>
                  </a:cubicBezTo>
                  <a:lnTo>
                    <a:pt x="0" y="48592"/>
                  </a:lnTo>
                  <a:lnTo>
                    <a:pt x="14700" y="40613"/>
                  </a:lnTo>
                  <a:cubicBezTo>
                    <a:pt x="76530" y="14462"/>
                    <a:pt x="144509" y="0"/>
                    <a:pt x="2158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3"/>
            <p:cNvSpPr/>
            <p:nvPr/>
          </p:nvSpPr>
          <p:spPr>
            <a:xfrm rot="1311920">
              <a:off x="9650759" y="5255538"/>
              <a:ext cx="257786" cy="405204"/>
            </a:xfrm>
            <a:custGeom>
              <a:avLst/>
              <a:gdLst>
                <a:gd name="connsiteX0" fmla="*/ 202602 w 257786"/>
                <a:gd name="connsiteY0" fmla="*/ 0 h 405204"/>
                <a:gd name="connsiteX1" fmla="*/ 243433 w 257786"/>
                <a:gd name="connsiteY1" fmla="*/ 4116 h 405204"/>
                <a:gd name="connsiteX2" fmla="*/ 257786 w 257786"/>
                <a:gd name="connsiteY2" fmla="*/ 8571 h 405204"/>
                <a:gd name="connsiteX3" fmla="*/ 257786 w 257786"/>
                <a:gd name="connsiteY3" fmla="*/ 396633 h 405204"/>
                <a:gd name="connsiteX4" fmla="*/ 243433 w 257786"/>
                <a:gd name="connsiteY4" fmla="*/ 401088 h 405204"/>
                <a:gd name="connsiteX5" fmla="*/ 202602 w 257786"/>
                <a:gd name="connsiteY5" fmla="*/ 405204 h 405204"/>
                <a:gd name="connsiteX6" fmla="*/ 0 w 257786"/>
                <a:gd name="connsiteY6" fmla="*/ 202602 h 405204"/>
                <a:gd name="connsiteX7" fmla="*/ 202602 w 257786"/>
                <a:gd name="connsiteY7" fmla="*/ 0 h 40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786" h="405204">
                  <a:moveTo>
                    <a:pt x="202602" y="0"/>
                  </a:moveTo>
                  <a:cubicBezTo>
                    <a:pt x="216589" y="0"/>
                    <a:pt x="230244" y="1418"/>
                    <a:pt x="243433" y="4116"/>
                  </a:cubicBezTo>
                  <a:lnTo>
                    <a:pt x="257786" y="8571"/>
                  </a:lnTo>
                  <a:lnTo>
                    <a:pt x="257786" y="396633"/>
                  </a:lnTo>
                  <a:lnTo>
                    <a:pt x="243433" y="401088"/>
                  </a:lnTo>
                  <a:cubicBezTo>
                    <a:pt x="230244" y="403787"/>
                    <a:pt x="216589" y="405204"/>
                    <a:pt x="202602" y="405204"/>
                  </a:cubicBezTo>
                  <a:cubicBezTo>
                    <a:pt x="90708" y="405204"/>
                    <a:pt x="0" y="314496"/>
                    <a:pt x="0" y="202602"/>
                  </a:cubicBezTo>
                  <a:cubicBezTo>
                    <a:pt x="0" y="90708"/>
                    <a:pt x="90708" y="0"/>
                    <a:pt x="2026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7"/>
            <p:cNvSpPr/>
            <p:nvPr/>
          </p:nvSpPr>
          <p:spPr>
            <a:xfrm rot="1311920">
              <a:off x="8294759" y="3493537"/>
              <a:ext cx="1978167" cy="1780858"/>
            </a:xfrm>
            <a:prstGeom prst="rect">
              <a:avLst/>
            </a:prstGeom>
          </p:spPr>
          <p:txBody>
            <a:bodyPr wrap="square">
              <a:spAutoFit/>
            </a:bodyPr>
            <a:lstStyle/>
            <a:p>
              <a:r>
                <a:rPr lang="en-US" sz="4000" dirty="0">
                  <a:latin typeface="Abel" panose="02000506030000020004" pitchFamily="2" charset="0"/>
                  <a:ea typeface="微软雅黑 Light" panose="020B0502040204020203" pitchFamily="34" charset="-122"/>
                </a:rPr>
                <a:t>30%</a:t>
              </a:r>
              <a:endParaRPr lang="en-US" sz="4000" dirty="0">
                <a:latin typeface="Abel" panose="02000506030000020004" pitchFamily="2" charset="0"/>
                <a:ea typeface="微软雅黑 Light" panose="020B0502040204020203" pitchFamily="34" charset="-122"/>
              </a:endParaRPr>
            </a:p>
            <a:p>
              <a:r>
                <a:rPr lang="en-US" sz="900" b="1" dirty="0">
                  <a:latin typeface="微软雅黑 Light" panose="020B0502040204020203" pitchFamily="34" charset="-122"/>
                  <a:ea typeface="微软雅黑 Light" panose="020B0502040204020203" pitchFamily="34" charset="-122"/>
                </a:rPr>
                <a:t>CREATIVE WORK</a:t>
              </a:r>
              <a:endParaRPr lang="en-US" sz="900" b="1" dirty="0">
                <a:latin typeface="微软雅黑 Light" panose="020B0502040204020203" pitchFamily="34" charset="-122"/>
                <a:ea typeface="微软雅黑 Light" panose="020B0502040204020203" pitchFamily="34" charset="-122"/>
              </a:endParaRPr>
            </a:p>
            <a:p>
              <a:endParaRPr lang="en-US" sz="900" dirty="0">
                <a:latin typeface="微软雅黑 Light" panose="020B0502040204020203" pitchFamily="34" charset="-122"/>
                <a:ea typeface="微软雅黑 Light" panose="020B0502040204020203" pitchFamily="34" charset="-122"/>
              </a:endParaRPr>
            </a:p>
            <a:p>
              <a:r>
                <a:rPr lang="en-US" sz="900" dirty="0">
                  <a:latin typeface="微软雅黑 Light" panose="020B0502040204020203" pitchFamily="34" charset="-122"/>
                  <a:ea typeface="微软雅黑 Light" panose="020B0502040204020203" pitchFamily="34" charset="-122"/>
                </a:rPr>
                <a:t>Conveniently iterate top-line alignments for wireless metrics. </a:t>
              </a:r>
              <a:endParaRPr lang="en-US" sz="900" dirty="0">
                <a:latin typeface="微软雅黑 Light" panose="020B0502040204020203" pitchFamily="34" charset="-122"/>
                <a:ea typeface="微软雅黑 Light" panose="020B0502040204020203" pitchFamily="34" charset="-122"/>
              </a:endParaRPr>
            </a:p>
          </p:txBody>
        </p:sp>
      </p:grpSp>
      <p:sp>
        <p:nvSpPr>
          <p:cNvPr id="36" name="TextBox 74"/>
          <p:cNvSpPr txBox="1"/>
          <p:nvPr/>
        </p:nvSpPr>
        <p:spPr>
          <a:xfrm>
            <a:off x="7227883" y="4469047"/>
            <a:ext cx="3485525" cy="2031325"/>
          </a:xfrm>
          <a:prstGeom prst="rect">
            <a:avLst/>
          </a:prstGeom>
          <a:noFill/>
        </p:spPr>
        <p:txBody>
          <a:bodyPr wrap="square" rtlCol="0">
            <a:spAutoFit/>
          </a:bodyPr>
          <a:lstStyle/>
          <a:p>
            <a:pPr algn="just"/>
            <a:r>
              <a:rPr lang="en-US" dirty="0">
                <a:solidFill>
                  <a:schemeClr val="bg1"/>
                </a:solidFill>
                <a:latin typeface="微软雅黑 Light" panose="020B0502040204020203" pitchFamily="34" charset="-122"/>
                <a:ea typeface="微软雅黑 Light" panose="020B0502040204020203" pitchFamily="34" charset="-122"/>
              </a:rPr>
              <a:t>ESSENTIAL DESIGN</a:t>
            </a:r>
            <a:endParaRPr lang="en-US" dirty="0">
              <a:solidFill>
                <a:schemeClr val="bg1"/>
              </a:solidFill>
              <a:latin typeface="微软雅黑 Light" panose="020B0502040204020203" pitchFamily="34" charset="-122"/>
              <a:ea typeface="微软雅黑 Light" panose="020B0502040204020203" pitchFamily="34" charset="-122"/>
            </a:endParaRPr>
          </a:p>
          <a:p>
            <a:pPr algn="just"/>
            <a:r>
              <a:rPr lang="en-US" dirty="0">
                <a:solidFill>
                  <a:schemeClr val="bg1"/>
                </a:solidFill>
                <a:latin typeface="微软雅黑 Light" panose="020B0502040204020203" pitchFamily="34" charset="-122"/>
                <a:ea typeface="微软雅黑 Light" panose="020B0502040204020203" pitchFamily="34" charset="-122"/>
              </a:rPr>
              <a:t>PLAN</a:t>
            </a:r>
            <a:endParaRPr lang="en-US"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b="1" dirty="0">
                <a:solidFill>
                  <a:schemeClr val="bg1"/>
                </a:solidFill>
                <a:latin typeface="微软雅黑 Light" panose="020B0502040204020203" pitchFamily="34" charset="-122"/>
                <a:ea typeface="微软雅黑 Light" panose="020B0502040204020203" pitchFamily="34" charset="-122"/>
              </a:rPr>
              <a:t>JOHN MARTIN, CEO</a:t>
            </a:r>
            <a:endParaRPr lang="en-US" sz="900" b="1"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endParaRPr lang="en-US" sz="900" dirty="0">
              <a:solidFill>
                <a:schemeClr val="bg1"/>
              </a:solidFill>
              <a:latin typeface="微软雅黑 Light" panose="020B0502040204020203" pitchFamily="34" charset="-122"/>
              <a:ea typeface="微软雅黑 Light" panose="020B0502040204020203" pitchFamily="34" charset="-122"/>
            </a:endParaRPr>
          </a:p>
          <a:p>
            <a:pPr algn="just"/>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vortals.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37" name="Rectangle 75"/>
          <p:cNvSpPr/>
          <p:nvPr/>
        </p:nvSpPr>
        <p:spPr>
          <a:xfrm>
            <a:off x="7068288" y="4535504"/>
            <a:ext cx="45719"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 name="组合 21"/>
          <p:cNvGrpSpPr/>
          <p:nvPr/>
        </p:nvGrpSpPr>
        <p:grpSpPr>
          <a:xfrm>
            <a:off x="134487" y="637135"/>
            <a:ext cx="10533513" cy="523220"/>
            <a:chOff x="134487" y="637135"/>
            <a:chExt cx="10533513" cy="523220"/>
          </a:xfrm>
        </p:grpSpPr>
        <p:sp>
          <p:nvSpPr>
            <p:cNvPr id="3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wipe(left)">
                                      <p:cBhvr>
                                        <p:cTn id="26" dur="500"/>
                                        <p:tgtEl>
                                          <p:spTgt spid="36">
                                            <p:txEl>
                                              <p:pRg st="0" end="0"/>
                                            </p:tx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xEl>
                                              <p:pRg st="1" end="1"/>
                                            </p:txEl>
                                          </p:spTgt>
                                        </p:tgtEl>
                                        <p:attrNameLst>
                                          <p:attrName>style.visibility</p:attrName>
                                        </p:attrNameLst>
                                      </p:cBhvr>
                                      <p:to>
                                        <p:strVal val="visible"/>
                                      </p:to>
                                    </p:set>
                                    <p:animEffect transition="in" filter="wipe(left)">
                                      <p:cBhvr>
                                        <p:cTn id="30" dur="500"/>
                                        <p:tgtEl>
                                          <p:spTgt spid="36">
                                            <p:txEl>
                                              <p:pRg st="1" end="1"/>
                                            </p:tx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6">
                                            <p:txEl>
                                              <p:pRg st="3" end="3"/>
                                            </p:txEl>
                                          </p:spTgt>
                                        </p:tgtEl>
                                        <p:attrNameLst>
                                          <p:attrName>style.visibility</p:attrName>
                                        </p:attrNameLst>
                                      </p:cBhvr>
                                      <p:to>
                                        <p:strVal val="visible"/>
                                      </p:to>
                                    </p:set>
                                    <p:animEffect transition="in" filter="wipe(left)">
                                      <p:cBhvr>
                                        <p:cTn id="34" dur="500"/>
                                        <p:tgtEl>
                                          <p:spTgt spid="36">
                                            <p:txEl>
                                              <p:pRg st="3" end="3"/>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5" end="5"/>
                                            </p:txEl>
                                          </p:spTgt>
                                        </p:tgtEl>
                                        <p:attrNameLst>
                                          <p:attrName>style.visibility</p:attrName>
                                        </p:attrNameLst>
                                      </p:cBhvr>
                                      <p:to>
                                        <p:strVal val="visible"/>
                                      </p:to>
                                    </p:set>
                                    <p:animEffect transition="in" filter="wipe(left)">
                                      <p:cBhvr>
                                        <p:cTn id="38" dur="500"/>
                                        <p:tgtEl>
                                          <p:spTgt spid="36">
                                            <p:txEl>
                                              <p:pRg st="5" end="5"/>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left)">
                                      <p:cBhvr>
                                        <p:cTn id="42" dur="500"/>
                                        <p:tgtEl>
                                          <p:spTgt spid="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9"/>
          <p:cNvSpPr/>
          <p:nvPr/>
        </p:nvSpPr>
        <p:spPr>
          <a:xfrm>
            <a:off x="7369062" y="2506593"/>
            <a:ext cx="1582985" cy="784830"/>
          </a:xfrm>
          <a:prstGeom prst="rect">
            <a:avLst/>
          </a:prstGeom>
        </p:spPr>
        <p:txBody>
          <a:bodyPr wrap="square">
            <a:spAutoFit/>
          </a:bodyPr>
          <a:lstStyle/>
          <a:p>
            <a:pPr algn="r"/>
            <a:r>
              <a:rPr lang="en-US" sz="900" b="1" dirty="0">
                <a:solidFill>
                  <a:schemeClr val="bg1"/>
                </a:solidFill>
                <a:latin typeface="微软雅黑 Light" panose="020B0502040204020203" pitchFamily="34" charset="-122"/>
                <a:ea typeface="微软雅黑 Light" panose="020B0502040204020203" pitchFamily="34" charset="-122"/>
              </a:rPr>
              <a:t>TREND PRODUCT #1</a:t>
            </a:r>
            <a:endParaRPr lang="en-US" sz="900" b="1" dirty="0">
              <a:solidFill>
                <a:schemeClr val="bg1"/>
              </a:solidFill>
              <a:latin typeface="微软雅黑 Light" panose="020B0502040204020203" pitchFamily="34" charset="-122"/>
              <a:ea typeface="微软雅黑 Light" panose="020B0502040204020203" pitchFamily="34" charset="-122"/>
            </a:endParaRPr>
          </a:p>
          <a:p>
            <a:pPr algn="r"/>
            <a:endParaRPr lang="en-US" sz="900" dirty="0">
              <a:solidFill>
                <a:schemeClr val="bg1"/>
              </a:solidFill>
              <a:latin typeface="微软雅黑 Light" panose="020B0502040204020203" pitchFamily="34" charset="-122"/>
              <a:ea typeface="微软雅黑 Light" panose="020B0502040204020203" pitchFamily="34" charset="-122"/>
            </a:endParaRPr>
          </a:p>
          <a:p>
            <a:pPr algn="r"/>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8" name="Rectangle 10"/>
          <p:cNvSpPr/>
          <p:nvPr/>
        </p:nvSpPr>
        <p:spPr>
          <a:xfrm>
            <a:off x="9255834" y="4113249"/>
            <a:ext cx="1582985"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TREND PRODUCT #2</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Conveniently iterate top-line alignments for wireless metrics.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49" name="TextBox 40"/>
          <p:cNvSpPr txBox="1"/>
          <p:nvPr/>
        </p:nvSpPr>
        <p:spPr>
          <a:xfrm>
            <a:off x="1440503" y="1810929"/>
            <a:ext cx="5250583"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Illustration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Chris Jones</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0" name="TextBox 41"/>
          <p:cNvSpPr txBox="1"/>
          <p:nvPr/>
        </p:nvSpPr>
        <p:spPr>
          <a:xfrm>
            <a:off x="1487178" y="3813335"/>
            <a:ext cx="5203908" cy="1200329"/>
          </a:xfrm>
          <a:prstGeom prst="rect">
            <a:avLst/>
          </a:prstGeom>
          <a:noFill/>
        </p:spPr>
        <p:txBody>
          <a:bodyPr wrap="square" rtlCol="0">
            <a:spAutoFit/>
          </a:bodyPr>
          <a:lstStyle/>
          <a:p>
            <a:r>
              <a:rPr lang="en-US" b="1" dirty="0">
                <a:solidFill>
                  <a:srgbClr val="F4B183"/>
                </a:solidFill>
                <a:latin typeface="微软雅黑 Light" panose="020B0502040204020203" pitchFamily="34" charset="-122"/>
                <a:ea typeface="微软雅黑 Light" panose="020B0502040204020203" pitchFamily="34" charset="-122"/>
              </a:rPr>
              <a:t>Summer trend</a:t>
            </a:r>
            <a:endParaRPr lang="en-US" b="1" dirty="0">
              <a:solidFill>
                <a:srgbClr val="F4B183"/>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By: </a:t>
            </a:r>
            <a:r>
              <a:rPr lang="en-US" sz="900" b="1" dirty="0">
                <a:solidFill>
                  <a:schemeClr val="bg1"/>
                </a:solidFill>
                <a:latin typeface="微软雅黑 Light" panose="020B0502040204020203" pitchFamily="34" charset="-122"/>
                <a:ea typeface="微软雅黑 Light" panose="020B0502040204020203" pitchFamily="34" charset="-122"/>
              </a:rPr>
              <a:t>David Moore</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b="1" dirty="0">
              <a:solidFill>
                <a:schemeClr val="bg1"/>
              </a:solidFill>
              <a:latin typeface="微软雅黑 Light" panose="020B0502040204020203" pitchFamily="34" charset="-122"/>
              <a:ea typeface="微软雅黑 Light" panose="020B0502040204020203" pitchFamily="34" charset="-122"/>
            </a:endParaRPr>
          </a:p>
          <a:p>
            <a:r>
              <a:rPr lang="en-US" sz="900" b="1" dirty="0">
                <a:solidFill>
                  <a:schemeClr val="bg1"/>
                </a:solidFill>
                <a:latin typeface="微软雅黑 Light" panose="020B0502040204020203" pitchFamily="34" charset="-122"/>
                <a:ea typeface="微软雅黑 Light" panose="020B0502040204020203" pitchFamily="34" charset="-122"/>
              </a:rPr>
              <a:t>| 2015</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51" name="TextBox 42"/>
          <p:cNvSpPr txBox="1"/>
          <p:nvPr/>
        </p:nvSpPr>
        <p:spPr>
          <a:xfrm>
            <a:off x="1541977" y="3265945"/>
            <a:ext cx="1047726"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INTERIOR DESIGN</a:t>
            </a:r>
            <a:endParaRPr lang="en-US" sz="800" dirty="0">
              <a:latin typeface="微软雅黑 Light" panose="020B0502040204020203" pitchFamily="34" charset="-122"/>
              <a:ea typeface="微软雅黑 Light" panose="020B0502040204020203" pitchFamily="34" charset="-122"/>
            </a:endParaRPr>
          </a:p>
        </p:txBody>
      </p:sp>
      <p:sp>
        <p:nvSpPr>
          <p:cNvPr id="52" name="TextBox 43"/>
          <p:cNvSpPr txBox="1"/>
          <p:nvPr/>
        </p:nvSpPr>
        <p:spPr>
          <a:xfrm>
            <a:off x="1548514" y="5278368"/>
            <a:ext cx="887594" cy="238363"/>
          </a:xfrm>
          <a:prstGeom prst="roundRect">
            <a:avLst/>
          </a:prstGeom>
          <a:solidFill>
            <a:srgbClr val="F4B183"/>
          </a:solidFill>
        </p:spPr>
        <p:txBody>
          <a:bodyPr wrap="none" rtlCol="0">
            <a:spAutoFit/>
          </a:bodyPr>
          <a:lstStyle/>
          <a:p>
            <a:pPr algn="ctr"/>
            <a:r>
              <a:rPr lang="en-US" sz="800" dirty="0">
                <a:latin typeface="微软雅黑 Light" panose="020B0502040204020203" pitchFamily="34" charset="-122"/>
                <a:ea typeface="微软雅黑 Light" panose="020B0502040204020203" pitchFamily="34" charset="-122"/>
              </a:rPr>
              <a:t>ILLUSTRATION</a:t>
            </a:r>
            <a:endParaRPr lang="en-US" sz="800" dirty="0">
              <a:latin typeface="微软雅黑 Light" panose="020B0502040204020203" pitchFamily="34" charset="-122"/>
              <a:ea typeface="微软雅黑 Light" panose="020B0502040204020203" pitchFamily="34" charset="-122"/>
            </a:endParaRPr>
          </a:p>
        </p:txBody>
      </p:sp>
      <p:pic>
        <p:nvPicPr>
          <p:cNvPr id="53" name="图片占位符 6"/>
          <p:cNvPicPr>
            <a:picLocks noChangeAspect="1"/>
          </p:cNvPicPr>
          <p:nvPr/>
        </p:nvPicPr>
        <p:blipFill>
          <a:blip r:embed="rId1" cstate="print">
            <a:extLst>
              <a:ext uri="{28A0092B-C50C-407E-A947-70E740481C1C}">
                <a14:useLocalDpi xmlns:a14="http://schemas.microsoft.com/office/drawing/2010/main" val="0"/>
              </a:ext>
            </a:extLst>
          </a:blip>
          <a:srcRect l="6055" r="6055"/>
          <a:stretch>
            <a:fillRect/>
          </a:stretch>
        </p:blipFill>
        <p:spPr>
          <a:xfrm>
            <a:off x="9092385" y="2145052"/>
            <a:ext cx="1509712" cy="1509712"/>
          </a:xfrm>
          <a:prstGeom prst="rect">
            <a:avLst/>
          </a:prstGeom>
        </p:spPr>
      </p:pic>
      <p:pic>
        <p:nvPicPr>
          <p:cNvPr id="54" name="图片占位符 8"/>
          <p:cNvPicPr>
            <a:picLocks noChangeAspect="1"/>
          </p:cNvPicPr>
          <p:nvPr/>
        </p:nvPicPr>
        <p:blipFill>
          <a:blip r:embed="rId2" cstate="print">
            <a:extLst>
              <a:ext uri="{28A0092B-C50C-407E-A947-70E740481C1C}">
                <a14:useLocalDpi xmlns:a14="http://schemas.microsoft.com/office/drawing/2010/main" val="0"/>
              </a:ext>
            </a:extLst>
          </a:blip>
          <a:srcRect l="16881" r="16881"/>
          <a:stretch>
            <a:fillRect/>
          </a:stretch>
        </p:blipFill>
        <p:spPr>
          <a:xfrm>
            <a:off x="7584260" y="3656352"/>
            <a:ext cx="1508125" cy="1509712"/>
          </a:xfrm>
          <a:prstGeom prst="rect">
            <a:avLst/>
          </a:prstGeom>
        </p:spPr>
      </p:pic>
      <p:grpSp>
        <p:nvGrpSpPr>
          <p:cNvPr id="10" name="组合 9"/>
          <p:cNvGrpSpPr/>
          <p:nvPr/>
        </p:nvGrpSpPr>
        <p:grpSpPr>
          <a:xfrm>
            <a:off x="134487" y="637135"/>
            <a:ext cx="10533513" cy="523220"/>
            <a:chOff x="134487" y="637135"/>
            <a:chExt cx="10533513" cy="523220"/>
          </a:xfrm>
        </p:grpSpPr>
        <p:sp>
          <p:nvSpPr>
            <p:cNvPr id="1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300"/>
                                        <p:tgtEl>
                                          <p:spTgt spid="4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300"/>
                                        <p:tgtEl>
                                          <p:spTgt spid="4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 calcmode="lin" valueType="num">
                                      <p:cBhvr additive="base">
                                        <p:cTn id="12" dur="300"/>
                                        <p:tgtEl>
                                          <p:spTgt spid="49">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300"/>
                                        <p:tgtEl>
                                          <p:spTgt spid="49">
                                            <p:txEl>
                                              <p:pRg st="1" end="1"/>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9">
                                            <p:txEl>
                                              <p:pRg st="3" end="3"/>
                                            </p:txEl>
                                          </p:spTgt>
                                        </p:tgtEl>
                                        <p:attrNameLst>
                                          <p:attrName>style.visibility</p:attrName>
                                        </p:attrNameLst>
                                      </p:cBhvr>
                                      <p:to>
                                        <p:strVal val="visible"/>
                                      </p:to>
                                    </p:set>
                                    <p:anim calcmode="lin" valueType="num">
                                      <p:cBhvr additive="base">
                                        <p:cTn id="17" dur="300"/>
                                        <p:tgtEl>
                                          <p:spTgt spid="49">
                                            <p:txEl>
                                              <p:pRg st="3" end="3"/>
                                            </p:txEl>
                                          </p:spTgt>
                                        </p:tgtEl>
                                        <p:attrNameLst>
                                          <p:attrName>ppt_x</p:attrName>
                                        </p:attrNameLst>
                                      </p:cBhvr>
                                      <p:tavLst>
                                        <p:tav tm="0">
                                          <p:val>
                                            <p:strVal val="#ppt_x-#ppt_w*1.125000"/>
                                          </p:val>
                                        </p:tav>
                                        <p:tav tm="100000">
                                          <p:val>
                                            <p:strVal val="#ppt_x"/>
                                          </p:val>
                                        </p:tav>
                                      </p:tavLst>
                                    </p:anim>
                                    <p:animEffect transition="in" filter="wipe(right)">
                                      <p:cBhvr>
                                        <p:cTn id="18" dur="300"/>
                                        <p:tgtEl>
                                          <p:spTgt spid="49">
                                            <p:txEl>
                                              <p:pRg st="3" end="3"/>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49">
                                            <p:txEl>
                                              <p:pRg st="5" end="5"/>
                                            </p:txEl>
                                          </p:spTgt>
                                        </p:tgtEl>
                                        <p:attrNameLst>
                                          <p:attrName>style.visibility</p:attrName>
                                        </p:attrNameLst>
                                      </p:cBhvr>
                                      <p:to>
                                        <p:strVal val="visible"/>
                                      </p:to>
                                    </p:set>
                                    <p:anim calcmode="lin" valueType="num">
                                      <p:cBhvr additive="base">
                                        <p:cTn id="22" dur="300"/>
                                        <p:tgtEl>
                                          <p:spTgt spid="49">
                                            <p:txEl>
                                              <p:pRg st="5" end="5"/>
                                            </p:txEl>
                                          </p:spTgt>
                                        </p:tgtEl>
                                        <p:attrNameLst>
                                          <p:attrName>ppt_x</p:attrName>
                                        </p:attrNameLst>
                                      </p:cBhvr>
                                      <p:tavLst>
                                        <p:tav tm="0">
                                          <p:val>
                                            <p:strVal val="#ppt_x-#ppt_w*1.125000"/>
                                          </p:val>
                                        </p:tav>
                                        <p:tav tm="100000">
                                          <p:val>
                                            <p:strVal val="#ppt_x"/>
                                          </p:val>
                                        </p:tav>
                                      </p:tavLst>
                                    </p:anim>
                                    <p:animEffect transition="in" filter="wipe(right)">
                                      <p:cBhvr>
                                        <p:cTn id="23" dur="300"/>
                                        <p:tgtEl>
                                          <p:spTgt spid="49">
                                            <p:txEl>
                                              <p:pRg st="5" end="5"/>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50">
                                            <p:txEl>
                                              <p:pRg st="0" end="0"/>
                                            </p:txEl>
                                          </p:spTgt>
                                        </p:tgtEl>
                                        <p:attrNameLst>
                                          <p:attrName>style.visibility</p:attrName>
                                        </p:attrNameLst>
                                      </p:cBhvr>
                                      <p:to>
                                        <p:strVal val="visible"/>
                                      </p:to>
                                    </p:set>
                                    <p:anim calcmode="lin" valueType="num">
                                      <p:cBhvr additive="base">
                                        <p:cTn id="33" dur="300"/>
                                        <p:tgtEl>
                                          <p:spTgt spid="50">
                                            <p:txEl>
                                              <p:pRg st="0" end="0"/>
                                            </p:txEl>
                                          </p:spTgt>
                                        </p:tgtEl>
                                        <p:attrNameLst>
                                          <p:attrName>ppt_x</p:attrName>
                                        </p:attrNameLst>
                                      </p:cBhvr>
                                      <p:tavLst>
                                        <p:tav tm="0">
                                          <p:val>
                                            <p:strVal val="#ppt_x-#ppt_w*1.125000"/>
                                          </p:val>
                                        </p:tav>
                                        <p:tav tm="100000">
                                          <p:val>
                                            <p:strVal val="#ppt_x"/>
                                          </p:val>
                                        </p:tav>
                                      </p:tavLst>
                                    </p:anim>
                                    <p:animEffect transition="in" filter="wipe(right)">
                                      <p:cBhvr>
                                        <p:cTn id="34" dur="300"/>
                                        <p:tgtEl>
                                          <p:spTgt spid="50">
                                            <p:txEl>
                                              <p:pRg st="0" end="0"/>
                                            </p:txEl>
                                          </p:spTgt>
                                        </p:tgtEl>
                                      </p:cBhvr>
                                    </p:animEffect>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50">
                                            <p:txEl>
                                              <p:pRg st="1" end="1"/>
                                            </p:txEl>
                                          </p:spTgt>
                                        </p:tgtEl>
                                        <p:attrNameLst>
                                          <p:attrName>style.visibility</p:attrName>
                                        </p:attrNameLst>
                                      </p:cBhvr>
                                      <p:to>
                                        <p:strVal val="visible"/>
                                      </p:to>
                                    </p:set>
                                    <p:anim calcmode="lin" valueType="num">
                                      <p:cBhvr additive="base">
                                        <p:cTn id="38" dur="300"/>
                                        <p:tgtEl>
                                          <p:spTgt spid="50">
                                            <p:txEl>
                                              <p:pRg st="1" end="1"/>
                                            </p:txEl>
                                          </p:spTgt>
                                        </p:tgtEl>
                                        <p:attrNameLst>
                                          <p:attrName>ppt_x</p:attrName>
                                        </p:attrNameLst>
                                      </p:cBhvr>
                                      <p:tavLst>
                                        <p:tav tm="0">
                                          <p:val>
                                            <p:strVal val="#ppt_x-#ppt_w*1.125000"/>
                                          </p:val>
                                        </p:tav>
                                        <p:tav tm="100000">
                                          <p:val>
                                            <p:strVal val="#ppt_x"/>
                                          </p:val>
                                        </p:tav>
                                      </p:tavLst>
                                    </p:anim>
                                    <p:animEffect transition="in" filter="wipe(right)">
                                      <p:cBhvr>
                                        <p:cTn id="39" dur="300"/>
                                        <p:tgtEl>
                                          <p:spTgt spid="50">
                                            <p:txEl>
                                              <p:pRg st="1" end="1"/>
                                            </p:txEl>
                                          </p:spTgt>
                                        </p:tgtEl>
                                      </p:cBhvr>
                                    </p:animEffect>
                                  </p:childTnLst>
                                </p:cTn>
                              </p:par>
                            </p:childTnLst>
                          </p:cTn>
                        </p:par>
                        <p:par>
                          <p:cTn id="40" fill="hold">
                            <p:stCondLst>
                              <p:cond delay="3500"/>
                            </p:stCondLst>
                            <p:childTnLst>
                              <p:par>
                                <p:cTn id="41" presetID="12" presetClass="entr" presetSubtype="8" fill="hold" grpId="0" nodeType="afterEffect">
                                  <p:stCondLst>
                                    <p:cond delay="0"/>
                                  </p:stCondLst>
                                  <p:childTnLst>
                                    <p:set>
                                      <p:cBhvr>
                                        <p:cTn id="42" dur="1" fill="hold">
                                          <p:stCondLst>
                                            <p:cond delay="0"/>
                                          </p:stCondLst>
                                        </p:cTn>
                                        <p:tgtEl>
                                          <p:spTgt spid="50">
                                            <p:txEl>
                                              <p:pRg st="3" end="3"/>
                                            </p:txEl>
                                          </p:spTgt>
                                        </p:tgtEl>
                                        <p:attrNameLst>
                                          <p:attrName>style.visibility</p:attrName>
                                        </p:attrNameLst>
                                      </p:cBhvr>
                                      <p:to>
                                        <p:strVal val="visible"/>
                                      </p:to>
                                    </p:set>
                                    <p:anim calcmode="lin" valueType="num">
                                      <p:cBhvr additive="base">
                                        <p:cTn id="43" dur="300"/>
                                        <p:tgtEl>
                                          <p:spTgt spid="50">
                                            <p:txEl>
                                              <p:pRg st="3" end="3"/>
                                            </p:txEl>
                                          </p:spTgt>
                                        </p:tgtEl>
                                        <p:attrNameLst>
                                          <p:attrName>ppt_x</p:attrName>
                                        </p:attrNameLst>
                                      </p:cBhvr>
                                      <p:tavLst>
                                        <p:tav tm="0">
                                          <p:val>
                                            <p:strVal val="#ppt_x-#ppt_w*1.125000"/>
                                          </p:val>
                                        </p:tav>
                                        <p:tav tm="100000">
                                          <p:val>
                                            <p:strVal val="#ppt_x"/>
                                          </p:val>
                                        </p:tav>
                                      </p:tavLst>
                                    </p:anim>
                                    <p:animEffect transition="in" filter="wipe(right)">
                                      <p:cBhvr>
                                        <p:cTn id="44" dur="300"/>
                                        <p:tgtEl>
                                          <p:spTgt spid="50">
                                            <p:txEl>
                                              <p:pRg st="3" end="3"/>
                                            </p:txEl>
                                          </p:spTgt>
                                        </p:tgtEl>
                                      </p:cBhvr>
                                    </p:animEffect>
                                  </p:childTnLst>
                                </p:cTn>
                              </p:par>
                            </p:childTnLst>
                          </p:cTn>
                        </p:par>
                        <p:par>
                          <p:cTn id="45" fill="hold">
                            <p:stCondLst>
                              <p:cond delay="4000"/>
                            </p:stCondLst>
                            <p:childTnLst>
                              <p:par>
                                <p:cTn id="46" presetID="12" presetClass="entr" presetSubtype="8" fill="hold" grpId="0" nodeType="afterEffect">
                                  <p:stCondLst>
                                    <p:cond delay="0"/>
                                  </p:stCondLst>
                                  <p:childTnLst>
                                    <p:set>
                                      <p:cBhvr>
                                        <p:cTn id="47" dur="1" fill="hold">
                                          <p:stCondLst>
                                            <p:cond delay="0"/>
                                          </p:stCondLst>
                                        </p:cTn>
                                        <p:tgtEl>
                                          <p:spTgt spid="50">
                                            <p:txEl>
                                              <p:pRg st="5" end="5"/>
                                            </p:txEl>
                                          </p:spTgt>
                                        </p:tgtEl>
                                        <p:attrNameLst>
                                          <p:attrName>style.visibility</p:attrName>
                                        </p:attrNameLst>
                                      </p:cBhvr>
                                      <p:to>
                                        <p:strVal val="visible"/>
                                      </p:to>
                                    </p:set>
                                    <p:anim calcmode="lin" valueType="num">
                                      <p:cBhvr additive="base">
                                        <p:cTn id="48" dur="300"/>
                                        <p:tgtEl>
                                          <p:spTgt spid="50">
                                            <p:txEl>
                                              <p:pRg st="5" end="5"/>
                                            </p:txEl>
                                          </p:spTgt>
                                        </p:tgtEl>
                                        <p:attrNameLst>
                                          <p:attrName>ppt_x</p:attrName>
                                        </p:attrNameLst>
                                      </p:cBhvr>
                                      <p:tavLst>
                                        <p:tav tm="0">
                                          <p:val>
                                            <p:strVal val="#ppt_x-#ppt_w*1.125000"/>
                                          </p:val>
                                        </p:tav>
                                        <p:tav tm="100000">
                                          <p:val>
                                            <p:strVal val="#ppt_x"/>
                                          </p:val>
                                        </p:tav>
                                      </p:tavLst>
                                    </p:anim>
                                    <p:animEffect transition="in" filter="wipe(right)">
                                      <p:cBhvr>
                                        <p:cTn id="49" dur="300"/>
                                        <p:tgtEl>
                                          <p:spTgt spid="50">
                                            <p:txEl>
                                              <p:pRg st="5" end="5"/>
                                            </p:txEl>
                                          </p:spTgt>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47">
                                            <p:txEl>
                                              <p:pRg st="0" end="0"/>
                                            </p:txEl>
                                          </p:spTgt>
                                        </p:tgtEl>
                                        <p:attrNameLst>
                                          <p:attrName>style.visibility</p:attrName>
                                        </p:attrNameLst>
                                      </p:cBhvr>
                                      <p:to>
                                        <p:strVal val="visible"/>
                                      </p:to>
                                    </p:set>
                                    <p:anim calcmode="lin" valueType="num">
                                      <p:cBhvr additive="base">
                                        <p:cTn id="58" dur="300"/>
                                        <p:tgtEl>
                                          <p:spTgt spid="47">
                                            <p:txEl>
                                              <p:pRg st="0" end="0"/>
                                            </p:txEl>
                                          </p:spTgt>
                                        </p:tgtEl>
                                        <p:attrNameLst>
                                          <p:attrName>ppt_y</p:attrName>
                                        </p:attrNameLst>
                                      </p:cBhvr>
                                      <p:tavLst>
                                        <p:tav tm="0">
                                          <p:val>
                                            <p:strVal val="#ppt_y-#ppt_h*1.125000"/>
                                          </p:val>
                                        </p:tav>
                                        <p:tav tm="100000">
                                          <p:val>
                                            <p:strVal val="#ppt_y"/>
                                          </p:val>
                                        </p:tav>
                                      </p:tavLst>
                                    </p:anim>
                                    <p:animEffect transition="in" filter="wipe(down)">
                                      <p:cBhvr>
                                        <p:cTn id="59" dur="300"/>
                                        <p:tgtEl>
                                          <p:spTgt spid="47">
                                            <p:txEl>
                                              <p:pRg st="0" end="0"/>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7">
                                            <p:txEl>
                                              <p:pRg st="2" end="2"/>
                                            </p:txEl>
                                          </p:spTgt>
                                        </p:tgtEl>
                                        <p:attrNameLst>
                                          <p:attrName>style.visibility</p:attrName>
                                        </p:attrNameLst>
                                      </p:cBhvr>
                                      <p:to>
                                        <p:strVal val="visible"/>
                                      </p:to>
                                    </p:set>
                                    <p:anim calcmode="lin" valueType="num">
                                      <p:cBhvr additive="base">
                                        <p:cTn id="62" dur="300"/>
                                        <p:tgtEl>
                                          <p:spTgt spid="47">
                                            <p:txEl>
                                              <p:pRg st="2" end="2"/>
                                            </p:txEl>
                                          </p:spTgt>
                                        </p:tgtEl>
                                        <p:attrNameLst>
                                          <p:attrName>ppt_y</p:attrName>
                                        </p:attrNameLst>
                                      </p:cBhvr>
                                      <p:tavLst>
                                        <p:tav tm="0">
                                          <p:val>
                                            <p:strVal val="#ppt_y-#ppt_h*1.125000"/>
                                          </p:val>
                                        </p:tav>
                                        <p:tav tm="100000">
                                          <p:val>
                                            <p:strVal val="#ppt_y"/>
                                          </p:val>
                                        </p:tav>
                                      </p:tavLst>
                                    </p:anim>
                                    <p:animEffect transition="in" filter="wipe(down)">
                                      <p:cBhvr>
                                        <p:cTn id="63" dur="300"/>
                                        <p:tgtEl>
                                          <p:spTgt spid="47">
                                            <p:txEl>
                                              <p:pRg st="2" end="2"/>
                                            </p:txEl>
                                          </p:spTgt>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48">
                                            <p:txEl>
                                              <p:pRg st="0" end="0"/>
                                            </p:txEl>
                                          </p:spTgt>
                                        </p:tgtEl>
                                        <p:attrNameLst>
                                          <p:attrName>style.visibility</p:attrName>
                                        </p:attrNameLst>
                                      </p:cBhvr>
                                      <p:to>
                                        <p:strVal val="visible"/>
                                      </p:to>
                                    </p:set>
                                    <p:anim calcmode="lin" valueType="num">
                                      <p:cBhvr additive="base">
                                        <p:cTn id="66" dur="300"/>
                                        <p:tgtEl>
                                          <p:spTgt spid="48">
                                            <p:txEl>
                                              <p:pRg st="0" end="0"/>
                                            </p:txEl>
                                          </p:spTgt>
                                        </p:tgtEl>
                                        <p:attrNameLst>
                                          <p:attrName>ppt_y</p:attrName>
                                        </p:attrNameLst>
                                      </p:cBhvr>
                                      <p:tavLst>
                                        <p:tav tm="0">
                                          <p:val>
                                            <p:strVal val="#ppt_y-#ppt_h*1.125000"/>
                                          </p:val>
                                        </p:tav>
                                        <p:tav tm="100000">
                                          <p:val>
                                            <p:strVal val="#ppt_y"/>
                                          </p:val>
                                        </p:tav>
                                      </p:tavLst>
                                    </p:anim>
                                    <p:animEffect transition="in" filter="wipe(down)">
                                      <p:cBhvr>
                                        <p:cTn id="67" dur="300"/>
                                        <p:tgtEl>
                                          <p:spTgt spid="48">
                                            <p:txEl>
                                              <p:pRg st="0" end="0"/>
                                            </p:txEl>
                                          </p:spTgt>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48">
                                            <p:txEl>
                                              <p:pRg st="2" end="2"/>
                                            </p:txEl>
                                          </p:spTgt>
                                        </p:tgtEl>
                                        <p:attrNameLst>
                                          <p:attrName>style.visibility</p:attrName>
                                        </p:attrNameLst>
                                      </p:cBhvr>
                                      <p:to>
                                        <p:strVal val="visible"/>
                                      </p:to>
                                    </p:set>
                                    <p:anim calcmode="lin" valueType="num">
                                      <p:cBhvr additive="base">
                                        <p:cTn id="70" dur="300"/>
                                        <p:tgtEl>
                                          <p:spTgt spid="48">
                                            <p:txEl>
                                              <p:pRg st="2" end="2"/>
                                            </p:txEl>
                                          </p:spTgt>
                                        </p:tgtEl>
                                        <p:attrNameLst>
                                          <p:attrName>ppt_y</p:attrName>
                                        </p:attrNameLst>
                                      </p:cBhvr>
                                      <p:tavLst>
                                        <p:tav tm="0">
                                          <p:val>
                                            <p:strVal val="#ppt_y-#ppt_h*1.125000"/>
                                          </p:val>
                                        </p:tav>
                                        <p:tav tm="100000">
                                          <p:val>
                                            <p:strVal val="#ppt_y"/>
                                          </p:val>
                                        </p:tav>
                                      </p:tavLst>
                                    </p:anim>
                                    <p:animEffect transition="in" filter="wipe(down)">
                                      <p:cBhvr>
                                        <p:cTn id="71" dur="3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P spid="49" grpId="0" build="p"/>
      <p:bldP spid="50" grpId="0" build="p"/>
      <p:bldP spid="51" grpId="0" animBg="1"/>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02</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rot="2707862">
            <a:off x="1303970" y="2083930"/>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1" name="Freeform 7"/>
          <p:cNvSpPr/>
          <p:nvPr/>
        </p:nvSpPr>
        <p:spPr bwMode="auto">
          <a:xfrm rot="20889290">
            <a:off x="2895886" y="3345397"/>
            <a:ext cx="1482280" cy="1482279"/>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2" name="Freeform 7"/>
          <p:cNvSpPr/>
          <p:nvPr/>
        </p:nvSpPr>
        <p:spPr bwMode="auto">
          <a:xfrm rot="1460867">
            <a:off x="1276483" y="4454624"/>
            <a:ext cx="1018807" cy="1018806"/>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3" name="Freeform 7"/>
          <p:cNvSpPr/>
          <p:nvPr/>
        </p:nvSpPr>
        <p:spPr bwMode="auto">
          <a:xfrm rot="2598298">
            <a:off x="2155757" y="3832805"/>
            <a:ext cx="627314" cy="627313"/>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4" name="Freeform 7"/>
          <p:cNvSpPr/>
          <p:nvPr/>
        </p:nvSpPr>
        <p:spPr bwMode="auto">
          <a:xfrm rot="20676794">
            <a:off x="1227716" y="3863499"/>
            <a:ext cx="382523" cy="382522"/>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15" name="Rectangle 3"/>
          <p:cNvSpPr/>
          <p:nvPr/>
        </p:nvSpPr>
        <p:spPr>
          <a:xfrm>
            <a:off x="4216402" y="2027131"/>
            <a:ext cx="6994070" cy="1477328"/>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a:t>
            </a:r>
            <a:r>
              <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before viral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rgbClr val="F4B183"/>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6" name="Rectangle 16"/>
          <p:cNvSpPr/>
          <p:nvPr/>
        </p:nvSpPr>
        <p:spPr>
          <a:xfrm>
            <a:off x="6070516" y="4224086"/>
            <a:ext cx="27432" cy="36576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p:cNvSpPr/>
          <p:nvPr/>
        </p:nvSpPr>
        <p:spPr>
          <a:xfrm>
            <a:off x="6116235" y="4157094"/>
            <a:ext cx="5094237" cy="17543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Compellingly deliver prospective catalysts for change before economically sound meta-services.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Intrinsicly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Rapidiously</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actualize e-business materials before viral </a:t>
            </a:r>
            <a:r>
              <a:rPr lang="en-US" sz="900" dirty="0" err="1">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vortals</a:t>
            </a:r>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grpSp>
        <p:nvGrpSpPr>
          <p:cNvPr id="18" name="组合 17"/>
          <p:cNvGrpSpPr/>
          <p:nvPr/>
        </p:nvGrpSpPr>
        <p:grpSpPr>
          <a:xfrm>
            <a:off x="134487" y="637135"/>
            <a:ext cx="10533513" cy="523220"/>
            <a:chOff x="134487" y="637135"/>
            <a:chExt cx="10533513" cy="523220"/>
          </a:xfrm>
        </p:grpSpPr>
        <p:sp>
          <p:nvSpPr>
            <p:cNvPr id="1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连接符 2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90"/>
                                          </p:val>
                                        </p:tav>
                                        <p:tav tm="100000">
                                          <p:val>
                                            <p:fltVal val="0"/>
                                          </p:val>
                                        </p:tav>
                                      </p:tavLst>
                                    </p:anim>
                                    <p:animEffect transition="in" filter="fade">
                                      <p:cBhvr>
                                        <p:cTn id="22" dur="5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ppt_w</p:attrName>
                                        </p:attrNameLst>
                                      </p:cBhvr>
                                      <p:tavLst>
                                        <p:tav tm="0">
                                          <p:val>
                                            <p:fltVal val="0"/>
                                          </p:val>
                                        </p:tav>
                                        <p:tav tm="100000">
                                          <p:val>
                                            <p:strVal val="#ppt_w"/>
                                          </p:val>
                                        </p:tav>
                                      </p:tavLst>
                                    </p:anim>
                                    <p:anim calcmode="lin" valueType="num">
                                      <p:cBhvr>
                                        <p:cTn id="26" dur="300" fill="hold"/>
                                        <p:tgtEl>
                                          <p:spTgt spid="14"/>
                                        </p:tgtEl>
                                        <p:attrNameLst>
                                          <p:attrName>ppt_h</p:attrName>
                                        </p:attrNameLst>
                                      </p:cBhvr>
                                      <p:tavLst>
                                        <p:tav tm="0">
                                          <p:val>
                                            <p:fltVal val="0"/>
                                          </p:val>
                                        </p:tav>
                                        <p:tav tm="100000">
                                          <p:val>
                                            <p:strVal val="#ppt_h"/>
                                          </p:val>
                                        </p:tav>
                                      </p:tavLst>
                                    </p:anim>
                                    <p:anim calcmode="lin" valueType="num">
                                      <p:cBhvr>
                                        <p:cTn id="27" dur="300" fill="hold"/>
                                        <p:tgtEl>
                                          <p:spTgt spid="14"/>
                                        </p:tgtEl>
                                        <p:attrNameLst>
                                          <p:attrName>style.rotation</p:attrName>
                                        </p:attrNameLst>
                                      </p:cBhvr>
                                      <p:tavLst>
                                        <p:tav tm="0">
                                          <p:val>
                                            <p:fltVal val="90"/>
                                          </p:val>
                                        </p:tav>
                                        <p:tav tm="100000">
                                          <p:val>
                                            <p:fltVal val="0"/>
                                          </p:val>
                                        </p:tav>
                                      </p:tavLst>
                                    </p:anim>
                                    <p:animEffect transition="in" filter="fade">
                                      <p:cBhvr>
                                        <p:cTn id="28" dur="300"/>
                                        <p:tgtEl>
                                          <p:spTgt spid="14"/>
                                        </p:tgtEl>
                                      </p:cBhvr>
                                    </p:animEffect>
                                  </p:childTnLst>
                                </p:cTn>
                              </p:par>
                            </p:childTnLst>
                          </p:cTn>
                        </p:par>
                        <p:par>
                          <p:cTn id="29" fill="hold">
                            <p:stCondLst>
                              <p:cond delay="1000"/>
                            </p:stCondLst>
                            <p:childTnLst>
                              <p:par>
                                <p:cTn id="30" presetID="3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500"/>
                            </p:stCondLst>
                            <p:childTnLst>
                              <p:par>
                                <p:cTn id="40" presetID="2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16" grpId="0" animBg="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04462" y="2090934"/>
            <a:ext cx="5382900" cy="3961827"/>
            <a:chOff x="565834" y="1379907"/>
            <a:chExt cx="6707163" cy="4936488"/>
          </a:xfrm>
        </p:grpSpPr>
        <p:graphicFrame>
          <p:nvGraphicFramePr>
            <p:cNvPr id="7" name="Chart 6"/>
            <p:cNvGraphicFramePr/>
            <p:nvPr/>
          </p:nvGraphicFramePr>
          <p:xfrm>
            <a:off x="565834" y="1379907"/>
            <a:ext cx="6707163" cy="4936488"/>
          </p:xfrm>
          <a:graphic>
            <a:graphicData uri="http://schemas.openxmlformats.org/drawingml/2006/chart">
              <c:chart xmlns:c="http://schemas.openxmlformats.org/drawingml/2006/chart" xmlns:r="http://schemas.openxmlformats.org/officeDocument/2006/relationships" r:id="rId1"/>
            </a:graphicData>
          </a:graphic>
        </p:graphicFrame>
        <p:sp>
          <p:nvSpPr>
            <p:cNvPr id="4" name="Oval 3"/>
            <p:cNvSpPr/>
            <p:nvPr/>
          </p:nvSpPr>
          <p:spPr>
            <a:xfrm>
              <a:off x="1516006" y="2567484"/>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Oval 19"/>
            <p:cNvSpPr/>
            <p:nvPr/>
          </p:nvSpPr>
          <p:spPr>
            <a:xfrm>
              <a:off x="3089243" y="253934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Oval 20"/>
            <p:cNvSpPr/>
            <p:nvPr/>
          </p:nvSpPr>
          <p:spPr>
            <a:xfrm>
              <a:off x="6301074" y="3598729"/>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Oval 21"/>
            <p:cNvSpPr/>
            <p:nvPr/>
          </p:nvSpPr>
          <p:spPr>
            <a:xfrm>
              <a:off x="4706394" y="4299891"/>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Oval 22"/>
            <p:cNvSpPr/>
            <p:nvPr/>
          </p:nvSpPr>
          <p:spPr>
            <a:xfrm>
              <a:off x="6220045" y="2485600"/>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Oval 23"/>
            <p:cNvSpPr/>
            <p:nvPr/>
          </p:nvSpPr>
          <p:spPr>
            <a:xfrm>
              <a:off x="3087990" y="3783661"/>
              <a:ext cx="199000" cy="19900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p:cNvSpPr/>
            <p:nvPr/>
          </p:nvSpPr>
          <p:spPr>
            <a:xfrm>
              <a:off x="1557983" y="4155371"/>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Oval 25"/>
            <p:cNvSpPr/>
            <p:nvPr/>
          </p:nvSpPr>
          <p:spPr>
            <a:xfrm>
              <a:off x="6258778" y="2116000"/>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Oval 26"/>
            <p:cNvSpPr/>
            <p:nvPr/>
          </p:nvSpPr>
          <p:spPr>
            <a:xfrm>
              <a:off x="3119815" y="4168615"/>
              <a:ext cx="199000" cy="199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
        <p:nvSpPr>
          <p:cNvPr id="8" name="TextBox 7"/>
          <p:cNvSpPr txBox="1"/>
          <p:nvPr/>
        </p:nvSpPr>
        <p:spPr>
          <a:xfrm>
            <a:off x="7371070" y="1897152"/>
            <a:ext cx="1095172" cy="584775"/>
          </a:xfrm>
          <a:prstGeom prst="rect">
            <a:avLst/>
          </a:prstGeom>
          <a:noFill/>
        </p:spPr>
        <p:txBody>
          <a:bodyPr wrap="none" rtlCol="0">
            <a:spAutoFit/>
          </a:bodyPr>
          <a:lstStyle/>
          <a:p>
            <a:r>
              <a:rPr lang="en-US" sz="3200" b="1" dirty="0">
                <a:solidFill>
                  <a:srgbClr val="F4B183"/>
                </a:solidFill>
              </a:rPr>
              <a:t>2017</a:t>
            </a:r>
            <a:endParaRPr lang="en-GB" sz="3200" b="1" dirty="0">
              <a:solidFill>
                <a:srgbClr val="F4B183"/>
              </a:solidFill>
            </a:endParaRPr>
          </a:p>
        </p:txBody>
      </p:sp>
      <p:sp>
        <p:nvSpPr>
          <p:cNvPr id="10" name="Rectangle 9"/>
          <p:cNvSpPr/>
          <p:nvPr/>
        </p:nvSpPr>
        <p:spPr>
          <a:xfrm>
            <a:off x="7371070" y="2813776"/>
            <a:ext cx="3301550"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11" name="TextBox 10"/>
          <p:cNvSpPr txBox="1"/>
          <p:nvPr/>
        </p:nvSpPr>
        <p:spPr>
          <a:xfrm>
            <a:off x="7371070" y="2394461"/>
            <a:ext cx="2388795" cy="369332"/>
          </a:xfrm>
          <a:prstGeom prst="rect">
            <a:avLst/>
          </a:prstGeom>
          <a:noFill/>
        </p:spPr>
        <p:txBody>
          <a:bodyPr wrap="none" rtlCol="0">
            <a:spAutoFit/>
          </a:bodyPr>
          <a:lstStyle/>
          <a:p>
            <a:r>
              <a:rPr lang="en-US" b="1" dirty="0">
                <a:solidFill>
                  <a:srgbClr val="F4B183"/>
                </a:solidFill>
              </a:rPr>
              <a:t>ADOBE PHOTOSHOP</a:t>
            </a:r>
            <a:endParaRPr lang="en-GB" b="1" dirty="0">
              <a:solidFill>
                <a:srgbClr val="F4B183"/>
              </a:solidFill>
            </a:endParaRPr>
          </a:p>
        </p:txBody>
      </p:sp>
      <p:sp>
        <p:nvSpPr>
          <p:cNvPr id="12" name="TextBox 11"/>
          <p:cNvSpPr txBox="1"/>
          <p:nvPr/>
        </p:nvSpPr>
        <p:spPr>
          <a:xfrm>
            <a:off x="7371070" y="3909727"/>
            <a:ext cx="1095172" cy="584775"/>
          </a:xfrm>
          <a:prstGeom prst="rect">
            <a:avLst/>
          </a:prstGeom>
          <a:noFill/>
        </p:spPr>
        <p:txBody>
          <a:bodyPr wrap="none" rtlCol="0">
            <a:spAutoFit/>
          </a:bodyPr>
          <a:lstStyle/>
          <a:p>
            <a:r>
              <a:rPr lang="en-US" sz="3200" b="1" dirty="0">
                <a:solidFill>
                  <a:srgbClr val="F4B183"/>
                </a:solidFill>
              </a:rPr>
              <a:t>2018</a:t>
            </a:r>
            <a:endParaRPr lang="en-GB" sz="3200" b="1" dirty="0">
              <a:solidFill>
                <a:srgbClr val="F4B183"/>
              </a:solidFill>
            </a:endParaRPr>
          </a:p>
        </p:txBody>
      </p:sp>
      <p:sp>
        <p:nvSpPr>
          <p:cNvPr id="13" name="Rectangle 12"/>
          <p:cNvSpPr/>
          <p:nvPr/>
        </p:nvSpPr>
        <p:spPr>
          <a:xfrm>
            <a:off x="7371070" y="4826351"/>
            <a:ext cx="3301550" cy="830997"/>
          </a:xfrm>
          <a:prstGeom prst="rect">
            <a:avLst/>
          </a:prstGeom>
        </p:spPr>
        <p:txBody>
          <a:bodyPr wrap="square">
            <a:spAutoFit/>
          </a:bodyPr>
          <a:lstStyle/>
          <a:p>
            <a:r>
              <a:rPr lang="en-GB" sz="1200" dirty="0">
                <a:solidFill>
                  <a:schemeClr val="bg1"/>
                </a:solidFill>
              </a:rPr>
              <a:t>Lorem ipsum </a:t>
            </a:r>
            <a:r>
              <a:rPr lang="en-GB" sz="1200" dirty="0" err="1">
                <a:solidFill>
                  <a:schemeClr val="bg1"/>
                </a:solidFill>
              </a:rPr>
              <a:t>dolor</a:t>
            </a:r>
            <a:r>
              <a:rPr lang="en-GB" sz="1200" dirty="0">
                <a:solidFill>
                  <a:schemeClr val="bg1"/>
                </a:solidFill>
              </a:rPr>
              <a:t> sit </a:t>
            </a:r>
            <a:r>
              <a:rPr lang="en-GB" sz="1200" dirty="0" err="1">
                <a:solidFill>
                  <a:schemeClr val="bg1"/>
                </a:solidFill>
              </a:rPr>
              <a:t>amet</a:t>
            </a:r>
            <a:r>
              <a:rPr lang="en-GB" sz="1200" dirty="0">
                <a:solidFill>
                  <a:schemeClr val="bg1"/>
                </a:solidFill>
              </a:rPr>
              <a:t>, </a:t>
            </a:r>
            <a:r>
              <a:rPr lang="en-GB" sz="1200" dirty="0" err="1">
                <a:solidFill>
                  <a:schemeClr val="bg1"/>
                </a:solidFill>
              </a:rPr>
              <a:t>consectetur</a:t>
            </a:r>
            <a:r>
              <a:rPr lang="en-GB" sz="1200" dirty="0">
                <a:solidFill>
                  <a:schemeClr val="bg1"/>
                </a:solidFill>
              </a:rPr>
              <a:t> </a:t>
            </a:r>
            <a:r>
              <a:rPr lang="en-GB" sz="1200" dirty="0" err="1">
                <a:solidFill>
                  <a:schemeClr val="bg1"/>
                </a:solidFill>
              </a:rPr>
              <a:t>adipiscing</a:t>
            </a:r>
            <a:r>
              <a:rPr lang="en-GB" sz="1200" dirty="0">
                <a:solidFill>
                  <a:schemeClr val="bg1"/>
                </a:solidFill>
              </a:rPr>
              <a:t> </a:t>
            </a:r>
            <a:r>
              <a:rPr lang="en-GB" sz="1200" dirty="0" err="1">
                <a:solidFill>
                  <a:schemeClr val="bg1"/>
                </a:solidFill>
              </a:rPr>
              <a:t>elit</a:t>
            </a:r>
            <a:r>
              <a:rPr lang="en-GB" sz="1200" dirty="0">
                <a:solidFill>
                  <a:schemeClr val="bg1"/>
                </a:solidFill>
              </a:rPr>
              <a:t>. Integer </a:t>
            </a:r>
            <a:r>
              <a:rPr lang="en-GB" sz="1200" dirty="0" err="1">
                <a:solidFill>
                  <a:schemeClr val="bg1"/>
                </a:solidFill>
              </a:rPr>
              <a:t>dolor</a:t>
            </a:r>
            <a:r>
              <a:rPr lang="en-GB" sz="1200" dirty="0">
                <a:solidFill>
                  <a:schemeClr val="bg1"/>
                </a:solidFill>
              </a:rPr>
              <a:t> </a:t>
            </a:r>
            <a:r>
              <a:rPr lang="en-GB" sz="1200" dirty="0" err="1">
                <a:solidFill>
                  <a:schemeClr val="bg1"/>
                </a:solidFill>
              </a:rPr>
              <a:t>quam</a:t>
            </a:r>
            <a:r>
              <a:rPr lang="en-GB" sz="1200" dirty="0">
                <a:solidFill>
                  <a:schemeClr val="bg1"/>
                </a:solidFill>
              </a:rPr>
              <a:t>, </a:t>
            </a:r>
            <a:r>
              <a:rPr lang="en-GB" sz="1200" dirty="0" err="1">
                <a:solidFill>
                  <a:schemeClr val="bg1"/>
                </a:solidFill>
              </a:rPr>
              <a:t>pretium</a:t>
            </a:r>
            <a:r>
              <a:rPr lang="en-GB" sz="1200" dirty="0">
                <a:solidFill>
                  <a:schemeClr val="bg1"/>
                </a:solidFill>
              </a:rPr>
              <a:t> </a:t>
            </a:r>
            <a:r>
              <a:rPr lang="en-GB" sz="1200" dirty="0" err="1">
                <a:solidFill>
                  <a:schemeClr val="bg1"/>
                </a:solidFill>
              </a:rPr>
              <a:t>eu</a:t>
            </a:r>
            <a:r>
              <a:rPr lang="en-GB" sz="1200" dirty="0">
                <a:solidFill>
                  <a:schemeClr val="bg1"/>
                </a:solidFill>
              </a:rPr>
              <a:t> </a:t>
            </a:r>
            <a:r>
              <a:rPr lang="en-GB" sz="1200" dirty="0" err="1">
                <a:solidFill>
                  <a:schemeClr val="bg1"/>
                </a:solidFill>
              </a:rPr>
              <a:t>placerat</a:t>
            </a:r>
            <a:r>
              <a:rPr lang="en-GB" sz="1200" dirty="0">
                <a:solidFill>
                  <a:schemeClr val="bg1"/>
                </a:solidFill>
              </a:rPr>
              <a:t> </a:t>
            </a:r>
            <a:r>
              <a:rPr lang="en-GB" sz="1200" dirty="0" err="1">
                <a:solidFill>
                  <a:schemeClr val="bg1"/>
                </a:solidFill>
              </a:rPr>
              <a:t>eu</a:t>
            </a:r>
            <a:r>
              <a:rPr lang="en-GB" sz="1200" dirty="0">
                <a:solidFill>
                  <a:schemeClr val="bg1"/>
                </a:solidFill>
              </a:rPr>
              <a:t>, semper et </a:t>
            </a:r>
            <a:r>
              <a:rPr lang="en-GB" sz="1200" dirty="0" err="1">
                <a:solidFill>
                  <a:schemeClr val="bg1"/>
                </a:solidFill>
              </a:rPr>
              <a:t>nunc</a:t>
            </a:r>
            <a:r>
              <a:rPr lang="en-GB" sz="1200" dirty="0">
                <a:solidFill>
                  <a:schemeClr val="bg1"/>
                </a:solidFill>
              </a:rPr>
              <a:t>. </a:t>
            </a:r>
            <a:r>
              <a:rPr lang="en-GB" sz="1200" dirty="0" err="1">
                <a:solidFill>
                  <a:schemeClr val="bg1"/>
                </a:solidFill>
              </a:rPr>
              <a:t>Nullam</a:t>
            </a:r>
            <a:r>
              <a:rPr lang="en-GB" sz="1200" dirty="0">
                <a:solidFill>
                  <a:schemeClr val="bg1"/>
                </a:solidFill>
              </a:rPr>
              <a:t> </a:t>
            </a:r>
            <a:r>
              <a:rPr lang="en-GB" sz="1200" dirty="0" err="1">
                <a:solidFill>
                  <a:schemeClr val="bg1"/>
                </a:solidFill>
              </a:rPr>
              <a:t>ut</a:t>
            </a:r>
            <a:r>
              <a:rPr lang="en-GB" sz="1200" dirty="0">
                <a:solidFill>
                  <a:schemeClr val="bg1"/>
                </a:solidFill>
              </a:rPr>
              <a:t> </a:t>
            </a:r>
            <a:r>
              <a:rPr lang="en-GB" sz="1200" dirty="0" err="1">
                <a:solidFill>
                  <a:schemeClr val="bg1"/>
                </a:solidFill>
              </a:rPr>
              <a:t>turpis</a:t>
            </a:r>
            <a:r>
              <a:rPr lang="en-GB" sz="1200" dirty="0">
                <a:solidFill>
                  <a:schemeClr val="bg1"/>
                </a:solidFill>
              </a:rPr>
              <a:t> dictum, </a:t>
            </a:r>
            <a:r>
              <a:rPr lang="en-GB" sz="1200" dirty="0" err="1">
                <a:solidFill>
                  <a:schemeClr val="bg1"/>
                </a:solidFill>
              </a:rPr>
              <a:t>luctus</a:t>
            </a:r>
            <a:r>
              <a:rPr lang="en-GB" sz="1200" dirty="0">
                <a:solidFill>
                  <a:schemeClr val="bg1"/>
                </a:solidFill>
              </a:rPr>
              <a:t> mi </a:t>
            </a:r>
            <a:r>
              <a:rPr lang="en-GB" sz="1200" dirty="0" err="1">
                <a:solidFill>
                  <a:schemeClr val="bg1"/>
                </a:solidFill>
              </a:rPr>
              <a:t>quis</a:t>
            </a:r>
            <a:r>
              <a:rPr lang="en-GB" sz="1200" dirty="0">
                <a:solidFill>
                  <a:schemeClr val="bg1"/>
                </a:solidFill>
              </a:rPr>
              <a:t>, </a:t>
            </a:r>
            <a:r>
              <a:rPr lang="en-GB" sz="1200" dirty="0" err="1">
                <a:solidFill>
                  <a:schemeClr val="bg1"/>
                </a:solidFill>
              </a:rPr>
              <a:t>luctus</a:t>
            </a:r>
            <a:r>
              <a:rPr lang="en-GB" sz="1200" dirty="0">
                <a:solidFill>
                  <a:schemeClr val="bg1"/>
                </a:solidFill>
              </a:rPr>
              <a:t> lorem. </a:t>
            </a:r>
            <a:endParaRPr lang="en-GB" sz="1200" dirty="0">
              <a:solidFill>
                <a:schemeClr val="bg1"/>
              </a:solidFill>
            </a:endParaRPr>
          </a:p>
        </p:txBody>
      </p:sp>
      <p:sp>
        <p:nvSpPr>
          <p:cNvPr id="14" name="TextBox 13"/>
          <p:cNvSpPr txBox="1"/>
          <p:nvPr/>
        </p:nvSpPr>
        <p:spPr>
          <a:xfrm>
            <a:off x="7371070" y="4407036"/>
            <a:ext cx="2454518" cy="369332"/>
          </a:xfrm>
          <a:prstGeom prst="rect">
            <a:avLst/>
          </a:prstGeom>
          <a:noFill/>
        </p:spPr>
        <p:txBody>
          <a:bodyPr wrap="none" rtlCol="0">
            <a:spAutoFit/>
          </a:bodyPr>
          <a:lstStyle/>
          <a:p>
            <a:r>
              <a:rPr lang="en-US" b="1">
                <a:solidFill>
                  <a:srgbClr val="F4B183"/>
                </a:solidFill>
              </a:rPr>
              <a:t>ADOBE ILLUSTRATOR</a:t>
            </a:r>
            <a:endParaRPr lang="en-GB" b="1">
              <a:solidFill>
                <a:srgbClr val="F4B183"/>
              </a:solidFill>
            </a:endParaRPr>
          </a:p>
        </p:txBody>
      </p:sp>
      <p:grpSp>
        <p:nvGrpSpPr>
          <p:cNvPr id="16" name="Group 15"/>
          <p:cNvGrpSpPr/>
          <p:nvPr/>
        </p:nvGrpSpPr>
        <p:grpSpPr bwMode="auto">
          <a:xfrm>
            <a:off x="4820927" y="1911117"/>
            <a:ext cx="1081087" cy="963613"/>
            <a:chOff x="1430038" y="1214061"/>
            <a:chExt cx="1438411" cy="1283358"/>
          </a:xfrm>
          <a:solidFill>
            <a:srgbClr val="F4B183"/>
          </a:solidFill>
        </p:grpSpPr>
        <p:sp>
          <p:nvSpPr>
            <p:cNvPr id="17" name="Freeform 10"/>
            <p:cNvSpPr/>
            <p:nvPr/>
          </p:nvSpPr>
          <p:spPr bwMode="auto">
            <a:xfrm rot="16887599" flipH="1">
              <a:off x="1507565" y="1136534"/>
              <a:ext cx="1283358" cy="1438411"/>
            </a:xfrm>
            <a:custGeom>
              <a:avLst/>
              <a:gdLst>
                <a:gd name="T0" fmla="*/ 1266435 w 455"/>
                <a:gd name="T1" fmla="*/ 589466 h 510"/>
                <a:gd name="T2" fmla="*/ 597960 w 455"/>
                <a:gd name="T3" fmla="*/ 28204 h 510"/>
                <a:gd name="T4" fmla="*/ 28206 w 455"/>
                <a:gd name="T5" fmla="*/ 691001 h 510"/>
                <a:gd name="T6" fmla="*/ 696680 w 455"/>
                <a:gd name="T7" fmla="*/ 1252264 h 510"/>
                <a:gd name="T8" fmla="*/ 738989 w 455"/>
                <a:gd name="T9" fmla="*/ 1246623 h 510"/>
                <a:gd name="T10" fmla="*/ 984378 w 455"/>
                <a:gd name="T11" fmla="*/ 1438411 h 510"/>
                <a:gd name="T12" fmla="*/ 992840 w 455"/>
                <a:gd name="T13" fmla="*/ 1150729 h 510"/>
                <a:gd name="T14" fmla="*/ 1266435 w 455"/>
                <a:gd name="T15" fmla="*/ 589466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5" h="510">
                  <a:moveTo>
                    <a:pt x="449" y="209"/>
                  </a:moveTo>
                  <a:cubicBezTo>
                    <a:pt x="439" y="90"/>
                    <a:pt x="333" y="0"/>
                    <a:pt x="212" y="10"/>
                  </a:cubicBezTo>
                  <a:cubicBezTo>
                    <a:pt x="91" y="20"/>
                    <a:pt x="0" y="125"/>
                    <a:pt x="10" y="245"/>
                  </a:cubicBezTo>
                  <a:cubicBezTo>
                    <a:pt x="20" y="365"/>
                    <a:pt x="126" y="454"/>
                    <a:pt x="247" y="444"/>
                  </a:cubicBezTo>
                  <a:cubicBezTo>
                    <a:pt x="252" y="444"/>
                    <a:pt x="257" y="443"/>
                    <a:pt x="262" y="442"/>
                  </a:cubicBezTo>
                  <a:cubicBezTo>
                    <a:pt x="349" y="510"/>
                    <a:pt x="349" y="510"/>
                    <a:pt x="349" y="510"/>
                  </a:cubicBezTo>
                  <a:cubicBezTo>
                    <a:pt x="352" y="408"/>
                    <a:pt x="352" y="408"/>
                    <a:pt x="352" y="408"/>
                  </a:cubicBezTo>
                  <a:cubicBezTo>
                    <a:pt x="416" y="365"/>
                    <a:pt x="455" y="291"/>
                    <a:pt x="44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18" name="TextBox 16"/>
            <p:cNvSpPr txBox="1">
              <a:spLocks noChangeArrowheads="1"/>
            </p:cNvSpPr>
            <p:nvPr/>
          </p:nvSpPr>
          <p:spPr bwMode="auto">
            <a:xfrm>
              <a:off x="1623464" y="1546210"/>
              <a:ext cx="939210" cy="614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fontAlgn="base">
                <a:spcBef>
                  <a:spcPct val="0"/>
                </a:spcBef>
                <a:spcAft>
                  <a:spcPct val="0"/>
                </a:spcAft>
                <a:defRPr>
                  <a:solidFill>
                    <a:schemeClr val="tx1"/>
                  </a:solidFill>
                  <a:latin typeface="Calibri Light" panose="020F0302020204030204" pitchFamily="34" charset="0"/>
                </a:defRPr>
              </a:lvl6pPr>
              <a:lvl7pPr marL="2971800" indent="-228600" fontAlgn="base">
                <a:spcBef>
                  <a:spcPct val="0"/>
                </a:spcBef>
                <a:spcAft>
                  <a:spcPct val="0"/>
                </a:spcAft>
                <a:defRPr>
                  <a:solidFill>
                    <a:schemeClr val="tx1"/>
                  </a:solidFill>
                  <a:latin typeface="Calibri Light" panose="020F0302020204030204" pitchFamily="34" charset="0"/>
                </a:defRPr>
              </a:lvl7pPr>
              <a:lvl8pPr marL="3429000" indent="-228600" fontAlgn="base">
                <a:spcBef>
                  <a:spcPct val="0"/>
                </a:spcBef>
                <a:spcAft>
                  <a:spcPct val="0"/>
                </a:spcAft>
                <a:defRPr>
                  <a:solidFill>
                    <a:schemeClr val="tx1"/>
                  </a:solidFill>
                  <a:latin typeface="Calibri Light" panose="020F0302020204030204" pitchFamily="34" charset="0"/>
                </a:defRPr>
              </a:lvl8pPr>
              <a:lvl9pPr marL="3886200" indent="-228600" fontAlgn="base">
                <a:spcBef>
                  <a:spcPct val="0"/>
                </a:spcBef>
                <a:spcAft>
                  <a:spcPct val="0"/>
                </a:spcAft>
                <a:defRPr>
                  <a:solidFill>
                    <a:schemeClr val="tx1"/>
                  </a:solidFill>
                  <a:latin typeface="Calibri Light" panose="020F0302020204030204" pitchFamily="34" charset="0"/>
                </a:defRPr>
              </a:lvl9pPr>
            </a:lstStyle>
            <a:p>
              <a:pPr algn="ctr" eaLnBrk="1" hangingPunct="1"/>
              <a:r>
                <a:rPr lang="en-US" altLang="en-US" sz="2400" b="1"/>
                <a:t>95%</a:t>
              </a:r>
              <a:endParaRPr lang="en-GB" altLang="en-US" sz="2400" b="1"/>
            </a:p>
          </p:txBody>
        </p:sp>
      </p:grpSp>
      <p:grpSp>
        <p:nvGrpSpPr>
          <p:cNvPr id="28" name="组合 27"/>
          <p:cNvGrpSpPr/>
          <p:nvPr/>
        </p:nvGrpSpPr>
        <p:grpSpPr>
          <a:xfrm>
            <a:off x="134487" y="637135"/>
            <a:ext cx="10533513" cy="523220"/>
            <a:chOff x="134487" y="637135"/>
            <a:chExt cx="10533513" cy="523220"/>
          </a:xfrm>
        </p:grpSpPr>
        <p:sp>
          <p:nvSpPr>
            <p:cNvPr id="29"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30"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2"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1+#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2"/>
          <p:cNvGrpSpPr/>
          <p:nvPr/>
        </p:nvGrpSpPr>
        <p:grpSpPr>
          <a:xfrm>
            <a:off x="646901" y="4167553"/>
            <a:ext cx="2724550" cy="650630"/>
            <a:chOff x="646901" y="4167553"/>
            <a:chExt cx="2724550" cy="650630"/>
          </a:xfrm>
        </p:grpSpPr>
        <p:sp>
          <p:nvSpPr>
            <p:cNvPr id="29" name="Rectangle 3"/>
            <p:cNvSpPr/>
            <p:nvPr/>
          </p:nvSpPr>
          <p:spPr>
            <a:xfrm>
              <a:off x="646901" y="416755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useBgFill="1">
          <p:nvSpPr>
            <p:cNvPr id="30" name="Rectangle 4"/>
            <p:cNvSpPr/>
            <p:nvPr/>
          </p:nvSpPr>
          <p:spPr>
            <a:xfrm>
              <a:off x="646901" y="416755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Freeform 29"/>
            <p:cNvSpPr>
              <a:spLocks noEditPoints="1"/>
            </p:cNvSpPr>
            <p:nvPr/>
          </p:nvSpPr>
          <p:spPr bwMode="auto">
            <a:xfrm>
              <a:off x="755930" y="4257249"/>
              <a:ext cx="380526" cy="443102"/>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TextBox 30"/>
            <p:cNvSpPr txBox="1"/>
            <p:nvPr/>
          </p:nvSpPr>
          <p:spPr>
            <a:xfrm>
              <a:off x="1328378" y="4308202"/>
              <a:ext cx="1928733" cy="369332"/>
            </a:xfrm>
            <a:prstGeom prst="rect">
              <a:avLst/>
            </a:prstGeom>
            <a:noFill/>
          </p:spPr>
          <p:txBody>
            <a:bodyPr wrap="none" rtlCol="0">
              <a:spAutoFit/>
            </a:bodyPr>
            <a:lstStyle/>
            <a:p>
              <a:r>
                <a:rPr lang="en-US" b="1" dirty="0"/>
                <a:t>ADD YOUR TEXT</a:t>
              </a:r>
              <a:endParaRPr lang="en-GB" b="1" dirty="0"/>
            </a:p>
          </p:txBody>
        </p:sp>
      </p:grpSp>
      <p:grpSp>
        <p:nvGrpSpPr>
          <p:cNvPr id="33" name="Group 31"/>
          <p:cNvGrpSpPr/>
          <p:nvPr/>
        </p:nvGrpSpPr>
        <p:grpSpPr>
          <a:xfrm>
            <a:off x="1540440" y="2977921"/>
            <a:ext cx="937472" cy="1131885"/>
            <a:chOff x="1751482" y="2957524"/>
            <a:chExt cx="1247775" cy="1506538"/>
          </a:xfrm>
          <a:solidFill>
            <a:srgbClr val="F4B183"/>
          </a:solidFill>
        </p:grpSpPr>
        <p:sp>
          <p:nvSpPr>
            <p:cNvPr id="34" name="Freeform 5"/>
            <p:cNvSpPr>
              <a:spLocks noEditPoints="1"/>
            </p:cNvSpPr>
            <p:nvPr/>
          </p:nvSpPr>
          <p:spPr bwMode="auto">
            <a:xfrm>
              <a:off x="2459507" y="2957524"/>
              <a:ext cx="339725" cy="336550"/>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sp>
          <p:nvSpPr>
            <p:cNvPr id="35" name="Freeform 6"/>
            <p:cNvSpPr>
              <a:spLocks noEditPoints="1"/>
            </p:cNvSpPr>
            <p:nvPr/>
          </p:nvSpPr>
          <p:spPr bwMode="auto">
            <a:xfrm>
              <a:off x="1751482" y="3271849"/>
              <a:ext cx="1247775" cy="1192213"/>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grpFill/>
            <a:ln>
              <a:noFill/>
            </a:ln>
          </p:spPr>
          <p:txBody>
            <a:bodyPr vert="horz" wrap="square" lIns="91440" tIns="45720" rIns="91440" bIns="45720" numCol="1" anchor="t" anchorCtr="0" compatLnSpc="1"/>
            <a:lstStyle/>
            <a:p>
              <a:endParaRPr lang="en-GB">
                <a:solidFill>
                  <a:schemeClr val="bg1"/>
                </a:solidFill>
              </a:endParaRPr>
            </a:p>
          </p:txBody>
        </p:sp>
      </p:grpSp>
      <p:sp>
        <p:nvSpPr>
          <p:cNvPr id="36" name="Arc 37"/>
          <p:cNvSpPr/>
          <p:nvPr/>
        </p:nvSpPr>
        <p:spPr>
          <a:xfrm rot="13265014">
            <a:off x="7897599" y="1732823"/>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sp>
        <p:nvSpPr>
          <p:cNvPr id="37" name="Arc 38"/>
          <p:cNvSpPr/>
          <p:nvPr/>
        </p:nvSpPr>
        <p:spPr>
          <a:xfrm rot="13265014">
            <a:off x="5173050" y="2377795"/>
            <a:ext cx="1217066" cy="1217066"/>
          </a:xfrm>
          <a:prstGeom prst="arc">
            <a:avLst>
              <a:gd name="adj1" fmla="val 16200000"/>
              <a:gd name="adj2" fmla="val 7096491"/>
            </a:avLst>
          </a:prstGeom>
          <a:ln w="22225">
            <a:solidFill>
              <a:schemeClr val="bg1">
                <a:lumMod val="8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1"/>
              </a:solidFill>
            </a:endParaRPr>
          </a:p>
        </p:txBody>
      </p:sp>
      <p:grpSp>
        <p:nvGrpSpPr>
          <p:cNvPr id="38" name="Group 9"/>
          <p:cNvGrpSpPr/>
          <p:nvPr/>
        </p:nvGrpSpPr>
        <p:grpSpPr>
          <a:xfrm>
            <a:off x="3371451" y="3516923"/>
            <a:ext cx="2724550" cy="650630"/>
            <a:chOff x="3371451" y="3516923"/>
            <a:chExt cx="2724550" cy="650630"/>
          </a:xfrm>
        </p:grpSpPr>
        <p:sp>
          <p:nvSpPr>
            <p:cNvPr id="39" name="Rectangle 7"/>
            <p:cNvSpPr/>
            <p:nvPr/>
          </p:nvSpPr>
          <p:spPr>
            <a:xfrm>
              <a:off x="3371451" y="351692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0" name="Rectangle 8"/>
            <p:cNvSpPr/>
            <p:nvPr/>
          </p:nvSpPr>
          <p:spPr>
            <a:xfrm>
              <a:off x="3371451" y="351692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1" name="TextBox 34"/>
            <p:cNvSpPr txBox="1"/>
            <p:nvPr/>
          </p:nvSpPr>
          <p:spPr>
            <a:xfrm>
              <a:off x="4029458" y="3657572"/>
              <a:ext cx="1928733" cy="369332"/>
            </a:xfrm>
            <a:prstGeom prst="rect">
              <a:avLst/>
            </a:prstGeom>
            <a:noFill/>
          </p:spPr>
          <p:txBody>
            <a:bodyPr wrap="none" rtlCol="0">
              <a:spAutoFit/>
            </a:bodyPr>
            <a:lstStyle/>
            <a:p>
              <a:r>
                <a:rPr lang="en-US" b="1"/>
                <a:t>ADD YOUR TEXT</a:t>
              </a:r>
              <a:endParaRPr lang="en-GB" b="1"/>
            </a:p>
          </p:txBody>
        </p:sp>
        <p:sp>
          <p:nvSpPr>
            <p:cNvPr id="42" name="Freeform 39"/>
            <p:cNvSpPr>
              <a:spLocks noEditPoints="1"/>
            </p:cNvSpPr>
            <p:nvPr/>
          </p:nvSpPr>
          <p:spPr bwMode="auto">
            <a:xfrm>
              <a:off x="3498042" y="3644729"/>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3" name="Group 6"/>
          <p:cNvGrpSpPr/>
          <p:nvPr/>
        </p:nvGrpSpPr>
        <p:grpSpPr>
          <a:xfrm>
            <a:off x="6096000" y="2866293"/>
            <a:ext cx="2724550" cy="650630"/>
            <a:chOff x="6096000" y="2866293"/>
            <a:chExt cx="2724550" cy="650630"/>
          </a:xfrm>
        </p:grpSpPr>
        <p:sp>
          <p:nvSpPr>
            <p:cNvPr id="44" name="Rectangle 10"/>
            <p:cNvSpPr/>
            <p:nvPr/>
          </p:nvSpPr>
          <p:spPr>
            <a:xfrm>
              <a:off x="6096000" y="286629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45" name="Rectangle 11"/>
            <p:cNvSpPr/>
            <p:nvPr/>
          </p:nvSpPr>
          <p:spPr>
            <a:xfrm>
              <a:off x="6096000" y="286629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TextBox 36"/>
            <p:cNvSpPr txBox="1"/>
            <p:nvPr/>
          </p:nvSpPr>
          <p:spPr>
            <a:xfrm>
              <a:off x="6796493" y="3006942"/>
              <a:ext cx="1928733" cy="369332"/>
            </a:xfrm>
            <a:prstGeom prst="rect">
              <a:avLst/>
            </a:prstGeom>
            <a:noFill/>
          </p:spPr>
          <p:txBody>
            <a:bodyPr wrap="none" rtlCol="0">
              <a:spAutoFit/>
            </a:bodyPr>
            <a:lstStyle/>
            <a:p>
              <a:r>
                <a:rPr lang="en-US" b="1"/>
                <a:t>ADD YOUR TEXT</a:t>
              </a:r>
              <a:endParaRPr lang="en-GB" b="1"/>
            </a:p>
          </p:txBody>
        </p:sp>
        <p:sp>
          <p:nvSpPr>
            <p:cNvPr id="47" name="Freeform 40"/>
            <p:cNvSpPr>
              <a:spLocks noEditPoints="1"/>
            </p:cNvSpPr>
            <p:nvPr/>
          </p:nvSpPr>
          <p:spPr bwMode="auto">
            <a:xfrm>
              <a:off x="6252324" y="2995578"/>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8" name="Group 5"/>
          <p:cNvGrpSpPr/>
          <p:nvPr/>
        </p:nvGrpSpPr>
        <p:grpSpPr>
          <a:xfrm>
            <a:off x="8820550" y="2215663"/>
            <a:ext cx="2724550" cy="650630"/>
            <a:chOff x="8820550" y="2215663"/>
            <a:chExt cx="2724550" cy="650630"/>
          </a:xfrm>
        </p:grpSpPr>
        <p:sp>
          <p:nvSpPr>
            <p:cNvPr id="49" name="Rectangle 13"/>
            <p:cNvSpPr/>
            <p:nvPr/>
          </p:nvSpPr>
          <p:spPr>
            <a:xfrm>
              <a:off x="8820550" y="2215663"/>
              <a:ext cx="2724550" cy="65063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useBgFill="1">
          <p:nvSpPr>
            <p:cNvPr id="50" name="Rectangle 14"/>
            <p:cNvSpPr/>
            <p:nvPr/>
          </p:nvSpPr>
          <p:spPr>
            <a:xfrm>
              <a:off x="8820550" y="2215663"/>
              <a:ext cx="598585" cy="6506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TextBox 35"/>
            <p:cNvSpPr txBox="1"/>
            <p:nvPr/>
          </p:nvSpPr>
          <p:spPr>
            <a:xfrm>
              <a:off x="9495338" y="2356312"/>
              <a:ext cx="1928733" cy="369332"/>
            </a:xfrm>
            <a:prstGeom prst="rect">
              <a:avLst/>
            </a:prstGeom>
            <a:noFill/>
          </p:spPr>
          <p:txBody>
            <a:bodyPr wrap="none" rtlCol="0">
              <a:spAutoFit/>
            </a:bodyPr>
            <a:lstStyle/>
            <a:p>
              <a:r>
                <a:rPr lang="en-US" b="1"/>
                <a:t>ADD YOUR TEXT</a:t>
              </a:r>
              <a:endParaRPr lang="en-GB" b="1"/>
            </a:p>
          </p:txBody>
        </p:sp>
        <p:sp>
          <p:nvSpPr>
            <p:cNvPr id="52" name="Freeform 41"/>
            <p:cNvSpPr>
              <a:spLocks noEditPoints="1"/>
            </p:cNvSpPr>
            <p:nvPr/>
          </p:nvSpPr>
          <p:spPr bwMode="auto">
            <a:xfrm>
              <a:off x="8987680" y="2349194"/>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3" name="Rectangle 42"/>
          <p:cNvSpPr/>
          <p:nvPr/>
        </p:nvSpPr>
        <p:spPr>
          <a:xfrm>
            <a:off x="646901" y="4960981"/>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4" name="Rectangle 43"/>
          <p:cNvSpPr/>
          <p:nvPr/>
        </p:nvSpPr>
        <p:spPr>
          <a:xfrm>
            <a:off x="3642216" y="4317800"/>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5" name="Rectangle 44"/>
          <p:cNvSpPr/>
          <p:nvPr/>
        </p:nvSpPr>
        <p:spPr>
          <a:xfrm>
            <a:off x="6326855" y="3704015"/>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sp>
        <p:nvSpPr>
          <p:cNvPr id="56" name="Rectangle 45"/>
          <p:cNvSpPr/>
          <p:nvPr/>
        </p:nvSpPr>
        <p:spPr>
          <a:xfrm>
            <a:off x="8976874" y="2984073"/>
            <a:ext cx="2419164"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a:t>
            </a:r>
            <a:endParaRPr lang="en-GB" sz="1200">
              <a:solidFill>
                <a:schemeClr val="bg1"/>
              </a:solidFill>
            </a:endParaRPr>
          </a:p>
        </p:txBody>
      </p:sp>
      <p:grpSp>
        <p:nvGrpSpPr>
          <p:cNvPr id="57" name="组合 56"/>
          <p:cNvGrpSpPr/>
          <p:nvPr/>
        </p:nvGrpSpPr>
        <p:grpSpPr>
          <a:xfrm>
            <a:off x="134487" y="637135"/>
            <a:ext cx="10533513" cy="523220"/>
            <a:chOff x="134487" y="637135"/>
            <a:chExt cx="10533513" cy="523220"/>
          </a:xfrm>
        </p:grpSpPr>
        <p:sp>
          <p:nvSpPr>
            <p:cNvPr id="5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5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6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直接连接符 6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900" decel="100000" fill="hold"/>
                                        <p:tgtEl>
                                          <p:spTgt spid="38"/>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900" decel="100000" fill="hold"/>
                                        <p:tgtEl>
                                          <p:spTgt spid="4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900" decel="100000" fill="hold"/>
                                        <p:tgtEl>
                                          <p:spTgt spid="4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49" presetClass="entr" presetSubtype="0" decel="10000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 calcmode="lin" valueType="num">
                                      <p:cBhvr>
                                        <p:cTn id="37" dur="500" fill="hold"/>
                                        <p:tgtEl>
                                          <p:spTgt spid="37"/>
                                        </p:tgtEl>
                                        <p:attrNameLst>
                                          <p:attrName>style.rotation</p:attrName>
                                        </p:attrNameLst>
                                      </p:cBhvr>
                                      <p:tavLst>
                                        <p:tav tm="0">
                                          <p:val>
                                            <p:fltVal val="360"/>
                                          </p:val>
                                        </p:tav>
                                        <p:tav tm="100000">
                                          <p:val>
                                            <p:fltVal val="0"/>
                                          </p:val>
                                        </p:tav>
                                      </p:tavLst>
                                    </p:anim>
                                    <p:animEffect transition="in" filter="fade">
                                      <p:cBhvr>
                                        <p:cTn id="38" dur="500"/>
                                        <p:tgtEl>
                                          <p:spTgt spid="37"/>
                                        </p:tgtEl>
                                      </p:cBhvr>
                                    </p:animEffect>
                                  </p:childTnLst>
                                </p:cTn>
                              </p:par>
                            </p:childTnLst>
                          </p:cTn>
                        </p:par>
                        <p:par>
                          <p:cTn id="39" fill="hold">
                            <p:stCondLst>
                              <p:cond delay="4500"/>
                            </p:stCondLst>
                            <p:childTnLst>
                              <p:par>
                                <p:cTn id="40" presetID="49" presetClass="entr" presetSubtype="0" decel="10000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 calcmode="lin" valueType="num">
                                      <p:cBhvr>
                                        <p:cTn id="44" dur="500" fill="hold"/>
                                        <p:tgtEl>
                                          <p:spTgt spid="36"/>
                                        </p:tgtEl>
                                        <p:attrNameLst>
                                          <p:attrName>style.rotation</p:attrName>
                                        </p:attrNameLst>
                                      </p:cBhvr>
                                      <p:tavLst>
                                        <p:tav tm="0">
                                          <p:val>
                                            <p:fltVal val="360"/>
                                          </p:val>
                                        </p:tav>
                                        <p:tav tm="100000">
                                          <p:val>
                                            <p:fltVal val="0"/>
                                          </p:val>
                                        </p:tav>
                                      </p:tavLst>
                                    </p:anim>
                                    <p:animEffect transition="in" filter="fade">
                                      <p:cBhvr>
                                        <p:cTn id="45" dur="500"/>
                                        <p:tgtEl>
                                          <p:spTgt spid="36"/>
                                        </p:tgtEl>
                                      </p:cBhvr>
                                    </p:animEffect>
                                  </p:childTnLst>
                                </p:cTn>
                              </p:par>
                            </p:childTnLst>
                          </p:cTn>
                        </p:par>
                        <p:par>
                          <p:cTn id="46" fill="hold">
                            <p:stCondLst>
                              <p:cond delay="5000"/>
                            </p:stCondLst>
                            <p:childTnLst>
                              <p:par>
                                <p:cTn id="47" presetID="43"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
                                        <p:tgtEl>
                                          <p:spTgt spid="33"/>
                                        </p:tgtEl>
                                      </p:cBhvr>
                                    </p:animEffect>
                                    <p:anim calcmode="lin" valueType="num">
                                      <p:cBhvr>
                                        <p:cTn id="50" dur="400" fill="hold"/>
                                        <p:tgtEl>
                                          <p:spTgt spid="33"/>
                                        </p:tgtEl>
                                        <p:attrNameLst>
                                          <p:attrName>ppt_x</p:attrName>
                                        </p:attrNameLst>
                                      </p:cBhvr>
                                      <p:tavLst>
                                        <p:tav tm="0">
                                          <p:val>
                                            <p:strVal val="#ppt_x"/>
                                          </p:val>
                                        </p:tav>
                                        <p:tav tm="100000">
                                          <p:val>
                                            <p:strVal val="#ppt_x"/>
                                          </p:val>
                                        </p:tav>
                                      </p:tavLst>
                                    </p:anim>
                                    <p:anim calcmode="lin" valueType="num">
                                      <p:cBhvr>
                                        <p:cTn id="51" dur="400" fill="hold"/>
                                        <p:tgtEl>
                                          <p:spTgt spid="33"/>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3" grpId="0"/>
      <p:bldP spid="54" grpId="0"/>
      <p:bldP spid="55" grpId="0"/>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60"/>
          <p:cNvGrpSpPr/>
          <p:nvPr/>
        </p:nvGrpSpPr>
        <p:grpSpPr>
          <a:xfrm>
            <a:off x="4379681" y="4947185"/>
            <a:ext cx="610979" cy="609498"/>
            <a:chOff x="4448949" y="5252205"/>
            <a:chExt cx="610979" cy="609498"/>
          </a:xfrm>
        </p:grpSpPr>
        <p:sp>
          <p:nvSpPr>
            <p:cNvPr id="18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18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8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rgbClr val="F4B183"/>
            </a:solidFill>
            <a:ln>
              <a:noFill/>
            </a:ln>
          </p:spPr>
          <p:txBody>
            <a:bodyPr vert="horz" wrap="square" lIns="91440" tIns="45720" rIns="91440" bIns="45720" numCol="1" anchor="t" anchorCtr="0" compatLnSpc="1"/>
            <a:lstStyle/>
            <a:p>
              <a:endParaRPr lang="en-GB" dirty="0">
                <a:solidFill>
                  <a:schemeClr val="bg1"/>
                </a:solidFill>
              </a:endParaRPr>
            </a:p>
          </p:txBody>
        </p:sp>
        <p:sp>
          <p:nvSpPr>
            <p:cNvPr id="19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grpSp>
      <p:grpSp>
        <p:nvGrpSpPr>
          <p:cNvPr id="196" name="Group 59"/>
          <p:cNvGrpSpPr/>
          <p:nvPr/>
        </p:nvGrpSpPr>
        <p:grpSpPr>
          <a:xfrm>
            <a:off x="4180836" y="1236136"/>
            <a:ext cx="2152126" cy="2152127"/>
            <a:chOff x="4247511" y="1566336"/>
            <a:chExt cx="2152126" cy="2152127"/>
          </a:xfrm>
        </p:grpSpPr>
        <p:sp>
          <p:nvSpPr>
            <p:cNvPr id="19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19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19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0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12" name="Group 61"/>
          <p:cNvGrpSpPr/>
          <p:nvPr/>
        </p:nvGrpSpPr>
        <p:grpSpPr>
          <a:xfrm>
            <a:off x="4891793" y="2997977"/>
            <a:ext cx="2986020" cy="2997870"/>
            <a:chOff x="4958468" y="3328177"/>
            <a:chExt cx="2986020" cy="2997870"/>
          </a:xfrm>
        </p:grpSpPr>
        <p:sp>
          <p:nvSpPr>
            <p:cNvPr id="21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F4B183"/>
            </a:solidFill>
            <a:ln>
              <a:noFill/>
            </a:ln>
          </p:spPr>
          <p:txBody>
            <a:bodyPr vert="horz" wrap="square" lIns="91440" tIns="45720" rIns="91440" bIns="45720" numCol="1" anchor="t" anchorCtr="0" compatLnSpc="1"/>
            <a:lstStyle/>
            <a:p>
              <a:endParaRPr lang="en-GB">
                <a:solidFill>
                  <a:schemeClr val="bg1"/>
                </a:solidFill>
              </a:endParaRPr>
            </a:p>
          </p:txBody>
        </p:sp>
        <p:sp>
          <p:nvSpPr>
            <p:cNvPr id="21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1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bg1"/>
                </a:solidFill>
              </a:endParaRPr>
            </a:p>
          </p:txBody>
        </p:sp>
        <p:sp>
          <p:nvSpPr>
            <p:cNvPr id="22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2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sp>
          <p:nvSpPr>
            <p:cNvPr id="23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bg1"/>
                </a:solidFill>
              </a:endParaRPr>
            </a:p>
          </p:txBody>
        </p:sp>
      </p:grpSp>
      <p:grpSp>
        <p:nvGrpSpPr>
          <p:cNvPr id="232" name="Group 58"/>
          <p:cNvGrpSpPr/>
          <p:nvPr/>
        </p:nvGrpSpPr>
        <p:grpSpPr>
          <a:xfrm>
            <a:off x="6490706" y="2134460"/>
            <a:ext cx="610979" cy="611720"/>
            <a:chOff x="6557381" y="2464660"/>
            <a:chExt cx="610979" cy="611720"/>
          </a:xfrm>
        </p:grpSpPr>
        <p:sp>
          <p:nvSpPr>
            <p:cNvPr id="23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F4B18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solidFill>
                  <a:schemeClr val="bg1"/>
                </a:solidFill>
              </a:endParaRPr>
            </a:p>
          </p:txBody>
        </p:sp>
        <p:sp>
          <p:nvSpPr>
            <p:cNvPr id="23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sp>
          <p:nvSpPr>
            <p:cNvPr id="23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rgbClr val="F4B183"/>
            </a:solidFill>
            <a:ln>
              <a:solidFill>
                <a:srgbClr val="F4B183"/>
              </a:solidFill>
            </a:ln>
          </p:spPr>
          <p:txBody>
            <a:bodyPr vert="horz" wrap="square" lIns="91440" tIns="45720" rIns="91440" bIns="45720" numCol="1" anchor="t" anchorCtr="0" compatLnSpc="1"/>
            <a:lstStyle/>
            <a:p>
              <a:endParaRPr lang="en-GB">
                <a:solidFill>
                  <a:schemeClr val="bg1"/>
                </a:solidFill>
              </a:endParaRPr>
            </a:p>
          </p:txBody>
        </p:sp>
      </p:grpSp>
      <p:grpSp>
        <p:nvGrpSpPr>
          <p:cNvPr id="237" name="Group 57"/>
          <p:cNvGrpSpPr/>
          <p:nvPr/>
        </p:nvGrpSpPr>
        <p:grpSpPr>
          <a:xfrm>
            <a:off x="7375601" y="1843897"/>
            <a:ext cx="3116698" cy="1133144"/>
            <a:chOff x="7813899" y="2232029"/>
            <a:chExt cx="3116698" cy="1133144"/>
          </a:xfrm>
        </p:grpSpPr>
        <p:sp>
          <p:nvSpPr>
            <p:cNvPr id="238" name="Rectangle 55"/>
            <p:cNvSpPr/>
            <p:nvPr/>
          </p:nvSpPr>
          <p:spPr>
            <a:xfrm>
              <a:off x="7813899" y="2534176"/>
              <a:ext cx="3116698" cy="830997"/>
            </a:xfrm>
            <a:prstGeom prst="rect">
              <a:avLst/>
            </a:prstGeom>
          </p:spPr>
          <p:txBody>
            <a:bodyPr wrap="square">
              <a:spAutoFit/>
            </a:bodyPr>
            <a:lstStyle/>
            <a:p>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39" name="TextBox 56"/>
            <p:cNvSpPr txBox="1"/>
            <p:nvPr/>
          </p:nvSpPr>
          <p:spPr>
            <a:xfrm>
              <a:off x="7813899" y="2232029"/>
              <a:ext cx="1821332" cy="369332"/>
            </a:xfrm>
            <a:prstGeom prst="rect">
              <a:avLst/>
            </a:prstGeom>
            <a:noFill/>
          </p:spPr>
          <p:txBody>
            <a:bodyPr wrap="none" rtlCol="0">
              <a:spAutoFit/>
            </a:bodyPr>
            <a:lstStyle/>
            <a:p>
              <a:r>
                <a:rPr lang="en-US" b="1" dirty="0">
                  <a:solidFill>
                    <a:srgbClr val="F4B183"/>
                  </a:solidFill>
                </a:rPr>
                <a:t>Cool Animation</a:t>
              </a:r>
              <a:endParaRPr lang="en-GB" b="1" dirty="0">
                <a:solidFill>
                  <a:srgbClr val="F4B183"/>
                </a:solidFill>
              </a:endParaRPr>
            </a:p>
          </p:txBody>
        </p:sp>
      </p:grpSp>
      <p:grpSp>
        <p:nvGrpSpPr>
          <p:cNvPr id="240" name="Group 66"/>
          <p:cNvGrpSpPr/>
          <p:nvPr/>
        </p:nvGrpSpPr>
        <p:grpSpPr>
          <a:xfrm flipH="1">
            <a:off x="1070803" y="4708690"/>
            <a:ext cx="3116698" cy="1133144"/>
            <a:chOff x="7813899" y="2232029"/>
            <a:chExt cx="3116698" cy="1133144"/>
          </a:xfrm>
        </p:grpSpPr>
        <p:sp>
          <p:nvSpPr>
            <p:cNvPr id="241" name="Rectangle 67"/>
            <p:cNvSpPr/>
            <p:nvPr/>
          </p:nvSpPr>
          <p:spPr>
            <a:xfrm>
              <a:off x="7813899" y="2534176"/>
              <a:ext cx="3116698" cy="830997"/>
            </a:xfrm>
            <a:prstGeom prst="rect">
              <a:avLst/>
            </a:prstGeom>
          </p:spPr>
          <p:txBody>
            <a:bodyPr wrap="square">
              <a:spAutoFit/>
            </a:bodyPr>
            <a:lstStyle/>
            <a:p>
              <a:pPr algn="r"/>
              <a:r>
                <a:rPr lang="en-GB" sz="1200">
                  <a:solidFill>
                    <a:schemeClr val="bg1"/>
                  </a:solidFill>
                </a:rPr>
                <a:t>Lorem ipsum dolor sit amet, consectetuer adipiscing elit, sed diam nonummy nibh euismod tincidunt ut laoreet dolore magna aliquam erat volutpat. </a:t>
              </a:r>
              <a:endParaRPr lang="en-GB" sz="1200">
                <a:solidFill>
                  <a:schemeClr val="bg1"/>
                </a:solidFill>
              </a:endParaRPr>
            </a:p>
          </p:txBody>
        </p:sp>
        <p:sp>
          <p:nvSpPr>
            <p:cNvPr id="242" name="TextBox 68"/>
            <p:cNvSpPr txBox="1"/>
            <p:nvPr/>
          </p:nvSpPr>
          <p:spPr>
            <a:xfrm>
              <a:off x="7813899" y="2232029"/>
              <a:ext cx="1544012" cy="369332"/>
            </a:xfrm>
            <a:prstGeom prst="rect">
              <a:avLst/>
            </a:prstGeom>
            <a:noFill/>
          </p:spPr>
          <p:txBody>
            <a:bodyPr wrap="none" rtlCol="0">
              <a:spAutoFit/>
            </a:bodyPr>
            <a:lstStyle/>
            <a:p>
              <a:pPr algn="r"/>
              <a:r>
                <a:rPr lang="en-US" b="1" dirty="0">
                  <a:solidFill>
                    <a:srgbClr val="F4B183"/>
                  </a:solidFill>
                </a:rPr>
                <a:t>Great Design</a:t>
              </a:r>
              <a:endParaRPr lang="en-GB" b="1" dirty="0">
                <a:solidFill>
                  <a:srgbClr val="F4B183"/>
                </a:solidFill>
              </a:endParaRPr>
            </a:p>
          </p:txBody>
        </p:sp>
      </p:grpSp>
      <p:grpSp>
        <p:nvGrpSpPr>
          <p:cNvPr id="243" name="Group 62"/>
          <p:cNvGrpSpPr/>
          <p:nvPr/>
        </p:nvGrpSpPr>
        <p:grpSpPr>
          <a:xfrm>
            <a:off x="8385297" y="4614309"/>
            <a:ext cx="3254106" cy="1333455"/>
            <a:chOff x="8451972" y="4944509"/>
            <a:chExt cx="3254106" cy="1333455"/>
          </a:xfrm>
        </p:grpSpPr>
        <p:sp>
          <p:nvSpPr>
            <p:cNvPr id="244" name="Rectangle 73"/>
            <p:cNvSpPr/>
            <p:nvPr/>
          </p:nvSpPr>
          <p:spPr>
            <a:xfrm>
              <a:off x="8451972" y="4944509"/>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5" name="Rectangle 74"/>
            <p:cNvSpPr/>
            <p:nvPr/>
          </p:nvSpPr>
          <p:spPr>
            <a:xfrm>
              <a:off x="9813950" y="5077635"/>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46" name="TextBox 75"/>
            <p:cNvSpPr txBox="1"/>
            <p:nvPr/>
          </p:nvSpPr>
          <p:spPr>
            <a:xfrm>
              <a:off x="8597465" y="5123740"/>
              <a:ext cx="970137" cy="707886"/>
            </a:xfrm>
            <a:prstGeom prst="rect">
              <a:avLst/>
            </a:prstGeom>
            <a:noFill/>
          </p:spPr>
          <p:txBody>
            <a:bodyPr wrap="none" rtlCol="0">
              <a:spAutoFit/>
            </a:bodyPr>
            <a:lstStyle/>
            <a:p>
              <a:r>
                <a:rPr lang="en-US" sz="4000" b="1" dirty="0">
                  <a:solidFill>
                    <a:srgbClr val="F4B183"/>
                  </a:solidFill>
                  <a:latin typeface="+mj-lt"/>
                </a:rPr>
                <a:t>85%</a:t>
              </a:r>
              <a:endParaRPr lang="en-GB" sz="4000" b="1" dirty="0">
                <a:solidFill>
                  <a:srgbClr val="F4B183"/>
                </a:solidFill>
                <a:latin typeface="+mj-lt"/>
              </a:endParaRPr>
            </a:p>
          </p:txBody>
        </p:sp>
        <p:sp>
          <p:nvSpPr>
            <p:cNvPr id="247" name="TextBox 76"/>
            <p:cNvSpPr txBox="1"/>
            <p:nvPr/>
          </p:nvSpPr>
          <p:spPr>
            <a:xfrm>
              <a:off x="8597687" y="5702798"/>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248" name="Group 3"/>
          <p:cNvGrpSpPr/>
          <p:nvPr/>
        </p:nvGrpSpPr>
        <p:grpSpPr>
          <a:xfrm>
            <a:off x="674563" y="1710848"/>
            <a:ext cx="3254106" cy="1333455"/>
            <a:chOff x="741238" y="2041048"/>
            <a:chExt cx="3254106" cy="1333455"/>
          </a:xfrm>
        </p:grpSpPr>
        <p:sp>
          <p:nvSpPr>
            <p:cNvPr id="249" name="Rectangle 77"/>
            <p:cNvSpPr/>
            <p:nvPr/>
          </p:nvSpPr>
          <p:spPr>
            <a:xfrm>
              <a:off x="741238" y="2041048"/>
              <a:ext cx="3254106" cy="1229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0" name="Rectangle 78"/>
            <p:cNvSpPr/>
            <p:nvPr/>
          </p:nvSpPr>
          <p:spPr>
            <a:xfrm>
              <a:off x="2103216" y="2174174"/>
              <a:ext cx="1892127"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p:txBody>
        </p:sp>
        <p:sp>
          <p:nvSpPr>
            <p:cNvPr id="251" name="TextBox 79"/>
            <p:cNvSpPr txBox="1"/>
            <p:nvPr/>
          </p:nvSpPr>
          <p:spPr>
            <a:xfrm>
              <a:off x="886731" y="2220279"/>
              <a:ext cx="970137" cy="707886"/>
            </a:xfrm>
            <a:prstGeom prst="rect">
              <a:avLst/>
            </a:prstGeom>
            <a:noFill/>
          </p:spPr>
          <p:txBody>
            <a:bodyPr wrap="none" rtlCol="0">
              <a:spAutoFit/>
            </a:bodyPr>
            <a:lstStyle/>
            <a:p>
              <a:r>
                <a:rPr lang="en-US" sz="4000" b="1" dirty="0">
                  <a:solidFill>
                    <a:srgbClr val="F4B183"/>
                  </a:solidFill>
                  <a:latin typeface="+mj-lt"/>
                </a:rPr>
                <a:t>90%</a:t>
              </a:r>
              <a:endParaRPr lang="en-GB" sz="4000" b="1" dirty="0">
                <a:solidFill>
                  <a:srgbClr val="F4B183"/>
                </a:solidFill>
                <a:latin typeface="+mj-lt"/>
              </a:endParaRPr>
            </a:p>
          </p:txBody>
        </p:sp>
        <p:sp>
          <p:nvSpPr>
            <p:cNvPr id="252" name="TextBox 80"/>
            <p:cNvSpPr txBox="1"/>
            <p:nvPr/>
          </p:nvSpPr>
          <p:spPr>
            <a:xfrm>
              <a:off x="886953" y="2799337"/>
              <a:ext cx="1135247" cy="338554"/>
            </a:xfrm>
            <a:prstGeom prst="rect">
              <a:avLst/>
            </a:prstGeom>
            <a:noFill/>
          </p:spPr>
          <p:txBody>
            <a:bodyPr wrap="none" rtlCol="0">
              <a:spAutoFit/>
            </a:bodyPr>
            <a:lstStyle/>
            <a:p>
              <a:r>
                <a:rPr lang="en-US" sz="1600" i="1">
                  <a:solidFill>
                    <a:srgbClr val="F4B183"/>
                  </a:solidFill>
                </a:rPr>
                <a:t>Per/Month</a:t>
              </a:r>
              <a:endParaRPr lang="en-GB" sz="1600" i="1">
                <a:solidFill>
                  <a:srgbClr val="F4B183"/>
                </a:solidFill>
              </a:endParaRPr>
            </a:p>
          </p:txBody>
        </p:sp>
      </p:grpSp>
      <p:grpSp>
        <p:nvGrpSpPr>
          <p:cNvPr id="73" name="组合 72"/>
          <p:cNvGrpSpPr/>
          <p:nvPr/>
        </p:nvGrpSpPr>
        <p:grpSpPr>
          <a:xfrm>
            <a:off x="134487" y="637135"/>
            <a:ext cx="10533513" cy="523220"/>
            <a:chOff x="134487" y="637135"/>
            <a:chExt cx="10533513" cy="523220"/>
          </a:xfrm>
        </p:grpSpPr>
        <p:sp>
          <p:nvSpPr>
            <p:cNvPr id="74"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75"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7"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直接连接符 77"/>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animEffect transition="in" filter="fade">
                                      <p:cBhvr>
                                        <p:cTn id="9" dur="500"/>
                                        <p:tgtEl>
                                          <p:spTgt spid="19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 calcmode="lin" valueType="num">
                                      <p:cBhvr>
                                        <p:cTn id="19" dur="500" fill="hold"/>
                                        <p:tgtEl>
                                          <p:spTgt spid="232"/>
                                        </p:tgtEl>
                                        <p:attrNameLst>
                                          <p:attrName>ppt_w</p:attrName>
                                        </p:attrNameLst>
                                      </p:cBhvr>
                                      <p:tavLst>
                                        <p:tav tm="0">
                                          <p:val>
                                            <p:fltVal val="0"/>
                                          </p:val>
                                        </p:tav>
                                        <p:tav tm="100000">
                                          <p:val>
                                            <p:strVal val="#ppt_w"/>
                                          </p:val>
                                        </p:tav>
                                      </p:tavLst>
                                    </p:anim>
                                    <p:anim calcmode="lin" valueType="num">
                                      <p:cBhvr>
                                        <p:cTn id="20" dur="500" fill="hold"/>
                                        <p:tgtEl>
                                          <p:spTgt spid="232"/>
                                        </p:tgtEl>
                                        <p:attrNameLst>
                                          <p:attrName>ppt_h</p:attrName>
                                        </p:attrNameLst>
                                      </p:cBhvr>
                                      <p:tavLst>
                                        <p:tav tm="0">
                                          <p:val>
                                            <p:fltVal val="0"/>
                                          </p:val>
                                        </p:tav>
                                        <p:tav tm="100000">
                                          <p:val>
                                            <p:strVal val="#ppt_h"/>
                                          </p:val>
                                        </p:tav>
                                      </p:tavLst>
                                    </p:anim>
                                    <p:animEffect transition="in" filter="fade">
                                      <p:cBhvr>
                                        <p:cTn id="21" dur="500"/>
                                        <p:tgtEl>
                                          <p:spTgt spid="23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237"/>
                                        </p:tgtEl>
                                        <p:attrNameLst>
                                          <p:attrName>style.visibility</p:attrName>
                                        </p:attrNameLst>
                                      </p:cBhvr>
                                      <p:to>
                                        <p:strVal val="visible"/>
                                      </p:to>
                                    </p:set>
                                    <p:anim calcmode="lin" valueType="num">
                                      <p:cBhvr additive="base">
                                        <p:cTn id="25" dur="500"/>
                                        <p:tgtEl>
                                          <p:spTgt spid="237"/>
                                        </p:tgtEl>
                                        <p:attrNameLst>
                                          <p:attrName>ppt_x</p:attrName>
                                        </p:attrNameLst>
                                      </p:cBhvr>
                                      <p:tavLst>
                                        <p:tav tm="0">
                                          <p:val>
                                            <p:strVal val="#ppt_x-#ppt_w*1.125000"/>
                                          </p:val>
                                        </p:tav>
                                        <p:tav tm="100000">
                                          <p:val>
                                            <p:strVal val="#ppt_x"/>
                                          </p:val>
                                        </p:tav>
                                      </p:tavLst>
                                    </p:anim>
                                    <p:animEffect transition="in" filter="wipe(right)">
                                      <p:cBhvr>
                                        <p:cTn id="26" dur="500"/>
                                        <p:tgtEl>
                                          <p:spTgt spid="2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p:cTn id="30" dur="500" fill="hold"/>
                                        <p:tgtEl>
                                          <p:spTgt spid="182"/>
                                        </p:tgtEl>
                                        <p:attrNameLst>
                                          <p:attrName>ppt_w</p:attrName>
                                        </p:attrNameLst>
                                      </p:cBhvr>
                                      <p:tavLst>
                                        <p:tav tm="0">
                                          <p:val>
                                            <p:fltVal val="0"/>
                                          </p:val>
                                        </p:tav>
                                        <p:tav tm="100000">
                                          <p:val>
                                            <p:strVal val="#ppt_w"/>
                                          </p:val>
                                        </p:tav>
                                      </p:tavLst>
                                    </p:anim>
                                    <p:anim calcmode="lin" valueType="num">
                                      <p:cBhvr>
                                        <p:cTn id="31" dur="500" fill="hold"/>
                                        <p:tgtEl>
                                          <p:spTgt spid="182"/>
                                        </p:tgtEl>
                                        <p:attrNameLst>
                                          <p:attrName>ppt_h</p:attrName>
                                        </p:attrNameLst>
                                      </p:cBhvr>
                                      <p:tavLst>
                                        <p:tav tm="0">
                                          <p:val>
                                            <p:fltVal val="0"/>
                                          </p:val>
                                        </p:tav>
                                        <p:tav tm="100000">
                                          <p:val>
                                            <p:strVal val="#ppt_h"/>
                                          </p:val>
                                        </p:tav>
                                      </p:tavLst>
                                    </p:anim>
                                    <p:animEffect transition="in" filter="fade">
                                      <p:cBhvr>
                                        <p:cTn id="32" dur="500"/>
                                        <p:tgtEl>
                                          <p:spTgt spid="18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240"/>
                                        </p:tgtEl>
                                        <p:attrNameLst>
                                          <p:attrName>style.visibility</p:attrName>
                                        </p:attrNameLst>
                                      </p:cBhvr>
                                      <p:to>
                                        <p:strVal val="visible"/>
                                      </p:to>
                                    </p:set>
                                    <p:anim calcmode="lin" valueType="num">
                                      <p:cBhvr additive="base">
                                        <p:cTn id="36" dur="500"/>
                                        <p:tgtEl>
                                          <p:spTgt spid="240"/>
                                        </p:tgtEl>
                                        <p:attrNameLst>
                                          <p:attrName>ppt_x</p:attrName>
                                        </p:attrNameLst>
                                      </p:cBhvr>
                                      <p:tavLst>
                                        <p:tav tm="0">
                                          <p:val>
                                            <p:strVal val="#ppt_x+#ppt_w*1.125000"/>
                                          </p:val>
                                        </p:tav>
                                        <p:tav tm="100000">
                                          <p:val>
                                            <p:strVal val="#ppt_x"/>
                                          </p:val>
                                        </p:tav>
                                      </p:tavLst>
                                    </p:anim>
                                    <p:animEffect transition="in" filter="wipe(left)">
                                      <p:cBhvr>
                                        <p:cTn id="37" dur="500"/>
                                        <p:tgtEl>
                                          <p:spTgt spid="24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fade">
                                      <p:cBhvr>
                                        <p:cTn id="41" dur="1000"/>
                                        <p:tgtEl>
                                          <p:spTgt spid="248"/>
                                        </p:tgtEl>
                                      </p:cBhvr>
                                    </p:animEffect>
                                    <p:anim calcmode="lin" valueType="num">
                                      <p:cBhvr>
                                        <p:cTn id="42" dur="1000" fill="hold"/>
                                        <p:tgtEl>
                                          <p:spTgt spid="248"/>
                                        </p:tgtEl>
                                        <p:attrNameLst>
                                          <p:attrName>ppt_x</p:attrName>
                                        </p:attrNameLst>
                                      </p:cBhvr>
                                      <p:tavLst>
                                        <p:tav tm="0">
                                          <p:val>
                                            <p:strVal val="#ppt_x"/>
                                          </p:val>
                                        </p:tav>
                                        <p:tav tm="100000">
                                          <p:val>
                                            <p:strVal val="#ppt_x"/>
                                          </p:val>
                                        </p:tav>
                                      </p:tavLst>
                                    </p:anim>
                                    <p:anim calcmode="lin" valueType="num">
                                      <p:cBhvr>
                                        <p:cTn id="43" dur="1000" fill="hold"/>
                                        <p:tgtEl>
                                          <p:spTgt spid="24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243"/>
                                        </p:tgtEl>
                                        <p:attrNameLst>
                                          <p:attrName>style.visibility</p:attrName>
                                        </p:attrNameLst>
                                      </p:cBhvr>
                                      <p:to>
                                        <p:strVal val="visible"/>
                                      </p:to>
                                    </p:set>
                                    <p:animEffect transition="in" filter="fade">
                                      <p:cBhvr>
                                        <p:cTn id="47" dur="1000"/>
                                        <p:tgtEl>
                                          <p:spTgt spid="243"/>
                                        </p:tgtEl>
                                      </p:cBhvr>
                                    </p:animEffect>
                                    <p:anim calcmode="lin" valueType="num">
                                      <p:cBhvr>
                                        <p:cTn id="48" dur="1000" fill="hold"/>
                                        <p:tgtEl>
                                          <p:spTgt spid="243"/>
                                        </p:tgtEl>
                                        <p:attrNameLst>
                                          <p:attrName>ppt_x</p:attrName>
                                        </p:attrNameLst>
                                      </p:cBhvr>
                                      <p:tavLst>
                                        <p:tav tm="0">
                                          <p:val>
                                            <p:strVal val="#ppt_x"/>
                                          </p:val>
                                        </p:tav>
                                        <p:tav tm="100000">
                                          <p:val>
                                            <p:strVal val="#ppt_x"/>
                                          </p:val>
                                        </p:tav>
                                      </p:tavLst>
                                    </p:anim>
                                    <p:anim calcmode="lin" valueType="num">
                                      <p:cBhvr>
                                        <p:cTn id="4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33527"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51386" y="2829969"/>
            <a:ext cx="963725"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03</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604549"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131286" y="2829969"/>
            <a:ext cx="854721"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01</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245870" cy="460375"/>
          </a:xfrm>
          <a:prstGeom prst="rect">
            <a:avLst/>
          </a:prstGeom>
        </p:spPr>
        <p:txBody>
          <a:bodyPr wrap="none">
            <a:spAutoFit/>
          </a:bodyPr>
          <a:lstStyle/>
          <a:p>
            <a:pPr algn="l" eaLnBrk="0" fontAlgn="auto" hangingPunct="0">
              <a:spcBef>
                <a:spcPts val="0"/>
              </a:spcBef>
              <a:spcAft>
                <a:spcPts val="0"/>
              </a:spcAft>
              <a:defRPr/>
            </a:pPr>
            <a:r>
              <a:rPr lang="en-US" sz="2400" b="1" dirty="0">
                <a:solidFill>
                  <a:srgbClr val="F4B183"/>
                </a:solidFill>
                <a:latin typeface="Microsoft YaHei" panose="020B0503020204020204" pitchFamily="34" charset="-122"/>
                <a:ea typeface="Microsoft YaHei" panose="020B0503020204020204" pitchFamily="34" charset="-122"/>
                <a:sym typeface="+mn-ea"/>
              </a:rPr>
              <a:t>MVVM</a:t>
            </a:r>
            <a:endParaRPr lang="en-US"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645160"/>
          </a:xfrm>
          <a:prstGeom prst="rect">
            <a:avLst/>
          </a:prstGeom>
          <a:noFill/>
        </p:spPr>
        <p:txBody>
          <a:bodyPr wrap="square" rtlCol="0">
            <a:spAutoFit/>
          </a:bodyPr>
          <a:lstStyle/>
          <a:p>
            <a:pPr algn="just"/>
            <a:r>
              <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Model-View-ViewModel</a:t>
            </a:r>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lvl="1" algn="just"/>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pPr algn="just"/>
            <a:r>
              <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rPr>
              <a:t>PULL &amp; PUSH</a:t>
            </a:r>
            <a:endParaRPr lang="en-US" sz="12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Oval 4"/>
          <p:cNvSpPr/>
          <p:nvPr/>
        </p:nvSpPr>
        <p:spPr>
          <a:xfrm>
            <a:off x="7574975" y="1339083"/>
            <a:ext cx="2841368" cy="2869780"/>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4" name="Oval 7"/>
          <p:cNvSpPr/>
          <p:nvPr/>
        </p:nvSpPr>
        <p:spPr>
          <a:xfrm>
            <a:off x="6091144" y="1339083"/>
            <a:ext cx="1940693" cy="196009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5" name="Oval 8"/>
          <p:cNvSpPr/>
          <p:nvPr/>
        </p:nvSpPr>
        <p:spPr>
          <a:xfrm>
            <a:off x="2639257" y="1695919"/>
            <a:ext cx="2134762" cy="2156108"/>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useBgFill="1">
        <p:nvSpPr>
          <p:cNvPr id="76" name="Oval 5"/>
          <p:cNvSpPr/>
          <p:nvPr/>
        </p:nvSpPr>
        <p:spPr>
          <a:xfrm>
            <a:off x="4249998" y="2319132"/>
            <a:ext cx="2583062" cy="2608891"/>
          </a:xfrm>
          <a:prstGeom prst="ellipse">
            <a:avLst/>
          </a:prstGeom>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77" name="Group 11"/>
          <p:cNvGrpSpPr/>
          <p:nvPr/>
        </p:nvGrpSpPr>
        <p:grpSpPr>
          <a:xfrm flipH="1">
            <a:off x="4645519" y="3334712"/>
            <a:ext cx="1792020" cy="1129382"/>
            <a:chOff x="9968706" y="2761849"/>
            <a:chExt cx="1792020" cy="1129382"/>
          </a:xfrm>
        </p:grpSpPr>
        <p:sp>
          <p:nvSpPr>
            <p:cNvPr id="78" name="TextBox 1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79" name="Rectangle 13"/>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sp>
        <p:nvSpPr>
          <p:cNvPr id="80" name="TextBox 14"/>
          <p:cNvSpPr txBox="1"/>
          <p:nvPr/>
        </p:nvSpPr>
        <p:spPr>
          <a:xfrm>
            <a:off x="5177189" y="2859825"/>
            <a:ext cx="736099" cy="523220"/>
          </a:xfrm>
          <a:prstGeom prst="rect">
            <a:avLst/>
          </a:prstGeom>
          <a:noFill/>
        </p:spPr>
        <p:txBody>
          <a:bodyPr wrap="none" rtlCol="0">
            <a:spAutoFit/>
          </a:bodyPr>
          <a:lstStyle/>
          <a:p>
            <a:pPr algn="ctr"/>
            <a:r>
              <a:rPr lang="en-US" sz="2800" b="1">
                <a:solidFill>
                  <a:schemeClr val="bg1"/>
                </a:solidFill>
                <a:latin typeface="+mj-lt"/>
              </a:rPr>
              <a:t>72%</a:t>
            </a:r>
            <a:endParaRPr lang="en-GB" sz="2800" b="1">
              <a:solidFill>
                <a:schemeClr val="bg1"/>
              </a:solidFill>
              <a:latin typeface="+mj-lt"/>
            </a:endParaRPr>
          </a:p>
        </p:txBody>
      </p:sp>
      <p:sp>
        <p:nvSpPr>
          <p:cNvPr id="81" name="TextBox 15"/>
          <p:cNvSpPr txBox="1"/>
          <p:nvPr/>
        </p:nvSpPr>
        <p:spPr>
          <a:xfrm>
            <a:off x="3343009" y="2859825"/>
            <a:ext cx="736099" cy="523220"/>
          </a:xfrm>
          <a:prstGeom prst="rect">
            <a:avLst/>
          </a:prstGeom>
          <a:noFill/>
        </p:spPr>
        <p:txBody>
          <a:bodyPr wrap="none" rtlCol="0">
            <a:spAutoFit/>
          </a:bodyPr>
          <a:lstStyle/>
          <a:p>
            <a:pPr algn="ctr"/>
            <a:r>
              <a:rPr lang="en-US" sz="2800" b="1">
                <a:solidFill>
                  <a:schemeClr val="bg1"/>
                </a:solidFill>
                <a:latin typeface="+mj-lt"/>
              </a:rPr>
              <a:t>54%</a:t>
            </a:r>
            <a:endParaRPr lang="en-GB" sz="2800" b="1">
              <a:solidFill>
                <a:schemeClr val="bg1"/>
              </a:solidFill>
              <a:latin typeface="+mj-lt"/>
            </a:endParaRPr>
          </a:p>
        </p:txBody>
      </p:sp>
      <p:sp>
        <p:nvSpPr>
          <p:cNvPr id="82" name="TextBox 16"/>
          <p:cNvSpPr txBox="1"/>
          <p:nvPr/>
        </p:nvSpPr>
        <p:spPr>
          <a:xfrm>
            <a:off x="6693440" y="2379990"/>
            <a:ext cx="736099" cy="523220"/>
          </a:xfrm>
          <a:prstGeom prst="rect">
            <a:avLst/>
          </a:prstGeom>
          <a:noFill/>
        </p:spPr>
        <p:txBody>
          <a:bodyPr wrap="none" rtlCol="0">
            <a:spAutoFit/>
          </a:bodyPr>
          <a:lstStyle/>
          <a:p>
            <a:pPr algn="ctr"/>
            <a:r>
              <a:rPr lang="en-US" sz="2800" b="1">
                <a:solidFill>
                  <a:schemeClr val="bg1"/>
                </a:solidFill>
                <a:latin typeface="+mj-lt"/>
              </a:rPr>
              <a:t>56%</a:t>
            </a:r>
            <a:endParaRPr lang="en-GB" sz="2800" b="1">
              <a:solidFill>
                <a:schemeClr val="bg1"/>
              </a:solidFill>
              <a:latin typeface="+mj-lt"/>
            </a:endParaRPr>
          </a:p>
        </p:txBody>
      </p:sp>
      <p:sp>
        <p:nvSpPr>
          <p:cNvPr id="83" name="TextBox 17"/>
          <p:cNvSpPr txBox="1"/>
          <p:nvPr/>
        </p:nvSpPr>
        <p:spPr>
          <a:xfrm>
            <a:off x="8627609" y="1981624"/>
            <a:ext cx="736099" cy="523220"/>
          </a:xfrm>
          <a:prstGeom prst="rect">
            <a:avLst/>
          </a:prstGeom>
          <a:noFill/>
        </p:spPr>
        <p:txBody>
          <a:bodyPr wrap="none" rtlCol="0">
            <a:spAutoFit/>
          </a:bodyPr>
          <a:lstStyle/>
          <a:p>
            <a:pPr algn="ctr"/>
            <a:r>
              <a:rPr lang="en-US" sz="2800" b="1">
                <a:solidFill>
                  <a:schemeClr val="bg1"/>
                </a:solidFill>
                <a:latin typeface="+mj-lt"/>
              </a:rPr>
              <a:t>88%</a:t>
            </a:r>
            <a:endParaRPr lang="en-GB" sz="2800" b="1">
              <a:solidFill>
                <a:schemeClr val="bg1"/>
              </a:solidFill>
              <a:latin typeface="+mj-lt"/>
            </a:endParaRPr>
          </a:p>
        </p:txBody>
      </p:sp>
      <p:grpSp>
        <p:nvGrpSpPr>
          <p:cNvPr id="84" name="Group 18"/>
          <p:cNvGrpSpPr/>
          <p:nvPr/>
        </p:nvGrpSpPr>
        <p:grpSpPr>
          <a:xfrm flipH="1">
            <a:off x="8099648" y="2556744"/>
            <a:ext cx="1792020" cy="1129382"/>
            <a:chOff x="9968706" y="2761849"/>
            <a:chExt cx="1792020" cy="1129382"/>
          </a:xfrm>
        </p:grpSpPr>
        <p:sp>
          <p:nvSpPr>
            <p:cNvPr id="85" name="TextBox 19"/>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6" name="Rectangle 20"/>
            <p:cNvSpPr/>
            <p:nvPr/>
          </p:nvSpPr>
          <p:spPr>
            <a:xfrm>
              <a:off x="9968706" y="3060234"/>
              <a:ext cx="1792020" cy="830997"/>
            </a:xfrm>
            <a:prstGeom prst="rect">
              <a:avLst/>
            </a:prstGeom>
          </p:spPr>
          <p:txBody>
            <a:bodyPr wrap="square">
              <a:spAutoFit/>
            </a:bodyPr>
            <a:lstStyle/>
            <a:p>
              <a:pPr algn="ctr"/>
              <a:r>
                <a:rPr lang="en-GB" sz="1200">
                  <a:solidFill>
                    <a:schemeClr val="bg1"/>
                  </a:solidFill>
                </a:rPr>
                <a:t>Lorem ipsum dolor sit amet, consectetuer adipiscing elit, sed diam nonummy</a:t>
              </a:r>
              <a:endParaRPr lang="en-GB" sz="1200">
                <a:solidFill>
                  <a:schemeClr val="bg1"/>
                </a:solidFill>
              </a:endParaRPr>
            </a:p>
          </p:txBody>
        </p:sp>
      </p:grpSp>
      <p:grpSp>
        <p:nvGrpSpPr>
          <p:cNvPr id="87" name="Group 21"/>
          <p:cNvGrpSpPr/>
          <p:nvPr/>
        </p:nvGrpSpPr>
        <p:grpSpPr>
          <a:xfrm flipH="1">
            <a:off x="2810628" y="1943880"/>
            <a:ext cx="1792020" cy="944716"/>
            <a:chOff x="9968706" y="2761849"/>
            <a:chExt cx="1792020" cy="944716"/>
          </a:xfrm>
        </p:grpSpPr>
        <p:sp>
          <p:nvSpPr>
            <p:cNvPr id="88" name="TextBox 22"/>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89" name="Rectangle 23"/>
            <p:cNvSpPr/>
            <p:nvPr/>
          </p:nvSpPr>
          <p:spPr>
            <a:xfrm>
              <a:off x="9968706" y="3060234"/>
              <a:ext cx="1792020" cy="646331"/>
            </a:xfrm>
            <a:prstGeom prst="rect">
              <a:avLst/>
            </a:prstGeom>
          </p:spPr>
          <p:txBody>
            <a:bodyPr wrap="square">
              <a:spAutoFit/>
            </a:bodyPr>
            <a:lstStyle/>
            <a:p>
              <a:pPr algn="ctr"/>
              <a:r>
                <a:rPr lang="en-GB" sz="1200">
                  <a:solidFill>
                    <a:schemeClr val="bg1"/>
                  </a:solidFill>
                </a:rPr>
                <a:t>Lorem ipsum dolor sit amet, consectetuer adipiscing elit</a:t>
              </a:r>
              <a:endParaRPr lang="en-GB" sz="1200">
                <a:solidFill>
                  <a:schemeClr val="bg1"/>
                </a:solidFill>
              </a:endParaRPr>
            </a:p>
          </p:txBody>
        </p:sp>
      </p:grpSp>
      <p:grpSp>
        <p:nvGrpSpPr>
          <p:cNvPr id="90" name="Group 24"/>
          <p:cNvGrpSpPr/>
          <p:nvPr/>
        </p:nvGrpSpPr>
        <p:grpSpPr>
          <a:xfrm flipH="1">
            <a:off x="6165479" y="1581507"/>
            <a:ext cx="1792020" cy="760050"/>
            <a:chOff x="9968706" y="2761849"/>
            <a:chExt cx="1792020" cy="760050"/>
          </a:xfrm>
        </p:grpSpPr>
        <p:sp>
          <p:nvSpPr>
            <p:cNvPr id="91" name="TextBox 25"/>
            <p:cNvSpPr txBox="1"/>
            <p:nvPr/>
          </p:nvSpPr>
          <p:spPr>
            <a:xfrm>
              <a:off x="10410905" y="2761849"/>
              <a:ext cx="907621" cy="369332"/>
            </a:xfrm>
            <a:prstGeom prst="rect">
              <a:avLst/>
            </a:prstGeom>
            <a:noFill/>
          </p:spPr>
          <p:txBody>
            <a:bodyPr wrap="none" rtlCol="0">
              <a:spAutoFit/>
            </a:bodyPr>
            <a:lstStyle/>
            <a:p>
              <a:pPr algn="ctr"/>
              <a:r>
                <a:rPr lang="en-US" b="1">
                  <a:solidFill>
                    <a:schemeClr val="bg1"/>
                  </a:solidFill>
                </a:rPr>
                <a:t>Design</a:t>
              </a:r>
              <a:endParaRPr lang="en-GB" b="1">
                <a:solidFill>
                  <a:schemeClr val="bg1"/>
                </a:solidFill>
              </a:endParaRPr>
            </a:p>
          </p:txBody>
        </p:sp>
        <p:sp>
          <p:nvSpPr>
            <p:cNvPr id="92" name="Rectangle 26"/>
            <p:cNvSpPr/>
            <p:nvPr/>
          </p:nvSpPr>
          <p:spPr>
            <a:xfrm>
              <a:off x="9968706" y="3060234"/>
              <a:ext cx="1792020" cy="461665"/>
            </a:xfrm>
            <a:prstGeom prst="rect">
              <a:avLst/>
            </a:prstGeom>
          </p:spPr>
          <p:txBody>
            <a:bodyPr wrap="square">
              <a:spAutoFit/>
            </a:bodyPr>
            <a:lstStyle/>
            <a:p>
              <a:pPr algn="ctr"/>
              <a:r>
                <a:rPr lang="en-GB" sz="1200">
                  <a:solidFill>
                    <a:schemeClr val="bg1"/>
                  </a:solidFill>
                </a:rPr>
                <a:t>Lorem ipsum dolor sit consectetuer</a:t>
              </a:r>
              <a:endParaRPr lang="en-GB" sz="1200">
                <a:solidFill>
                  <a:schemeClr val="bg1"/>
                </a:solidFill>
              </a:endParaRPr>
            </a:p>
          </p:txBody>
        </p:sp>
      </p:grpSp>
      <p:sp>
        <p:nvSpPr>
          <p:cNvPr id="93" name="TextBox 27"/>
          <p:cNvSpPr txBox="1"/>
          <p:nvPr/>
        </p:nvSpPr>
        <p:spPr>
          <a:xfrm>
            <a:off x="445537" y="4244686"/>
            <a:ext cx="1260281" cy="400110"/>
          </a:xfrm>
          <a:prstGeom prst="rect">
            <a:avLst/>
          </a:prstGeom>
          <a:noFill/>
        </p:spPr>
        <p:txBody>
          <a:bodyPr wrap="none" rtlCol="0">
            <a:spAutoFit/>
          </a:bodyPr>
          <a:lstStyle/>
          <a:p>
            <a:r>
              <a:rPr lang="en-US" sz="2000">
                <a:solidFill>
                  <a:srgbClr val="F4B183"/>
                </a:solidFill>
                <a:latin typeface="+mj-lt"/>
              </a:rPr>
              <a:t>Year 2014</a:t>
            </a:r>
            <a:endParaRPr lang="en-GB" sz="2000">
              <a:solidFill>
                <a:srgbClr val="F4B183"/>
              </a:solidFill>
              <a:latin typeface="+mj-lt"/>
            </a:endParaRPr>
          </a:p>
        </p:txBody>
      </p:sp>
      <p:sp>
        <p:nvSpPr>
          <p:cNvPr id="94" name="Rectangle 28"/>
          <p:cNvSpPr/>
          <p:nvPr/>
        </p:nvSpPr>
        <p:spPr>
          <a:xfrm>
            <a:off x="445538" y="4626243"/>
            <a:ext cx="4012778" cy="1200329"/>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endParaRPr lang="en-GB" sz="1200">
              <a:solidFill>
                <a:schemeClr val="bg1"/>
              </a:solidFill>
            </a:endParaRPr>
          </a:p>
          <a:p>
            <a:r>
              <a:rPr lang="en-GB" sz="1200">
                <a:solidFill>
                  <a:schemeClr val="bg1"/>
                </a:solidFill>
              </a:rPr>
              <a:t> Nullam porttitor consectetur nunc in tempor. Cras vitae venenatis sem at pretium arcu. </a:t>
            </a:r>
            <a:endParaRPr lang="en-GB" sz="1200">
              <a:solidFill>
                <a:schemeClr val="bg1"/>
              </a:solidFill>
            </a:endParaRPr>
          </a:p>
        </p:txBody>
      </p:sp>
      <p:sp>
        <p:nvSpPr>
          <p:cNvPr id="95" name="TextBox 29"/>
          <p:cNvSpPr txBox="1"/>
          <p:nvPr/>
        </p:nvSpPr>
        <p:spPr>
          <a:xfrm>
            <a:off x="10541145" y="4244686"/>
            <a:ext cx="1260280" cy="400110"/>
          </a:xfrm>
          <a:prstGeom prst="rect">
            <a:avLst/>
          </a:prstGeom>
          <a:noFill/>
        </p:spPr>
        <p:txBody>
          <a:bodyPr wrap="none" rtlCol="0">
            <a:spAutoFit/>
          </a:bodyPr>
          <a:lstStyle/>
          <a:p>
            <a:pPr algn="r"/>
            <a:r>
              <a:rPr lang="en-US" sz="2000">
                <a:solidFill>
                  <a:srgbClr val="F4B183"/>
                </a:solidFill>
                <a:latin typeface="+mj-lt"/>
              </a:rPr>
              <a:t>Year 2015</a:t>
            </a:r>
            <a:endParaRPr lang="en-GB" sz="2000">
              <a:solidFill>
                <a:srgbClr val="F4B183"/>
              </a:solidFill>
              <a:latin typeface="+mj-lt"/>
            </a:endParaRPr>
          </a:p>
        </p:txBody>
      </p:sp>
      <p:sp>
        <p:nvSpPr>
          <p:cNvPr id="96" name="Rectangle 30"/>
          <p:cNvSpPr/>
          <p:nvPr/>
        </p:nvSpPr>
        <p:spPr>
          <a:xfrm>
            <a:off x="7788647" y="4626243"/>
            <a:ext cx="4012778" cy="1200329"/>
          </a:xfrm>
          <a:prstGeom prst="rect">
            <a:avLst/>
          </a:prstGeom>
        </p:spPr>
        <p:txBody>
          <a:bodyPr wrap="square">
            <a:spAutoFit/>
          </a:bodyPr>
          <a:lstStyle/>
          <a:p>
            <a:pPr algn="r"/>
            <a:r>
              <a:rPr lang="en-GB" sz="1200">
                <a:solidFill>
                  <a:schemeClr val="bg1"/>
                </a:solidFill>
              </a:rPr>
              <a:t>Lorem ipsum dolor sit amet, consectetur adipiscing elit. Integer dolor quam, pretium eu placerat eu semper et nunc. Nullam ut turpis dictum luctus mi quis luctus lorem.</a:t>
            </a:r>
            <a:endParaRPr lang="en-GB" sz="1200">
              <a:solidFill>
                <a:schemeClr val="bg1"/>
              </a:solidFill>
            </a:endParaRPr>
          </a:p>
          <a:p>
            <a:pPr algn="r"/>
            <a:endParaRPr lang="en-GB" sz="1200">
              <a:solidFill>
                <a:schemeClr val="bg1"/>
              </a:solidFill>
            </a:endParaRPr>
          </a:p>
          <a:p>
            <a:pPr algn="r"/>
            <a:r>
              <a:rPr lang="en-GB" sz="1200">
                <a:solidFill>
                  <a:schemeClr val="bg1"/>
                </a:solidFill>
              </a:rPr>
              <a:t> Nullam porttitor consectetur nunc in tempor. Cras vitae venenatis sem at pretium arcu. </a:t>
            </a:r>
            <a:endParaRPr lang="en-GB" sz="1200">
              <a:solidFill>
                <a:schemeClr val="bg1"/>
              </a:solidFill>
            </a:endParaRPr>
          </a:p>
        </p:txBody>
      </p:sp>
      <p:grpSp>
        <p:nvGrpSpPr>
          <p:cNvPr id="26" name="组合 25"/>
          <p:cNvGrpSpPr/>
          <p:nvPr/>
        </p:nvGrpSpPr>
        <p:grpSpPr>
          <a:xfrm>
            <a:off x="134487" y="637135"/>
            <a:ext cx="10533513" cy="523220"/>
            <a:chOff x="134487" y="637135"/>
            <a:chExt cx="10533513" cy="523220"/>
          </a:xfrm>
        </p:grpSpPr>
        <p:sp>
          <p:nvSpPr>
            <p:cNvPr id="2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3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3"/>
          <p:cNvGrpSpPr/>
          <p:nvPr/>
        </p:nvGrpSpPr>
        <p:grpSpPr>
          <a:xfrm>
            <a:off x="684991" y="1397444"/>
            <a:ext cx="5868208" cy="3541925"/>
            <a:chOff x="684991" y="1562544"/>
            <a:chExt cx="5868208" cy="3541925"/>
          </a:xfrm>
        </p:grpSpPr>
        <p:grpSp>
          <p:nvGrpSpPr>
            <p:cNvPr id="27" name="Group 8"/>
            <p:cNvGrpSpPr/>
            <p:nvPr/>
          </p:nvGrpSpPr>
          <p:grpSpPr>
            <a:xfrm>
              <a:off x="1371598" y="1562545"/>
              <a:ext cx="5181601" cy="3397386"/>
              <a:chOff x="7024254" y="1898073"/>
              <a:chExt cx="3616036" cy="3616036"/>
            </a:xfrm>
          </p:grpSpPr>
          <p:cxnSp>
            <p:nvCxnSpPr>
              <p:cNvPr id="33" name="Straight Connector 6"/>
              <p:cNvCxnSpPr/>
              <p:nvPr/>
            </p:nvCxnSpPr>
            <p:spPr>
              <a:xfrm>
                <a:off x="7042295" y="1898073"/>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7"/>
              <p:cNvCxnSpPr/>
              <p:nvPr/>
            </p:nvCxnSpPr>
            <p:spPr>
              <a:xfrm rot="16200000">
                <a:off x="8832272" y="3678381"/>
                <a:ext cx="0" cy="3616036"/>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p:nvPr/>
          </p:nvSpPr>
          <p:spPr>
            <a:xfrm>
              <a:off x="919029" y="4765915"/>
              <a:ext cx="401072" cy="338554"/>
            </a:xfrm>
            <a:prstGeom prst="rect">
              <a:avLst/>
            </a:prstGeom>
            <a:noFill/>
          </p:spPr>
          <p:txBody>
            <a:bodyPr wrap="none" rtlCol="0">
              <a:spAutoFit/>
            </a:bodyPr>
            <a:lstStyle/>
            <a:p>
              <a:pPr algn="r"/>
              <a:r>
                <a:rPr lang="en-US" sz="1600" b="1">
                  <a:solidFill>
                    <a:schemeClr val="bg1"/>
                  </a:solidFill>
                </a:rPr>
                <a:t>0%</a:t>
              </a:r>
              <a:endParaRPr lang="en-GB" sz="1600" b="1">
                <a:solidFill>
                  <a:schemeClr val="bg1"/>
                </a:solidFill>
              </a:endParaRPr>
            </a:p>
          </p:txBody>
        </p:sp>
        <p:sp>
          <p:nvSpPr>
            <p:cNvPr id="29" name="TextBox 10"/>
            <p:cNvSpPr txBox="1"/>
            <p:nvPr/>
          </p:nvSpPr>
          <p:spPr>
            <a:xfrm>
              <a:off x="684991" y="1562544"/>
              <a:ext cx="635110" cy="338554"/>
            </a:xfrm>
            <a:prstGeom prst="rect">
              <a:avLst/>
            </a:prstGeom>
            <a:noFill/>
          </p:spPr>
          <p:txBody>
            <a:bodyPr wrap="none" rtlCol="0">
              <a:spAutoFit/>
            </a:bodyPr>
            <a:lstStyle/>
            <a:p>
              <a:pPr algn="r"/>
              <a:r>
                <a:rPr lang="en-US" sz="1600" b="1">
                  <a:solidFill>
                    <a:schemeClr val="bg1"/>
                  </a:solidFill>
                </a:rPr>
                <a:t>100%</a:t>
              </a:r>
              <a:endParaRPr lang="en-GB" sz="1600" b="1">
                <a:solidFill>
                  <a:schemeClr val="bg1"/>
                </a:solidFill>
              </a:endParaRPr>
            </a:p>
          </p:txBody>
        </p:sp>
        <p:sp>
          <p:nvSpPr>
            <p:cNvPr id="30" name="TextBox 11"/>
            <p:cNvSpPr txBox="1"/>
            <p:nvPr/>
          </p:nvSpPr>
          <p:spPr>
            <a:xfrm>
              <a:off x="787583" y="3176599"/>
              <a:ext cx="532518" cy="338554"/>
            </a:xfrm>
            <a:prstGeom prst="rect">
              <a:avLst/>
            </a:prstGeom>
            <a:noFill/>
          </p:spPr>
          <p:txBody>
            <a:bodyPr wrap="none" rtlCol="0">
              <a:spAutoFit/>
            </a:bodyPr>
            <a:lstStyle/>
            <a:p>
              <a:pPr algn="r"/>
              <a:r>
                <a:rPr lang="en-US" sz="1600" b="1">
                  <a:solidFill>
                    <a:schemeClr val="bg1"/>
                  </a:solidFill>
                </a:rPr>
                <a:t>50%</a:t>
              </a:r>
              <a:endParaRPr lang="en-GB" sz="1600" b="1">
                <a:solidFill>
                  <a:schemeClr val="bg1"/>
                </a:solidFill>
              </a:endParaRPr>
            </a:p>
          </p:txBody>
        </p:sp>
        <p:sp>
          <p:nvSpPr>
            <p:cNvPr id="31" name="TextBox 12"/>
            <p:cNvSpPr txBox="1"/>
            <p:nvPr/>
          </p:nvSpPr>
          <p:spPr>
            <a:xfrm>
              <a:off x="787583" y="2367042"/>
              <a:ext cx="532518" cy="338554"/>
            </a:xfrm>
            <a:prstGeom prst="rect">
              <a:avLst/>
            </a:prstGeom>
            <a:noFill/>
          </p:spPr>
          <p:txBody>
            <a:bodyPr wrap="none" rtlCol="0">
              <a:spAutoFit/>
            </a:bodyPr>
            <a:lstStyle/>
            <a:p>
              <a:pPr algn="r"/>
              <a:r>
                <a:rPr lang="en-US" sz="1600" b="1">
                  <a:solidFill>
                    <a:schemeClr val="bg1"/>
                  </a:solidFill>
                </a:rPr>
                <a:t>75%</a:t>
              </a:r>
              <a:endParaRPr lang="en-GB" sz="1600" b="1">
                <a:solidFill>
                  <a:schemeClr val="bg1"/>
                </a:solidFill>
              </a:endParaRPr>
            </a:p>
          </p:txBody>
        </p:sp>
        <p:sp>
          <p:nvSpPr>
            <p:cNvPr id="32" name="TextBox 13"/>
            <p:cNvSpPr txBox="1"/>
            <p:nvPr/>
          </p:nvSpPr>
          <p:spPr>
            <a:xfrm>
              <a:off x="787583" y="3986156"/>
              <a:ext cx="532518" cy="338554"/>
            </a:xfrm>
            <a:prstGeom prst="rect">
              <a:avLst/>
            </a:prstGeom>
            <a:noFill/>
          </p:spPr>
          <p:txBody>
            <a:bodyPr wrap="none" rtlCol="0">
              <a:spAutoFit/>
            </a:bodyPr>
            <a:lstStyle/>
            <a:p>
              <a:pPr algn="r"/>
              <a:r>
                <a:rPr lang="en-US" sz="1600" b="1">
                  <a:solidFill>
                    <a:schemeClr val="bg1"/>
                  </a:solidFill>
                </a:rPr>
                <a:t>25%</a:t>
              </a:r>
              <a:endParaRPr lang="en-GB" sz="1600" b="1">
                <a:solidFill>
                  <a:schemeClr val="bg1"/>
                </a:solidFill>
              </a:endParaRPr>
            </a:p>
          </p:txBody>
        </p:sp>
      </p:grpSp>
      <p:sp>
        <p:nvSpPr>
          <p:cNvPr id="35" name="Rectangle 14"/>
          <p:cNvSpPr/>
          <p:nvPr/>
        </p:nvSpPr>
        <p:spPr>
          <a:xfrm>
            <a:off x="1806864"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6" name="Rectangle 18"/>
          <p:cNvSpPr/>
          <p:nvPr/>
        </p:nvSpPr>
        <p:spPr>
          <a:xfrm>
            <a:off x="2316018" y="2201942"/>
            <a:ext cx="471054" cy="2533514"/>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7" name="Rectangle 19"/>
          <p:cNvSpPr/>
          <p:nvPr/>
        </p:nvSpPr>
        <p:spPr>
          <a:xfrm>
            <a:off x="2825172" y="2540496"/>
            <a:ext cx="471054" cy="219496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8" name="Rectangle 20"/>
          <p:cNvSpPr/>
          <p:nvPr/>
        </p:nvSpPr>
        <p:spPr>
          <a:xfrm>
            <a:off x="3334326" y="2910613"/>
            <a:ext cx="471054" cy="18248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9" name="Rectangle 21"/>
          <p:cNvSpPr/>
          <p:nvPr/>
        </p:nvSpPr>
        <p:spPr>
          <a:xfrm>
            <a:off x="4122884" y="2065485"/>
            <a:ext cx="471054" cy="26699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Rectangle 22"/>
          <p:cNvSpPr/>
          <p:nvPr/>
        </p:nvSpPr>
        <p:spPr>
          <a:xfrm>
            <a:off x="4644738" y="2661230"/>
            <a:ext cx="471054" cy="207422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1" name="Rectangle 23"/>
          <p:cNvSpPr/>
          <p:nvPr/>
        </p:nvSpPr>
        <p:spPr>
          <a:xfrm>
            <a:off x="5153892" y="3374740"/>
            <a:ext cx="471054" cy="1360716"/>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2" name="Rectangle 24"/>
          <p:cNvSpPr/>
          <p:nvPr/>
        </p:nvSpPr>
        <p:spPr>
          <a:xfrm>
            <a:off x="5663046" y="2370285"/>
            <a:ext cx="471054" cy="2365171"/>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3" name="TextBox 25"/>
          <p:cNvSpPr txBox="1"/>
          <p:nvPr/>
        </p:nvSpPr>
        <p:spPr>
          <a:xfrm>
            <a:off x="208214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4" name="TextBox 27"/>
          <p:cNvSpPr txBox="1"/>
          <p:nvPr/>
        </p:nvSpPr>
        <p:spPr>
          <a:xfrm>
            <a:off x="4423564" y="4861634"/>
            <a:ext cx="1460656" cy="369332"/>
          </a:xfrm>
          <a:prstGeom prst="rect">
            <a:avLst/>
          </a:prstGeom>
          <a:noFill/>
        </p:spPr>
        <p:txBody>
          <a:bodyPr wrap="none" rtlCol="0">
            <a:spAutoFit/>
          </a:bodyPr>
          <a:lstStyle/>
          <a:p>
            <a:pPr algn="ctr"/>
            <a:r>
              <a:rPr lang="en-US" b="1">
                <a:solidFill>
                  <a:schemeClr val="bg1"/>
                </a:solidFill>
              </a:rPr>
              <a:t>Sale By Year</a:t>
            </a:r>
            <a:endParaRPr lang="en-GB" b="1">
              <a:solidFill>
                <a:schemeClr val="bg1"/>
              </a:solidFill>
            </a:endParaRPr>
          </a:p>
        </p:txBody>
      </p:sp>
      <p:sp>
        <p:nvSpPr>
          <p:cNvPr id="45" name="Rectangle 29"/>
          <p:cNvSpPr/>
          <p:nvPr/>
        </p:nvSpPr>
        <p:spPr>
          <a:xfrm>
            <a:off x="684991"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6" name="Rectangle 33"/>
          <p:cNvSpPr/>
          <p:nvPr/>
        </p:nvSpPr>
        <p:spPr>
          <a:xfrm>
            <a:off x="3480817"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Rectangle 37"/>
          <p:cNvSpPr/>
          <p:nvPr/>
        </p:nvSpPr>
        <p:spPr>
          <a:xfrm>
            <a:off x="6276643"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8" name="Rectangle 38"/>
          <p:cNvSpPr/>
          <p:nvPr/>
        </p:nvSpPr>
        <p:spPr>
          <a:xfrm>
            <a:off x="9072469" y="5717879"/>
            <a:ext cx="914400" cy="1662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49" name="Group 39"/>
          <p:cNvGrpSpPr/>
          <p:nvPr/>
        </p:nvGrpSpPr>
        <p:grpSpPr>
          <a:xfrm>
            <a:off x="1599391" y="5627840"/>
            <a:ext cx="1634838" cy="968029"/>
            <a:chOff x="1599391" y="5777848"/>
            <a:chExt cx="1634838" cy="968029"/>
          </a:xfrm>
        </p:grpSpPr>
        <p:sp>
          <p:nvSpPr>
            <p:cNvPr id="50" name="TextBox 40"/>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1" name="Rectangle 41"/>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2" name="Group 42"/>
          <p:cNvGrpSpPr/>
          <p:nvPr/>
        </p:nvGrpSpPr>
        <p:grpSpPr>
          <a:xfrm>
            <a:off x="4391890" y="5627840"/>
            <a:ext cx="1634838" cy="968029"/>
            <a:chOff x="1599391" y="5777848"/>
            <a:chExt cx="1634838" cy="968029"/>
          </a:xfrm>
        </p:grpSpPr>
        <p:sp>
          <p:nvSpPr>
            <p:cNvPr id="53" name="TextBox 43"/>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4" name="Rectangle 44"/>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5" name="Group 45"/>
          <p:cNvGrpSpPr/>
          <p:nvPr/>
        </p:nvGrpSpPr>
        <p:grpSpPr>
          <a:xfrm>
            <a:off x="7191043" y="5627840"/>
            <a:ext cx="1634838" cy="968029"/>
            <a:chOff x="1599391" y="5777848"/>
            <a:chExt cx="1634838" cy="968029"/>
          </a:xfrm>
        </p:grpSpPr>
        <p:sp>
          <p:nvSpPr>
            <p:cNvPr id="56" name="TextBox 46"/>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57" name="Rectangle 47"/>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grpSp>
        <p:nvGrpSpPr>
          <p:cNvPr id="58" name="Group 48"/>
          <p:cNvGrpSpPr/>
          <p:nvPr/>
        </p:nvGrpSpPr>
        <p:grpSpPr>
          <a:xfrm>
            <a:off x="9986869" y="5627840"/>
            <a:ext cx="1634838" cy="968029"/>
            <a:chOff x="1599391" y="5777848"/>
            <a:chExt cx="1634838" cy="968029"/>
          </a:xfrm>
        </p:grpSpPr>
        <p:sp>
          <p:nvSpPr>
            <p:cNvPr id="59" name="TextBox 49"/>
            <p:cNvSpPr txBox="1"/>
            <p:nvPr/>
          </p:nvSpPr>
          <p:spPr>
            <a:xfrm>
              <a:off x="1599391" y="5777848"/>
              <a:ext cx="938077" cy="369332"/>
            </a:xfrm>
            <a:prstGeom prst="rect">
              <a:avLst/>
            </a:prstGeom>
            <a:noFill/>
          </p:spPr>
          <p:txBody>
            <a:bodyPr wrap="none" rtlCol="0">
              <a:spAutoFit/>
            </a:bodyPr>
            <a:lstStyle/>
            <a:p>
              <a:r>
                <a:rPr lang="en-US" b="1" dirty="0">
                  <a:solidFill>
                    <a:srgbClr val="F4B183"/>
                  </a:solidFill>
                </a:rPr>
                <a:t>System</a:t>
              </a:r>
              <a:endParaRPr lang="en-GB" b="1" dirty="0">
                <a:solidFill>
                  <a:srgbClr val="F4B183"/>
                </a:solidFill>
              </a:endParaRPr>
            </a:p>
          </p:txBody>
        </p:sp>
        <p:sp>
          <p:nvSpPr>
            <p:cNvPr id="60" name="Rectangle 50"/>
            <p:cNvSpPr/>
            <p:nvPr/>
          </p:nvSpPr>
          <p:spPr>
            <a:xfrm>
              <a:off x="1599391" y="6099546"/>
              <a:ext cx="1634838" cy="646331"/>
            </a:xfrm>
            <a:prstGeom prst="rect">
              <a:avLst/>
            </a:prstGeom>
          </p:spPr>
          <p:txBody>
            <a:bodyPr wrap="square">
              <a:spAutoFit/>
            </a:bodyPr>
            <a:lstStyle/>
            <a:p>
              <a:r>
                <a:rPr lang="en-GB" sz="1200">
                  <a:solidFill>
                    <a:schemeClr val="bg1"/>
                  </a:solidFill>
                </a:rPr>
                <a:t>Lorem ipsum dolor sit consectetur adipiscing</a:t>
              </a:r>
              <a:endParaRPr lang="en-GB" sz="1200">
                <a:solidFill>
                  <a:schemeClr val="bg1"/>
                </a:solidFill>
              </a:endParaRPr>
            </a:p>
          </p:txBody>
        </p:sp>
      </p:grpSp>
      <p:sp>
        <p:nvSpPr>
          <p:cNvPr id="61" name="TextBox 51"/>
          <p:cNvSpPr txBox="1"/>
          <p:nvPr/>
        </p:nvSpPr>
        <p:spPr>
          <a:xfrm>
            <a:off x="7032568" y="1771633"/>
            <a:ext cx="1585690" cy="369332"/>
          </a:xfrm>
          <a:prstGeom prst="rect">
            <a:avLst/>
          </a:prstGeom>
          <a:noFill/>
        </p:spPr>
        <p:txBody>
          <a:bodyPr wrap="none" rtlCol="0">
            <a:spAutoFit/>
          </a:bodyPr>
          <a:lstStyle/>
          <a:p>
            <a:r>
              <a:rPr lang="en-US" b="1" dirty="0">
                <a:solidFill>
                  <a:schemeClr val="bg1"/>
                </a:solidFill>
              </a:rPr>
              <a:t>Data </a:t>
            </a:r>
            <a:r>
              <a:rPr lang="en-US" b="1" dirty="0">
                <a:solidFill>
                  <a:srgbClr val="F4B183"/>
                </a:solidFill>
              </a:rPr>
              <a:t>Analysis</a:t>
            </a:r>
            <a:endParaRPr lang="en-GB" b="1" dirty="0">
              <a:solidFill>
                <a:srgbClr val="F4B183"/>
              </a:solidFill>
            </a:endParaRPr>
          </a:p>
        </p:txBody>
      </p:sp>
      <p:sp>
        <p:nvSpPr>
          <p:cNvPr id="62" name="Rectangle 52"/>
          <p:cNvSpPr/>
          <p:nvPr/>
        </p:nvSpPr>
        <p:spPr>
          <a:xfrm>
            <a:off x="7038108" y="2124997"/>
            <a:ext cx="4476669" cy="830997"/>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a:t>
            </a:r>
            <a:endParaRPr lang="en-GB" sz="1200">
              <a:solidFill>
                <a:schemeClr val="bg1"/>
              </a:solidFill>
            </a:endParaRPr>
          </a:p>
        </p:txBody>
      </p:sp>
      <p:grpSp>
        <p:nvGrpSpPr>
          <p:cNvPr id="63" name="Group 4"/>
          <p:cNvGrpSpPr/>
          <p:nvPr/>
        </p:nvGrpSpPr>
        <p:grpSpPr>
          <a:xfrm>
            <a:off x="7032568" y="3127759"/>
            <a:ext cx="4383735" cy="1330625"/>
            <a:chOff x="7032568" y="3292859"/>
            <a:chExt cx="4383735" cy="1330625"/>
          </a:xfrm>
          <a:noFill/>
        </p:grpSpPr>
        <p:sp>
          <p:nvSpPr>
            <p:cNvPr id="64" name="Rectangle 53"/>
            <p:cNvSpPr/>
            <p:nvPr/>
          </p:nvSpPr>
          <p:spPr>
            <a:xfrm>
              <a:off x="7032568" y="3292859"/>
              <a:ext cx="4383735" cy="1229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5" name="Rectangle 54"/>
            <p:cNvSpPr/>
            <p:nvPr/>
          </p:nvSpPr>
          <p:spPr>
            <a:xfrm>
              <a:off x="7288334" y="3423155"/>
              <a:ext cx="3585991" cy="1200329"/>
            </a:xfrm>
            <a:prstGeom prst="rect">
              <a:avLst/>
            </a:prstGeom>
            <a:grpFill/>
          </p:spPr>
          <p:txBody>
            <a:bodyPr wrap="square">
              <a:spAutoFit/>
            </a:bodyPr>
            <a:lstStyle/>
            <a:p>
              <a:r>
                <a:rPr lang="en-GB" sz="1200">
                  <a:solidFill>
                    <a:schemeClr val="bg1"/>
                  </a:solidFill>
                </a:rPr>
                <a:t>Lorem ipsum dolor sit amet, consectetur adipiscing elit. Integer dolor quam, pretium eu placerat eu semper et nunc. Nullam ut turpis dictum luctus mi quis luctus lorem. Nullam porttitor consectetur nunc in tempor. Cras vitae venenatis sem at pretium arcu. </a:t>
              </a:r>
              <a:endParaRPr lang="en-GB" sz="1200">
                <a:solidFill>
                  <a:schemeClr val="bg1"/>
                </a:solidFill>
              </a:endParaRPr>
            </a:p>
          </p:txBody>
        </p:sp>
      </p:gr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down)">
                                      <p:cBhvr>
                                        <p:cTn id="35" dur="500"/>
                                        <p:tgtEl>
                                          <p:spTgt spid="4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left)">
                                      <p:cBhvr>
                                        <p:cTn id="67" dur="500"/>
                                        <p:tgtEl>
                                          <p:spTgt spid="5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childTnLst>
                          </p:cTn>
                        </p:par>
                        <p:par>
                          <p:cTn id="76" fill="hold">
                            <p:stCondLst>
                              <p:cond delay="9000"/>
                            </p:stCondLst>
                            <p:childTnLst>
                              <p:par>
                                <p:cTn id="77" presetID="42"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animBg="1"/>
      <p:bldP spid="61" grpId="0"/>
      <p:bldP spid="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7"/>
          <p:cNvGrpSpPr/>
          <p:nvPr/>
        </p:nvGrpSpPr>
        <p:grpSpPr>
          <a:xfrm>
            <a:off x="1597886" y="1816966"/>
            <a:ext cx="9047024" cy="3816065"/>
            <a:chOff x="1572486" y="2058266"/>
            <a:chExt cx="9047024" cy="3816065"/>
          </a:xfrm>
        </p:grpSpPr>
        <p:sp>
          <p:nvSpPr>
            <p:cNvPr id="67" name="Rectangle 3"/>
            <p:cNvSpPr/>
            <p:nvPr/>
          </p:nvSpPr>
          <p:spPr>
            <a:xfrm>
              <a:off x="1572491"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Basic</a:t>
              </a:r>
              <a:endParaRPr lang="en-GB" sz="2400" b="1">
                <a:solidFill>
                  <a:schemeClr val="tx1"/>
                </a:solidFill>
              </a:endParaRPr>
            </a:p>
          </p:txBody>
        </p:sp>
        <p:sp>
          <p:nvSpPr>
            <p:cNvPr id="68" name="Rectangle 4"/>
            <p:cNvSpPr/>
            <p:nvPr/>
          </p:nvSpPr>
          <p:spPr>
            <a:xfrm>
              <a:off x="3834246"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Standard</a:t>
              </a:r>
              <a:endParaRPr lang="en-GB" sz="2400" b="1">
                <a:solidFill>
                  <a:schemeClr val="tx1"/>
                </a:solidFill>
              </a:endParaRPr>
            </a:p>
          </p:txBody>
        </p:sp>
        <p:sp>
          <p:nvSpPr>
            <p:cNvPr id="69" name="Rectangle 5"/>
            <p:cNvSpPr/>
            <p:nvPr/>
          </p:nvSpPr>
          <p:spPr>
            <a:xfrm>
              <a:off x="6096000"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Advanced</a:t>
              </a:r>
              <a:endParaRPr lang="en-GB" sz="2400" b="1">
                <a:solidFill>
                  <a:schemeClr val="tx1"/>
                </a:solidFill>
              </a:endParaRPr>
            </a:p>
          </p:txBody>
        </p:sp>
        <p:sp>
          <p:nvSpPr>
            <p:cNvPr id="70" name="Rectangle 6"/>
            <p:cNvSpPr/>
            <p:nvPr/>
          </p:nvSpPr>
          <p:spPr>
            <a:xfrm>
              <a:off x="8357755" y="2058266"/>
              <a:ext cx="2261755" cy="47105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Premium</a:t>
              </a:r>
              <a:endParaRPr lang="en-GB" sz="2400" b="1">
                <a:solidFill>
                  <a:schemeClr val="tx1"/>
                </a:solidFill>
              </a:endParaRPr>
            </a:p>
          </p:txBody>
        </p:sp>
        <p:sp>
          <p:nvSpPr>
            <p:cNvPr id="71" name="Freeform 12"/>
            <p:cNvSpPr/>
            <p:nvPr/>
          </p:nvSpPr>
          <p:spPr>
            <a:xfrm>
              <a:off x="1572490" y="257694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2" name="Freeform 14"/>
            <p:cNvSpPr/>
            <p:nvPr/>
          </p:nvSpPr>
          <p:spPr>
            <a:xfrm>
              <a:off x="1572489" y="351905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73" name="Freeform 15"/>
            <p:cNvSpPr/>
            <p:nvPr/>
          </p:nvSpPr>
          <p:spPr>
            <a:xfrm>
              <a:off x="1572488" y="446116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4" name="Freeform 16"/>
            <p:cNvSpPr/>
            <p:nvPr/>
          </p:nvSpPr>
          <p:spPr>
            <a:xfrm>
              <a:off x="1572486" y="5403276"/>
              <a:ext cx="9047019" cy="471055"/>
            </a:xfrm>
            <a:custGeom>
              <a:avLst/>
              <a:gdLst>
                <a:gd name="connsiteX0" fmla="*/ 0 w 9047019"/>
                <a:gd name="connsiteY0" fmla="*/ 0 h 471055"/>
                <a:gd name="connsiteX1" fmla="*/ 2261755 w 9047019"/>
                <a:gd name="connsiteY1" fmla="*/ 0 h 471055"/>
                <a:gd name="connsiteX2" fmla="*/ 4523509 w 9047019"/>
                <a:gd name="connsiteY2" fmla="*/ 0 h 471055"/>
                <a:gd name="connsiteX3" fmla="*/ 4523510 w 9047019"/>
                <a:gd name="connsiteY3" fmla="*/ 0 h 471055"/>
                <a:gd name="connsiteX4" fmla="*/ 6785264 w 9047019"/>
                <a:gd name="connsiteY4" fmla="*/ 0 h 471055"/>
                <a:gd name="connsiteX5" fmla="*/ 9047019 w 9047019"/>
                <a:gd name="connsiteY5" fmla="*/ 0 h 471055"/>
                <a:gd name="connsiteX6" fmla="*/ 9047019 w 9047019"/>
                <a:gd name="connsiteY6" fmla="*/ 471055 h 471055"/>
                <a:gd name="connsiteX7" fmla="*/ 6785264 w 9047019"/>
                <a:gd name="connsiteY7" fmla="*/ 471055 h 471055"/>
                <a:gd name="connsiteX8" fmla="*/ 4523510 w 9047019"/>
                <a:gd name="connsiteY8" fmla="*/ 471055 h 471055"/>
                <a:gd name="connsiteX9" fmla="*/ 4523509 w 9047019"/>
                <a:gd name="connsiteY9" fmla="*/ 471055 h 471055"/>
                <a:gd name="connsiteX10" fmla="*/ 2261755 w 9047019"/>
                <a:gd name="connsiteY10" fmla="*/ 471055 h 471055"/>
                <a:gd name="connsiteX11" fmla="*/ 0 w 9047019"/>
                <a:gd name="connsiteY11" fmla="*/ 471055 h 47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7019" h="471055">
                  <a:moveTo>
                    <a:pt x="0" y="0"/>
                  </a:moveTo>
                  <a:lnTo>
                    <a:pt x="2261755" y="0"/>
                  </a:lnTo>
                  <a:lnTo>
                    <a:pt x="4523509" y="0"/>
                  </a:lnTo>
                  <a:lnTo>
                    <a:pt x="4523510" y="0"/>
                  </a:lnTo>
                  <a:lnTo>
                    <a:pt x="6785264" y="0"/>
                  </a:lnTo>
                  <a:lnTo>
                    <a:pt x="9047019" y="0"/>
                  </a:lnTo>
                  <a:lnTo>
                    <a:pt x="9047019" y="471055"/>
                  </a:lnTo>
                  <a:lnTo>
                    <a:pt x="6785264" y="471055"/>
                  </a:lnTo>
                  <a:lnTo>
                    <a:pt x="4523510" y="471055"/>
                  </a:lnTo>
                  <a:lnTo>
                    <a:pt x="4523509" y="471055"/>
                  </a:lnTo>
                  <a:lnTo>
                    <a:pt x="2261755" y="471055"/>
                  </a:lnTo>
                  <a:lnTo>
                    <a:pt x="0" y="471055"/>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5" name="TextBox 17"/>
            <p:cNvSpPr txBox="1"/>
            <p:nvPr/>
          </p:nvSpPr>
          <p:spPr>
            <a:xfrm>
              <a:off x="2092463" y="2643196"/>
              <a:ext cx="1221809" cy="338554"/>
            </a:xfrm>
            <a:prstGeom prst="rect">
              <a:avLst/>
            </a:prstGeom>
            <a:noFill/>
          </p:spPr>
          <p:txBody>
            <a:bodyPr wrap="none" rtlCol="0">
              <a:spAutoFit/>
            </a:bodyPr>
            <a:lstStyle/>
            <a:p>
              <a:pPr algn="ctr"/>
              <a:r>
                <a:rPr lang="en-US" sz="1600"/>
                <a:t>One Design</a:t>
              </a:r>
              <a:endParaRPr lang="en-GB" sz="1600"/>
            </a:p>
          </p:txBody>
        </p:sp>
        <p:sp>
          <p:nvSpPr>
            <p:cNvPr id="76" name="TextBox 18"/>
            <p:cNvSpPr txBox="1"/>
            <p:nvPr/>
          </p:nvSpPr>
          <p:spPr>
            <a:xfrm>
              <a:off x="4385477" y="2643196"/>
              <a:ext cx="1159292" cy="338554"/>
            </a:xfrm>
            <a:prstGeom prst="rect">
              <a:avLst/>
            </a:prstGeom>
            <a:noFill/>
          </p:spPr>
          <p:txBody>
            <a:bodyPr wrap="none" rtlCol="0">
              <a:spAutoFit/>
            </a:bodyPr>
            <a:lstStyle/>
            <a:p>
              <a:pPr algn="ctr"/>
              <a:r>
                <a:rPr lang="en-US" sz="1600"/>
                <a:t>TwoDesign</a:t>
              </a:r>
              <a:endParaRPr lang="en-GB" sz="1600"/>
            </a:p>
          </p:txBody>
        </p:sp>
        <p:sp>
          <p:nvSpPr>
            <p:cNvPr id="77" name="TextBox 19"/>
            <p:cNvSpPr txBox="1"/>
            <p:nvPr/>
          </p:nvSpPr>
          <p:spPr>
            <a:xfrm>
              <a:off x="6553456" y="2643196"/>
              <a:ext cx="1346844" cy="338554"/>
            </a:xfrm>
            <a:prstGeom prst="rect">
              <a:avLst/>
            </a:prstGeom>
            <a:noFill/>
          </p:spPr>
          <p:txBody>
            <a:bodyPr wrap="none" rtlCol="0">
              <a:spAutoFit/>
            </a:bodyPr>
            <a:lstStyle/>
            <a:p>
              <a:pPr algn="ctr"/>
              <a:r>
                <a:rPr lang="en-US" sz="1600"/>
                <a:t>Three Design</a:t>
              </a:r>
              <a:endParaRPr lang="en-GB" sz="1600"/>
            </a:p>
          </p:txBody>
        </p:sp>
        <p:sp>
          <p:nvSpPr>
            <p:cNvPr id="78" name="TextBox 20"/>
            <p:cNvSpPr txBox="1"/>
            <p:nvPr/>
          </p:nvSpPr>
          <p:spPr>
            <a:xfrm>
              <a:off x="8865706" y="2643196"/>
              <a:ext cx="1245854" cy="338554"/>
            </a:xfrm>
            <a:prstGeom prst="rect">
              <a:avLst/>
            </a:prstGeom>
            <a:noFill/>
          </p:spPr>
          <p:txBody>
            <a:bodyPr wrap="none" rtlCol="0">
              <a:spAutoFit/>
            </a:bodyPr>
            <a:lstStyle/>
            <a:p>
              <a:pPr algn="ctr"/>
              <a:r>
                <a:rPr lang="en-US" sz="1600"/>
                <a:t>Four Design</a:t>
              </a:r>
              <a:endParaRPr lang="en-GB" sz="1600"/>
            </a:p>
          </p:txBody>
        </p:sp>
        <p:sp>
          <p:nvSpPr>
            <p:cNvPr id="79" name="TextBox 21"/>
            <p:cNvSpPr txBox="1"/>
            <p:nvPr/>
          </p:nvSpPr>
          <p:spPr>
            <a:xfrm>
              <a:off x="8843263" y="3585306"/>
              <a:ext cx="1290738" cy="338554"/>
            </a:xfrm>
            <a:prstGeom prst="rect">
              <a:avLst/>
            </a:prstGeom>
            <a:noFill/>
          </p:spPr>
          <p:txBody>
            <a:bodyPr wrap="none" rtlCol="0">
              <a:spAutoFit/>
            </a:bodyPr>
            <a:lstStyle/>
            <a:p>
              <a:pPr algn="ctr"/>
              <a:r>
                <a:rPr lang="en-US" sz="1600"/>
                <a:t>15 GB Space</a:t>
              </a:r>
              <a:endParaRPr lang="en-GB" sz="1600"/>
            </a:p>
          </p:txBody>
        </p:sp>
        <p:sp>
          <p:nvSpPr>
            <p:cNvPr id="80" name="TextBox 22"/>
            <p:cNvSpPr txBox="1"/>
            <p:nvPr/>
          </p:nvSpPr>
          <p:spPr>
            <a:xfrm>
              <a:off x="9135010" y="4527416"/>
              <a:ext cx="707245" cy="338554"/>
            </a:xfrm>
            <a:prstGeom prst="rect">
              <a:avLst/>
            </a:prstGeom>
            <a:noFill/>
          </p:spPr>
          <p:txBody>
            <a:bodyPr wrap="none" rtlCol="0">
              <a:spAutoFit/>
            </a:bodyPr>
            <a:lstStyle/>
            <a:p>
              <a:pPr algn="ctr"/>
              <a:r>
                <a:rPr lang="en-US" sz="1600" dirty="0"/>
                <a:t>Cloud</a:t>
              </a:r>
              <a:endParaRPr lang="en-GB" sz="1600" dirty="0"/>
            </a:p>
          </p:txBody>
        </p:sp>
        <p:sp>
          <p:nvSpPr>
            <p:cNvPr id="81" name="TextBox 23"/>
            <p:cNvSpPr txBox="1"/>
            <p:nvPr/>
          </p:nvSpPr>
          <p:spPr>
            <a:xfrm>
              <a:off x="8853682" y="5469526"/>
              <a:ext cx="1269899" cy="400110"/>
            </a:xfrm>
            <a:prstGeom prst="rect">
              <a:avLst/>
            </a:prstGeom>
            <a:noFill/>
          </p:spPr>
          <p:txBody>
            <a:bodyPr wrap="none" rtlCol="0">
              <a:spAutoFit/>
            </a:bodyPr>
            <a:lstStyle/>
            <a:p>
              <a:pPr algn="ctr"/>
              <a:r>
                <a:rPr lang="en-US" sz="2000" b="1"/>
                <a:t>$25</a:t>
              </a:r>
              <a:r>
                <a:rPr lang="en-US" sz="1600"/>
                <a:t>/month</a:t>
              </a:r>
              <a:endParaRPr lang="en-GB" sz="1600"/>
            </a:p>
          </p:txBody>
        </p:sp>
        <p:sp>
          <p:nvSpPr>
            <p:cNvPr id="82" name="TextBox 24"/>
            <p:cNvSpPr txBox="1"/>
            <p:nvPr/>
          </p:nvSpPr>
          <p:spPr>
            <a:xfrm>
              <a:off x="6609560" y="3585306"/>
              <a:ext cx="1234633" cy="338554"/>
            </a:xfrm>
            <a:prstGeom prst="rect">
              <a:avLst/>
            </a:prstGeom>
            <a:noFill/>
          </p:spPr>
          <p:txBody>
            <a:bodyPr wrap="none" rtlCol="0">
              <a:spAutoFit/>
            </a:bodyPr>
            <a:lstStyle/>
            <a:p>
              <a:pPr algn="ctr"/>
              <a:r>
                <a:rPr lang="en-US" sz="1600"/>
                <a:t>10GB Space</a:t>
              </a:r>
              <a:endParaRPr lang="en-GB" sz="1600"/>
            </a:p>
          </p:txBody>
        </p:sp>
        <p:sp>
          <p:nvSpPr>
            <p:cNvPr id="83" name="TextBox 25"/>
            <p:cNvSpPr txBox="1"/>
            <p:nvPr/>
          </p:nvSpPr>
          <p:spPr>
            <a:xfrm>
              <a:off x="6590326" y="4527416"/>
              <a:ext cx="1273105" cy="338554"/>
            </a:xfrm>
            <a:prstGeom prst="rect">
              <a:avLst/>
            </a:prstGeom>
            <a:noFill/>
          </p:spPr>
          <p:txBody>
            <a:bodyPr wrap="none" rtlCol="0">
              <a:spAutoFit/>
            </a:bodyPr>
            <a:lstStyle/>
            <a:p>
              <a:pPr algn="ctr"/>
              <a:r>
                <a:rPr lang="en-US" sz="1600"/>
                <a:t>24h Support</a:t>
              </a:r>
              <a:endParaRPr lang="en-GB" sz="1600"/>
            </a:p>
          </p:txBody>
        </p:sp>
        <p:sp>
          <p:nvSpPr>
            <p:cNvPr id="84" name="TextBox 26"/>
            <p:cNvSpPr txBox="1"/>
            <p:nvPr/>
          </p:nvSpPr>
          <p:spPr>
            <a:xfrm>
              <a:off x="6556661" y="5469526"/>
              <a:ext cx="1340432" cy="400110"/>
            </a:xfrm>
            <a:prstGeom prst="rect">
              <a:avLst/>
            </a:prstGeom>
            <a:noFill/>
          </p:spPr>
          <p:txBody>
            <a:bodyPr wrap="none" rtlCol="0">
              <a:spAutoFit/>
            </a:bodyPr>
            <a:lstStyle/>
            <a:p>
              <a:pPr algn="ctr"/>
              <a:r>
                <a:rPr lang="en-US" sz="2000" b="1"/>
                <a:t>$20 </a:t>
              </a:r>
              <a:r>
                <a:rPr lang="en-US" sz="1600"/>
                <a:t>/month</a:t>
              </a:r>
              <a:endParaRPr lang="en-GB" sz="1600"/>
            </a:p>
          </p:txBody>
        </p:sp>
        <p:sp>
          <p:nvSpPr>
            <p:cNvPr id="85" name="TextBox 27"/>
            <p:cNvSpPr txBox="1"/>
            <p:nvPr/>
          </p:nvSpPr>
          <p:spPr>
            <a:xfrm>
              <a:off x="4373454" y="3585306"/>
              <a:ext cx="1183337" cy="338554"/>
            </a:xfrm>
            <a:prstGeom prst="rect">
              <a:avLst/>
            </a:prstGeom>
            <a:noFill/>
          </p:spPr>
          <p:txBody>
            <a:bodyPr wrap="none" rtlCol="0">
              <a:spAutoFit/>
            </a:bodyPr>
            <a:lstStyle/>
            <a:p>
              <a:pPr algn="ctr"/>
              <a:r>
                <a:rPr lang="en-US" sz="1600"/>
                <a:t>5 GB Space</a:t>
              </a:r>
              <a:endParaRPr lang="en-GB" sz="1600"/>
            </a:p>
          </p:txBody>
        </p:sp>
        <p:sp>
          <p:nvSpPr>
            <p:cNvPr id="86" name="TextBox 28"/>
            <p:cNvSpPr txBox="1"/>
            <p:nvPr/>
          </p:nvSpPr>
          <p:spPr>
            <a:xfrm>
              <a:off x="4770198" y="4527416"/>
              <a:ext cx="389850" cy="338554"/>
            </a:xfrm>
            <a:prstGeom prst="rect">
              <a:avLst/>
            </a:prstGeom>
            <a:noFill/>
          </p:spPr>
          <p:txBody>
            <a:bodyPr wrap="none" rtlCol="0">
              <a:spAutoFit/>
            </a:bodyPr>
            <a:lstStyle/>
            <a:p>
              <a:pPr algn="ctr"/>
              <a:r>
                <a:rPr lang="en-US" sz="1600"/>
                <a:t>--</a:t>
              </a:r>
              <a:endParaRPr lang="en-GB" sz="1600"/>
            </a:p>
          </p:txBody>
        </p:sp>
        <p:sp>
          <p:nvSpPr>
            <p:cNvPr id="87" name="TextBox 29"/>
            <p:cNvSpPr txBox="1"/>
            <p:nvPr/>
          </p:nvSpPr>
          <p:spPr>
            <a:xfrm>
              <a:off x="4294907" y="5469526"/>
              <a:ext cx="1340432" cy="400110"/>
            </a:xfrm>
            <a:prstGeom prst="rect">
              <a:avLst/>
            </a:prstGeom>
            <a:noFill/>
          </p:spPr>
          <p:txBody>
            <a:bodyPr wrap="none" rtlCol="0">
              <a:spAutoFit/>
            </a:bodyPr>
            <a:lstStyle/>
            <a:p>
              <a:pPr algn="ctr"/>
              <a:r>
                <a:rPr lang="en-US" sz="2000" b="1"/>
                <a:t>$15 </a:t>
              </a:r>
              <a:r>
                <a:rPr lang="en-US" sz="1600"/>
                <a:t>/month</a:t>
              </a:r>
              <a:endParaRPr lang="en-GB" sz="1600"/>
            </a:p>
          </p:txBody>
        </p:sp>
        <p:sp>
          <p:nvSpPr>
            <p:cNvPr id="88" name="TextBox 30"/>
            <p:cNvSpPr txBox="1"/>
            <p:nvPr/>
          </p:nvSpPr>
          <p:spPr>
            <a:xfrm>
              <a:off x="2111702" y="3585306"/>
              <a:ext cx="1183337" cy="338554"/>
            </a:xfrm>
            <a:prstGeom prst="rect">
              <a:avLst/>
            </a:prstGeom>
            <a:noFill/>
          </p:spPr>
          <p:txBody>
            <a:bodyPr wrap="none" rtlCol="0">
              <a:spAutoFit/>
            </a:bodyPr>
            <a:lstStyle/>
            <a:p>
              <a:pPr algn="ctr"/>
              <a:r>
                <a:rPr lang="en-US" sz="1600"/>
                <a:t>1 GB Space</a:t>
              </a:r>
              <a:endParaRPr lang="en-GB" sz="1600"/>
            </a:p>
          </p:txBody>
        </p:sp>
        <p:sp>
          <p:nvSpPr>
            <p:cNvPr id="89" name="TextBox 31"/>
            <p:cNvSpPr txBox="1"/>
            <p:nvPr/>
          </p:nvSpPr>
          <p:spPr>
            <a:xfrm>
              <a:off x="2508443" y="4527416"/>
              <a:ext cx="389850" cy="338554"/>
            </a:xfrm>
            <a:prstGeom prst="rect">
              <a:avLst/>
            </a:prstGeom>
            <a:noFill/>
          </p:spPr>
          <p:txBody>
            <a:bodyPr wrap="none" rtlCol="0">
              <a:spAutoFit/>
            </a:bodyPr>
            <a:lstStyle/>
            <a:p>
              <a:pPr algn="ctr"/>
              <a:r>
                <a:rPr lang="en-US" sz="1600"/>
                <a:t>--</a:t>
              </a:r>
              <a:endParaRPr lang="en-GB" sz="1600"/>
            </a:p>
          </p:txBody>
        </p:sp>
        <p:sp>
          <p:nvSpPr>
            <p:cNvPr id="90" name="TextBox 32"/>
            <p:cNvSpPr txBox="1"/>
            <p:nvPr/>
          </p:nvSpPr>
          <p:spPr>
            <a:xfrm>
              <a:off x="2033153" y="5469526"/>
              <a:ext cx="1340432" cy="400110"/>
            </a:xfrm>
            <a:prstGeom prst="rect">
              <a:avLst/>
            </a:prstGeom>
            <a:noFill/>
          </p:spPr>
          <p:txBody>
            <a:bodyPr wrap="none" rtlCol="0">
              <a:spAutoFit/>
            </a:bodyPr>
            <a:lstStyle/>
            <a:p>
              <a:pPr algn="ctr"/>
              <a:r>
                <a:rPr lang="en-US" sz="2000" b="1" dirty="0"/>
                <a:t>$10 </a:t>
              </a:r>
              <a:r>
                <a:rPr lang="en-US" sz="1600" dirty="0"/>
                <a:t>/month</a:t>
              </a:r>
              <a:endParaRPr lang="en-GB" sz="1600" dirty="0"/>
            </a:p>
          </p:txBody>
        </p:sp>
        <p:sp>
          <p:nvSpPr>
            <p:cNvPr id="91" name="TextBox 34"/>
            <p:cNvSpPr txBox="1"/>
            <p:nvPr/>
          </p:nvSpPr>
          <p:spPr>
            <a:xfrm>
              <a:off x="8926620" y="3114251"/>
              <a:ext cx="1124027" cy="338554"/>
            </a:xfrm>
            <a:prstGeom prst="rect">
              <a:avLst/>
            </a:prstGeom>
            <a:noFill/>
          </p:spPr>
          <p:txBody>
            <a:bodyPr wrap="none" rtlCol="0">
              <a:spAutoFit/>
            </a:bodyPr>
            <a:lstStyle/>
            <a:p>
              <a:pPr algn="ctr"/>
              <a:r>
                <a:rPr lang="en-US" sz="1600">
                  <a:solidFill>
                    <a:schemeClr val="bg1"/>
                  </a:solidFill>
                </a:rPr>
                <a:t>4 Domains</a:t>
              </a:r>
              <a:endParaRPr lang="en-GB" sz="1600">
                <a:solidFill>
                  <a:schemeClr val="bg1"/>
                </a:solidFill>
              </a:endParaRPr>
            </a:p>
          </p:txBody>
        </p:sp>
        <p:sp>
          <p:nvSpPr>
            <p:cNvPr id="92" name="TextBox 35"/>
            <p:cNvSpPr txBox="1"/>
            <p:nvPr/>
          </p:nvSpPr>
          <p:spPr>
            <a:xfrm>
              <a:off x="6664865" y="3114251"/>
              <a:ext cx="1124027" cy="338554"/>
            </a:xfrm>
            <a:prstGeom prst="rect">
              <a:avLst/>
            </a:prstGeom>
            <a:noFill/>
          </p:spPr>
          <p:txBody>
            <a:bodyPr wrap="none" rtlCol="0">
              <a:spAutoFit/>
            </a:bodyPr>
            <a:lstStyle/>
            <a:p>
              <a:pPr algn="ctr"/>
              <a:r>
                <a:rPr lang="en-US" sz="1600">
                  <a:solidFill>
                    <a:schemeClr val="bg1"/>
                  </a:solidFill>
                </a:rPr>
                <a:t>3 Domains</a:t>
              </a:r>
              <a:endParaRPr lang="en-GB" sz="1600">
                <a:solidFill>
                  <a:schemeClr val="bg1"/>
                </a:solidFill>
              </a:endParaRPr>
            </a:p>
          </p:txBody>
        </p:sp>
        <p:sp>
          <p:nvSpPr>
            <p:cNvPr id="93" name="TextBox 36"/>
            <p:cNvSpPr txBox="1"/>
            <p:nvPr/>
          </p:nvSpPr>
          <p:spPr>
            <a:xfrm>
              <a:off x="4403111" y="3114251"/>
              <a:ext cx="1124027" cy="338554"/>
            </a:xfrm>
            <a:prstGeom prst="rect">
              <a:avLst/>
            </a:prstGeom>
            <a:noFill/>
          </p:spPr>
          <p:txBody>
            <a:bodyPr wrap="none" rtlCol="0">
              <a:spAutoFit/>
            </a:bodyPr>
            <a:lstStyle/>
            <a:p>
              <a:pPr algn="ctr"/>
              <a:r>
                <a:rPr lang="en-US" sz="1600">
                  <a:solidFill>
                    <a:schemeClr val="bg1"/>
                  </a:solidFill>
                </a:rPr>
                <a:t>2 Domains</a:t>
              </a:r>
              <a:endParaRPr lang="en-GB" sz="1600">
                <a:solidFill>
                  <a:schemeClr val="bg1"/>
                </a:solidFill>
              </a:endParaRPr>
            </a:p>
          </p:txBody>
        </p:sp>
        <p:sp>
          <p:nvSpPr>
            <p:cNvPr id="94" name="TextBox 37"/>
            <p:cNvSpPr txBox="1"/>
            <p:nvPr/>
          </p:nvSpPr>
          <p:spPr>
            <a:xfrm>
              <a:off x="2141356" y="3114251"/>
              <a:ext cx="1124027" cy="338554"/>
            </a:xfrm>
            <a:prstGeom prst="rect">
              <a:avLst/>
            </a:prstGeom>
            <a:noFill/>
          </p:spPr>
          <p:txBody>
            <a:bodyPr wrap="none" rtlCol="0">
              <a:spAutoFit/>
            </a:bodyPr>
            <a:lstStyle/>
            <a:p>
              <a:pPr algn="ctr"/>
              <a:r>
                <a:rPr lang="en-US" sz="1600">
                  <a:solidFill>
                    <a:schemeClr val="bg1"/>
                  </a:solidFill>
                </a:rPr>
                <a:t>1 Domains</a:t>
              </a:r>
              <a:endParaRPr lang="en-GB" sz="1600">
                <a:solidFill>
                  <a:schemeClr val="bg1"/>
                </a:solidFill>
              </a:endParaRPr>
            </a:p>
          </p:txBody>
        </p:sp>
        <p:sp>
          <p:nvSpPr>
            <p:cNvPr id="95" name="TextBox 39"/>
            <p:cNvSpPr txBox="1"/>
            <p:nvPr/>
          </p:nvSpPr>
          <p:spPr>
            <a:xfrm>
              <a:off x="8800786" y="4056360"/>
              <a:ext cx="1375698" cy="338554"/>
            </a:xfrm>
            <a:prstGeom prst="rect">
              <a:avLst/>
            </a:prstGeom>
            <a:noFill/>
          </p:spPr>
          <p:txBody>
            <a:bodyPr wrap="none" rtlCol="0">
              <a:spAutoFit/>
            </a:bodyPr>
            <a:lstStyle/>
            <a:p>
              <a:pPr algn="ctr"/>
              <a:r>
                <a:rPr lang="en-US" sz="1600">
                  <a:solidFill>
                    <a:schemeClr val="bg1"/>
                  </a:solidFill>
                </a:rPr>
                <a:t>Control Panel</a:t>
              </a:r>
              <a:endParaRPr lang="en-GB" sz="1600">
                <a:solidFill>
                  <a:schemeClr val="bg1"/>
                </a:solidFill>
              </a:endParaRPr>
            </a:p>
          </p:txBody>
        </p:sp>
        <p:sp>
          <p:nvSpPr>
            <p:cNvPr id="96" name="TextBox 40"/>
            <p:cNvSpPr txBox="1"/>
            <p:nvPr/>
          </p:nvSpPr>
          <p:spPr>
            <a:xfrm>
              <a:off x="6873255" y="4056360"/>
              <a:ext cx="707245" cy="338554"/>
            </a:xfrm>
            <a:prstGeom prst="rect">
              <a:avLst/>
            </a:prstGeom>
            <a:noFill/>
          </p:spPr>
          <p:txBody>
            <a:bodyPr wrap="none" rtlCol="0">
              <a:spAutoFit/>
            </a:bodyPr>
            <a:lstStyle/>
            <a:p>
              <a:pPr algn="ctr"/>
              <a:r>
                <a:rPr lang="en-US" sz="1600">
                  <a:solidFill>
                    <a:schemeClr val="bg1"/>
                  </a:solidFill>
                </a:rPr>
                <a:t>Cloud</a:t>
              </a:r>
              <a:endParaRPr lang="en-GB" sz="1600">
                <a:solidFill>
                  <a:schemeClr val="bg1"/>
                </a:solidFill>
              </a:endParaRPr>
            </a:p>
          </p:txBody>
        </p:sp>
        <p:sp>
          <p:nvSpPr>
            <p:cNvPr id="97" name="TextBox 41"/>
            <p:cNvSpPr txBox="1"/>
            <p:nvPr/>
          </p:nvSpPr>
          <p:spPr>
            <a:xfrm>
              <a:off x="4256438" y="4056360"/>
              <a:ext cx="1417376" cy="338554"/>
            </a:xfrm>
            <a:prstGeom prst="rect">
              <a:avLst/>
            </a:prstGeom>
            <a:noFill/>
          </p:spPr>
          <p:txBody>
            <a:bodyPr wrap="none" rtlCol="0">
              <a:spAutoFit/>
            </a:bodyPr>
            <a:lstStyle/>
            <a:p>
              <a:pPr algn="ctr"/>
              <a:r>
                <a:rPr lang="en-US" sz="1600">
                  <a:solidFill>
                    <a:schemeClr val="bg1"/>
                  </a:solidFill>
                </a:rPr>
                <a:t>Email Support</a:t>
              </a:r>
              <a:endParaRPr lang="en-GB" sz="1600">
                <a:solidFill>
                  <a:schemeClr val="bg1"/>
                </a:solidFill>
              </a:endParaRPr>
            </a:p>
          </p:txBody>
        </p:sp>
        <p:sp>
          <p:nvSpPr>
            <p:cNvPr id="98" name="TextBox 42"/>
            <p:cNvSpPr txBox="1"/>
            <p:nvPr/>
          </p:nvSpPr>
          <p:spPr>
            <a:xfrm>
              <a:off x="2508443" y="405636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99" name="TextBox 44"/>
            <p:cNvSpPr txBox="1"/>
            <p:nvPr/>
          </p:nvSpPr>
          <p:spPr>
            <a:xfrm>
              <a:off x="8908186" y="4998470"/>
              <a:ext cx="1160895" cy="338554"/>
            </a:xfrm>
            <a:prstGeom prst="rect">
              <a:avLst/>
            </a:prstGeom>
            <a:noFill/>
          </p:spPr>
          <p:txBody>
            <a:bodyPr wrap="none" rtlCol="0">
              <a:spAutoFit/>
            </a:bodyPr>
            <a:lstStyle/>
            <a:p>
              <a:pPr algn="ctr"/>
              <a:r>
                <a:rPr lang="en-US" sz="1600">
                  <a:solidFill>
                    <a:schemeClr val="bg1"/>
                  </a:solidFill>
                </a:rPr>
                <a:t>24 Support</a:t>
              </a:r>
              <a:endParaRPr lang="en-GB" sz="1600">
                <a:solidFill>
                  <a:schemeClr val="bg1"/>
                </a:solidFill>
              </a:endParaRPr>
            </a:p>
          </p:txBody>
        </p:sp>
        <p:sp>
          <p:nvSpPr>
            <p:cNvPr id="100" name="TextBox 45"/>
            <p:cNvSpPr txBox="1"/>
            <p:nvPr/>
          </p:nvSpPr>
          <p:spPr>
            <a:xfrm>
              <a:off x="7031952"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1" name="TextBox 46"/>
            <p:cNvSpPr txBox="1"/>
            <p:nvPr/>
          </p:nvSpPr>
          <p:spPr>
            <a:xfrm>
              <a:off x="4770198"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sp>
          <p:nvSpPr>
            <p:cNvPr id="102" name="TextBox 47"/>
            <p:cNvSpPr txBox="1"/>
            <p:nvPr/>
          </p:nvSpPr>
          <p:spPr>
            <a:xfrm>
              <a:off x="2508443" y="4998470"/>
              <a:ext cx="389850" cy="338554"/>
            </a:xfrm>
            <a:prstGeom prst="rect">
              <a:avLst/>
            </a:prstGeom>
            <a:noFill/>
          </p:spPr>
          <p:txBody>
            <a:bodyPr wrap="none" rtlCol="0">
              <a:spAutoFit/>
            </a:bodyPr>
            <a:lstStyle/>
            <a:p>
              <a:pPr algn="ctr"/>
              <a:r>
                <a:rPr lang="en-US" sz="1600">
                  <a:solidFill>
                    <a:schemeClr val="bg1"/>
                  </a:solidFill>
                </a:rPr>
                <a:t>--</a:t>
              </a:r>
              <a:endParaRPr lang="en-GB" sz="1600">
                <a:solidFill>
                  <a:schemeClr val="bg1"/>
                </a:solidFill>
              </a:endParaRPr>
            </a:p>
          </p:txBody>
        </p:sp>
      </p:grpSp>
      <p:grpSp>
        <p:nvGrpSpPr>
          <p:cNvPr id="39" name="组合 38"/>
          <p:cNvGrpSpPr/>
          <p:nvPr/>
        </p:nvGrpSpPr>
        <p:grpSpPr>
          <a:xfrm>
            <a:off x="134487" y="637135"/>
            <a:ext cx="10533513" cy="523220"/>
            <a:chOff x="134487" y="637135"/>
            <a:chExt cx="10533513" cy="523220"/>
          </a:xfrm>
        </p:grpSpPr>
        <p:sp>
          <p:nvSpPr>
            <p:cNvPr id="4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4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4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直接连接符 4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45"/>
          <p:cNvGrpSpPr/>
          <p:nvPr/>
        </p:nvGrpSpPr>
        <p:grpSpPr>
          <a:xfrm>
            <a:off x="782540" y="1899130"/>
            <a:ext cx="4992823" cy="3798889"/>
            <a:chOff x="4219575" y="1744663"/>
            <a:chExt cx="657226" cy="500063"/>
          </a:xfrm>
          <a:solidFill>
            <a:srgbClr val="F4B183"/>
          </a:solidFill>
        </p:grpSpPr>
        <p:sp>
          <p:nvSpPr>
            <p:cNvPr id="40" name="Freeform 36"/>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nvGrpSpPr>
            <p:cNvPr id="41" name="Group 343"/>
            <p:cNvGrpSpPr/>
            <p:nvPr/>
          </p:nvGrpSpPr>
          <p:grpSpPr>
            <a:xfrm>
              <a:off x="4219575" y="1744663"/>
              <a:ext cx="657226" cy="500063"/>
              <a:chOff x="4219575" y="1744663"/>
              <a:chExt cx="657226" cy="500063"/>
            </a:xfrm>
            <a:grpFill/>
          </p:grpSpPr>
          <p:sp>
            <p:nvSpPr>
              <p:cNvPr id="42" name="Freeform 24"/>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3" name="Freeform 28"/>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4" name="Freeform 29"/>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5" name="Freeform 31"/>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6" name="Freeform 32"/>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7" name="Freeform 33"/>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8" name="Freeform 34"/>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49" name="Freeform 35"/>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0" name="Freeform 37"/>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51" name="Freeform 38"/>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ln>
            </p:spPr>
            <p:txBody>
              <a:bodyPr vert="horz" wrap="square" lIns="91440" tIns="45720" rIns="91440" bIns="45720" numCol="1" anchor="t" anchorCtr="0" compatLnSpc="1"/>
              <a:lstStyle/>
              <a:p>
                <a:endParaRPr lang="en-US" dirty="0">
                  <a:solidFill>
                    <a:schemeClr val="bg1"/>
                  </a:solidFill>
                </a:endParaRPr>
              </a:p>
            </p:txBody>
          </p:sp>
        </p:grpSp>
      </p:grpSp>
      <p:sp>
        <p:nvSpPr>
          <p:cNvPr id="52" name="Rectangle 16"/>
          <p:cNvSpPr/>
          <p:nvPr/>
        </p:nvSpPr>
        <p:spPr>
          <a:xfrm>
            <a:off x="7011972" y="379754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17"/>
          <p:cNvGrpSpPr/>
          <p:nvPr/>
        </p:nvGrpSpPr>
        <p:grpSpPr>
          <a:xfrm>
            <a:off x="6991955" y="3784550"/>
            <a:ext cx="2245718" cy="400110"/>
            <a:chOff x="7085761" y="3518746"/>
            <a:chExt cx="2041562" cy="363736"/>
          </a:xfrm>
          <a:solidFill>
            <a:srgbClr val="F4B183"/>
          </a:solidFill>
        </p:grpSpPr>
        <p:sp>
          <p:nvSpPr>
            <p:cNvPr id="54" name="Rectangle 18"/>
            <p:cNvSpPr/>
            <p:nvPr/>
          </p:nvSpPr>
          <p:spPr>
            <a:xfrm>
              <a:off x="7103958" y="3530558"/>
              <a:ext cx="2023365"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Content Placeholder 2"/>
            <p:cNvSpPr txBox="1"/>
            <p:nvPr/>
          </p:nvSpPr>
          <p:spPr>
            <a:xfrm>
              <a:off x="7085761" y="351874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a:solidFill>
                    <a:schemeClr val="tx1"/>
                  </a:solidFill>
                </a:rPr>
                <a:t>50%</a:t>
              </a:r>
              <a:endParaRPr lang="en-US" sz="1800" b="1" dirty="0">
                <a:solidFill>
                  <a:schemeClr val="tx1"/>
                </a:solidFill>
              </a:endParaRPr>
            </a:p>
          </p:txBody>
        </p:sp>
      </p:grpSp>
      <p:sp>
        <p:nvSpPr>
          <p:cNvPr id="56" name="Rectangle 20"/>
          <p:cNvSpPr/>
          <p:nvPr/>
        </p:nvSpPr>
        <p:spPr>
          <a:xfrm>
            <a:off x="7011972" y="5425446"/>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21"/>
          <p:cNvGrpSpPr/>
          <p:nvPr/>
        </p:nvGrpSpPr>
        <p:grpSpPr>
          <a:xfrm>
            <a:off x="6991955" y="5413933"/>
            <a:ext cx="1852947" cy="400110"/>
            <a:chOff x="7085761" y="5000003"/>
            <a:chExt cx="1684497" cy="363736"/>
          </a:xfrm>
          <a:solidFill>
            <a:srgbClr val="F4B183"/>
          </a:solidFill>
        </p:grpSpPr>
        <p:sp>
          <p:nvSpPr>
            <p:cNvPr id="58" name="Rectangle 22"/>
            <p:cNvSpPr/>
            <p:nvPr/>
          </p:nvSpPr>
          <p:spPr>
            <a:xfrm>
              <a:off x="7103958" y="5010469"/>
              <a:ext cx="1666300"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Content Placeholder 2"/>
            <p:cNvSpPr txBox="1"/>
            <p:nvPr/>
          </p:nvSpPr>
          <p:spPr>
            <a:xfrm>
              <a:off x="7085761" y="5000003"/>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45%</a:t>
              </a:r>
              <a:endParaRPr lang="en-US" sz="1800" b="1" dirty="0">
                <a:solidFill>
                  <a:schemeClr val="tx1"/>
                </a:solidFill>
              </a:endParaRPr>
            </a:p>
          </p:txBody>
        </p:sp>
      </p:grpSp>
      <p:sp>
        <p:nvSpPr>
          <p:cNvPr id="60" name="Rectangle 24"/>
          <p:cNvSpPr/>
          <p:nvPr/>
        </p:nvSpPr>
        <p:spPr>
          <a:xfrm>
            <a:off x="7011972" y="4879603"/>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25"/>
          <p:cNvGrpSpPr/>
          <p:nvPr/>
        </p:nvGrpSpPr>
        <p:grpSpPr>
          <a:xfrm>
            <a:off x="6991955" y="4866609"/>
            <a:ext cx="3336749" cy="400110"/>
            <a:chOff x="7085761" y="4502436"/>
            <a:chExt cx="3033408" cy="363736"/>
          </a:xfrm>
          <a:solidFill>
            <a:srgbClr val="F4B183"/>
          </a:solidFill>
        </p:grpSpPr>
        <p:sp>
          <p:nvSpPr>
            <p:cNvPr id="62" name="Rectangle 26"/>
            <p:cNvSpPr/>
            <p:nvPr/>
          </p:nvSpPr>
          <p:spPr>
            <a:xfrm>
              <a:off x="7103958" y="4514248"/>
              <a:ext cx="301521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Content Placeholder 2"/>
            <p:cNvSpPr txBox="1"/>
            <p:nvPr/>
          </p:nvSpPr>
          <p:spPr>
            <a:xfrm>
              <a:off x="7085761" y="4502436"/>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75%</a:t>
              </a:r>
              <a:endParaRPr lang="en-US" sz="1800" b="1" dirty="0">
                <a:solidFill>
                  <a:schemeClr val="tx1"/>
                </a:solidFill>
              </a:endParaRPr>
            </a:p>
          </p:txBody>
        </p:sp>
      </p:grpSp>
      <p:sp>
        <p:nvSpPr>
          <p:cNvPr id="64" name="Rectangle 28"/>
          <p:cNvSpPr/>
          <p:nvPr/>
        </p:nvSpPr>
        <p:spPr>
          <a:xfrm>
            <a:off x="7011972" y="4334294"/>
            <a:ext cx="4451404" cy="3606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5" name="Group 29"/>
          <p:cNvGrpSpPr/>
          <p:nvPr/>
        </p:nvGrpSpPr>
        <p:grpSpPr>
          <a:xfrm>
            <a:off x="6991955" y="4321301"/>
            <a:ext cx="2638491" cy="400110"/>
            <a:chOff x="7085761" y="4006701"/>
            <a:chExt cx="2398628" cy="363736"/>
          </a:xfrm>
          <a:solidFill>
            <a:srgbClr val="F4B183"/>
          </a:solidFill>
        </p:grpSpPr>
        <p:sp>
          <p:nvSpPr>
            <p:cNvPr id="103" name="Rectangle 30"/>
            <p:cNvSpPr/>
            <p:nvPr/>
          </p:nvSpPr>
          <p:spPr>
            <a:xfrm>
              <a:off x="7103958" y="4018513"/>
              <a:ext cx="2380431" cy="327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Content Placeholder 2"/>
            <p:cNvSpPr txBox="1"/>
            <p:nvPr/>
          </p:nvSpPr>
          <p:spPr>
            <a:xfrm>
              <a:off x="7085761" y="4006701"/>
              <a:ext cx="716891" cy="363736"/>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solidFill>
                </a:rPr>
                <a:t>62%</a:t>
              </a:r>
              <a:endParaRPr lang="en-US" sz="1800" b="1" dirty="0">
                <a:solidFill>
                  <a:schemeClr val="tx1"/>
                </a:solidFill>
              </a:endParaRPr>
            </a:p>
          </p:txBody>
        </p:sp>
      </p:grpSp>
      <p:grpSp>
        <p:nvGrpSpPr>
          <p:cNvPr id="105" name="Group 32"/>
          <p:cNvGrpSpPr/>
          <p:nvPr/>
        </p:nvGrpSpPr>
        <p:grpSpPr>
          <a:xfrm>
            <a:off x="6462138" y="4316583"/>
            <a:ext cx="364788" cy="365411"/>
            <a:chOff x="7275629" y="3973834"/>
            <a:chExt cx="464344" cy="465138"/>
          </a:xfrm>
          <a:solidFill>
            <a:srgbClr val="F4B183"/>
          </a:solidFill>
        </p:grpSpPr>
        <p:sp>
          <p:nvSpPr>
            <p:cNvPr id="10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0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2" name="Group 39"/>
          <p:cNvGrpSpPr/>
          <p:nvPr/>
        </p:nvGrpSpPr>
        <p:grpSpPr>
          <a:xfrm>
            <a:off x="6493873" y="5434988"/>
            <a:ext cx="309982" cy="354179"/>
            <a:chOff x="9162373" y="3045147"/>
            <a:chExt cx="406400" cy="464344"/>
          </a:xfrm>
          <a:solidFill>
            <a:srgbClr val="F4B183"/>
          </a:solidFill>
        </p:grpSpPr>
        <p:sp>
          <p:nvSpPr>
            <p:cNvPr id="113"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4"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5"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6"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17" name="Group 44"/>
          <p:cNvGrpSpPr/>
          <p:nvPr/>
        </p:nvGrpSpPr>
        <p:grpSpPr>
          <a:xfrm>
            <a:off x="6528169" y="3791838"/>
            <a:ext cx="250675" cy="365411"/>
            <a:chOff x="3582988" y="3510757"/>
            <a:chExt cx="319088" cy="465138"/>
          </a:xfrm>
          <a:solidFill>
            <a:srgbClr val="F4B183"/>
          </a:solidFill>
        </p:grpSpPr>
        <p:sp>
          <p:nvSpPr>
            <p:cNvPr id="118"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19"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0" name="Group 47"/>
          <p:cNvGrpSpPr/>
          <p:nvPr/>
        </p:nvGrpSpPr>
        <p:grpSpPr>
          <a:xfrm>
            <a:off x="6508153" y="4875786"/>
            <a:ext cx="273746" cy="365411"/>
            <a:chOff x="2639219" y="3510757"/>
            <a:chExt cx="348456" cy="465138"/>
          </a:xfrm>
          <a:solidFill>
            <a:srgbClr val="F4B183"/>
          </a:solidFill>
        </p:grpSpPr>
        <p:sp>
          <p:nvSpPr>
            <p:cNvPr id="121"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sp>
          <p:nvSpPr>
            <p:cNvPr id="122"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a:solidFill>
                  <a:schemeClr val="bg1"/>
                </a:solidFill>
                <a:effectLst>
                  <a:outerShdw blurRad="38100" dist="38100" dir="2700000" algn="tl">
                    <a:srgbClr val="000000"/>
                  </a:outerShdw>
                </a:effectLst>
                <a:latin typeface="Gill Sans" charset="0"/>
                <a:sym typeface="Gill Sans" charset="0"/>
              </a:endParaRPr>
            </a:p>
          </p:txBody>
        </p:sp>
      </p:grpSp>
      <p:grpSp>
        <p:nvGrpSpPr>
          <p:cNvPr id="123" name="Group 50"/>
          <p:cNvGrpSpPr/>
          <p:nvPr/>
        </p:nvGrpSpPr>
        <p:grpSpPr>
          <a:xfrm>
            <a:off x="6494974" y="1886430"/>
            <a:ext cx="4734165" cy="1015644"/>
            <a:chOff x="12238818" y="4933683"/>
            <a:chExt cx="9468330" cy="2031288"/>
          </a:xfrm>
        </p:grpSpPr>
        <p:sp>
          <p:nvSpPr>
            <p:cNvPr id="124" name="TextBox 51"/>
            <p:cNvSpPr txBox="1"/>
            <p:nvPr/>
          </p:nvSpPr>
          <p:spPr>
            <a:xfrm>
              <a:off x="14990026" y="5138705"/>
              <a:ext cx="6717122" cy="1514224"/>
            </a:xfrm>
            <a:prstGeom prst="rect">
              <a:avLst/>
            </a:prstGeom>
            <a:noFill/>
          </p:spPr>
          <p:txBody>
            <a:bodyPr wrap="square" lIns="91422" tIns="45711" rIns="91422" bIns="45711" rtlCol="0">
              <a:spAutoFit/>
            </a:bodyPr>
            <a:lstStyle/>
            <a:p>
              <a:pPr>
                <a:lnSpc>
                  <a:spcPct val="120000"/>
                </a:lnSpc>
              </a:pPr>
              <a:r>
                <a:rPr lang="en-US" sz="1200">
                  <a:solidFill>
                    <a:schemeClr val="bg1"/>
                  </a:solidFill>
                </a:rPr>
                <a:t>Lorem ipsum dolor sit amet, conectatetur teis adipiscing elit. Pellentesque consequat ta libero teus maximus. </a:t>
              </a:r>
              <a:endParaRPr lang="en-US" sz="1200" dirty="0">
                <a:solidFill>
                  <a:schemeClr val="bg1"/>
                </a:solidFill>
                <a:cs typeface="Lato Light"/>
              </a:endParaRPr>
            </a:p>
          </p:txBody>
        </p:sp>
        <p:sp>
          <p:nvSpPr>
            <p:cNvPr id="125" name="TextBox 52"/>
            <p:cNvSpPr txBox="1"/>
            <p:nvPr/>
          </p:nvSpPr>
          <p:spPr>
            <a:xfrm>
              <a:off x="12238818" y="4933683"/>
              <a:ext cx="2844296" cy="2031288"/>
            </a:xfrm>
            <a:prstGeom prst="rect">
              <a:avLst/>
            </a:prstGeom>
            <a:noFill/>
          </p:spPr>
          <p:txBody>
            <a:bodyPr wrap="none" lIns="91422" tIns="45711" rIns="91422" bIns="45711" rtlCol="0">
              <a:spAutoFit/>
            </a:bodyPr>
            <a:lstStyle/>
            <a:p>
              <a:r>
                <a:rPr lang="en-US" sz="6000" dirty="0">
                  <a:solidFill>
                    <a:srgbClr val="F4B183"/>
                  </a:solidFill>
                  <a:cs typeface="Lato Light"/>
                </a:rPr>
                <a:t>68K</a:t>
              </a:r>
              <a:endParaRPr lang="id-ID" sz="6000" dirty="0">
                <a:solidFill>
                  <a:srgbClr val="F4B183"/>
                </a:solidFill>
                <a:cs typeface="Lato Light"/>
              </a:endParaRPr>
            </a:p>
          </p:txBody>
        </p:sp>
      </p:grpSp>
      <p:grpSp>
        <p:nvGrpSpPr>
          <p:cNvPr id="126" name="Group 53"/>
          <p:cNvGrpSpPr/>
          <p:nvPr/>
        </p:nvGrpSpPr>
        <p:grpSpPr>
          <a:xfrm>
            <a:off x="6594342" y="2994614"/>
            <a:ext cx="464344" cy="464344"/>
            <a:chOff x="3510757" y="2582069"/>
            <a:chExt cx="464344" cy="464344"/>
          </a:xfrm>
          <a:solidFill>
            <a:srgbClr val="F4B183"/>
          </a:solidFill>
        </p:grpSpPr>
        <p:sp>
          <p:nvSpPr>
            <p:cNvPr id="127"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sp>
          <p:nvSpPr>
            <p:cNvPr id="128"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chemeClr val="bg1"/>
                </a:solidFill>
                <a:effectLst>
                  <a:outerShdw blurRad="38100" dist="38100" dir="2700000" algn="tl">
                    <a:srgbClr val="000000"/>
                  </a:outerShdw>
                </a:effectLst>
                <a:latin typeface="Gill Sans" charset="0"/>
                <a:sym typeface="Gill Sans" charset="0"/>
              </a:endParaRPr>
            </a:p>
          </p:txBody>
        </p:sp>
      </p:grpSp>
      <p:sp>
        <p:nvSpPr>
          <p:cNvPr id="129" name="Rectangle 56"/>
          <p:cNvSpPr/>
          <p:nvPr/>
        </p:nvSpPr>
        <p:spPr>
          <a:xfrm>
            <a:off x="7080116" y="2965176"/>
            <a:ext cx="3153629" cy="461665"/>
          </a:xfrm>
          <a:prstGeom prst="rect">
            <a:avLst/>
          </a:prstGeom>
        </p:spPr>
        <p:txBody>
          <a:bodyPr wrap="square">
            <a:spAutoFit/>
          </a:bodyPr>
          <a:lstStyle/>
          <a:p>
            <a:r>
              <a:rPr lang="en-GB" sz="1200" i="1">
                <a:solidFill>
                  <a:schemeClr val="bg1"/>
                </a:solidFill>
              </a:rPr>
              <a:t>Lorem ipsum dolor sit amet, consectetur </a:t>
            </a:r>
            <a:endParaRPr lang="en-GB" sz="1200" i="1">
              <a:solidFill>
                <a:schemeClr val="bg1"/>
              </a:solidFill>
            </a:endParaRPr>
          </a:p>
          <a:p>
            <a:r>
              <a:rPr lang="en-GB" sz="1200" i="1">
                <a:solidFill>
                  <a:schemeClr val="bg1"/>
                </a:solidFill>
              </a:rPr>
              <a:t>adipiscing elit. </a:t>
            </a:r>
            <a:endParaRPr lang="en-GB" sz="1200" i="1">
              <a:solidFill>
                <a:schemeClr val="bg1"/>
              </a:solidFill>
            </a:endParaRPr>
          </a:p>
        </p:txBody>
      </p:sp>
      <p:grpSp>
        <p:nvGrpSpPr>
          <p:cNvPr id="66" name="组合 65"/>
          <p:cNvGrpSpPr/>
          <p:nvPr/>
        </p:nvGrpSpPr>
        <p:grpSpPr>
          <a:xfrm>
            <a:off x="134487" y="637135"/>
            <a:ext cx="10533513" cy="523220"/>
            <a:chOff x="134487" y="637135"/>
            <a:chExt cx="10533513" cy="523220"/>
          </a:xfrm>
        </p:grpSpPr>
        <p:sp>
          <p:nvSpPr>
            <p:cNvPr id="67"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68"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70"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直接连接符 7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 calcmode="lin" valueType="num">
                                      <p:cBhvr>
                                        <p:cTn id="16" dur="500" fill="hold"/>
                                        <p:tgtEl>
                                          <p:spTgt spid="126"/>
                                        </p:tgtEl>
                                        <p:attrNameLst>
                                          <p:attrName>ppt_w</p:attrName>
                                        </p:attrNameLst>
                                      </p:cBhvr>
                                      <p:tavLst>
                                        <p:tav tm="0">
                                          <p:val>
                                            <p:fltVal val="0"/>
                                          </p:val>
                                        </p:tav>
                                        <p:tav tm="100000">
                                          <p:val>
                                            <p:strVal val="#ppt_w"/>
                                          </p:val>
                                        </p:tav>
                                      </p:tavLst>
                                    </p:anim>
                                    <p:anim calcmode="lin" valueType="num">
                                      <p:cBhvr>
                                        <p:cTn id="17" dur="500" fill="hold"/>
                                        <p:tgtEl>
                                          <p:spTgt spid="126"/>
                                        </p:tgtEl>
                                        <p:attrNameLst>
                                          <p:attrName>ppt_h</p:attrName>
                                        </p:attrNameLst>
                                      </p:cBhvr>
                                      <p:tavLst>
                                        <p:tav tm="0">
                                          <p:val>
                                            <p:fltVal val="0"/>
                                          </p:val>
                                        </p:tav>
                                        <p:tav tm="100000">
                                          <p:val>
                                            <p:strVal val="#ppt_h"/>
                                          </p:val>
                                        </p:tav>
                                      </p:tavLst>
                                    </p:anim>
                                    <p:animEffect transition="in" filter="fade">
                                      <p:cBhvr>
                                        <p:cTn id="18" dur="500"/>
                                        <p:tgtEl>
                                          <p:spTgt spid="1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17"/>
                                        </p:tgtEl>
                                        <p:attrNameLst>
                                          <p:attrName>style.visibility</p:attrName>
                                        </p:attrNameLst>
                                      </p:cBhvr>
                                      <p:to>
                                        <p:strVal val="visible"/>
                                      </p:to>
                                    </p:set>
                                    <p:anim calcmode="lin" valueType="num">
                                      <p:cBhvr>
                                        <p:cTn id="26" dur="500" fill="hold"/>
                                        <p:tgtEl>
                                          <p:spTgt spid="117"/>
                                        </p:tgtEl>
                                        <p:attrNameLst>
                                          <p:attrName>ppt_w</p:attrName>
                                        </p:attrNameLst>
                                      </p:cBhvr>
                                      <p:tavLst>
                                        <p:tav tm="0">
                                          <p:val>
                                            <p:fltVal val="0"/>
                                          </p:val>
                                        </p:tav>
                                        <p:tav tm="100000">
                                          <p:val>
                                            <p:strVal val="#ppt_w"/>
                                          </p:val>
                                        </p:tav>
                                      </p:tavLst>
                                    </p:anim>
                                    <p:anim calcmode="lin" valueType="num">
                                      <p:cBhvr>
                                        <p:cTn id="27" dur="500" fill="hold"/>
                                        <p:tgtEl>
                                          <p:spTgt spid="117"/>
                                        </p:tgtEl>
                                        <p:attrNameLst>
                                          <p:attrName>ppt_h</p:attrName>
                                        </p:attrNameLst>
                                      </p:cBhvr>
                                      <p:tavLst>
                                        <p:tav tm="0">
                                          <p:val>
                                            <p:fltVal val="0"/>
                                          </p:val>
                                        </p:tav>
                                        <p:tav tm="100000">
                                          <p:val>
                                            <p:strVal val="#ppt_h"/>
                                          </p:val>
                                        </p:tav>
                                      </p:tavLst>
                                    </p:anim>
                                    <p:animEffect transition="in" filter="fade">
                                      <p:cBhvr>
                                        <p:cTn id="28" dur="500"/>
                                        <p:tgtEl>
                                          <p:spTgt spid="11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05"/>
                                        </p:tgtEl>
                                        <p:attrNameLst>
                                          <p:attrName>style.visibility</p:attrName>
                                        </p:attrNameLst>
                                      </p:cBhvr>
                                      <p:to>
                                        <p:strVal val="visible"/>
                                      </p:to>
                                    </p:set>
                                    <p:anim calcmode="lin" valueType="num">
                                      <p:cBhvr>
                                        <p:cTn id="40" dur="500" fill="hold"/>
                                        <p:tgtEl>
                                          <p:spTgt spid="105"/>
                                        </p:tgtEl>
                                        <p:attrNameLst>
                                          <p:attrName>ppt_w</p:attrName>
                                        </p:attrNameLst>
                                      </p:cBhvr>
                                      <p:tavLst>
                                        <p:tav tm="0">
                                          <p:val>
                                            <p:fltVal val="0"/>
                                          </p:val>
                                        </p:tav>
                                        <p:tav tm="100000">
                                          <p:val>
                                            <p:strVal val="#ppt_w"/>
                                          </p:val>
                                        </p:tav>
                                      </p:tavLst>
                                    </p:anim>
                                    <p:anim calcmode="lin" valueType="num">
                                      <p:cBhvr>
                                        <p:cTn id="41" dur="500" fill="hold"/>
                                        <p:tgtEl>
                                          <p:spTgt spid="105"/>
                                        </p:tgtEl>
                                        <p:attrNameLst>
                                          <p:attrName>ppt_h</p:attrName>
                                        </p:attrNameLst>
                                      </p:cBhvr>
                                      <p:tavLst>
                                        <p:tav tm="0">
                                          <p:val>
                                            <p:fltVal val="0"/>
                                          </p:val>
                                        </p:tav>
                                        <p:tav tm="100000">
                                          <p:val>
                                            <p:strVal val="#ppt_h"/>
                                          </p:val>
                                        </p:tav>
                                      </p:tavLst>
                                    </p:anim>
                                    <p:animEffect transition="in" filter="fade">
                                      <p:cBhvr>
                                        <p:cTn id="42" dur="500"/>
                                        <p:tgtEl>
                                          <p:spTgt spid="10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4500"/>
                            </p:stCondLst>
                            <p:childTnLst>
                              <p:par>
                                <p:cTn id="48" presetID="22" presetClass="entr" presetSubtype="8"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anim calcmode="lin" valueType="num">
                                      <p:cBhvr>
                                        <p:cTn id="54" dur="500" fill="hold"/>
                                        <p:tgtEl>
                                          <p:spTgt spid="120"/>
                                        </p:tgtEl>
                                        <p:attrNameLst>
                                          <p:attrName>ppt_w</p:attrName>
                                        </p:attrNameLst>
                                      </p:cBhvr>
                                      <p:tavLst>
                                        <p:tav tm="0">
                                          <p:val>
                                            <p:fltVal val="0"/>
                                          </p:val>
                                        </p:tav>
                                        <p:tav tm="100000">
                                          <p:val>
                                            <p:strVal val="#ppt_w"/>
                                          </p:val>
                                        </p:tav>
                                      </p:tavLst>
                                    </p:anim>
                                    <p:anim calcmode="lin" valueType="num">
                                      <p:cBhvr>
                                        <p:cTn id="55" dur="500" fill="hold"/>
                                        <p:tgtEl>
                                          <p:spTgt spid="120"/>
                                        </p:tgtEl>
                                        <p:attrNameLst>
                                          <p:attrName>ppt_h</p:attrName>
                                        </p:attrNameLst>
                                      </p:cBhvr>
                                      <p:tavLst>
                                        <p:tav tm="0">
                                          <p:val>
                                            <p:fltVal val="0"/>
                                          </p:val>
                                        </p:tav>
                                        <p:tav tm="100000">
                                          <p:val>
                                            <p:strVal val="#ppt_h"/>
                                          </p:val>
                                        </p:tav>
                                      </p:tavLst>
                                    </p:anim>
                                    <p:animEffect transition="in" filter="fade">
                                      <p:cBhvr>
                                        <p:cTn id="56" dur="500"/>
                                        <p:tgtEl>
                                          <p:spTgt spid="120"/>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6000"/>
                            </p:stCondLst>
                            <p:childTnLst>
                              <p:par>
                                <p:cTn id="62" presetID="22" presetClass="entr" presetSubtype="8"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6500"/>
                            </p:stCondLst>
                            <p:childTnLst>
                              <p:par>
                                <p:cTn id="66" presetID="53" presetClass="entr" presetSubtype="16"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 calcmode="lin" valueType="num">
                                      <p:cBhvr>
                                        <p:cTn id="68" dur="500" fill="hold"/>
                                        <p:tgtEl>
                                          <p:spTgt spid="112"/>
                                        </p:tgtEl>
                                        <p:attrNameLst>
                                          <p:attrName>ppt_w</p:attrName>
                                        </p:attrNameLst>
                                      </p:cBhvr>
                                      <p:tavLst>
                                        <p:tav tm="0">
                                          <p:val>
                                            <p:fltVal val="0"/>
                                          </p:val>
                                        </p:tav>
                                        <p:tav tm="100000">
                                          <p:val>
                                            <p:strVal val="#ppt_w"/>
                                          </p:val>
                                        </p:tav>
                                      </p:tavLst>
                                    </p:anim>
                                    <p:anim calcmode="lin" valueType="num">
                                      <p:cBhvr>
                                        <p:cTn id="69" dur="500" fill="hold"/>
                                        <p:tgtEl>
                                          <p:spTgt spid="112"/>
                                        </p:tgtEl>
                                        <p:attrNameLst>
                                          <p:attrName>ppt_h</p:attrName>
                                        </p:attrNameLst>
                                      </p:cBhvr>
                                      <p:tavLst>
                                        <p:tav tm="0">
                                          <p:val>
                                            <p:fltVal val="0"/>
                                          </p:val>
                                        </p:tav>
                                        <p:tav tm="100000">
                                          <p:val>
                                            <p:strVal val="#ppt_h"/>
                                          </p:val>
                                        </p:tav>
                                      </p:tavLst>
                                    </p:anim>
                                    <p:animEffect transition="in" filter="fade">
                                      <p:cBhvr>
                                        <p:cTn id="70" dur="500"/>
                                        <p:tgtEl>
                                          <p:spTgt spid="112"/>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animBg="1"/>
      <p:bldP spid="60" grpId="0" animBg="1"/>
      <p:bldP spid="64" grpId="0" animBg="1"/>
      <p:bldP spid="1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KSO_Shape"/>
          <p:cNvSpPr/>
          <p:nvPr/>
        </p:nvSpPr>
        <p:spPr bwMode="auto">
          <a:xfrm>
            <a:off x="3551281" y="3203801"/>
            <a:ext cx="597792" cy="704668"/>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
        <p:nvSpPr>
          <p:cNvPr id="23" name="文本框 22"/>
          <p:cNvSpPr txBox="1"/>
          <p:nvPr/>
        </p:nvSpPr>
        <p:spPr>
          <a:xfrm>
            <a:off x="4024752" y="2829969"/>
            <a:ext cx="974947" cy="1015663"/>
          </a:xfrm>
          <a:prstGeom prst="rect">
            <a:avLst/>
          </a:prstGeom>
          <a:noFill/>
        </p:spPr>
        <p:txBody>
          <a:bodyPr wrap="none" rtlCol="0">
            <a:spAutoFit/>
          </a:bodyPr>
          <a:lstStyle/>
          <a:p>
            <a:r>
              <a:rPr lang="en-US" altLang="zh-CN" sz="6000" b="1" dirty="0">
                <a:solidFill>
                  <a:srgbClr val="F4B183"/>
                </a:solidFill>
                <a:latin typeface="Yu Gothic UI Light" panose="020B0300000000000000" pitchFamily="34" charset="-128"/>
                <a:ea typeface="Yu Gothic UI Light" panose="020B0300000000000000" pitchFamily="34" charset="-128"/>
              </a:rPr>
              <a:t>04</a:t>
            </a:r>
            <a:endParaRPr lang="zh-CN" altLang="en-US" sz="6000" b="1" dirty="0">
              <a:solidFill>
                <a:srgbClr val="F4B183"/>
              </a:solidFill>
              <a:latin typeface="Yu Gothic UI Light" panose="020B0300000000000000" pitchFamily="34" charset="-128"/>
              <a:ea typeface="Yu Gothic UI Light" panose="020B0300000000000000" pitchFamily="34" charset="-128"/>
            </a:endParaRPr>
          </a:p>
        </p:txBody>
      </p:sp>
      <p:sp>
        <p:nvSpPr>
          <p:cNvPr id="24" name="矩形 23"/>
          <p:cNvSpPr/>
          <p:nvPr/>
        </p:nvSpPr>
        <p:spPr>
          <a:xfrm>
            <a:off x="5225465" y="2731252"/>
            <a:ext cx="1415772" cy="461665"/>
          </a:xfrm>
          <a:prstGeom prst="rect">
            <a:avLst/>
          </a:prstGeom>
        </p:spPr>
        <p:txBody>
          <a:bodyPr wrap="none">
            <a:spAutoFit/>
          </a:bodyPr>
          <a:lstStyle/>
          <a:p>
            <a:pPr eaLnBrk="0" fontAlgn="auto" hangingPunct="0">
              <a:spcBef>
                <a:spcPts val="0"/>
              </a:spcBef>
              <a:spcAft>
                <a:spcPts val="0"/>
              </a:spcAft>
              <a:defRPr/>
            </a:pPr>
            <a:r>
              <a:rPr lang="zh-CN" altLang="en-US" sz="2400" dirty="0">
                <a:solidFill>
                  <a:srgbClr val="F4B183"/>
                </a:solidFill>
                <a:latin typeface="Microsoft YaHei" panose="020B0503020204020204" pitchFamily="34" charset="-122"/>
                <a:ea typeface="Microsoft YaHei" panose="020B0503020204020204" pitchFamily="34" charset="-122"/>
              </a:rPr>
              <a:t>输入内容</a:t>
            </a:r>
            <a:endParaRPr lang="en-US" altLang="zh-CN" sz="2400" dirty="0">
              <a:solidFill>
                <a:srgbClr val="F4B183"/>
              </a:solidFill>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225465" y="3203801"/>
            <a:ext cx="4102659" cy="830997"/>
          </a:xfrm>
          <a:prstGeom prst="rect">
            <a:avLst/>
          </a:prstGeom>
          <a:noFill/>
        </p:spPr>
        <p:txBody>
          <a:bodyPr wrap="square" rtlCol="0">
            <a:spAutoFit/>
          </a:bodyPr>
          <a:lstStyle/>
          <a:p>
            <a:pPr algn="just"/>
            <a:r>
              <a:rPr lang="en-US" altLang="zh-CN" sz="1200" dirty="0">
                <a:solidFill>
                  <a:schemeClr val="bg1">
                    <a:lumMod val="95000"/>
                  </a:schemeClr>
                </a:solidFill>
                <a:latin typeface="Calibri Light" panose="020F0302020204030204" pitchFamily="34" charset="0"/>
              </a:rPr>
              <a:t>Do </a:t>
            </a:r>
            <a:r>
              <a:rPr lang="en-US" altLang="zh-CN" sz="1200" dirty="0" err="1">
                <a:solidFill>
                  <a:schemeClr val="bg1">
                    <a:lumMod val="95000"/>
                  </a:schemeClr>
                </a:solidFill>
                <a:latin typeface="Calibri Light" panose="020F0302020204030204" pitchFamily="34" charset="0"/>
              </a:rPr>
              <a:t>onething</a:t>
            </a:r>
            <a:r>
              <a:rPr lang="en-US" altLang="zh-CN" sz="1200" dirty="0">
                <a:solidFill>
                  <a:schemeClr val="bg1">
                    <a:lumMod val="95000"/>
                  </a:schemeClr>
                </a:solidFill>
                <a:latin typeface="Calibri Light" panose="020F0302020204030204" pitchFamily="34" charset="0"/>
              </a:rPr>
              <a:t> at a time, and do well. Never forget to say “thanks”. Keep on going never give up. Whatever is worth doing is worth doing well. Believe in yourself. Believe in yourself. Action speak louder than words.</a:t>
            </a:r>
            <a:endParaRPr lang="zh-CN" altLang="en-US" b="1" dirty="0">
              <a:solidFill>
                <a:schemeClr val="bg1">
                  <a:lumMod val="95000"/>
                </a:schemeClr>
              </a:solidFill>
              <a:latin typeface="Calibri Light" panose="020F0302020204030204" pitchFamily="34" charset="0"/>
            </a:endParaRPr>
          </a:p>
        </p:txBody>
      </p:sp>
      <p:cxnSp>
        <p:nvCxnSpPr>
          <p:cNvPr id="26" name="直接连接符 25"/>
          <p:cNvCxnSpPr/>
          <p:nvPr/>
        </p:nvCxnSpPr>
        <p:spPr>
          <a:xfrm>
            <a:off x="5071804" y="2621496"/>
            <a:ext cx="0" cy="1425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3"/>
          <p:cNvGrpSpPr/>
          <p:nvPr/>
        </p:nvGrpSpPr>
        <p:grpSpPr>
          <a:xfrm>
            <a:off x="4091844" y="1663118"/>
            <a:ext cx="4071125" cy="4071125"/>
            <a:chOff x="3386666" y="719666"/>
            <a:chExt cx="5418667" cy="5418667"/>
          </a:xfrm>
        </p:grpSpPr>
        <p:sp>
          <p:nvSpPr>
            <p:cNvPr id="67" name="Diamond 4"/>
            <p:cNvSpPr/>
            <p:nvPr/>
          </p:nvSpPr>
          <p:spPr>
            <a:xfrm>
              <a:off x="3386666" y="719666"/>
              <a:ext cx="5418667" cy="5418667"/>
            </a:xfrm>
            <a:prstGeom prst="diamond">
              <a:avLst/>
            </a:prstGeom>
            <a:solidFill>
              <a:schemeClr val="bg1">
                <a:alpha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8"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S</a:t>
              </a:r>
              <a:endParaRPr lang="en-GB" sz="8000" kern="1200">
                <a:solidFill>
                  <a:schemeClr val="tx1"/>
                </a:solidFill>
                <a:latin typeface="+mj-lt"/>
              </a:endParaRPr>
            </a:p>
          </p:txBody>
        </p:sp>
        <p:sp>
          <p:nvSpPr>
            <p:cNvPr id="69"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W</a:t>
              </a:r>
              <a:endParaRPr lang="en-GB" sz="8000" kern="1200">
                <a:solidFill>
                  <a:schemeClr val="tx1"/>
                </a:solidFill>
                <a:latin typeface="+mj-lt"/>
              </a:endParaRPr>
            </a:p>
          </p:txBody>
        </p:sp>
        <p:sp>
          <p:nvSpPr>
            <p:cNvPr id="70"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latin typeface="+mj-lt"/>
                </a:rPr>
                <a:t>T</a:t>
              </a:r>
              <a:endParaRPr lang="en-GB" sz="8000" kern="1200">
                <a:solidFill>
                  <a:schemeClr val="tx1"/>
                </a:solidFill>
                <a:latin typeface="+mj-lt"/>
              </a:endParaRPr>
            </a:p>
          </p:txBody>
        </p:sp>
        <p:sp>
          <p:nvSpPr>
            <p:cNvPr id="71"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4B18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a:solidFill>
                    <a:schemeClr val="tx1"/>
                  </a:solidFill>
                </a:rPr>
                <a:t>O</a:t>
              </a:r>
              <a:endParaRPr lang="en-GB" sz="8000" kern="1200">
                <a:solidFill>
                  <a:schemeClr val="tx1"/>
                </a:solidFill>
              </a:endParaRPr>
            </a:p>
          </p:txBody>
        </p:sp>
      </p:grpSp>
      <p:grpSp>
        <p:nvGrpSpPr>
          <p:cNvPr id="72" name="Group 12"/>
          <p:cNvGrpSpPr/>
          <p:nvPr/>
        </p:nvGrpSpPr>
        <p:grpSpPr>
          <a:xfrm>
            <a:off x="562946" y="1991930"/>
            <a:ext cx="3070021" cy="1015663"/>
            <a:chOff x="8716043" y="2853384"/>
            <a:chExt cx="3070021" cy="1015663"/>
          </a:xfrm>
        </p:grpSpPr>
        <p:sp>
          <p:nvSpPr>
            <p:cNvPr id="73" name="TextBox 13"/>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4" name="TextBox 14"/>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5" name="Group 21"/>
          <p:cNvGrpSpPr/>
          <p:nvPr/>
        </p:nvGrpSpPr>
        <p:grpSpPr>
          <a:xfrm>
            <a:off x="562946" y="4331823"/>
            <a:ext cx="3070021" cy="1015663"/>
            <a:chOff x="8716043" y="2853384"/>
            <a:chExt cx="3070021" cy="1015663"/>
          </a:xfrm>
        </p:grpSpPr>
        <p:sp>
          <p:nvSpPr>
            <p:cNvPr id="76" name="TextBox 22"/>
            <p:cNvSpPr txBox="1"/>
            <p:nvPr/>
          </p:nvSpPr>
          <p:spPr>
            <a:xfrm>
              <a:off x="8716043" y="3222716"/>
              <a:ext cx="3070021" cy="646331"/>
            </a:xfrm>
            <a:prstGeom prst="rect">
              <a:avLst/>
            </a:prstGeom>
            <a:noFill/>
          </p:spPr>
          <p:txBody>
            <a:bodyPr wrap="square" rtlCol="0">
              <a:spAutoFit/>
            </a:bodyPr>
            <a:lstStyle/>
            <a:p>
              <a:pPr algn="r"/>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77" name="TextBox 23"/>
            <p:cNvSpPr txBox="1"/>
            <p:nvPr/>
          </p:nvSpPr>
          <p:spPr>
            <a:xfrm>
              <a:off x="10203580" y="2853384"/>
              <a:ext cx="1582484" cy="369332"/>
            </a:xfrm>
            <a:prstGeom prst="rect">
              <a:avLst/>
            </a:prstGeom>
            <a:noFill/>
          </p:spPr>
          <p:txBody>
            <a:bodyPr wrap="none" rtlCol="0">
              <a:spAutoFit/>
            </a:bodyPr>
            <a:lstStyle/>
            <a:p>
              <a:pPr algn="r"/>
              <a:r>
                <a:rPr lang="en-US" b="1" dirty="0">
                  <a:solidFill>
                    <a:srgbClr val="F4B183"/>
                  </a:solidFill>
                </a:rPr>
                <a:t>Web Analysis</a:t>
              </a:r>
              <a:endParaRPr lang="en-GB" b="1" dirty="0">
                <a:solidFill>
                  <a:srgbClr val="F4B183"/>
                </a:solidFill>
              </a:endParaRPr>
            </a:p>
          </p:txBody>
        </p:sp>
      </p:grpSp>
      <p:grpSp>
        <p:nvGrpSpPr>
          <p:cNvPr id="78" name="Group 24"/>
          <p:cNvGrpSpPr/>
          <p:nvPr/>
        </p:nvGrpSpPr>
        <p:grpSpPr>
          <a:xfrm flipH="1">
            <a:off x="8549726" y="1991930"/>
            <a:ext cx="3070021" cy="1015663"/>
            <a:chOff x="8716043" y="2853384"/>
            <a:chExt cx="3070021" cy="1015663"/>
          </a:xfrm>
        </p:grpSpPr>
        <p:sp>
          <p:nvSpPr>
            <p:cNvPr id="79" name="TextBox 25"/>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0" name="TextBox 26"/>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81" name="Group 27"/>
          <p:cNvGrpSpPr/>
          <p:nvPr/>
        </p:nvGrpSpPr>
        <p:grpSpPr>
          <a:xfrm flipH="1">
            <a:off x="8549726" y="4331823"/>
            <a:ext cx="3070021" cy="1015663"/>
            <a:chOff x="8716043" y="2853384"/>
            <a:chExt cx="3070021" cy="1015663"/>
          </a:xfrm>
        </p:grpSpPr>
        <p:sp>
          <p:nvSpPr>
            <p:cNvPr id="82" name="TextBox 28"/>
            <p:cNvSpPr txBox="1"/>
            <p:nvPr/>
          </p:nvSpPr>
          <p:spPr>
            <a:xfrm>
              <a:off x="8716043" y="3222716"/>
              <a:ext cx="3070021" cy="646331"/>
            </a:xfrm>
            <a:prstGeom prst="rect">
              <a:avLst/>
            </a:prstGeom>
            <a:noFill/>
          </p:spPr>
          <p:txBody>
            <a:bodyPr wrap="square" rtlCol="0">
              <a:spAutoFit/>
            </a:bodyPr>
            <a:lstStyle/>
            <a:p>
              <a:r>
                <a:rPr lang="en-GB" sz="1200">
                  <a:solidFill>
                    <a:schemeClr val="bg1"/>
                  </a:solidFill>
                </a:rPr>
                <a:t>Lorem ipsum dolor sit amet, consectetur adipiscing elit, sed do eiusmod tempor incididunt ut labore et dolore magna aliqua</a:t>
              </a:r>
              <a:endParaRPr lang="en-GB" sz="1200">
                <a:solidFill>
                  <a:schemeClr val="bg1"/>
                </a:solidFill>
              </a:endParaRPr>
            </a:p>
          </p:txBody>
        </p:sp>
        <p:sp>
          <p:nvSpPr>
            <p:cNvPr id="83" name="TextBox 29"/>
            <p:cNvSpPr txBox="1"/>
            <p:nvPr/>
          </p:nvSpPr>
          <p:spPr>
            <a:xfrm>
              <a:off x="10203580" y="2853384"/>
              <a:ext cx="1582484" cy="369332"/>
            </a:xfrm>
            <a:prstGeom prst="rect">
              <a:avLst/>
            </a:prstGeom>
            <a:noFill/>
          </p:spPr>
          <p:txBody>
            <a:bodyPr wrap="none" rtlCol="0">
              <a:spAutoFit/>
            </a:bodyPr>
            <a:lstStyle/>
            <a:p>
              <a:r>
                <a:rPr lang="en-US" b="1" dirty="0">
                  <a:solidFill>
                    <a:srgbClr val="F4B183"/>
                  </a:solidFill>
                </a:rPr>
                <a:t>Web Analysis</a:t>
              </a:r>
              <a:endParaRPr lang="en-GB" b="1" dirty="0">
                <a:solidFill>
                  <a:srgbClr val="F4B183"/>
                </a:solidFill>
              </a:endParaRPr>
            </a:p>
          </p:txBody>
        </p:sp>
      </p:grpSp>
      <p:grpSp>
        <p:nvGrpSpPr>
          <p:cNvPr id="20" name="组合 19"/>
          <p:cNvGrpSpPr/>
          <p:nvPr/>
        </p:nvGrpSpPr>
        <p:grpSpPr>
          <a:xfrm>
            <a:off x="134487" y="637135"/>
            <a:ext cx="10533513" cy="523220"/>
            <a:chOff x="134487" y="637135"/>
            <a:chExt cx="10533513" cy="523220"/>
          </a:xfrm>
        </p:grpSpPr>
        <p:sp>
          <p:nvSpPr>
            <p:cNvPr id="21"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2"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4"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nodeType="after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p:tgtEl>
                                          <p:spTgt spid="72"/>
                                        </p:tgtEl>
                                        <p:attrNameLst>
                                          <p:attrName>ppt_x</p:attrName>
                                        </p:attrNameLst>
                                      </p:cBhvr>
                                      <p:tavLst>
                                        <p:tav tm="0">
                                          <p:val>
                                            <p:strVal val="#ppt_x+#ppt_w*1.125000"/>
                                          </p:val>
                                        </p:tav>
                                        <p:tav tm="100000">
                                          <p:val>
                                            <p:strVal val="#ppt_x"/>
                                          </p:val>
                                        </p:tav>
                                      </p:tavLst>
                                    </p:anim>
                                    <p:animEffect transition="in" filter="wipe(left)">
                                      <p:cBhvr>
                                        <p:cTn id="14" dur="500"/>
                                        <p:tgtEl>
                                          <p:spTgt spid="72"/>
                                        </p:tgtEl>
                                      </p:cBhvr>
                                    </p:animEffect>
                                  </p:childTnLst>
                                </p:cTn>
                              </p:par>
                            </p:childTnLst>
                          </p:cTn>
                        </p:par>
                        <p:par>
                          <p:cTn id="15" fill="hold">
                            <p:stCondLst>
                              <p:cond delay="1500"/>
                            </p:stCondLst>
                            <p:childTnLst>
                              <p:par>
                                <p:cTn id="16" presetID="1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p:tgtEl>
                                          <p:spTgt spid="75"/>
                                        </p:tgtEl>
                                        <p:attrNameLst>
                                          <p:attrName>ppt_x</p:attrName>
                                        </p:attrNameLst>
                                      </p:cBhvr>
                                      <p:tavLst>
                                        <p:tav tm="0">
                                          <p:val>
                                            <p:strVal val="#ppt_x+#ppt_w*1.125000"/>
                                          </p:val>
                                        </p:tav>
                                        <p:tav tm="100000">
                                          <p:val>
                                            <p:strVal val="#ppt_x"/>
                                          </p:val>
                                        </p:tav>
                                      </p:tavLst>
                                    </p:anim>
                                    <p:animEffect transition="in" filter="wipe(left)">
                                      <p:cBhvr>
                                        <p:cTn id="19" dur="500"/>
                                        <p:tgtEl>
                                          <p:spTgt spid="75"/>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p:tgtEl>
                                          <p:spTgt spid="78"/>
                                        </p:tgtEl>
                                        <p:attrNameLst>
                                          <p:attrName>ppt_x</p:attrName>
                                        </p:attrNameLst>
                                      </p:cBhvr>
                                      <p:tavLst>
                                        <p:tav tm="0">
                                          <p:val>
                                            <p:strVal val="#ppt_x+#ppt_w*1.125000"/>
                                          </p:val>
                                        </p:tav>
                                        <p:tav tm="100000">
                                          <p:val>
                                            <p:strVal val="#ppt_x"/>
                                          </p:val>
                                        </p:tav>
                                      </p:tavLst>
                                    </p:anim>
                                    <p:animEffect transition="in" filter="wipe(left)">
                                      <p:cBhvr>
                                        <p:cTn id="24" dur="500"/>
                                        <p:tgtEl>
                                          <p:spTgt spid="78"/>
                                        </p:tgtEl>
                                      </p:cBhvr>
                                    </p:animEffect>
                                  </p:childTnLst>
                                </p:cTn>
                              </p:par>
                            </p:childTnLst>
                          </p:cTn>
                        </p:par>
                        <p:par>
                          <p:cTn id="25" fill="hold">
                            <p:stCondLst>
                              <p:cond delay="2500"/>
                            </p:stCondLst>
                            <p:childTnLst>
                              <p:par>
                                <p:cTn id="26" presetID="12" presetClass="entr" presetSubtype="2"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ppt_x</p:attrName>
                                        </p:attrNameLst>
                                      </p:cBhvr>
                                      <p:tavLst>
                                        <p:tav tm="0">
                                          <p:val>
                                            <p:strVal val="#ppt_x+#ppt_w*1.125000"/>
                                          </p:val>
                                        </p:tav>
                                        <p:tav tm="100000">
                                          <p:val>
                                            <p:strVal val="#ppt_x"/>
                                          </p:val>
                                        </p:tav>
                                      </p:tavLst>
                                    </p:anim>
                                    <p:animEffect transition="in" filter="wipe(left)">
                                      <p:cBhvr>
                                        <p:cTn id="2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p:nvPr/>
        </p:nvSpPr>
        <p:spPr>
          <a:xfrm>
            <a:off x="947399" y="2122381"/>
            <a:ext cx="5237501" cy="1892826"/>
          </a:xfrm>
          <a:prstGeom prst="rect">
            <a:avLst/>
          </a:prstGeom>
        </p:spPr>
        <p:txBody>
          <a:bodyPr wrap="square">
            <a:spAutoFit/>
          </a:bodyPr>
          <a:lstStyle/>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Compellingly deliver prospective catalysts for change before economically sound meta-services. Intrinsicly enable optimal results for error-free architectures. Conveniently drive professional communities for extensive </a:t>
            </a:r>
            <a:r>
              <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functionalities. </a:t>
            </a:r>
            <a:endParaRPr lang="en-US" sz="900" b="1" u="sng"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 Compellingly deliver prospective catalysts for change before economically sound meta-services. Intrinsicly enable optimal results for error-free architectures. Conveniently drive professional communities for extensive functionalities. </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pPr algn="just"/>
            <a:r>
              <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Continually deliver market positioning manufactured products whereas maintainable customer service. Rapidiously actualize e-business materials before viral vortals.</a:t>
            </a:r>
            <a:endParaRPr lang="en-US" sz="9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21" name="TextBox 24"/>
          <p:cNvSpPr txBox="1"/>
          <p:nvPr/>
        </p:nvSpPr>
        <p:spPr>
          <a:xfrm>
            <a:off x="947399" y="4373710"/>
            <a:ext cx="5237501" cy="1477328"/>
          </a:xfrm>
          <a:prstGeom prst="rect">
            <a:avLst/>
          </a:prstGeom>
          <a:noFill/>
        </p:spPr>
        <p:txBody>
          <a:bodyPr wrap="square" rtlCol="0">
            <a:spAutoFit/>
          </a:bodyPr>
          <a:lstStyle/>
          <a:p>
            <a:r>
              <a:rPr lang="en-US" dirty="0">
                <a:solidFill>
                  <a:srgbClr val="F4B183"/>
                </a:solidFill>
                <a:latin typeface="微软雅黑 Light" panose="020B0502040204020203" pitchFamily="34" charset="-122"/>
                <a:ea typeface="微软雅黑 Light" panose="020B0502040204020203" pitchFamily="34" charset="-122"/>
              </a:rPr>
              <a:t>WEB ESSENTIAL </a:t>
            </a:r>
            <a:endParaRPr lang="en-US" dirty="0">
              <a:solidFill>
                <a:srgbClr val="F4B183"/>
              </a:solidFill>
              <a:latin typeface="微软雅黑 Light" panose="020B0502040204020203" pitchFamily="34" charset="-122"/>
              <a:ea typeface="微软雅黑 Light" panose="020B0502040204020203" pitchFamily="34" charset="-122"/>
            </a:endParaRPr>
          </a:p>
          <a:p>
            <a:r>
              <a:rPr lang="en-US" dirty="0">
                <a:solidFill>
                  <a:srgbClr val="F4B183"/>
                </a:solidFill>
                <a:latin typeface="微软雅黑 Light" panose="020B0502040204020203" pitchFamily="34" charset="-122"/>
                <a:ea typeface="微软雅黑 Light" panose="020B0502040204020203" pitchFamily="34" charset="-122"/>
              </a:rPr>
              <a:t>TOOLS</a:t>
            </a:r>
            <a:endParaRPr lang="en-US" dirty="0">
              <a:solidFill>
                <a:srgbClr val="F4B183"/>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Uniquely architect B2C products and scalable synergy. </a:t>
            </a:r>
            <a:endParaRPr lang="en-US" sz="900"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Dynamically deploy future-proof outsourcing with magnetic </a:t>
            </a:r>
            <a:r>
              <a:rPr lang="en-US" sz="900" dirty="0" err="1">
                <a:solidFill>
                  <a:schemeClr val="bg1"/>
                </a:solidFill>
                <a:latin typeface="微软雅黑 Light" panose="020B0502040204020203" pitchFamily="34" charset="-122"/>
                <a:ea typeface="微软雅黑 Light" panose="020B0502040204020203" pitchFamily="34" charset="-122"/>
              </a:rPr>
              <a:t>vortals</a:t>
            </a:r>
            <a:r>
              <a:rPr lang="en-US" sz="900" dirty="0">
                <a:solidFill>
                  <a:schemeClr val="bg1"/>
                </a:solidFill>
                <a:latin typeface="微软雅黑 Light" panose="020B0502040204020203" pitchFamily="34" charset="-122"/>
                <a:ea typeface="微软雅黑 Light" panose="020B0502040204020203" pitchFamily="34" charset="-122"/>
              </a:rPr>
              <a:t>. Compellingly synergize robust users after frictionless value. Appropriately seize vertical resources whereas impactful deliverables</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22" name="TextBox 19"/>
          <p:cNvSpPr txBox="1"/>
          <p:nvPr/>
        </p:nvSpPr>
        <p:spPr>
          <a:xfrm>
            <a:off x="1041400" y="1550881"/>
            <a:ext cx="1306458" cy="255389"/>
          </a:xfrm>
          <a:prstGeom prst="roundRect">
            <a:avLst/>
          </a:prstGeom>
          <a:solidFill>
            <a:srgbClr val="F4B183"/>
          </a:solidFill>
        </p:spPr>
        <p:txBody>
          <a:bodyPr wrap="none" rtlCol="0">
            <a:spAutoFit/>
          </a:bodyPr>
          <a:lstStyle/>
          <a:p>
            <a:r>
              <a:rPr lang="en-US" sz="900" dirty="0">
                <a:latin typeface="微软雅黑 Light" panose="020B0502040204020203" pitchFamily="34" charset="-122"/>
                <a:ea typeface="微软雅黑 Light" panose="020B0502040204020203" pitchFamily="34" charset="-122"/>
              </a:rPr>
              <a:t>TWO BRAND IMAGE</a:t>
            </a:r>
            <a:endParaRPr lang="en-US" sz="900" dirty="0">
              <a:latin typeface="微软雅黑 Light" panose="020B0502040204020203" pitchFamily="34" charset="-122"/>
              <a:ea typeface="微软雅黑 Light" panose="020B0502040204020203" pitchFamily="34" charset="-122"/>
            </a:endParaRPr>
          </a:p>
        </p:txBody>
      </p:sp>
      <p:pic>
        <p:nvPicPr>
          <p:cNvPr id="23" name="图片占位符 4"/>
          <p:cNvPicPr>
            <a:picLocks noChangeAspect="1"/>
          </p:cNvPicPr>
          <p:nvPr/>
        </p:nvPicPr>
        <p:blipFill>
          <a:blip r:embed="rId1">
            <a:extLst>
              <a:ext uri="{28A0092B-C50C-407E-A947-70E740481C1C}">
                <a14:useLocalDpi xmlns:a14="http://schemas.microsoft.com/office/drawing/2010/main" val="0"/>
              </a:ext>
            </a:extLst>
          </a:blip>
          <a:srcRect l="34456" r="34456"/>
          <a:stretch>
            <a:fillRect/>
          </a:stretch>
        </p:blipFill>
        <p:spPr>
          <a:xfrm>
            <a:off x="6735763" y="1447800"/>
            <a:ext cx="2203450" cy="4727575"/>
          </a:xfrm>
          <a:prstGeom prst="rect">
            <a:avLst/>
          </a:prstGeom>
        </p:spPr>
      </p:pic>
      <p:pic>
        <p:nvPicPr>
          <p:cNvPr id="24" name="图片占位符 6" descr="图片包含 室内, 餐桌, 计算机, 办公桌&#10;&#10;已生成极高可信度的说明"/>
          <p:cNvPicPr>
            <a:picLocks noChangeAspect="1"/>
          </p:cNvPicPr>
          <p:nvPr/>
        </p:nvPicPr>
        <p:blipFill>
          <a:blip r:embed="rId2">
            <a:extLst>
              <a:ext uri="{28A0092B-C50C-407E-A947-70E740481C1C}">
                <a14:useLocalDpi xmlns:a14="http://schemas.microsoft.com/office/drawing/2010/main" val="0"/>
              </a:ext>
            </a:extLst>
          </a:blip>
          <a:srcRect l="34069" r="34069"/>
          <a:stretch>
            <a:fillRect/>
          </a:stretch>
        </p:blipFill>
        <p:spPr>
          <a:xfrm>
            <a:off x="9023350" y="1447800"/>
            <a:ext cx="2203450" cy="4727575"/>
          </a:xfrm>
          <a:prstGeom prst="rect">
            <a:avLst/>
          </a:prstGeom>
        </p:spPr>
      </p:pic>
      <p:grpSp>
        <p:nvGrpSpPr>
          <p:cNvPr id="7" name="组合 6"/>
          <p:cNvGrpSpPr/>
          <p:nvPr/>
        </p:nvGrpSpPr>
        <p:grpSpPr>
          <a:xfrm>
            <a:off x="134487" y="637135"/>
            <a:ext cx="10533513" cy="523220"/>
            <a:chOff x="134487" y="637135"/>
            <a:chExt cx="10533513" cy="523220"/>
          </a:xfrm>
        </p:grpSpPr>
        <p:sp>
          <p:nvSpPr>
            <p:cNvPr id="8"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9"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1"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fade">
                                      <p:cBhvr>
                                        <p:cTn id="15" dur="500"/>
                                        <p:tgtEl>
                                          <p:spTgt spid="20">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Effect transition="in" filter="fade">
                                      <p:cBhvr>
                                        <p:cTn id="19" dur="500"/>
                                        <p:tgtEl>
                                          <p:spTgt spid="20">
                                            <p:txEl>
                                              <p:pRg st="5" end="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wipe(left)">
                                      <p:cBhvr>
                                        <p:cTn id="23" dur="500"/>
                                        <p:tgtEl>
                                          <p:spTgt spid="2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wipe(left)">
                                      <p:cBhvr>
                                        <p:cTn id="27" dur="500"/>
                                        <p:tgtEl>
                                          <p:spTgt spid="21">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animEffect transition="in" filter="wipe(left)">
                                      <p:cBhvr>
                                        <p:cTn id="31" dur="500"/>
                                        <p:tgtEl>
                                          <p:spTgt spid="21">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
          <p:cNvSpPr/>
          <p:nvPr/>
        </p:nvSpPr>
        <p:spPr>
          <a:xfrm>
            <a:off x="13208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01</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8" name="Rectangle 6"/>
          <p:cNvSpPr/>
          <p:nvPr/>
        </p:nvSpPr>
        <p:spPr>
          <a:xfrm>
            <a:off x="21044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9" name="Oval 7"/>
          <p:cNvSpPr/>
          <p:nvPr/>
        </p:nvSpPr>
        <p:spPr>
          <a:xfrm>
            <a:off x="13334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02</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Rectangle 8"/>
          <p:cNvSpPr/>
          <p:nvPr/>
        </p:nvSpPr>
        <p:spPr>
          <a:xfrm>
            <a:off x="21170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1" name="Oval 9"/>
          <p:cNvSpPr/>
          <p:nvPr/>
        </p:nvSpPr>
        <p:spPr>
          <a:xfrm>
            <a:off x="13208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03</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2" name="Rectangle 10"/>
          <p:cNvSpPr/>
          <p:nvPr/>
        </p:nvSpPr>
        <p:spPr>
          <a:xfrm>
            <a:off x="21044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Oval 11"/>
          <p:cNvSpPr/>
          <p:nvPr/>
        </p:nvSpPr>
        <p:spPr>
          <a:xfrm>
            <a:off x="6515100" y="2032000"/>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04</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4" name="Rectangle 12"/>
          <p:cNvSpPr/>
          <p:nvPr/>
        </p:nvSpPr>
        <p:spPr>
          <a:xfrm>
            <a:off x="7298744" y="2007442"/>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5" name="Oval 13"/>
          <p:cNvSpPr/>
          <p:nvPr/>
        </p:nvSpPr>
        <p:spPr>
          <a:xfrm>
            <a:off x="6527710" y="3379526"/>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05</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6" name="Rectangle 14"/>
          <p:cNvSpPr/>
          <p:nvPr/>
        </p:nvSpPr>
        <p:spPr>
          <a:xfrm>
            <a:off x="7311354" y="3354968"/>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7" name="Oval 15"/>
          <p:cNvSpPr/>
          <p:nvPr/>
        </p:nvSpPr>
        <p:spPr>
          <a:xfrm>
            <a:off x="6515100" y="4677094"/>
            <a:ext cx="684914" cy="684914"/>
          </a:xfrm>
          <a:prstGeom prst="ellipse">
            <a:avLst/>
          </a:prstGeom>
          <a:solidFill>
            <a:srgbClr val="F4B183"/>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微软雅黑 Light" panose="020B0502040204020203" pitchFamily="34" charset="-122"/>
                <a:ea typeface="微软雅黑 Light" panose="020B0502040204020203" pitchFamily="34" charset="-122"/>
              </a:rPr>
              <a:t>06</a:t>
            </a:r>
            <a:endParaRPr lang="en-US" dirty="0">
              <a:solidFill>
                <a:schemeClr val="tx1"/>
              </a:solidFill>
              <a:latin typeface="微软雅黑 Light" panose="020B0502040204020203" pitchFamily="34" charset="-122"/>
              <a:ea typeface="微软雅黑 Light" panose="020B0502040204020203" pitchFamily="34" charset="-122"/>
            </a:endParaRPr>
          </a:p>
        </p:txBody>
      </p:sp>
      <p:sp>
        <p:nvSpPr>
          <p:cNvPr id="18" name="Rectangle 16"/>
          <p:cNvSpPr/>
          <p:nvPr/>
        </p:nvSpPr>
        <p:spPr>
          <a:xfrm>
            <a:off x="7298744" y="4652536"/>
            <a:ext cx="3826456" cy="784830"/>
          </a:xfrm>
          <a:prstGeom prst="rect">
            <a:avLst/>
          </a:prstGeom>
        </p:spPr>
        <p:txBody>
          <a:bodyPr wrap="square">
            <a:spAutoFit/>
          </a:bodyPr>
          <a:lstStyle/>
          <a:p>
            <a:r>
              <a:rPr lang="en-US" sz="900" b="1" dirty="0">
                <a:solidFill>
                  <a:schemeClr val="bg1"/>
                </a:solidFill>
                <a:latin typeface="微软雅黑 Light" panose="020B0502040204020203" pitchFamily="34" charset="-122"/>
                <a:ea typeface="微软雅黑 Light" panose="020B0502040204020203" pitchFamily="34" charset="-122"/>
              </a:rPr>
              <a:t>Objectively recaptiualize clicks-and-mortar vortals whereas premier content. </a:t>
            </a:r>
            <a:endParaRPr lang="en-US" sz="900" b="1" dirty="0">
              <a:solidFill>
                <a:schemeClr val="bg1"/>
              </a:solidFill>
              <a:latin typeface="微软雅黑 Light" panose="020B0502040204020203" pitchFamily="34" charset="-122"/>
              <a:ea typeface="微软雅黑 Light" panose="020B0502040204020203" pitchFamily="34" charset="-122"/>
            </a:endParaRPr>
          </a:p>
          <a:p>
            <a:endParaRPr lang="en-US" sz="900" dirty="0">
              <a:solidFill>
                <a:schemeClr val="bg1"/>
              </a:solidFill>
              <a:latin typeface="微软雅黑 Light" panose="020B0502040204020203" pitchFamily="34" charset="-122"/>
              <a:ea typeface="微软雅黑 Light" panose="020B0502040204020203" pitchFamily="34" charset="-122"/>
            </a:endParaRPr>
          </a:p>
          <a:p>
            <a:r>
              <a:rPr lang="en-US" sz="900" dirty="0">
                <a:solidFill>
                  <a:schemeClr val="bg1"/>
                </a:solidFill>
                <a:latin typeface="微软雅黑 Light" panose="020B0502040204020203" pitchFamily="34" charset="-122"/>
                <a:ea typeface="微软雅黑 Light" panose="020B0502040204020203" pitchFamily="34" charset="-122"/>
              </a:rPr>
              <a:t>Interactively productize alternative infomediaries before holistic channels. </a:t>
            </a:r>
            <a:endParaRPr lang="en-US" sz="900" dirty="0">
              <a:solidFill>
                <a:schemeClr val="bg1"/>
              </a:solidFill>
              <a:latin typeface="微软雅黑 Light" panose="020B0502040204020203" pitchFamily="34" charset="-122"/>
              <a:ea typeface="微软雅黑 Light" panose="020B0502040204020203" pitchFamily="34" charset="-122"/>
            </a:endParaRPr>
          </a:p>
        </p:txBody>
      </p:sp>
      <p:grpSp>
        <p:nvGrpSpPr>
          <p:cNvPr id="19" name="组合 18"/>
          <p:cNvGrpSpPr/>
          <p:nvPr/>
        </p:nvGrpSpPr>
        <p:grpSpPr>
          <a:xfrm>
            <a:off x="134487" y="637135"/>
            <a:ext cx="10533513" cy="523220"/>
            <a:chOff x="134487" y="637135"/>
            <a:chExt cx="10533513" cy="523220"/>
          </a:xfrm>
        </p:grpSpPr>
        <p:sp>
          <p:nvSpPr>
            <p:cNvPr id="20"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21"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3"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连接符 23"/>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450" decel="100000" fill="hold"/>
                                        <p:tgtEl>
                                          <p:spTgt spid="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300"/>
                                        <p:tgtEl>
                                          <p:spTgt spid="8">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300"/>
                                        <p:tgtEl>
                                          <p:spTgt spid="8">
                                            <p:txEl>
                                              <p:pRg st="2" end="2"/>
                                            </p:txEl>
                                          </p:spTgt>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450" decel="100000" fill="hold"/>
                                        <p:tgtEl>
                                          <p:spTgt spid="9"/>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300"/>
                                        <p:tgtEl>
                                          <p:spTgt spid="10">
                                            <p:txEl>
                                              <p:pRg st="0" end="0"/>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300"/>
                                        <p:tgtEl>
                                          <p:spTgt spid="10">
                                            <p:txEl>
                                              <p:pRg st="2" end="2"/>
                                            </p:txEl>
                                          </p:spTgt>
                                        </p:tgtEl>
                                      </p:cBhvr>
                                    </p:animEffect>
                                  </p:childTnLst>
                                </p:cTn>
                              </p:par>
                            </p:childTnLst>
                          </p:cTn>
                        </p:par>
                        <p:par>
                          <p:cTn id="34" fill="hold">
                            <p:stCondLst>
                              <p:cond delay="3000"/>
                            </p:stCondLst>
                            <p:childTnLst>
                              <p:par>
                                <p:cTn id="35" presetID="37"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450" decel="100000" fill="hold"/>
                                        <p:tgtEl>
                                          <p:spTgt spid="11"/>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300"/>
                                        <p:tgtEl>
                                          <p:spTgt spid="12">
                                            <p:txEl>
                                              <p:pRg st="0" end="0"/>
                                            </p:txEl>
                                          </p:spTgt>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left)">
                                      <p:cBhvr>
                                        <p:cTn id="48" dur="300"/>
                                        <p:tgtEl>
                                          <p:spTgt spid="12">
                                            <p:txEl>
                                              <p:pRg st="2" end="2"/>
                                            </p:txEl>
                                          </p:spTgt>
                                        </p:tgtEl>
                                      </p:cBhvr>
                                    </p:animEffect>
                                  </p:childTnLst>
                                </p:cTn>
                              </p:par>
                            </p:childTnLst>
                          </p:cTn>
                        </p:par>
                        <p:par>
                          <p:cTn id="49" fill="hold">
                            <p:stCondLst>
                              <p:cond delay="4500"/>
                            </p:stCondLst>
                            <p:childTnLst>
                              <p:par>
                                <p:cTn id="50" presetID="37"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450" decel="100000" fill="hold"/>
                                        <p:tgtEl>
                                          <p:spTgt spid="13"/>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300"/>
                                        <p:tgtEl>
                                          <p:spTgt spid="14">
                                            <p:txEl>
                                              <p:pRg st="0" end="0"/>
                                            </p:txEl>
                                          </p:spTgt>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wipe(left)">
                                      <p:cBhvr>
                                        <p:cTn id="63" dur="300"/>
                                        <p:tgtEl>
                                          <p:spTgt spid="14">
                                            <p:txEl>
                                              <p:pRg st="2" end="2"/>
                                            </p:txEl>
                                          </p:spTgt>
                                        </p:tgtEl>
                                      </p:cBhvr>
                                    </p:animEffect>
                                  </p:childTnLst>
                                </p:cTn>
                              </p:par>
                            </p:childTnLst>
                          </p:cTn>
                        </p:par>
                        <p:par>
                          <p:cTn id="64" fill="hold">
                            <p:stCondLst>
                              <p:cond delay="6000"/>
                            </p:stCondLst>
                            <p:childTnLst>
                              <p:par>
                                <p:cTn id="65" presetID="3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anim calcmode="lin" valueType="num">
                                      <p:cBhvr>
                                        <p:cTn id="68" dur="500" fill="hold"/>
                                        <p:tgtEl>
                                          <p:spTgt spid="15"/>
                                        </p:tgtEl>
                                        <p:attrNameLst>
                                          <p:attrName>ppt_x</p:attrName>
                                        </p:attrNameLst>
                                      </p:cBhvr>
                                      <p:tavLst>
                                        <p:tav tm="0">
                                          <p:val>
                                            <p:strVal val="#ppt_x"/>
                                          </p:val>
                                        </p:tav>
                                        <p:tav tm="100000">
                                          <p:val>
                                            <p:strVal val="#ppt_x"/>
                                          </p:val>
                                        </p:tav>
                                      </p:tavLst>
                                    </p:anim>
                                    <p:anim calcmode="lin" valueType="num">
                                      <p:cBhvr>
                                        <p:cTn id="69" dur="450" decel="100000" fill="hold"/>
                                        <p:tgtEl>
                                          <p:spTgt spid="15"/>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300"/>
                                        <p:tgtEl>
                                          <p:spTgt spid="16">
                                            <p:txEl>
                                              <p:pRg st="0" end="0"/>
                                            </p:txEl>
                                          </p:spTgt>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16">
                                            <p:txEl>
                                              <p:pRg st="2" end="2"/>
                                            </p:txEl>
                                          </p:spTgt>
                                        </p:tgtEl>
                                        <p:attrNameLst>
                                          <p:attrName>style.visibility</p:attrName>
                                        </p:attrNameLst>
                                      </p:cBhvr>
                                      <p:to>
                                        <p:strVal val="visible"/>
                                      </p:to>
                                    </p:set>
                                    <p:animEffect transition="in" filter="wipe(left)">
                                      <p:cBhvr>
                                        <p:cTn id="78" dur="300"/>
                                        <p:tgtEl>
                                          <p:spTgt spid="16">
                                            <p:txEl>
                                              <p:pRg st="2" end="2"/>
                                            </p:txEl>
                                          </p:spTgt>
                                        </p:tgtEl>
                                      </p:cBhvr>
                                    </p:animEffect>
                                  </p:childTnLst>
                                </p:cTn>
                              </p:par>
                            </p:childTnLst>
                          </p:cTn>
                        </p:par>
                        <p:par>
                          <p:cTn id="79" fill="hold">
                            <p:stCondLst>
                              <p:cond delay="7500"/>
                            </p:stCondLst>
                            <p:childTnLst>
                              <p:par>
                                <p:cTn id="80" presetID="37"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anim calcmode="lin" valueType="num">
                                      <p:cBhvr>
                                        <p:cTn id="83" dur="500" fill="hold"/>
                                        <p:tgtEl>
                                          <p:spTgt spid="17"/>
                                        </p:tgtEl>
                                        <p:attrNameLst>
                                          <p:attrName>ppt_x</p:attrName>
                                        </p:attrNameLst>
                                      </p:cBhvr>
                                      <p:tavLst>
                                        <p:tav tm="0">
                                          <p:val>
                                            <p:strVal val="#ppt_x"/>
                                          </p:val>
                                        </p:tav>
                                        <p:tav tm="100000">
                                          <p:val>
                                            <p:strVal val="#ppt_x"/>
                                          </p:val>
                                        </p:tav>
                                      </p:tavLst>
                                    </p:anim>
                                    <p:anim calcmode="lin" valueType="num">
                                      <p:cBhvr>
                                        <p:cTn id="84" dur="450" decel="100000" fill="hold"/>
                                        <p:tgtEl>
                                          <p:spTgt spid="17"/>
                                        </p:tgtEl>
                                        <p:attrNameLst>
                                          <p:attrName>ppt_y</p:attrName>
                                        </p:attrNameLst>
                                      </p:cBhvr>
                                      <p:tavLst>
                                        <p:tav tm="0">
                                          <p:val>
                                            <p:strVal val="#ppt_y+1"/>
                                          </p:val>
                                        </p:tav>
                                        <p:tav tm="100000">
                                          <p:val>
                                            <p:strVal val="#ppt_y-.03"/>
                                          </p:val>
                                        </p:tav>
                                      </p:tavLst>
                                    </p:anim>
                                    <p:anim calcmode="lin" valueType="num">
                                      <p:cBhvr>
                                        <p:cTn id="85"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86" fill="hold">
                            <p:stCondLst>
                              <p:cond delay="8000"/>
                            </p:stCondLst>
                            <p:childTnLst>
                              <p:par>
                                <p:cTn id="87" presetID="22" presetClass="entr" presetSubtype="8" fill="hold" grpId="0" nodeType="afterEffect">
                                  <p:stCondLst>
                                    <p:cond delay="0"/>
                                  </p:stCondLst>
                                  <p:childTnLst>
                                    <p:set>
                                      <p:cBhvr>
                                        <p:cTn id="88" dur="1" fill="hold">
                                          <p:stCondLst>
                                            <p:cond delay="0"/>
                                          </p:stCondLst>
                                        </p:cTn>
                                        <p:tgtEl>
                                          <p:spTgt spid="18">
                                            <p:txEl>
                                              <p:pRg st="0" end="0"/>
                                            </p:txEl>
                                          </p:spTgt>
                                        </p:tgtEl>
                                        <p:attrNameLst>
                                          <p:attrName>style.visibility</p:attrName>
                                        </p:attrNameLst>
                                      </p:cBhvr>
                                      <p:to>
                                        <p:strVal val="visible"/>
                                      </p:to>
                                    </p:set>
                                    <p:animEffect transition="in" filter="wipe(left)">
                                      <p:cBhvr>
                                        <p:cTn id="89" dur="300"/>
                                        <p:tgtEl>
                                          <p:spTgt spid="18">
                                            <p:txEl>
                                              <p:pRg st="0" end="0"/>
                                            </p:txEl>
                                          </p:spTgt>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18">
                                            <p:txEl>
                                              <p:pRg st="2" end="2"/>
                                            </p:txEl>
                                          </p:spTgt>
                                        </p:tgtEl>
                                        <p:attrNameLst>
                                          <p:attrName>style.visibility</p:attrName>
                                        </p:attrNameLst>
                                      </p:cBhvr>
                                      <p:to>
                                        <p:strVal val="visible"/>
                                      </p:to>
                                    </p:set>
                                    <p:animEffect transition="in" filter="wipe(left)">
                                      <p:cBhvr>
                                        <p:cTn id="93" dur="3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9" grpId="0" animBg="1"/>
      <p:bldP spid="10" grpId="0" build="p"/>
      <p:bldP spid="11" grpId="0" animBg="1"/>
      <p:bldP spid="12" grpId="0" build="p"/>
      <p:bldP spid="13" grpId="0" animBg="1"/>
      <p:bldP spid="14" grpId="0" build="p"/>
      <p:bldP spid="15" grpId="0" animBg="1"/>
      <p:bldP spid="16" grpId="0" build="p"/>
      <p:bldP spid="17" grpId="0" animBg="1"/>
      <p:bldP spid="1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
          <p:cNvGraphicFramePr/>
          <p:nvPr/>
        </p:nvGraphicFramePr>
        <p:xfrm>
          <a:off x="943767" y="1632527"/>
          <a:ext cx="4886687" cy="26425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Chart 16"/>
          <p:cNvGraphicFramePr/>
          <p:nvPr/>
        </p:nvGraphicFramePr>
        <p:xfrm>
          <a:off x="6416312" y="1632527"/>
          <a:ext cx="4886687" cy="2642520"/>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3"/>
          <p:cNvGrpSpPr/>
          <p:nvPr/>
        </p:nvGrpSpPr>
        <p:grpSpPr>
          <a:xfrm>
            <a:off x="1578995" y="4707057"/>
            <a:ext cx="687003" cy="687003"/>
            <a:chOff x="1578995" y="4719757"/>
            <a:chExt cx="687003" cy="687003"/>
          </a:xfrm>
          <a:solidFill>
            <a:srgbClr val="F4B183"/>
          </a:solidFill>
        </p:grpSpPr>
        <p:sp>
          <p:nvSpPr>
            <p:cNvPr id="22" name="Oval 17"/>
            <p:cNvSpPr/>
            <p:nvPr/>
          </p:nvSpPr>
          <p:spPr>
            <a:xfrm>
              <a:off x="157899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Freeform 5"/>
            <p:cNvSpPr/>
            <p:nvPr/>
          </p:nvSpPr>
          <p:spPr bwMode="auto">
            <a:xfrm>
              <a:off x="176498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grpSp>
        <p:nvGrpSpPr>
          <p:cNvPr id="24" name="Group 4"/>
          <p:cNvGrpSpPr/>
          <p:nvPr/>
        </p:nvGrpSpPr>
        <p:grpSpPr>
          <a:xfrm>
            <a:off x="6901145" y="4707057"/>
            <a:ext cx="687003" cy="687003"/>
            <a:chOff x="6901145" y="4719757"/>
            <a:chExt cx="687003" cy="687003"/>
          </a:xfrm>
          <a:solidFill>
            <a:srgbClr val="F4B183"/>
          </a:solidFill>
        </p:grpSpPr>
        <p:sp>
          <p:nvSpPr>
            <p:cNvPr id="25" name="Oval 19"/>
            <p:cNvSpPr/>
            <p:nvPr/>
          </p:nvSpPr>
          <p:spPr>
            <a:xfrm>
              <a:off x="6901145" y="4719757"/>
              <a:ext cx="687003" cy="6870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Freeform 5"/>
            <p:cNvSpPr/>
            <p:nvPr/>
          </p:nvSpPr>
          <p:spPr bwMode="auto">
            <a:xfrm>
              <a:off x="7087137" y="4921668"/>
              <a:ext cx="315017" cy="283178"/>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solidFill>
              <a:schemeClr val="tx1"/>
            </a:solidFill>
            <a:ln>
              <a:noFill/>
            </a:ln>
          </p:spPr>
          <p:txBody>
            <a:bodyPr vert="horz" wrap="square" lIns="91440" tIns="45720" rIns="91440" bIns="45720" numCol="1" anchor="t" anchorCtr="0" compatLnSpc="1"/>
            <a:lstStyle/>
            <a:p>
              <a:endParaRPr lang="en-GB"/>
            </a:p>
          </p:txBody>
        </p:sp>
      </p:grpSp>
      <p:sp>
        <p:nvSpPr>
          <p:cNvPr id="27" name="TextBox 22"/>
          <p:cNvSpPr txBox="1"/>
          <p:nvPr/>
        </p:nvSpPr>
        <p:spPr>
          <a:xfrm>
            <a:off x="2451990" y="4962967"/>
            <a:ext cx="2238113" cy="369332"/>
          </a:xfrm>
          <a:prstGeom prst="rect">
            <a:avLst/>
          </a:prstGeom>
          <a:noFill/>
        </p:spPr>
        <p:txBody>
          <a:bodyPr wrap="none" rtlCol="0">
            <a:spAutoFit/>
          </a:bodyPr>
          <a:lstStyle/>
          <a:p>
            <a:r>
              <a:rPr lang="en-US" b="1" dirty="0">
                <a:solidFill>
                  <a:srgbClr val="F4B183"/>
                </a:solidFill>
              </a:rPr>
              <a:t>Sale By Year Report</a:t>
            </a:r>
            <a:endParaRPr lang="en-GB" b="1" dirty="0">
              <a:solidFill>
                <a:srgbClr val="F4B183"/>
              </a:solidFill>
            </a:endParaRPr>
          </a:p>
        </p:txBody>
      </p:sp>
      <p:sp>
        <p:nvSpPr>
          <p:cNvPr id="28" name="TextBox 23"/>
          <p:cNvSpPr txBox="1"/>
          <p:nvPr/>
        </p:nvSpPr>
        <p:spPr>
          <a:xfrm>
            <a:off x="7774140" y="4962967"/>
            <a:ext cx="2238113" cy="369332"/>
          </a:xfrm>
          <a:prstGeom prst="rect">
            <a:avLst/>
          </a:prstGeom>
          <a:noFill/>
        </p:spPr>
        <p:txBody>
          <a:bodyPr wrap="none" rtlCol="0">
            <a:spAutoFit/>
          </a:bodyPr>
          <a:lstStyle/>
          <a:p>
            <a:r>
              <a:rPr lang="en-US" b="1">
                <a:solidFill>
                  <a:srgbClr val="F4B183"/>
                </a:solidFill>
              </a:rPr>
              <a:t>Sale By Year Report</a:t>
            </a:r>
            <a:endParaRPr lang="en-GB" b="1">
              <a:solidFill>
                <a:srgbClr val="F4B183"/>
              </a:solidFill>
            </a:endParaRPr>
          </a:p>
        </p:txBody>
      </p:sp>
      <p:sp>
        <p:nvSpPr>
          <p:cNvPr id="29" name="Rectangle 24"/>
          <p:cNvSpPr/>
          <p:nvPr/>
        </p:nvSpPr>
        <p:spPr>
          <a:xfrm>
            <a:off x="1578994"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sp>
        <p:nvSpPr>
          <p:cNvPr id="30" name="Rectangle 25"/>
          <p:cNvSpPr/>
          <p:nvPr/>
        </p:nvSpPr>
        <p:spPr>
          <a:xfrm>
            <a:off x="6901145" y="5460305"/>
            <a:ext cx="3699587" cy="1015663"/>
          </a:xfrm>
          <a:prstGeom prst="rect">
            <a:avLst/>
          </a:prstGeom>
        </p:spPr>
        <p:txBody>
          <a:bodyPr wrap="square">
            <a:spAutoFit/>
          </a:bodyPr>
          <a:lstStyle/>
          <a:p>
            <a:r>
              <a:rPr lang="en-GB" sz="1200">
                <a:solidFill>
                  <a:schemeClr val="bg1"/>
                </a:solidFill>
              </a:rPr>
              <a:t>Lorem ipsum dolor sit amet, consectetur adipiscing elit. Integer dolor quam, pretium eu placerat eu semper et nunc. </a:t>
            </a:r>
            <a:endParaRPr lang="en-GB" sz="1200">
              <a:solidFill>
                <a:schemeClr val="bg1"/>
              </a:solidFill>
            </a:endParaRPr>
          </a:p>
          <a:p>
            <a:r>
              <a:rPr lang="en-GB" sz="1200">
                <a:solidFill>
                  <a:schemeClr val="bg1"/>
                </a:solidFill>
              </a:rPr>
              <a:t>Nullam porttitor consectetur nunc in tempor. Cras vitae venenatis sem at pretium arcu. </a:t>
            </a:r>
            <a:endParaRPr lang="en-GB" sz="1200">
              <a:solidFill>
                <a:schemeClr val="bg1"/>
              </a:solidFill>
            </a:endParaRPr>
          </a:p>
        </p:txBody>
      </p:sp>
      <p:grpSp>
        <p:nvGrpSpPr>
          <p:cNvPr id="14" name="组合 13"/>
          <p:cNvGrpSpPr/>
          <p:nvPr/>
        </p:nvGrpSpPr>
        <p:grpSpPr>
          <a:xfrm>
            <a:off x="134487" y="637135"/>
            <a:ext cx="10533513" cy="523220"/>
            <a:chOff x="134487" y="637135"/>
            <a:chExt cx="10533513" cy="523220"/>
          </a:xfrm>
        </p:grpSpPr>
        <p:sp>
          <p:nvSpPr>
            <p:cNvPr id="15" name="TextBox 39"/>
            <p:cNvSpPr txBox="1"/>
            <p:nvPr/>
          </p:nvSpPr>
          <p:spPr>
            <a:xfrm>
              <a:off x="337566" y="637135"/>
              <a:ext cx="902811" cy="523220"/>
            </a:xfrm>
            <a:prstGeom prst="rect">
              <a:avLst/>
            </a:prstGeom>
            <a:noFill/>
          </p:spPr>
          <p:txBody>
            <a:bodyPr wrap="none" rtlCol="0">
              <a:spAutoFit/>
            </a:bodyPr>
            <a:lstStyle/>
            <a:p>
              <a:pPr algn="ctr"/>
              <a:r>
                <a:rPr lang="zh-CN" altLang="en-US" sz="2800" dirty="0">
                  <a:solidFill>
                    <a:schemeClr val="bg1">
                      <a:lumMod val="95000"/>
                    </a:schemeClr>
                  </a:solidFill>
                  <a:latin typeface="Dense" panose="02000000000000000000" pitchFamily="50" charset="0"/>
                  <a:ea typeface="微软雅黑 Light" panose="020B0502040204020203" pitchFamily="34" charset="-122"/>
                </a:rPr>
                <a:t>目录</a:t>
              </a:r>
              <a:endParaRPr lang="en-US" sz="2800" dirty="0">
                <a:solidFill>
                  <a:schemeClr val="bg1">
                    <a:lumMod val="95000"/>
                  </a:schemeClr>
                </a:solidFill>
                <a:latin typeface="Dense" panose="02000000000000000000" pitchFamily="50" charset="0"/>
                <a:ea typeface="微软雅黑 Light" panose="020B0502040204020203" pitchFamily="34" charset="-122"/>
              </a:endParaRPr>
            </a:p>
          </p:txBody>
        </p:sp>
        <p:sp>
          <p:nvSpPr>
            <p:cNvPr id="16" name="Rectangle 41"/>
            <p:cNvSpPr/>
            <p:nvPr/>
          </p:nvSpPr>
          <p:spPr>
            <a:xfrm rot="16200000">
              <a:off x="95249" y="885029"/>
              <a:ext cx="457200" cy="27432"/>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44"/>
            <p:cNvSpPr txBox="1"/>
            <p:nvPr/>
          </p:nvSpPr>
          <p:spPr>
            <a:xfrm>
              <a:off x="1191057" y="744857"/>
              <a:ext cx="1088760" cy="307777"/>
            </a:xfrm>
            <a:prstGeom prst="rect">
              <a:avLst/>
            </a:prstGeom>
            <a:noFill/>
          </p:spPr>
          <p:txBody>
            <a:bodyPr wrap="none" rtlCol="0">
              <a:spAutoFit/>
            </a:bodyPr>
            <a:lstStyle/>
            <a:p>
              <a:pPr algn="ctr"/>
              <a:r>
                <a:rPr lang="en-US" altLang="zh-CN" sz="1400" dirty="0">
                  <a:solidFill>
                    <a:schemeClr val="bg1">
                      <a:lumMod val="95000"/>
                    </a:schemeClr>
                  </a:solidFill>
                </a:rPr>
                <a:t>DIRECTORY</a:t>
              </a:r>
              <a:endParaRPr lang="en-US" sz="14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Rectangle 41"/>
            <p:cNvSpPr/>
            <p:nvPr/>
          </p:nvSpPr>
          <p:spPr>
            <a:xfrm rot="16200000">
              <a:off x="-25340" y="829973"/>
              <a:ext cx="457200" cy="13754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接连接符 30"/>
            <p:cNvCxnSpPr/>
            <p:nvPr/>
          </p:nvCxnSpPr>
          <p:spPr>
            <a:xfrm>
              <a:off x="2381250" y="898745"/>
              <a:ext cx="82867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3500"/>
                            </p:stCondLst>
                            <p:childTnLst>
                              <p:par>
                                <p:cTn id="31" presetID="53" presetClass="entr" presetSubtype="16"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P spid="27" grpId="0"/>
      <p:bldP spid="28" grpId="0"/>
      <p:bldP spid="29" grpId="0"/>
      <p:bldP spid="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
          <p:cNvSpPr txBox="1"/>
          <p:nvPr/>
        </p:nvSpPr>
        <p:spPr>
          <a:xfrm>
            <a:off x="5151262" y="4103235"/>
            <a:ext cx="1680268" cy="369332"/>
          </a:xfrm>
          <a:prstGeom prst="rect">
            <a:avLst/>
          </a:prstGeom>
          <a:noFill/>
        </p:spPr>
        <p:txBody>
          <a:bodyPr wrap="none" rtlCol="0">
            <a:spAutoFit/>
          </a:bodyPr>
          <a:lstStyle/>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CREATIVE &amp; PROFESSIONAL</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a:p>
            <a:pPr algn="ctr"/>
            <a:r>
              <a:rPr lang="en-US" sz="900" dirty="0">
                <a:solidFill>
                  <a:schemeClr val="bg1">
                    <a:lumMod val="95000"/>
                  </a:schemeClr>
                </a:solidFill>
                <a:latin typeface="微软雅黑 Light" panose="020B0502040204020203" pitchFamily="34" charset="-122"/>
                <a:ea typeface="微软雅黑 Light" panose="020B0502040204020203" pitchFamily="34" charset="-122"/>
              </a:rPr>
              <a:t>2017</a:t>
            </a:r>
            <a:endParaRPr lang="en-US" sz="9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TextBox 4"/>
          <p:cNvSpPr txBox="1"/>
          <p:nvPr/>
        </p:nvSpPr>
        <p:spPr>
          <a:xfrm>
            <a:off x="4094465" y="3445641"/>
            <a:ext cx="3793863" cy="584775"/>
          </a:xfrm>
          <a:prstGeom prst="rect">
            <a:avLst/>
          </a:prstGeom>
          <a:noFill/>
        </p:spPr>
        <p:txBody>
          <a:bodyPr wrap="square" rtlCol="0">
            <a:spAutoFit/>
          </a:bodyPr>
          <a:lstStyle/>
          <a:p>
            <a:pPr algn="ctr"/>
            <a:r>
              <a:rPr lang="zh-CN" altLang="en-US" sz="2000" b="1" dirty="0">
                <a:solidFill>
                  <a:srgbClr val="F4B183"/>
                </a:solidFill>
                <a:latin typeface="微软雅黑 Light" panose="020B0502040204020203" pitchFamily="34" charset="-122"/>
                <a:ea typeface="微软雅黑 Light" panose="020B0502040204020203" pitchFamily="34" charset="-122"/>
              </a:rPr>
              <a:t>欧</a:t>
            </a:r>
            <a:r>
              <a:rPr lang="zh-CN" altLang="en-US" b="1" dirty="0">
                <a:solidFill>
                  <a:srgbClr val="F4B183"/>
                </a:solidFill>
                <a:latin typeface="微软雅黑 Light" panose="020B0502040204020203" pitchFamily="34" charset="-122"/>
                <a:ea typeface="微软雅黑 Light" panose="020B0502040204020203" pitchFamily="34" charset="-122"/>
              </a:rPr>
              <a:t>美商务工作模板</a:t>
            </a:r>
            <a:endParaRPr lang="en-US" altLang="zh-CN" b="1" dirty="0">
              <a:solidFill>
                <a:srgbClr val="F4B183"/>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bg1">
                    <a:lumMod val="95000"/>
                  </a:schemeClr>
                </a:solidFill>
              </a:rPr>
              <a:t>Europe and the United States business work template</a:t>
            </a:r>
            <a:endParaRPr lang="en-US" sz="1200"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28" name="TextBox 4"/>
          <p:cNvSpPr txBox="1"/>
          <p:nvPr/>
        </p:nvSpPr>
        <p:spPr>
          <a:xfrm>
            <a:off x="4627020" y="2538063"/>
            <a:ext cx="2728752" cy="769441"/>
          </a:xfrm>
          <a:prstGeom prst="rect">
            <a:avLst/>
          </a:prstGeom>
          <a:noFill/>
        </p:spPr>
        <p:txBody>
          <a:bodyPr wrap="square" rtlCol="0">
            <a:spAutoFit/>
          </a:bodyPr>
          <a:lstStyle/>
          <a:p>
            <a:pPr algn="ctr"/>
            <a:r>
              <a:rPr lang="zh-CN" altLang="en-US" sz="4400" b="1" dirty="0">
                <a:solidFill>
                  <a:srgbClr val="F4B183"/>
                </a:solidFill>
                <a:latin typeface="微软雅黑 Light" panose="020B0502040204020203" pitchFamily="34" charset="-122"/>
              </a:rPr>
              <a:t>谢谢下载</a:t>
            </a:r>
            <a:endParaRPr lang="en-US" sz="4400" b="1" dirty="0">
              <a:solidFill>
                <a:srgbClr val="F4B183"/>
              </a:solidFill>
              <a:latin typeface="微软雅黑 Light" panose="020B0502040204020203" pitchFamily="34" charset="-122"/>
            </a:endParaRPr>
          </a:p>
        </p:txBody>
      </p:sp>
      <p:sp>
        <p:nvSpPr>
          <p:cNvPr id="29" name="KSO_Shape"/>
          <p:cNvSpPr/>
          <p:nvPr/>
        </p:nvSpPr>
        <p:spPr>
          <a:xfrm>
            <a:off x="2599935" y="2157468"/>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KSO_Shape"/>
          <p:cNvSpPr/>
          <p:nvPr/>
        </p:nvSpPr>
        <p:spPr>
          <a:xfrm rot="10800000">
            <a:off x="8821660" y="3878991"/>
            <a:ext cx="765316" cy="765316"/>
          </a:xfrm>
          <a:custGeom>
            <a:avLst/>
            <a:gdLst>
              <a:gd name="connsiteX0" fmla="*/ 386329 w 1380180"/>
              <a:gd name="connsiteY0" fmla="*/ 0 h 1380181"/>
              <a:gd name="connsiteX1" fmla="*/ 432048 w 1380180"/>
              <a:gd name="connsiteY1" fmla="*/ 0 h 1380181"/>
              <a:gd name="connsiteX2" fmla="*/ 432048 w 1380180"/>
              <a:gd name="connsiteY2" fmla="*/ 386329 h 1380181"/>
              <a:gd name="connsiteX3" fmla="*/ 1380180 w 1380180"/>
              <a:gd name="connsiteY3" fmla="*/ 386329 h 1380181"/>
              <a:gd name="connsiteX4" fmla="*/ 1380180 w 1380180"/>
              <a:gd name="connsiteY4" fmla="*/ 432048 h 1380181"/>
              <a:gd name="connsiteX5" fmla="*/ 432048 w 1380180"/>
              <a:gd name="connsiteY5" fmla="*/ 432048 h 1380181"/>
              <a:gd name="connsiteX6" fmla="*/ 432048 w 1380180"/>
              <a:gd name="connsiteY6" fmla="*/ 1380181 h 1380181"/>
              <a:gd name="connsiteX7" fmla="*/ 386329 w 1380180"/>
              <a:gd name="connsiteY7" fmla="*/ 1380181 h 1380181"/>
              <a:gd name="connsiteX8" fmla="*/ 386329 w 1380180"/>
              <a:gd name="connsiteY8" fmla="*/ 432048 h 1380181"/>
              <a:gd name="connsiteX9" fmla="*/ 0 w 1380180"/>
              <a:gd name="connsiteY9" fmla="*/ 432048 h 1380181"/>
              <a:gd name="connsiteX10" fmla="*/ 0 w 1380180"/>
              <a:gd name="connsiteY10" fmla="*/ 386329 h 1380181"/>
              <a:gd name="connsiteX11" fmla="*/ 386329 w 1380180"/>
              <a:gd name="connsiteY11" fmla="*/ 386329 h 13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180" h="1380181">
                <a:moveTo>
                  <a:pt x="386329" y="0"/>
                </a:moveTo>
                <a:lnTo>
                  <a:pt x="432048" y="0"/>
                </a:lnTo>
                <a:lnTo>
                  <a:pt x="432048" y="386329"/>
                </a:lnTo>
                <a:lnTo>
                  <a:pt x="1380180" y="386329"/>
                </a:lnTo>
                <a:lnTo>
                  <a:pt x="1380180" y="432048"/>
                </a:lnTo>
                <a:lnTo>
                  <a:pt x="432048" y="432048"/>
                </a:lnTo>
                <a:lnTo>
                  <a:pt x="432048" y="1380181"/>
                </a:lnTo>
                <a:lnTo>
                  <a:pt x="386329" y="1380181"/>
                </a:lnTo>
                <a:lnTo>
                  <a:pt x="386329" y="432048"/>
                </a:lnTo>
                <a:lnTo>
                  <a:pt x="0" y="432048"/>
                </a:lnTo>
                <a:lnTo>
                  <a:pt x="0" y="386329"/>
                </a:lnTo>
                <a:lnTo>
                  <a:pt x="386329" y="38632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KSO_Shape"/>
          <p:cNvSpPr/>
          <p:nvPr/>
        </p:nvSpPr>
        <p:spPr bwMode="auto">
          <a:xfrm>
            <a:off x="4401346" y="2578510"/>
            <a:ext cx="451348" cy="532042"/>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F4B18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right)">
                                      <p:cBhvr>
                                        <p:cTn id="13" dur="500"/>
                                        <p:tgtEl>
                                          <p:spTgt spid="1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双向绑定</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MVVM</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MVVM</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  Model</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-View-ViewModel </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     即模型</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视图模型</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一种</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简化用户界面的事件驱动编程方式</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3.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核心是</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ViewModel</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层，生成和维护视图数据层</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）该层向上与视图层进行双向数据绑定</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）向下与 Model 层通过接口请求进行数据交互</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lvl="1"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
        <p:nvSpPr>
          <p:cNvPr id="3" name="文本框 2"/>
          <p:cNvSpPr txBox="1"/>
          <p:nvPr/>
        </p:nvSpPr>
        <p:spPr>
          <a:xfrm>
            <a:off x="9008745" y="591820"/>
            <a:ext cx="1646555" cy="306705"/>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 MVVM</a:t>
            </a:r>
            <a:r>
              <a:rPr lang="zh-CN" altLang="en-US" sz="1400">
                <a:solidFill>
                  <a:schemeClr val="bg1"/>
                </a:solidFill>
                <a:latin typeface="Microsoft YaHei" panose="020B0503020204020204" pitchFamily="34" charset="-122"/>
                <a:ea typeface="Microsoft YaHei" panose="020B0503020204020204" pitchFamily="34" charset="-122"/>
              </a:rPr>
              <a:t>原理</a:t>
            </a:r>
            <a:r>
              <a:rPr lang="zh-CN" altLang="en-US" sz="1400">
                <a:solidFill>
                  <a:schemeClr val="bg1"/>
                </a:solidFill>
                <a:latin typeface="Microsoft YaHei" panose="020B0503020204020204" pitchFamily="34" charset="-122"/>
                <a:ea typeface="Microsoft YaHei" panose="020B0503020204020204" pitchFamily="34" charset="-122"/>
              </a:rPr>
              <a:t>简化</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1"/>
          <a:stretch>
            <a:fillRect/>
          </a:stretch>
        </p:blipFill>
        <p:spPr>
          <a:xfrm>
            <a:off x="4657725" y="2368550"/>
            <a:ext cx="6772275" cy="1190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Microsoft YaHei" panose="020B0503020204020204" pitchFamily="34" charset="-122"/>
                <a:ea typeface="Microsoft YaHei"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Microsoft YaHei" panose="020B0503020204020204" pitchFamily="34" charset="-122"/>
                <a:ea typeface="Microsoft YaHei"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模板下载：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1"/>
              </a:rPr>
              <a:t>www.ypppt.com/moban/</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 </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节</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日</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模板：</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2"/>
              </a:rPr>
              <a:t>www.ypppt.com/jieri/</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背景图片：</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3"/>
              </a:rPr>
              <a:t>www.ypppt.com/beijing/</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图表下载：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4"/>
              </a:rPr>
              <a:t>www.ypppt.com/tubiao/</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素材下载：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5"/>
              </a:rPr>
              <a:t>www.ypppt.com/sucai/</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rPr>
              <a:t>            </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教程下载：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6"/>
              </a:rPr>
              <a:t>www.ypppt.com/jiaocheng</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hlinkClick r:id="rId6"/>
              </a:rPr>
              <a:t>/</a:t>
            </a:r>
            <a:endPar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endParaRPr>
          </a:p>
          <a:p>
            <a:pPr>
              <a:lnSpc>
                <a:spcPts val="2400"/>
              </a:lnSpc>
            </a:pPr>
            <a:r>
              <a:rPr lang="zh-CN" altLang="en-US" sz="1200" kern="0" dirty="0">
                <a:solidFill>
                  <a:srgbClr val="EEECE1">
                    <a:lumMod val="25000"/>
                  </a:srgbClr>
                </a:solidFill>
                <a:latin typeface="Microsoft YaHei" panose="020B0503020204020204" pitchFamily="34" charset="-122"/>
                <a:ea typeface="Microsoft YaHei" panose="020B0503020204020204" pitchFamily="34" charset="-122"/>
              </a:rPr>
              <a:t>字</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体下载：</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7"/>
              </a:rPr>
              <a:t>http://www.ypppt.com/ziti/</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            </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绘本故事</a:t>
            </a:r>
            <a:r>
              <a:rPr lang="en-US" altLang="zh-CN" sz="1200" kern="0" dirty="0" smtClean="0">
                <a:solidFill>
                  <a:srgbClr val="EEECE1">
                    <a:lumMod val="25000"/>
                  </a:srgbClr>
                </a:solidFill>
                <a:latin typeface="Microsoft YaHei" panose="020B0503020204020204" pitchFamily="34" charset="-122"/>
                <a:ea typeface="Microsoft YaHei" panose="020B0503020204020204" pitchFamily="34" charset="-122"/>
              </a:rPr>
              <a:t>PPT</a:t>
            </a:r>
            <a:r>
              <a:rPr lang="zh-CN" altLang="en-US" sz="1200" kern="0" dirty="0" smtClean="0">
                <a:solidFill>
                  <a:srgbClr val="EEECE1">
                    <a:lumMod val="25000"/>
                  </a:srgbClr>
                </a:solidFill>
                <a:latin typeface="Microsoft YaHei" panose="020B0503020204020204" pitchFamily="34" charset="-122"/>
                <a:ea typeface="Microsoft YaHei" panose="020B0503020204020204" pitchFamily="34" charset="-122"/>
              </a:rPr>
              <a:t>：</a:t>
            </a:r>
            <a:r>
              <a:rPr lang="en-US" altLang="zh-CN" sz="1200" kern="0" dirty="0">
                <a:solidFill>
                  <a:srgbClr val="EEECE1">
                    <a:lumMod val="25000"/>
                  </a:srgbClr>
                </a:solidFill>
                <a:latin typeface="Microsoft YaHei" panose="020B0503020204020204" pitchFamily="34" charset="-122"/>
                <a:ea typeface="Microsoft YaHei" panose="020B0503020204020204" pitchFamily="34" charset="-122"/>
                <a:hlinkClick r:id="rId8"/>
              </a:rPr>
              <a:t>http://www.ypppt.com/gushi/</a:t>
            </a:r>
            <a:endParaRPr lang="en-US" altLang="zh-CN" sz="1200" kern="0" dirty="0">
              <a:solidFill>
                <a:srgbClr val="EEECE1">
                  <a:lumMod val="25000"/>
                </a:srgb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双向绑定</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MVVM</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MVVM</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  Model-View-ViewModel</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     即模型</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视图模型</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一种</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简化用户界面的事件驱动编程方式</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3.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核心是</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ViewModel</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层，生成和维护视图数据层</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）该层向上与视图层进行双向数据绑定</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）向下与 Model 层通过接口请求进行数据交互</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lvl="1"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
        <p:nvSpPr>
          <p:cNvPr id="6" name="文本框 5"/>
          <p:cNvSpPr txBox="1"/>
          <p:nvPr/>
        </p:nvSpPr>
        <p:spPr>
          <a:xfrm>
            <a:off x="8680450" y="591820"/>
            <a:ext cx="2005965" cy="306705"/>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 Vue</a:t>
            </a:r>
            <a:r>
              <a:rPr lang="zh-CN" altLang="en-US" sz="1400">
                <a:solidFill>
                  <a:schemeClr val="bg1"/>
                </a:solidFill>
                <a:latin typeface="Microsoft YaHei" panose="020B0503020204020204" pitchFamily="34" charset="-122"/>
                <a:ea typeface="Microsoft YaHei" panose="020B0503020204020204" pitchFamily="34" charset="-122"/>
              </a:rPr>
              <a:t>视角理解</a:t>
            </a:r>
            <a:r>
              <a:rPr lang="en-US" altLang="zh-CN" sz="1400">
                <a:solidFill>
                  <a:schemeClr val="bg1"/>
                </a:solidFill>
                <a:latin typeface="Microsoft YaHei" panose="020B0503020204020204" pitchFamily="34" charset="-122"/>
                <a:ea typeface="Microsoft YaHei" panose="020B0503020204020204" pitchFamily="34" charset="-122"/>
              </a:rPr>
              <a:t>MVVM</a:t>
            </a:r>
            <a:endParaRPr lang="en-US" altLang="zh-CN" sz="1400">
              <a:solidFill>
                <a:schemeClr val="bg1"/>
              </a:solidFill>
              <a:latin typeface="Microsoft YaHei" panose="020B0503020204020204" pitchFamily="34" charset="-122"/>
              <a:ea typeface="Microsoft YaHei" panose="020B0503020204020204" pitchFamily="34" charset="-122"/>
            </a:endParaRPr>
          </a:p>
        </p:txBody>
      </p:sp>
      <p:pic>
        <p:nvPicPr>
          <p:cNvPr id="7" name="图片 6"/>
          <p:cNvPicPr>
            <a:picLocks noChangeAspect="1"/>
          </p:cNvPicPr>
          <p:nvPr/>
        </p:nvPicPr>
        <p:blipFill>
          <a:blip r:embed="rId1"/>
          <a:stretch>
            <a:fillRect/>
          </a:stretch>
        </p:blipFill>
        <p:spPr>
          <a:xfrm>
            <a:off x="4806950" y="2359025"/>
            <a:ext cx="6577330" cy="24041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dissolve/>
      </p:transition>
    </mc:Choice>
    <mc:Fallback>
      <p:transition>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39"/>
          <p:cNvSpPr txBox="1"/>
          <p:nvPr/>
        </p:nvSpPr>
        <p:spPr>
          <a:xfrm>
            <a:off x="408940" y="636905"/>
            <a:ext cx="1605280" cy="521970"/>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双向绑定</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59" name="Rectangle 41"/>
          <p:cNvSpPr/>
          <p:nvPr/>
        </p:nvSpPr>
        <p:spPr>
          <a:xfrm rot="16200000">
            <a:off x="95250" y="885190"/>
            <a:ext cx="457200" cy="2730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0" name="TextBox 44"/>
          <p:cNvSpPr txBox="1"/>
          <p:nvPr/>
        </p:nvSpPr>
        <p:spPr>
          <a:xfrm>
            <a:off x="1965008" y="744855"/>
            <a:ext cx="707390" cy="306705"/>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rPr>
              <a:t>MVVM</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61" name="Rectangle 41"/>
          <p:cNvSpPr/>
          <p:nvPr/>
        </p:nvSpPr>
        <p:spPr>
          <a:xfrm rot="16200000">
            <a:off x="-25400" y="829945"/>
            <a:ext cx="457200" cy="137795"/>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62" name="直接连接符 61"/>
          <p:cNvCxnSpPr/>
          <p:nvPr/>
        </p:nvCxnSpPr>
        <p:spPr>
          <a:xfrm>
            <a:off x="2834005" y="898525"/>
            <a:ext cx="77040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45440" y="1676597"/>
            <a:ext cx="4836795" cy="2987913"/>
            <a:chOff x="1043" y="2836"/>
            <a:chExt cx="5826" cy="4706"/>
          </a:xfrm>
        </p:grpSpPr>
        <p:sp>
          <p:nvSpPr>
            <p:cNvPr id="2" name="TextBox 22"/>
            <p:cNvSpPr txBox="1"/>
            <p:nvPr/>
          </p:nvSpPr>
          <p:spPr>
            <a:xfrm>
              <a:off x="1137" y="2836"/>
              <a:ext cx="1198" cy="580"/>
            </a:xfrm>
            <a:prstGeom prst="rect">
              <a:avLst/>
            </a:prstGeom>
            <a:noFill/>
          </p:spPr>
          <p:txBody>
            <a:bodyPr wrap="square" rtlCol="0">
              <a:spAutoFit/>
            </a:bodyPr>
            <a:p>
              <a:r>
                <a:rPr lang="en-US" b="1" dirty="0">
                  <a:solidFill>
                    <a:srgbClr val="F4B183"/>
                  </a:solidFill>
                  <a:latin typeface="Microsoft YaHei" panose="020B0503020204020204" pitchFamily="34" charset="-122"/>
                  <a:ea typeface="Microsoft YaHei" panose="020B0503020204020204" pitchFamily="34" charset="-122"/>
                </a:rPr>
                <a:t>MVVM</a:t>
              </a:r>
              <a:endParaRPr lang="en-US" b="1" dirty="0">
                <a:solidFill>
                  <a:srgbClr val="F4B183"/>
                </a:solidFill>
                <a:latin typeface="Microsoft YaHei" panose="020B0503020204020204" pitchFamily="34" charset="-122"/>
                <a:ea typeface="Microsoft YaHei" panose="020B0503020204020204" pitchFamily="34" charset="-122"/>
              </a:endParaRPr>
            </a:p>
          </p:txBody>
        </p:sp>
        <p:sp>
          <p:nvSpPr>
            <p:cNvPr id="4" name="Rectangle 24"/>
            <p:cNvSpPr/>
            <p:nvPr/>
          </p:nvSpPr>
          <p:spPr>
            <a:xfrm>
              <a:off x="1043" y="3665"/>
              <a:ext cx="5826" cy="3877"/>
            </a:xfrm>
            <a:prstGeom prst="rect">
              <a:avLst/>
            </a:prstGeom>
          </p:spPr>
          <p:txBody>
            <a:bodyPr wrap="square">
              <a:spAutoFit/>
            </a:bodyPr>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  Model</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-View-ViewModel </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     即模型</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视图模型</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一种</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简化用户界面的事件驱动编程方式</a:t>
              </a:r>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3.  </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核心是</a:t>
              </a:r>
              <a:r>
                <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ViewModel</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层，生成和维护视图数据层</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1</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）该层向上与视图层进行双向数据绑定</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algn="just"/>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a:t>
              </a:r>
              <a:r>
                <a:rPr lang="en-US" altLang="zh-CN"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2</a:t>
              </a:r>
              <a:r>
                <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rPr>
                <a:t>）向下与 Model 层通过接口请求进行数据交互</a:t>
              </a:r>
              <a:endParaRPr lang="zh-CN" alt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sym typeface="+mn-ea"/>
              </a:endParaRPr>
            </a:p>
            <a:p>
              <a:pPr lvl="1" algn="just"/>
              <a:endParaRPr lang="en-US" sz="1400" dirty="0">
                <a:solidFill>
                  <a:schemeClr val="bg1">
                    <a:lumMod val="95000"/>
                  </a:schemeClr>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8" name="组合 7"/>
          <p:cNvGrpSpPr/>
          <p:nvPr/>
        </p:nvGrpSpPr>
        <p:grpSpPr>
          <a:xfrm>
            <a:off x="4522470" y="4242435"/>
            <a:ext cx="3336925" cy="1450340"/>
            <a:chOff x="1043" y="2882"/>
            <a:chExt cx="5826" cy="2284"/>
          </a:xfrm>
        </p:grpSpPr>
        <p:sp>
          <p:nvSpPr>
            <p:cNvPr id="9" name="TextBox 22"/>
            <p:cNvSpPr txBox="1"/>
            <p:nvPr/>
          </p:nvSpPr>
          <p:spPr>
            <a:xfrm>
              <a:off x="2470" y="2882"/>
              <a:ext cx="2582" cy="580"/>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脏数据</a:t>
              </a:r>
              <a:r>
                <a:rPr lang="zh-CN" altLang="en-US" b="1" dirty="0">
                  <a:solidFill>
                    <a:srgbClr val="F4B183"/>
                  </a:solidFill>
                  <a:latin typeface="Microsoft YaHei" panose="020B0503020204020204" pitchFamily="34" charset="-122"/>
                  <a:ea typeface="Microsoft YaHei" panose="020B0503020204020204" pitchFamily="34" charset="-122"/>
                </a:rPr>
                <a:t>检查</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0" name="Rectangle 24"/>
            <p:cNvSpPr/>
            <p:nvPr/>
          </p:nvSpPr>
          <p:spPr>
            <a:xfrm>
              <a:off x="1043" y="3665"/>
              <a:ext cx="5826" cy="1501"/>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检测的时机是在数据发生变化时进行</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遍历检查所有的</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Watcher,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比较变化</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grpSp>
        <p:nvGrpSpPr>
          <p:cNvPr id="11" name="组合 10"/>
          <p:cNvGrpSpPr/>
          <p:nvPr/>
        </p:nvGrpSpPr>
        <p:grpSpPr>
          <a:xfrm>
            <a:off x="8201025" y="4242435"/>
            <a:ext cx="3783330" cy="1718945"/>
            <a:chOff x="1043" y="2798"/>
            <a:chExt cx="5964" cy="2707"/>
          </a:xfrm>
        </p:grpSpPr>
        <p:sp>
          <p:nvSpPr>
            <p:cNvPr id="12" name="TextBox 22"/>
            <p:cNvSpPr txBox="1"/>
            <p:nvPr/>
          </p:nvSpPr>
          <p:spPr>
            <a:xfrm>
              <a:off x="1755" y="2798"/>
              <a:ext cx="4400" cy="580"/>
            </a:xfrm>
            <a:prstGeom prst="rect">
              <a:avLst/>
            </a:prstGeom>
            <a:noFill/>
          </p:spPr>
          <p:txBody>
            <a:bodyPr wrap="square" rtlCol="0">
              <a:spAutoFit/>
            </a:bodyPr>
            <a:p>
              <a:r>
                <a:rPr lang="zh-CN" altLang="en-US" b="1" dirty="0">
                  <a:solidFill>
                    <a:srgbClr val="F4B183"/>
                  </a:solidFill>
                  <a:latin typeface="Microsoft YaHei" panose="020B0503020204020204" pitchFamily="34" charset="-122"/>
                  <a:ea typeface="Microsoft YaHei" panose="020B0503020204020204" pitchFamily="34" charset="-122"/>
                </a:rPr>
                <a:t>变化侦测 </a:t>
              </a:r>
              <a:r>
                <a:rPr lang="en-US" altLang="zh-CN" b="1" dirty="0">
                  <a:solidFill>
                    <a:srgbClr val="F4B183"/>
                  </a:solidFill>
                  <a:latin typeface="Microsoft YaHei" panose="020B0503020204020204" pitchFamily="34" charset="-122"/>
                  <a:ea typeface="Microsoft YaHei" panose="020B0503020204020204" pitchFamily="34" charset="-122"/>
                </a:rPr>
                <a:t>/ </a:t>
              </a:r>
              <a:r>
                <a:rPr lang="zh-CN" altLang="en-US" b="1" dirty="0">
                  <a:solidFill>
                    <a:srgbClr val="F4B183"/>
                  </a:solidFill>
                  <a:latin typeface="Microsoft YaHei" panose="020B0503020204020204" pitchFamily="34" charset="-122"/>
                  <a:ea typeface="Microsoft YaHei" panose="020B0503020204020204" pitchFamily="34" charset="-122"/>
                </a:rPr>
                <a:t>数据劫持</a:t>
              </a:r>
              <a:endParaRPr lang="zh-CN" altLang="en-US" b="1" dirty="0">
                <a:solidFill>
                  <a:srgbClr val="F4B183"/>
                </a:solidFill>
                <a:latin typeface="Microsoft YaHei" panose="020B0503020204020204" pitchFamily="34" charset="-122"/>
                <a:ea typeface="Microsoft YaHei" panose="020B0503020204020204" pitchFamily="34" charset="-122"/>
              </a:endParaRPr>
            </a:p>
          </p:txBody>
        </p:sp>
        <p:sp>
          <p:nvSpPr>
            <p:cNvPr id="13" name="Rectangle 24"/>
            <p:cNvSpPr/>
            <p:nvPr/>
          </p:nvSpPr>
          <p:spPr>
            <a:xfrm>
              <a:off x="1043" y="3665"/>
              <a:ext cx="5964" cy="1840"/>
            </a:xfrm>
            <a:prstGeom prst="rect">
              <a:avLst/>
            </a:prstGeom>
          </p:spPr>
          <p:txBody>
            <a:bodyPr wrap="square">
              <a:spAutoFit/>
            </a:bodyPr>
            <a:p>
              <a:r>
                <a:rPr lang="en-US" altLang="en-GB"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1.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借用第三方</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API</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来</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劫持数据每个属性对应的getter和setter</a:t>
              </a:r>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2.  Vue2.x </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引入虚拟</a:t>
              </a:r>
              <a:r>
                <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DOM</a:t>
              </a:r>
              <a:r>
                <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rPr>
                <a:t>，节点更新优化</a:t>
              </a:r>
              <a:endParaRPr lang="en-US" altLang="zh-CN"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a:p>
              <a:endParaRPr lang="zh-CN" altLang="en-US" sz="14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grpSp>
      <p:sp>
        <p:nvSpPr>
          <p:cNvPr id="3" name="文本框 2"/>
          <p:cNvSpPr txBox="1"/>
          <p:nvPr/>
        </p:nvSpPr>
        <p:spPr>
          <a:xfrm>
            <a:off x="9157335" y="591820"/>
            <a:ext cx="1529080" cy="306705"/>
          </a:xfrm>
          <a:prstGeom prst="rect">
            <a:avLst/>
          </a:prstGeom>
          <a:noFill/>
        </p:spPr>
        <p:txBody>
          <a:bodyPr wrap="square" rtlCol="0">
            <a:spAutoFit/>
          </a:bodyPr>
          <a:p>
            <a:r>
              <a:rPr lang="en-US" altLang="zh-CN" sz="1400">
                <a:solidFill>
                  <a:schemeClr val="bg1"/>
                </a:solidFill>
                <a:latin typeface="Microsoft YaHei" panose="020B0503020204020204" pitchFamily="34" charset="-122"/>
                <a:ea typeface="Microsoft YaHei" panose="020B0503020204020204" pitchFamily="34" charset="-122"/>
              </a:rPr>
              <a:t> </a:t>
            </a:r>
            <a:r>
              <a:rPr lang="zh-CN" altLang="en-US" sz="1400">
                <a:solidFill>
                  <a:schemeClr val="bg1"/>
                </a:solidFill>
                <a:latin typeface="Microsoft YaHei" panose="020B0503020204020204" pitchFamily="34" charset="-122"/>
                <a:ea typeface="Microsoft YaHei" panose="020B0503020204020204" pitchFamily="34" charset="-122"/>
              </a:rPr>
              <a:t>数据双向绑定</a:t>
            </a:r>
            <a:endParaRPr lang="zh-CN" altLang="en-US" sz="1400">
              <a:solidFill>
                <a:schemeClr val="bg1"/>
              </a:solidFill>
              <a:latin typeface="Microsoft YaHei" panose="020B0503020204020204" pitchFamily="34" charset="-122"/>
              <a:ea typeface="Microsoft YaHei" panose="020B0503020204020204" pitchFamily="34" charset="-122"/>
            </a:endParaRPr>
          </a:p>
        </p:txBody>
      </p:sp>
      <p:pic>
        <p:nvPicPr>
          <p:cNvPr id="7" name="图片 6"/>
          <p:cNvPicPr>
            <a:picLocks noChangeAspect="1"/>
          </p:cNvPicPr>
          <p:nvPr/>
        </p:nvPicPr>
        <p:blipFill>
          <a:blip r:embed="rId1"/>
          <a:stretch>
            <a:fillRect/>
          </a:stretch>
        </p:blipFill>
        <p:spPr>
          <a:xfrm>
            <a:off x="4635500" y="1395095"/>
            <a:ext cx="6808470" cy="2508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Freeform 31"/>
          <p:cNvSpPr/>
          <p:nvPr/>
        </p:nvSpPr>
        <p:spPr>
          <a:xfrm>
            <a:off x="4448383" y="2684754"/>
            <a:ext cx="745335" cy="745335"/>
          </a:xfrm>
          <a:custGeom>
            <a:avLst/>
            <a:gdLst/>
            <a:ahLst/>
            <a:cxnLst/>
            <a:rect l="l" t="t" r="r" b="b"/>
            <a:pathLst>
              <a:path w="228600" h="228600">
                <a:moveTo>
                  <a:pt x="62253" y="70672"/>
                </a:moveTo>
                <a:cubicBezTo>
                  <a:pt x="53068" y="74414"/>
                  <a:pt x="44946" y="79815"/>
                  <a:pt x="37888" y="86873"/>
                </a:cubicBezTo>
                <a:cubicBezTo>
                  <a:pt x="30829" y="93932"/>
                  <a:pt x="25429" y="102054"/>
                  <a:pt x="21687" y="111239"/>
                </a:cubicBezTo>
                <a:cubicBezTo>
                  <a:pt x="20836" y="113365"/>
                  <a:pt x="20836" y="115448"/>
                  <a:pt x="21687" y="117489"/>
                </a:cubicBezTo>
                <a:cubicBezTo>
                  <a:pt x="22537" y="119531"/>
                  <a:pt x="24025" y="120976"/>
                  <a:pt x="26151" y="121827"/>
                </a:cubicBezTo>
                <a:cubicBezTo>
                  <a:pt x="27257" y="122252"/>
                  <a:pt x="28278" y="122465"/>
                  <a:pt x="29213" y="122465"/>
                </a:cubicBezTo>
                <a:cubicBezTo>
                  <a:pt x="32785" y="122465"/>
                  <a:pt x="35336" y="120764"/>
                  <a:pt x="36867" y="117362"/>
                </a:cubicBezTo>
                <a:cubicBezTo>
                  <a:pt x="39759" y="110218"/>
                  <a:pt x="43947" y="103904"/>
                  <a:pt x="49432" y="98418"/>
                </a:cubicBezTo>
                <a:cubicBezTo>
                  <a:pt x="54918" y="92933"/>
                  <a:pt x="61232" y="88744"/>
                  <a:pt x="68376" y="85853"/>
                </a:cubicBezTo>
                <a:cubicBezTo>
                  <a:pt x="70502" y="84917"/>
                  <a:pt x="71991" y="83429"/>
                  <a:pt x="72841" y="81388"/>
                </a:cubicBezTo>
                <a:cubicBezTo>
                  <a:pt x="73691" y="79347"/>
                  <a:pt x="73691" y="77263"/>
                  <a:pt x="72841" y="75137"/>
                </a:cubicBezTo>
                <a:cubicBezTo>
                  <a:pt x="71991" y="73011"/>
                  <a:pt x="70545" y="71523"/>
                  <a:pt x="68504" y="70672"/>
                </a:cubicBezTo>
                <a:cubicBezTo>
                  <a:pt x="66463" y="69822"/>
                  <a:pt x="64379" y="69822"/>
                  <a:pt x="62253" y="70672"/>
                </a:cubicBezTo>
                <a:close/>
                <a:moveTo>
                  <a:pt x="208891" y="33295"/>
                </a:moveTo>
                <a:cubicBezTo>
                  <a:pt x="210039" y="33295"/>
                  <a:pt x="210996" y="33720"/>
                  <a:pt x="211761" y="34571"/>
                </a:cubicBezTo>
                <a:lnTo>
                  <a:pt x="223370" y="46052"/>
                </a:lnTo>
                <a:cubicBezTo>
                  <a:pt x="224135" y="46902"/>
                  <a:pt x="224518" y="47880"/>
                  <a:pt x="224518" y="48986"/>
                </a:cubicBezTo>
                <a:cubicBezTo>
                  <a:pt x="224518" y="50092"/>
                  <a:pt x="224135" y="51070"/>
                  <a:pt x="223370" y="51920"/>
                </a:cubicBezTo>
                <a:cubicBezTo>
                  <a:pt x="222435" y="52685"/>
                  <a:pt x="221456" y="53068"/>
                  <a:pt x="220436" y="53068"/>
                </a:cubicBezTo>
                <a:cubicBezTo>
                  <a:pt x="219415" y="53068"/>
                  <a:pt x="218437" y="52685"/>
                  <a:pt x="217502" y="51920"/>
                </a:cubicBezTo>
                <a:lnTo>
                  <a:pt x="206021" y="40311"/>
                </a:lnTo>
                <a:cubicBezTo>
                  <a:pt x="205170" y="39546"/>
                  <a:pt x="204745" y="38589"/>
                  <a:pt x="204745" y="37441"/>
                </a:cubicBezTo>
                <a:cubicBezTo>
                  <a:pt x="204745" y="36293"/>
                  <a:pt x="205170" y="35336"/>
                  <a:pt x="206021" y="34571"/>
                </a:cubicBezTo>
                <a:cubicBezTo>
                  <a:pt x="206786" y="33720"/>
                  <a:pt x="207743" y="33295"/>
                  <a:pt x="208891" y="33295"/>
                </a:cubicBezTo>
                <a:close/>
                <a:moveTo>
                  <a:pt x="193009" y="29723"/>
                </a:moveTo>
                <a:lnTo>
                  <a:pt x="198877" y="35591"/>
                </a:lnTo>
                <a:lnTo>
                  <a:pt x="167751" y="66590"/>
                </a:lnTo>
                <a:lnTo>
                  <a:pt x="176425" y="75265"/>
                </a:lnTo>
                <a:cubicBezTo>
                  <a:pt x="178041" y="76881"/>
                  <a:pt x="178849" y="78815"/>
                  <a:pt x="178849" y="81069"/>
                </a:cubicBezTo>
                <a:cubicBezTo>
                  <a:pt x="178849" y="83323"/>
                  <a:pt x="178041" y="85258"/>
                  <a:pt x="176425" y="86873"/>
                </a:cubicBezTo>
                <a:lnTo>
                  <a:pt x="168261" y="95038"/>
                </a:lnTo>
                <a:cubicBezTo>
                  <a:pt x="175830" y="108730"/>
                  <a:pt x="179615" y="123315"/>
                  <a:pt x="179615" y="138793"/>
                </a:cubicBezTo>
                <a:cubicBezTo>
                  <a:pt x="179615" y="150955"/>
                  <a:pt x="177255" y="162584"/>
                  <a:pt x="172535" y="173683"/>
                </a:cubicBezTo>
                <a:cubicBezTo>
                  <a:pt x="167815" y="184781"/>
                  <a:pt x="161436" y="194349"/>
                  <a:pt x="153400" y="202385"/>
                </a:cubicBezTo>
                <a:cubicBezTo>
                  <a:pt x="145363" y="210422"/>
                  <a:pt x="135795" y="216800"/>
                  <a:pt x="124697" y="221520"/>
                </a:cubicBezTo>
                <a:cubicBezTo>
                  <a:pt x="113599" y="226240"/>
                  <a:pt x="101969" y="228600"/>
                  <a:pt x="89807" y="228600"/>
                </a:cubicBezTo>
                <a:cubicBezTo>
                  <a:pt x="77646" y="228600"/>
                  <a:pt x="66016" y="226240"/>
                  <a:pt x="54918" y="221520"/>
                </a:cubicBezTo>
                <a:cubicBezTo>
                  <a:pt x="43819" y="216800"/>
                  <a:pt x="34252" y="210422"/>
                  <a:pt x="26215" y="202385"/>
                </a:cubicBezTo>
                <a:cubicBezTo>
                  <a:pt x="18179" y="194349"/>
                  <a:pt x="11800" y="184781"/>
                  <a:pt x="7080" y="173683"/>
                </a:cubicBezTo>
                <a:cubicBezTo>
                  <a:pt x="2360" y="162584"/>
                  <a:pt x="0" y="150955"/>
                  <a:pt x="0" y="138793"/>
                </a:cubicBezTo>
                <a:cubicBezTo>
                  <a:pt x="0" y="126632"/>
                  <a:pt x="2360" y="115002"/>
                  <a:pt x="7080" y="103904"/>
                </a:cubicBezTo>
                <a:cubicBezTo>
                  <a:pt x="11800" y="92805"/>
                  <a:pt x="18179" y="83238"/>
                  <a:pt x="26215" y="75201"/>
                </a:cubicBezTo>
                <a:cubicBezTo>
                  <a:pt x="34252" y="67164"/>
                  <a:pt x="43819" y="60786"/>
                  <a:pt x="54918" y="56066"/>
                </a:cubicBezTo>
                <a:cubicBezTo>
                  <a:pt x="66016" y="51346"/>
                  <a:pt x="77646" y="48986"/>
                  <a:pt x="89807" y="48986"/>
                </a:cubicBezTo>
                <a:cubicBezTo>
                  <a:pt x="105286" y="48986"/>
                  <a:pt x="119871" y="52770"/>
                  <a:pt x="133563" y="60339"/>
                </a:cubicBezTo>
                <a:lnTo>
                  <a:pt x="141727" y="52175"/>
                </a:lnTo>
                <a:cubicBezTo>
                  <a:pt x="143343" y="50559"/>
                  <a:pt x="145278" y="49751"/>
                  <a:pt x="147531" y="49751"/>
                </a:cubicBezTo>
                <a:cubicBezTo>
                  <a:pt x="149785" y="49751"/>
                  <a:pt x="151720" y="50559"/>
                  <a:pt x="153336" y="52175"/>
                </a:cubicBezTo>
                <a:lnTo>
                  <a:pt x="162010" y="60850"/>
                </a:lnTo>
                <a:close/>
                <a:moveTo>
                  <a:pt x="212272" y="24493"/>
                </a:moveTo>
                <a:lnTo>
                  <a:pt x="224518" y="24493"/>
                </a:lnTo>
                <a:cubicBezTo>
                  <a:pt x="225709" y="24493"/>
                  <a:pt x="226687" y="24876"/>
                  <a:pt x="227452" y="25641"/>
                </a:cubicBezTo>
                <a:cubicBezTo>
                  <a:pt x="228218" y="26407"/>
                  <a:pt x="228600" y="27385"/>
                  <a:pt x="228600" y="28575"/>
                </a:cubicBezTo>
                <a:cubicBezTo>
                  <a:pt x="228600" y="29766"/>
                  <a:pt x="228218" y="30744"/>
                  <a:pt x="227452" y="31509"/>
                </a:cubicBezTo>
                <a:cubicBezTo>
                  <a:pt x="226687" y="32275"/>
                  <a:pt x="225709" y="32657"/>
                  <a:pt x="224518" y="32657"/>
                </a:cubicBezTo>
                <a:lnTo>
                  <a:pt x="212272" y="32657"/>
                </a:lnTo>
                <a:cubicBezTo>
                  <a:pt x="211081" y="32657"/>
                  <a:pt x="210103" y="32275"/>
                  <a:pt x="209338" y="31509"/>
                </a:cubicBezTo>
                <a:cubicBezTo>
                  <a:pt x="208572" y="30744"/>
                  <a:pt x="208190" y="29766"/>
                  <a:pt x="208190" y="28575"/>
                </a:cubicBezTo>
                <a:cubicBezTo>
                  <a:pt x="208190" y="27385"/>
                  <a:pt x="208572" y="26407"/>
                  <a:pt x="209338" y="25641"/>
                </a:cubicBezTo>
                <a:cubicBezTo>
                  <a:pt x="210103" y="24876"/>
                  <a:pt x="211081" y="24493"/>
                  <a:pt x="212272" y="24493"/>
                </a:cubicBezTo>
                <a:close/>
                <a:moveTo>
                  <a:pt x="220436" y="4082"/>
                </a:moveTo>
                <a:cubicBezTo>
                  <a:pt x="221542" y="4082"/>
                  <a:pt x="222520" y="4465"/>
                  <a:pt x="223370" y="5231"/>
                </a:cubicBezTo>
                <a:cubicBezTo>
                  <a:pt x="224135" y="6081"/>
                  <a:pt x="224518" y="7059"/>
                  <a:pt x="224518" y="8165"/>
                </a:cubicBezTo>
                <a:cubicBezTo>
                  <a:pt x="224518" y="9270"/>
                  <a:pt x="224135" y="10248"/>
                  <a:pt x="223370" y="11099"/>
                </a:cubicBezTo>
                <a:lnTo>
                  <a:pt x="211761" y="22580"/>
                </a:lnTo>
                <a:cubicBezTo>
                  <a:pt x="210911" y="23430"/>
                  <a:pt x="209975" y="23855"/>
                  <a:pt x="208955" y="23855"/>
                </a:cubicBezTo>
                <a:cubicBezTo>
                  <a:pt x="207849" y="23855"/>
                  <a:pt x="206871" y="23430"/>
                  <a:pt x="206021" y="22580"/>
                </a:cubicBezTo>
                <a:cubicBezTo>
                  <a:pt x="205170" y="21814"/>
                  <a:pt x="204745" y="20857"/>
                  <a:pt x="204745" y="19709"/>
                </a:cubicBezTo>
                <a:cubicBezTo>
                  <a:pt x="204745" y="18561"/>
                  <a:pt x="205170" y="17605"/>
                  <a:pt x="206021" y="16839"/>
                </a:cubicBezTo>
                <a:lnTo>
                  <a:pt x="217502" y="5231"/>
                </a:lnTo>
                <a:cubicBezTo>
                  <a:pt x="218352" y="4465"/>
                  <a:pt x="219330" y="4082"/>
                  <a:pt x="220436" y="4082"/>
                </a:cubicBezTo>
                <a:close/>
                <a:moveTo>
                  <a:pt x="179615" y="4082"/>
                </a:moveTo>
                <a:cubicBezTo>
                  <a:pt x="180720" y="4082"/>
                  <a:pt x="181698" y="4465"/>
                  <a:pt x="182549" y="5231"/>
                </a:cubicBezTo>
                <a:lnTo>
                  <a:pt x="194030" y="16839"/>
                </a:lnTo>
                <a:cubicBezTo>
                  <a:pt x="194880" y="17605"/>
                  <a:pt x="195305" y="18561"/>
                  <a:pt x="195305" y="19709"/>
                </a:cubicBezTo>
                <a:cubicBezTo>
                  <a:pt x="195305" y="20857"/>
                  <a:pt x="194880" y="21814"/>
                  <a:pt x="194030" y="22580"/>
                </a:cubicBezTo>
                <a:cubicBezTo>
                  <a:pt x="193179" y="23430"/>
                  <a:pt x="192244" y="23855"/>
                  <a:pt x="191223" y="23855"/>
                </a:cubicBezTo>
                <a:cubicBezTo>
                  <a:pt x="190118" y="23855"/>
                  <a:pt x="189140" y="23430"/>
                  <a:pt x="188289" y="22580"/>
                </a:cubicBezTo>
                <a:lnTo>
                  <a:pt x="176680" y="11099"/>
                </a:lnTo>
                <a:cubicBezTo>
                  <a:pt x="175915" y="10248"/>
                  <a:pt x="175532" y="9270"/>
                  <a:pt x="175532" y="8165"/>
                </a:cubicBezTo>
                <a:cubicBezTo>
                  <a:pt x="175532" y="7059"/>
                  <a:pt x="175915" y="6081"/>
                  <a:pt x="176680" y="5231"/>
                </a:cubicBezTo>
                <a:cubicBezTo>
                  <a:pt x="177531" y="4465"/>
                  <a:pt x="178509" y="4082"/>
                  <a:pt x="179615" y="4082"/>
                </a:cubicBezTo>
                <a:close/>
                <a:moveTo>
                  <a:pt x="200025" y="0"/>
                </a:moveTo>
                <a:cubicBezTo>
                  <a:pt x="201216" y="0"/>
                  <a:pt x="202194" y="383"/>
                  <a:pt x="202959" y="1148"/>
                </a:cubicBezTo>
                <a:cubicBezTo>
                  <a:pt x="203725" y="1914"/>
                  <a:pt x="204107" y="2892"/>
                  <a:pt x="204107" y="4082"/>
                </a:cubicBezTo>
                <a:lnTo>
                  <a:pt x="204107" y="16329"/>
                </a:lnTo>
                <a:cubicBezTo>
                  <a:pt x="204107" y="17519"/>
                  <a:pt x="203725" y="18497"/>
                  <a:pt x="202959" y="19263"/>
                </a:cubicBezTo>
                <a:cubicBezTo>
                  <a:pt x="202194" y="20028"/>
                  <a:pt x="201216" y="20411"/>
                  <a:pt x="200025" y="20411"/>
                </a:cubicBezTo>
                <a:cubicBezTo>
                  <a:pt x="198835" y="20411"/>
                  <a:pt x="197857" y="20028"/>
                  <a:pt x="197091" y="19263"/>
                </a:cubicBezTo>
                <a:cubicBezTo>
                  <a:pt x="196326" y="18497"/>
                  <a:pt x="195943" y="17519"/>
                  <a:pt x="195943" y="16329"/>
                </a:cubicBezTo>
                <a:lnTo>
                  <a:pt x="195943" y="4082"/>
                </a:lnTo>
                <a:cubicBezTo>
                  <a:pt x="195943" y="2892"/>
                  <a:pt x="196326" y="1914"/>
                  <a:pt x="197091" y="1148"/>
                </a:cubicBezTo>
                <a:cubicBezTo>
                  <a:pt x="197857" y="383"/>
                  <a:pt x="198835" y="0"/>
                  <a:pt x="200025" y="0"/>
                </a:cubicBezTo>
                <a:close/>
              </a:path>
            </a:pathLst>
          </a:custGeom>
          <a:solidFill>
            <a:schemeClr val="accent2">
              <a:lumMod val="60000"/>
              <a:lumOff val="40000"/>
            </a:schemeClr>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p>
            <a:pPr algn="ctr"/>
            <a:endParaRPr lang="en-AU" dirty="0">
              <a:solidFill>
                <a:schemeClr val="bg1"/>
              </a:solidFill>
              <a:latin typeface="FontAwesome" pitchFamily="2" charset="0"/>
            </a:endParaRPr>
          </a:p>
        </p:txBody>
      </p:sp>
      <p:sp>
        <p:nvSpPr>
          <p:cNvPr id="17" name="文本框 16"/>
          <p:cNvSpPr txBox="1"/>
          <p:nvPr/>
        </p:nvSpPr>
        <p:spPr>
          <a:xfrm>
            <a:off x="4679315" y="3127375"/>
            <a:ext cx="3110230" cy="368300"/>
          </a:xfrm>
          <a:prstGeom prst="rect">
            <a:avLst/>
          </a:prstGeom>
          <a:noFill/>
        </p:spPr>
        <p:txBody>
          <a:bodyPr wrap="square" rtlCol="0">
            <a:spAutoFit/>
          </a:bodyPr>
          <a:p>
            <a:r>
              <a:rPr lang="zh-CN" altLang="en-US">
                <a:solidFill>
                  <a:schemeClr val="bg1"/>
                </a:solidFill>
                <a:latin typeface="Microsoft YaHei" panose="020B0503020204020204" pitchFamily="34" charset="-122"/>
                <a:ea typeface="Microsoft YaHei" panose="020B0503020204020204" pitchFamily="34" charset="-122"/>
              </a:rPr>
              <a:t>什么是变化侦测？</a:t>
            </a:r>
            <a:endParaRPr lang="zh-CN" altLang="en-US">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4620" y="702310"/>
            <a:ext cx="10548675" cy="521970"/>
            <a:chOff x="199" y="954"/>
            <a:chExt cx="17668" cy="822"/>
          </a:xfrm>
        </p:grpSpPr>
        <p:sp>
          <p:nvSpPr>
            <p:cNvPr id="38" name="TextBox 39"/>
            <p:cNvSpPr txBox="1"/>
            <p:nvPr/>
          </p:nvSpPr>
          <p:spPr>
            <a:xfrm>
              <a:off x="434" y="954"/>
              <a:ext cx="2689" cy="822"/>
            </a:xfrm>
            <a:prstGeom prst="rect">
              <a:avLst/>
            </a:prstGeom>
            <a:noFill/>
          </p:spPr>
          <p:txBody>
            <a:bodyPr wrap="none" rtlCol="0">
              <a:spAutoFit/>
            </a:bodyPr>
            <a:lstStyle/>
            <a:p>
              <a:pPr algn="ctr"/>
              <a:r>
                <a:rPr lang="zh-CN" altLang="en-US" sz="2800" dirty="0">
                  <a:solidFill>
                    <a:schemeClr val="bg1">
                      <a:lumMod val="95000"/>
                    </a:schemeClr>
                  </a:solidFill>
                  <a:latin typeface="Microsoft YaHei" panose="020B0503020204020204" pitchFamily="34" charset="-122"/>
                  <a:ea typeface="Microsoft YaHei" panose="020B0503020204020204" pitchFamily="34" charset="-122"/>
                </a:rPr>
                <a:t>变化侦测</a:t>
              </a:r>
              <a:endParaRPr lang="zh-CN" altLang="en-US" sz="2800" dirty="0">
                <a:solidFill>
                  <a:schemeClr val="bg1">
                    <a:lumMod val="95000"/>
                  </a:schemeClr>
                </a:solidFill>
                <a:latin typeface="Microsoft YaHei" panose="020B0503020204020204" pitchFamily="34" charset="-122"/>
                <a:ea typeface="Microsoft YaHei" panose="020B0503020204020204" pitchFamily="34" charset="-122"/>
              </a:endParaRPr>
            </a:p>
          </p:txBody>
        </p:sp>
        <p:sp>
          <p:nvSpPr>
            <p:cNvPr id="39" name="Rectangle 41"/>
            <p:cNvSpPr/>
            <p:nvPr/>
          </p:nvSpPr>
          <p:spPr>
            <a:xfrm rot="16200000">
              <a:off x="137" y="1394"/>
              <a:ext cx="720" cy="43"/>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0" name="TextBox 44"/>
            <p:cNvSpPr txBox="1"/>
            <p:nvPr/>
          </p:nvSpPr>
          <p:spPr>
            <a:xfrm>
              <a:off x="3226" y="1147"/>
              <a:ext cx="753" cy="483"/>
            </a:xfrm>
            <a:prstGeom prst="rect">
              <a:avLst/>
            </a:prstGeom>
            <a:noFill/>
          </p:spPr>
          <p:txBody>
            <a:bodyPr wrap="none" rtlCol="0">
              <a:spAutoFit/>
            </a:bodyPr>
            <a:lstStyle/>
            <a:p>
              <a:pPr algn="ctr"/>
              <a:r>
                <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rPr>
                <a:t>VUE</a:t>
              </a:r>
              <a:endParaRPr lang="en-US" altLang="zh-CN" sz="1400" dirty="0">
                <a:solidFill>
                  <a:schemeClr val="bg1">
                    <a:lumMod val="95000"/>
                  </a:schemeClr>
                </a:solidFill>
                <a:latin typeface="Microsoft YaHei" panose="020B0503020204020204" pitchFamily="34" charset="-122"/>
                <a:ea typeface="Microsoft YaHei" panose="020B0503020204020204" pitchFamily="34" charset="-122"/>
                <a:sym typeface="+mn-ea"/>
              </a:endParaRPr>
            </a:p>
          </p:txBody>
        </p:sp>
        <p:sp>
          <p:nvSpPr>
            <p:cNvPr id="41" name="Rectangle 41"/>
            <p:cNvSpPr/>
            <p:nvPr/>
          </p:nvSpPr>
          <p:spPr>
            <a:xfrm rot="16200000">
              <a:off x="-53" y="1281"/>
              <a:ext cx="720" cy="21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42" name="直接连接符 41"/>
            <p:cNvCxnSpPr/>
            <p:nvPr/>
          </p:nvCxnSpPr>
          <p:spPr>
            <a:xfrm>
              <a:off x="4374" y="1389"/>
              <a:ext cx="134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914015" y="2013585"/>
            <a:ext cx="6381115" cy="1080770"/>
            <a:chOff x="2436" y="2967"/>
            <a:chExt cx="10049" cy="1702"/>
          </a:xfrm>
        </p:grpSpPr>
        <p:sp useBgFill="1">
          <p:nvSpPr>
            <p:cNvPr id="74" name="Oval 7"/>
            <p:cNvSpPr/>
            <p:nvPr/>
          </p:nvSpPr>
          <p:spPr>
            <a:xfrm>
              <a:off x="6306" y="2967"/>
              <a:ext cx="1757"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olidFill>
                    <a:schemeClr val="bg1"/>
                  </a:solidFill>
                  <a:latin typeface="Microsoft YaHei" panose="020B0503020204020204" pitchFamily="34" charset="-122"/>
                  <a:ea typeface="Microsoft YaHei" panose="020B0503020204020204" pitchFamily="34" charset="-122"/>
                </a:rPr>
                <a:t>DOM</a:t>
              </a:r>
              <a:endParaRPr lang="en-US" altLang="en-GB">
                <a:solidFill>
                  <a:schemeClr val="bg1"/>
                </a:solidFill>
                <a:latin typeface="Microsoft YaHei" panose="020B0503020204020204" pitchFamily="34" charset="-122"/>
                <a:ea typeface="Microsoft YaHei" panose="020B0503020204020204" pitchFamily="34" charset="-122"/>
              </a:endParaRPr>
            </a:p>
          </p:txBody>
        </p:sp>
        <p:sp useBgFill="1">
          <p:nvSpPr>
            <p:cNvPr id="4" name="Oval 7"/>
            <p:cNvSpPr/>
            <p:nvPr/>
          </p:nvSpPr>
          <p:spPr>
            <a:xfrm>
              <a:off x="2436" y="2969"/>
              <a:ext cx="1701" cy="1701"/>
            </a:xfrm>
            <a:prstGeom prst="ellipse">
              <a:avLst/>
            </a:prstGeom>
            <a:ln w="254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icrosoft YaHei" panose="020B0503020204020204" pitchFamily="34" charset="-122"/>
                  <a:ea typeface="Microsoft YaHei" panose="020B0503020204020204" pitchFamily="34" charset="-122"/>
                </a:rPr>
                <a:t>数据状态</a:t>
              </a:r>
              <a:endParaRPr lang="zh-CN" altLang="en-US">
                <a:solidFill>
                  <a:schemeClr val="bg1"/>
                </a:solidFill>
                <a:latin typeface="Microsoft YaHei" panose="020B0503020204020204" pitchFamily="34" charset="-122"/>
                <a:ea typeface="Microsoft YaHei" panose="020B0503020204020204" pitchFamily="34" charset="-122"/>
              </a:endParaRPr>
            </a:p>
          </p:txBody>
        </p:sp>
        <p:sp>
          <p:nvSpPr>
            <p:cNvPr id="6" name="折角形 5"/>
            <p:cNvSpPr/>
            <p:nvPr/>
          </p:nvSpPr>
          <p:spPr>
            <a:xfrm>
              <a:off x="10915" y="2969"/>
              <a:ext cx="1571" cy="1663"/>
            </a:xfrm>
            <a:prstGeom prst="foldedCorner">
              <a:avLst/>
            </a:prstGeom>
            <a:no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icrosoft YaHei" panose="020B0503020204020204" pitchFamily="34" charset="-122"/>
                  <a:ea typeface="Microsoft YaHei" panose="020B0503020204020204" pitchFamily="34" charset="-122"/>
                </a:rPr>
                <a:t>用户</a:t>
              </a:r>
              <a:endParaRPr lang="zh-CN" altLang="en-US">
                <a:latin typeface="Microsoft YaHei" panose="020B0503020204020204" pitchFamily="34" charset="-122"/>
                <a:ea typeface="Microsoft YaHei" panose="020B0503020204020204" pitchFamily="34" charset="-122"/>
              </a:endParaRPr>
            </a:p>
            <a:p>
              <a:pPr algn="ctr"/>
              <a:r>
                <a:rPr lang="zh-CN" altLang="en-US">
                  <a:latin typeface="Microsoft YaHei" panose="020B0503020204020204" pitchFamily="34" charset="-122"/>
                  <a:ea typeface="Microsoft YaHei" panose="020B0503020204020204" pitchFamily="34" charset="-122"/>
                </a:rPr>
                <a:t>界面</a:t>
              </a:r>
              <a:endParaRPr lang="zh-CN" altLang="en-US">
                <a:latin typeface="Microsoft YaHei" panose="020B0503020204020204" pitchFamily="34" charset="-122"/>
                <a:ea typeface="Microsoft YaHei" panose="020B0503020204020204" pitchFamily="34" charset="-122"/>
              </a:endParaRPr>
            </a:p>
          </p:txBody>
        </p:sp>
        <p:cxnSp>
          <p:nvCxnSpPr>
            <p:cNvPr id="7" name="直接箭头连接符 6"/>
            <p:cNvCxnSpPr>
              <a:stCxn id="4" idx="6"/>
              <a:endCxn id="74" idx="2"/>
            </p:cNvCxnSpPr>
            <p:nvPr/>
          </p:nvCxnSpPr>
          <p:spPr>
            <a:xfrm flipV="1">
              <a:off x="4137" y="3818"/>
              <a:ext cx="2169" cy="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74" idx="6"/>
              <a:endCxn id="6" idx="1"/>
            </p:cNvCxnSpPr>
            <p:nvPr/>
          </p:nvCxnSpPr>
          <p:spPr>
            <a:xfrm flipV="1">
              <a:off x="8063" y="3801"/>
              <a:ext cx="2852" cy="1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55" y="3160"/>
              <a:ext cx="1333" cy="483"/>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生成</a:t>
              </a:r>
              <a:endParaRPr lang="zh-CN" altLang="en-US" sz="1400">
                <a:solidFill>
                  <a:schemeClr val="bg1"/>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9086" y="3160"/>
              <a:ext cx="1333" cy="483"/>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输出</a:t>
              </a:r>
              <a:endParaRPr lang="zh-CN" altLang="en-US" sz="1400">
                <a:solidFill>
                  <a:schemeClr val="bg1"/>
                </a:solidFill>
                <a:latin typeface="Microsoft YaHei" panose="020B0503020204020204" pitchFamily="34" charset="-122"/>
                <a:ea typeface="Microsoft YaHei" panose="020B0503020204020204" pitchFamily="34" charset="-122"/>
              </a:endParaRPr>
            </a:p>
          </p:txBody>
        </p:sp>
      </p:grpSp>
      <p:grpSp>
        <p:nvGrpSpPr>
          <p:cNvPr id="13" name="组合 12"/>
          <p:cNvGrpSpPr/>
          <p:nvPr/>
        </p:nvGrpSpPr>
        <p:grpSpPr>
          <a:xfrm>
            <a:off x="837565" y="1708150"/>
            <a:ext cx="1482090" cy="1482090"/>
            <a:chOff x="2245" y="2725"/>
            <a:chExt cx="2334" cy="2334"/>
          </a:xfrm>
        </p:grpSpPr>
        <p:sp>
          <p:nvSpPr>
            <p:cNvPr id="10" name="Freeform 7"/>
            <p:cNvSpPr/>
            <p:nvPr/>
          </p:nvSpPr>
          <p:spPr bwMode="auto">
            <a:xfrm rot="2707862">
              <a:off x="2245" y="2725"/>
              <a:ext cx="2334" cy="233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4B183"/>
            </a:solidFill>
            <a:ln>
              <a:noFill/>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id-ID"/>
            </a:p>
          </p:txBody>
        </p:sp>
        <p:sp>
          <p:nvSpPr>
            <p:cNvPr id="9" name="文本框 8"/>
            <p:cNvSpPr txBox="1"/>
            <p:nvPr/>
          </p:nvSpPr>
          <p:spPr>
            <a:xfrm>
              <a:off x="2912" y="3384"/>
              <a:ext cx="854" cy="1016"/>
            </a:xfrm>
            <a:prstGeom prst="rect">
              <a:avLst/>
            </a:prstGeom>
            <a:noFill/>
          </p:spPr>
          <p:txBody>
            <a:bodyPr wrap="square" rtlCol="0">
              <a:spAutoFit/>
            </a:bodyPr>
            <a:p>
              <a:r>
                <a:rPr lang="zh-CN" altLang="en-US">
                  <a:solidFill>
                    <a:schemeClr val="tx1"/>
                  </a:solidFill>
                  <a:latin typeface="Microsoft YaHei" panose="020B0503020204020204" pitchFamily="34" charset="-122"/>
                  <a:ea typeface="Microsoft YaHei" panose="020B0503020204020204" pitchFamily="34" charset="-122"/>
                </a:rPr>
                <a:t>渲染</a:t>
              </a:r>
              <a:endParaRPr lang="zh-CN" altLang="en-US">
                <a:solidFill>
                  <a:schemeClr val="tx1"/>
                </a:solidFill>
                <a:latin typeface="Microsoft YaHei" panose="020B0503020204020204" pitchFamily="34" charset="-122"/>
                <a:ea typeface="Microsoft YaHei" panose="020B0503020204020204" pitchFamily="34" charset="-122"/>
              </a:endParaRPr>
            </a:p>
          </p:txBody>
        </p:sp>
      </p:grpSp>
      <p:sp>
        <p:nvSpPr>
          <p:cNvPr id="2" name="文本框 1"/>
          <p:cNvSpPr txBox="1"/>
          <p:nvPr/>
        </p:nvSpPr>
        <p:spPr>
          <a:xfrm>
            <a:off x="10133965" y="671830"/>
            <a:ext cx="687705" cy="306705"/>
          </a:xfrm>
          <a:prstGeom prst="rect">
            <a:avLst/>
          </a:prstGeom>
          <a:noFill/>
        </p:spPr>
        <p:txBody>
          <a:bodyPr wrap="square" rtlCol="0">
            <a:spAutoFit/>
          </a:bodyPr>
          <a:p>
            <a:r>
              <a:rPr lang="zh-CN" altLang="en-US" sz="1400">
                <a:solidFill>
                  <a:schemeClr val="bg1"/>
                </a:solidFill>
                <a:latin typeface="Microsoft YaHei" panose="020B0503020204020204" pitchFamily="34" charset="-122"/>
                <a:ea typeface="Microsoft YaHei" panose="020B0503020204020204" pitchFamily="34" charset="-122"/>
              </a:rPr>
              <a:t>渲染</a:t>
            </a:r>
            <a:endParaRPr lang="zh-CN" altLang="en-US" sz="140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WM_BEAUTIFY_ZORDER_FLAG_TAG" val="1"/>
</p:tagLst>
</file>

<file path=ppt/tags/tag10.xml><?xml version="1.0" encoding="utf-8"?>
<p:tagLst xmlns:p="http://schemas.openxmlformats.org/presentationml/2006/main">
  <p:tag name="WM_BEAUTIFY_ZORDER_FLAG_TAG" val="10"/>
</p:tagLst>
</file>

<file path=ppt/tags/tag11.xml><?xml version="1.0" encoding="utf-8"?>
<p:tagLst xmlns:p="http://schemas.openxmlformats.org/presentationml/2006/main">
  <p:tag name="WM_BEAUTIFY_ZORDER_FLAG_TAG" val="11"/>
</p:tagLst>
</file>

<file path=ppt/tags/tag12.xml><?xml version="1.0" encoding="utf-8"?>
<p:tagLst xmlns:p="http://schemas.openxmlformats.org/presentationml/2006/main">
  <p:tag name="WM_BEAUTIFY_ZORDER_FLAG_TAG" val="12"/>
</p:tagLst>
</file>

<file path=ppt/tags/tag13.xml><?xml version="1.0" encoding="utf-8"?>
<p:tagLst xmlns:p="http://schemas.openxmlformats.org/presentationml/2006/main">
  <p:tag name="WM_BEAUTIFY_ZORDER_FLAG_TAG" val="13"/>
</p:tagLst>
</file>

<file path=ppt/tags/tag2.xml><?xml version="1.0" encoding="utf-8"?>
<p:tagLst xmlns:p="http://schemas.openxmlformats.org/presentationml/2006/main">
  <p:tag name="WM_BEAUTIFY_ZORDER_FLAG_TAG" val="2"/>
</p:tagLst>
</file>

<file path=ppt/tags/tag3.xml><?xml version="1.0" encoding="utf-8"?>
<p:tagLst xmlns:p="http://schemas.openxmlformats.org/presentationml/2006/main">
  <p:tag name="WM_BEAUTIFY_ZORDER_FLAG_TAG" val="3"/>
</p:tagLst>
</file>

<file path=ppt/tags/tag4.xml><?xml version="1.0" encoding="utf-8"?>
<p:tagLst xmlns:p="http://schemas.openxmlformats.org/presentationml/2006/main">
  <p:tag name="WM_BEAUTIFY_ZORDER_FLAG_TAG" val="4"/>
</p:tagLst>
</file>

<file path=ppt/tags/tag5.xml><?xml version="1.0" encoding="utf-8"?>
<p:tagLst xmlns:p="http://schemas.openxmlformats.org/presentationml/2006/main">
  <p:tag name="WM_BEAUTIFY_ZORDER_FLAG_TAG" val="5"/>
</p:tagLst>
</file>

<file path=ppt/tags/tag6.xml><?xml version="1.0" encoding="utf-8"?>
<p:tagLst xmlns:p="http://schemas.openxmlformats.org/presentationml/2006/main">
  <p:tag name="WM_BEAUTIFY_ZORDER_FLAG_TAG" val="6"/>
</p:tagLst>
</file>

<file path=ppt/tags/tag7.xml><?xml version="1.0" encoding="utf-8"?>
<p:tagLst xmlns:p="http://schemas.openxmlformats.org/presentationml/2006/main">
  <p:tag name="WM_BEAUTIFY_ZORDER_FLAG_TAG" val="7"/>
</p:tagLst>
</file>

<file path=ppt/tags/tag8.xml><?xml version="1.0" encoding="utf-8"?>
<p:tagLst xmlns:p="http://schemas.openxmlformats.org/presentationml/2006/main">
  <p:tag name="WM_BEAUTIFY_ZORDER_FLAG_TAG" val="8"/>
</p:tagLst>
</file>

<file path=ppt/tags/tag9.xml><?xml version="1.0" encoding="utf-8"?>
<p:tagLst xmlns:p="http://schemas.openxmlformats.org/presentationml/2006/main">
  <p:tag name="WM_BEAUTIFY_ZORDER_FLAG_TAG"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15071</Words>
  <Application>WPS 演示</Application>
  <PresentationFormat>宽屏</PresentationFormat>
  <Paragraphs>932</Paragraphs>
  <Slides>51</Slides>
  <Notes>24</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51</vt:i4>
      </vt:variant>
    </vt:vector>
  </HeadingPairs>
  <TitlesOfParts>
    <vt:vector size="83" baseType="lpstr">
      <vt:lpstr>Arial</vt:lpstr>
      <vt:lpstr>SimSun</vt:lpstr>
      <vt:lpstr>Wingdings</vt:lpstr>
      <vt:lpstr>微软雅黑 Light</vt:lpstr>
      <vt:lpstr>SimHei</vt:lpstr>
      <vt:lpstr>迷你简中等线</vt:lpstr>
      <vt:lpstr>Calibri</vt:lpstr>
      <vt:lpstr>Microsoft YaHei</vt:lpstr>
      <vt:lpstr>Yu Gothic UI Light</vt:lpstr>
      <vt:lpstr>Kozuka Gothic Pro R</vt:lpstr>
      <vt:lpstr>FontAwesome</vt:lpstr>
      <vt:lpstr>等线</vt:lpstr>
      <vt:lpstr>Arial Unicode MS</vt:lpstr>
      <vt:lpstr>等线 Light</vt:lpstr>
      <vt:lpstr>Dense</vt:lpstr>
      <vt:lpstr>Wide Latin</vt:lpstr>
      <vt:lpstr>Calibri Light</vt:lpstr>
      <vt:lpstr>Wingdings</vt:lpstr>
      <vt:lpstr>Dekko</vt:lpstr>
      <vt:lpstr>Open Sans</vt:lpstr>
      <vt:lpstr>Abel</vt:lpstr>
      <vt:lpstr>PMingLiU-ExtB</vt:lpstr>
      <vt:lpstr>Gill Sans</vt:lpstr>
      <vt:lpstr>Lato Light</vt:lpstr>
      <vt:lpstr>Segoe Print</vt:lpstr>
      <vt:lpstr>Meiryo</vt:lpstr>
      <vt:lpstr>Arial Narrow</vt:lpstr>
      <vt:lpstr>Vijaya</vt:lpstr>
      <vt:lpstr>Gill Sans MT</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LINI5</cp:lastModifiedBy>
  <cp:revision>321</cp:revision>
  <dcterms:created xsi:type="dcterms:W3CDTF">2017-06-21T08:21:00Z</dcterms:created>
  <dcterms:modified xsi:type="dcterms:W3CDTF">2019-06-04T07:34:12Z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KSORubyTemplateID">
    <vt:lpwstr>13</vt:lpwstr>
  </property>
</Properties>
</file>