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274" r:id="rId5"/>
    <p:sldId id="298" r:id="rId7"/>
    <p:sldId id="299" r:id="rId8"/>
    <p:sldId id="332" r:id="rId9"/>
    <p:sldId id="331" r:id="rId10"/>
    <p:sldId id="333" r:id="rId11"/>
    <p:sldId id="301" r:id="rId12"/>
    <p:sldId id="368" r:id="rId13"/>
    <p:sldId id="367" r:id="rId14"/>
    <p:sldId id="366" r:id="rId15"/>
    <p:sldId id="369" r:id="rId16"/>
    <p:sldId id="370" r:id="rId17"/>
    <p:sldId id="371" r:id="rId18"/>
    <p:sldId id="365" r:id="rId19"/>
    <p:sldId id="303" r:id="rId20"/>
    <p:sldId id="376" r:id="rId21"/>
    <p:sldId id="372" r:id="rId22"/>
    <p:sldId id="373" r:id="rId23"/>
    <p:sldId id="375" r:id="rId24"/>
    <p:sldId id="374" r:id="rId25"/>
    <p:sldId id="305" r:id="rId26"/>
    <p:sldId id="306" r:id="rId27"/>
    <p:sldId id="256" r:id="rId28"/>
    <p:sldId id="275" r:id="rId29"/>
    <p:sldId id="257" r:id="rId30"/>
    <p:sldId id="258" r:id="rId31"/>
    <p:sldId id="259" r:id="rId32"/>
    <p:sldId id="260" r:id="rId33"/>
    <p:sldId id="276" r:id="rId34"/>
    <p:sldId id="261" r:id="rId35"/>
    <p:sldId id="263" r:id="rId36"/>
    <p:sldId id="264" r:id="rId37"/>
    <p:sldId id="265" r:id="rId38"/>
    <p:sldId id="277" r:id="rId39"/>
    <p:sldId id="266" r:id="rId40"/>
    <p:sldId id="267" r:id="rId41"/>
    <p:sldId id="268" r:id="rId42"/>
    <p:sldId id="269" r:id="rId43"/>
    <p:sldId id="278" r:id="rId44"/>
    <p:sldId id="270" r:id="rId45"/>
    <p:sldId id="271" r:id="rId46"/>
    <p:sldId id="272" r:id="rId47"/>
    <p:sldId id="273" r:id="rId48"/>
    <p:sldId id="279" r:id="rId49"/>
    <p:sldId id="280" r:id="rId50"/>
    <p:sldId id="364"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DF3621"/>
    <a:srgbClr val="888886"/>
    <a:srgbClr val="E7C5AE"/>
    <a:srgbClr val="2A28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0" autoAdjust="0"/>
    <p:restoredTop sz="94660"/>
  </p:normalViewPr>
  <p:slideViewPr>
    <p:cSldViewPr snapToGrid="0">
      <p:cViewPr varScale="1">
        <p:scale>
          <a:sx n="88" d="100"/>
          <a:sy n="88" d="100"/>
        </p:scale>
        <p:origin x="462" y="96"/>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3</c:v>
                </c:pt>
                <c:pt idx="1">
                  <c:v>1</c:v>
                </c:pt>
                <c:pt idx="2">
                  <c:v>2</c:v>
                </c:pt>
                <c:pt idx="3">
                  <c:v>6</c:v>
                </c:pt>
              </c:numCache>
            </c:numRef>
          </c:val>
        </c:ser>
        <c:ser>
          <c:idx val="1"/>
          <c:order val="1"/>
          <c:tx>
            <c:strRef>
              <c:f>Sheet1!$C$1</c:f>
              <c:strCache>
                <c:ptCount val="1"/>
                <c:pt idx="0">
                  <c:v>Series 2</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4</c:v>
                </c:pt>
                <c:pt idx="1">
                  <c:v>4.4</c:v>
                </c:pt>
                <c:pt idx="2">
                  <c:v>3</c:v>
                </c:pt>
                <c:pt idx="3">
                  <c:v>2</c:v>
                </c:pt>
              </c:numCache>
            </c:numRef>
          </c:val>
        </c:ser>
        <c:dLbls>
          <c:showLegendKey val="0"/>
          <c:showVal val="0"/>
          <c:showCatName val="0"/>
          <c:showSerName val="0"/>
          <c:showPercent val="0"/>
          <c:showBubbleSize val="0"/>
        </c:dLbls>
        <c:gapWidth val="355"/>
        <c:overlap val="-70"/>
        <c:axId val="194433088"/>
        <c:axId val="195253600"/>
      </c:barChart>
      <c:catAx>
        <c:axId val="19443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5253600"/>
        <c:crosses val="autoZero"/>
        <c:auto val="1"/>
        <c:lblAlgn val="ctr"/>
        <c:lblOffset val="100"/>
        <c:noMultiLvlLbl val="0"/>
      </c:catAx>
      <c:valAx>
        <c:axId val="195253600"/>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44330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rgbClr val="F4B18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286567520"/>
        <c:axId val="286568080"/>
      </c:lineChart>
      <c:catAx>
        <c:axId val="28656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6568080"/>
        <c:crosses val="autoZero"/>
        <c:auto val="1"/>
        <c:lblAlgn val="ctr"/>
        <c:lblOffset val="100"/>
        <c:noMultiLvlLbl val="0"/>
      </c:catAx>
      <c:valAx>
        <c:axId val="286568080"/>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86567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bg1">
                <a:lumMod val="75000"/>
                <a:alpha val="50000"/>
              </a:scheme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89589024"/>
        <c:axId val="289589584"/>
      </c:areaChart>
      <c:dateAx>
        <c:axId val="28958902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584"/>
        <c:crosses val="autoZero"/>
        <c:auto val="1"/>
        <c:lblOffset val="100"/>
        <c:baseTimeUnit val="months"/>
      </c:dateAx>
      <c:valAx>
        <c:axId val="289589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02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888886">
                <a:alpha val="50000"/>
              </a:srgb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20</c:v>
                </c:pt>
                <c:pt idx="1">
                  <c:v>30</c:v>
                </c:pt>
                <c:pt idx="2">
                  <c:v>35</c:v>
                </c:pt>
                <c:pt idx="3">
                  <c:v>25</c:v>
                </c:pt>
                <c:pt idx="4">
                  <c:v>30</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20</c:v>
                </c:pt>
                <c:pt idx="2">
                  <c:v>12</c:v>
                </c:pt>
                <c:pt idx="3">
                  <c:v>25</c:v>
                </c:pt>
                <c:pt idx="4">
                  <c:v>40</c:v>
                </c:pt>
              </c:numCache>
            </c:numRef>
          </c:val>
        </c:ser>
        <c:dLbls>
          <c:showLegendKey val="0"/>
          <c:showVal val="0"/>
          <c:showCatName val="0"/>
          <c:showSerName val="0"/>
          <c:showPercent val="0"/>
          <c:showBubbleSize val="0"/>
        </c:dLbls>
        <c:axId val="289592384"/>
        <c:axId val="289592944"/>
      </c:areaChart>
      <c:dateAx>
        <c:axId val="28959238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944"/>
        <c:crosses val="autoZero"/>
        <c:auto val="1"/>
        <c:lblOffset val="100"/>
        <c:baseTimeUnit val="months"/>
      </c:dateAx>
      <c:valAx>
        <c:axId val="28959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38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50B36-9D4A-468C-8410-95B190081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98910-327C-4EAC-AB95-1250C2EE64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SimSun" panose="02010600030101010101" pitchFamily="2" charset="-122"/>
              </a:rPr>
            </a:fld>
            <a:endParaRPr lang="zh-CN" altLang="en-US" smtClean="0">
              <a:solidFill>
                <a:prstClr val="black"/>
              </a:solidFill>
              <a:latin typeface="Calibri" panose="020F0502020204030204" pitchFamily="34" charset="0"/>
              <a:ea typeface="SimSun"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View</a:t>
            </a:r>
            <a:r>
              <a:rPr lang="zh-CN" altLang="en-US"/>
              <a:t>视图层即用户界面，由</a:t>
            </a:r>
            <a:r>
              <a:rPr lang="en-US" altLang="zh-CN"/>
              <a:t>HTML</a:t>
            </a:r>
            <a:r>
              <a:rPr lang="zh-CN" altLang="en-US"/>
              <a:t>和</a:t>
            </a:r>
            <a:r>
              <a:rPr lang="en-US" altLang="zh-CN"/>
              <a:t>CSS</a:t>
            </a:r>
            <a:r>
              <a:rPr lang="zh-CN" altLang="en-US"/>
              <a:t>来构建，一般会采用</a:t>
            </a:r>
            <a:r>
              <a:rPr lang="en-US" altLang="zh-CN"/>
              <a:t>Angular</a:t>
            </a:r>
            <a:r>
              <a:rPr lang="zh-CN" altLang="en-US"/>
              <a:t>，</a:t>
            </a:r>
            <a:r>
              <a:rPr lang="en-US" altLang="zh-CN"/>
              <a:t>Vue,React</a:t>
            </a:r>
            <a:r>
              <a:rPr lang="zh-CN" altLang="en-US"/>
              <a:t>来作为前端的模板框架</a:t>
            </a:r>
            <a:endParaRPr lang="en-US" altLang="zh-CN"/>
          </a:p>
          <a:p>
            <a:r>
              <a:rPr lang="en-US" altLang="zh-CN"/>
              <a:t>Model</a:t>
            </a:r>
            <a:r>
              <a:rPr lang="zh-CN" altLang="en-US"/>
              <a:t>是指数据模型，一般指后端各种业务逻辑处理和数据操控</a:t>
            </a:r>
            <a:endParaRPr lang="zh-CN" altLang="en-US"/>
          </a:p>
          <a:p>
            <a:r>
              <a:rPr lang="en-US" altLang="zh-CN"/>
              <a:t>ViewModel</a:t>
            </a:r>
            <a:endParaRPr lang="en-US" altLang="zh-CN"/>
          </a:p>
          <a:p>
            <a:r>
              <a:rPr lang="zh-CN" altLang="en-US"/>
              <a:t>渲染是指从数据状态生成</a:t>
            </a:r>
            <a:r>
              <a:rPr lang="en-US" altLang="zh-CN"/>
              <a:t>DOM</a:t>
            </a:r>
            <a:r>
              <a:rPr lang="zh-CN" altLang="en-US"/>
              <a:t>，接着输出到用户界面显示。</a:t>
            </a:r>
            <a:endParaRPr lang="en-US" altLang="zh-CN"/>
          </a:p>
          <a:p>
            <a:r>
              <a:rPr lang="zh-CN" altLang="en-US"/>
              <a:t>响应式框架的特点是赋予重新渲染的能力。</a:t>
            </a:r>
            <a:endParaRPr lang="zh-CN" altLang="en-US"/>
          </a:p>
          <a:p>
            <a:r>
              <a:rPr lang="zh-CN" altLang="en-US"/>
              <a:t>变化侦测的作用是侦测数据的变化，当数据变化时，会通知视图进行相应的跟新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当内部状态不断发生变化时，</a:t>
            </a:r>
            <a:r>
              <a:rPr lang="en-US" altLang="zh-CN"/>
              <a:t>UI</a:t>
            </a:r>
            <a:r>
              <a:rPr lang="zh-CN" altLang="en-US"/>
              <a:t>也会跟着不断重新渲染，这时如何确定状态发生了什么变化？</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2.xml"/><Relationship Id="rId15" Type="http://schemas.openxmlformats.org/officeDocument/2006/relationships/slideLayout" Target="../slideLayouts/slideLayout24.xml"/><Relationship Id="rId14" Type="http://schemas.openxmlformats.org/officeDocument/2006/relationships/image" Target="../media/image2.png"/><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chart" Target="../charts/char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2.xml"/><Relationship Id="rId2" Type="http://schemas.openxmlformats.org/officeDocument/2006/relationships/image" Target="../media/image11.jpeg"/><Relationship Id="rId1" Type="http://schemas.openxmlformats.org/officeDocument/2006/relationships/image" Target="../media/image10.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2.xml"/><Relationship Id="rId2" Type="http://schemas.openxmlformats.org/officeDocument/2006/relationships/chart" Target="../charts/chart4.xml"/><Relationship Id="rId1" Type="http://schemas.openxmlformats.org/officeDocument/2006/relationships/chart" Target="../charts/char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45.xml"/><Relationship Id="rId1" Type="http://schemas.openxmlformats.org/officeDocument/2006/relationships/hyperlink" Target="http://www.ypppt.com/moba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sv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5482094" y="3325997"/>
            <a:ext cx="3793863" cy="553085"/>
          </a:xfrm>
          <a:prstGeom prst="rect">
            <a:avLst/>
          </a:prstGeom>
          <a:noFill/>
        </p:spPr>
        <p:txBody>
          <a:bodyPr wrap="square" rtlCol="0">
            <a:spAutoFit/>
          </a:bodyPr>
          <a:lstStyle/>
          <a:p>
            <a:r>
              <a:rPr lang="en-US" altLang="zh-CN" b="1" dirty="0">
                <a:solidFill>
                  <a:srgbClr val="F4B183"/>
                </a:solidFill>
                <a:latin typeface="微软雅黑 Light" panose="020B0502040204020203" pitchFamily="34" charset="-122"/>
                <a:ea typeface="微软雅黑 Light" panose="020B0502040204020203" pitchFamily="34" charset="-122"/>
              </a:rPr>
              <a:t>Weekly Share 23</a:t>
            </a:r>
            <a:endParaRPr lang="en-US" altLang="zh-CN" b="1" dirty="0">
              <a:solidFill>
                <a:srgbClr val="F4B183"/>
              </a:solidFill>
              <a:latin typeface="微软雅黑 Light" panose="020B0502040204020203" pitchFamily="34" charset="-122"/>
              <a:ea typeface="微软雅黑 Light" panose="020B0502040204020203" pitchFamily="34" charset="-122"/>
            </a:endParaRPr>
          </a:p>
          <a:p>
            <a:r>
              <a:rPr lang="en-US" sz="1200" dirty="0">
                <a:solidFill>
                  <a:schemeClr val="bg1">
                    <a:lumMod val="95000"/>
                  </a:schemeClr>
                </a:solidFill>
                <a:latin typeface="微软雅黑 Light" panose="020B0502040204020203" pitchFamily="34" charset="-122"/>
                <a:ea typeface="微软雅黑 Light" panose="020B0502040204020203" pitchFamily="34" charset="-122"/>
              </a:rPr>
              <a:t>NICKKCIK LI - 20190528</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3246129" y="2897612"/>
            <a:ext cx="2374610" cy="1322070"/>
          </a:xfrm>
          <a:prstGeom prst="rect">
            <a:avLst/>
          </a:prstGeom>
          <a:noFill/>
        </p:spPr>
        <p:txBody>
          <a:bodyPr wrap="square" rtlCol="0">
            <a:spAutoFit/>
          </a:bodyPr>
          <a:lstStyle/>
          <a:p>
            <a:r>
              <a:rPr lang="en-US" altLang="zh-CN" sz="8000" dirty="0">
                <a:solidFill>
                  <a:srgbClr val="F4B183"/>
                </a:solidFill>
                <a:latin typeface="迷你简中等线" panose="03000509000000000000" pitchFamily="65" charset="-122"/>
                <a:ea typeface="迷你简中等线" panose="03000509000000000000" pitchFamily="65" charset="-122"/>
              </a:rPr>
              <a:t>MVVM</a:t>
            </a:r>
            <a:endParaRPr lang="en-US" sz="8000" dirty="0">
              <a:solidFill>
                <a:schemeClr val="bg1">
                  <a:lumMod val="95000"/>
                </a:schemeClr>
              </a:solidFill>
              <a:latin typeface="迷你简中等线" panose="03000509000000000000" pitchFamily="65" charset="-122"/>
              <a:ea typeface="迷你简中等线" panose="03000509000000000000" pitchFamily="65"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3311027" y="2611364"/>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790575" y="1830263"/>
            <a:ext cx="4836795" cy="2526964"/>
            <a:chOff x="1043" y="2882"/>
            <a:chExt cx="5826" cy="3980"/>
          </a:xfrm>
        </p:grpSpPr>
        <p:sp>
          <p:nvSpPr>
            <p:cNvPr id="2"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Microsoft YaHei" panose="020B0503020204020204" pitchFamily="34" charset="-122"/>
                  <a:ea typeface="Microsoft YaHei" panose="020B0503020204020204" pitchFamily="34" charset="-122"/>
                </a:rPr>
                <a:t>PULL</a:t>
              </a:r>
              <a:endParaRPr lang="en-US" b="1" dirty="0">
                <a:solidFill>
                  <a:srgbClr val="F4B183"/>
                </a:solidFill>
                <a:latin typeface="Microsoft YaHei" panose="020B0503020204020204" pitchFamily="34" charset="-122"/>
                <a:ea typeface="Microsoft YaHei" panose="020B0503020204020204" pitchFamily="34" charset="-122"/>
              </a:endParaRPr>
            </a:p>
          </p:txBody>
        </p:sp>
        <p:sp>
          <p:nvSpPr>
            <p:cNvPr id="4" name="Rectangle 24"/>
            <p:cNvSpPr/>
            <p:nvPr/>
          </p:nvSpPr>
          <p:spPr>
            <a:xfrm>
              <a:off x="1043" y="3665"/>
              <a:ext cx="5826" cy="3197"/>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代表： </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Angular / React</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监听状态变化的</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信号</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从整个组件树中拉取所有状态，比对旧状态，然后跟新</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3.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跟新粒度比较粗</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Angular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采取</a:t>
              </a:r>
              <a:r>
                <a:rPr lang="zh-CN" altLang="en-US" sz="1400">
                  <a:solidFill>
                    <a:srgbClr val="C00000"/>
                  </a:solidFill>
                  <a:latin typeface="Microsoft YaHei" panose="020B0503020204020204" pitchFamily="34" charset="-122"/>
                  <a:ea typeface="Microsoft YaHei" panose="020B0503020204020204" pitchFamily="34" charset="-122"/>
                  <a:cs typeface="Microsoft YaHei" panose="020B0503020204020204" pitchFamily="34" charset="-122"/>
                </a:rPr>
                <a:t>数据层</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脏检查</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React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使用的是</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Virtual DOM</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来侦测</a:t>
              </a:r>
              <a:r>
                <a:rPr lang="en-US" altLang="zh-CN" sz="1400">
                  <a:solidFill>
                    <a:srgbClr val="C00000"/>
                  </a:solidFill>
                  <a:latin typeface="Microsoft YaHei" panose="020B0503020204020204" pitchFamily="34" charset="-122"/>
                  <a:ea typeface="Microsoft YaHei" panose="020B0503020204020204" pitchFamily="34" charset="-122"/>
                  <a:cs typeface="Microsoft YaHei" panose="020B0503020204020204" pitchFamily="34" charset="-122"/>
                </a:rPr>
                <a:t>view</a:t>
              </a:r>
              <a:r>
                <a:rPr lang="zh-CN" altLang="en-US" sz="1400">
                  <a:solidFill>
                    <a:srgbClr val="C00000"/>
                  </a:solidFill>
                  <a:latin typeface="Microsoft YaHei" panose="020B0503020204020204" pitchFamily="34" charset="-122"/>
                  <a:ea typeface="Microsoft YaHei" panose="020B0503020204020204" pitchFamily="34" charset="-122"/>
                  <a:cs typeface="Microsoft YaHei" panose="020B0503020204020204" pitchFamily="34" charset="-122"/>
                </a:rPr>
                <a:t>层</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grpSp>
        <p:nvGrpSpPr>
          <p:cNvPr id="9" name="组合 8"/>
          <p:cNvGrpSpPr/>
          <p:nvPr/>
        </p:nvGrpSpPr>
        <p:grpSpPr>
          <a:xfrm>
            <a:off x="6171565" y="1713865"/>
            <a:ext cx="5810250" cy="2958465"/>
            <a:chOff x="1043" y="2882"/>
            <a:chExt cx="5826" cy="4659"/>
          </a:xfrm>
        </p:grpSpPr>
        <p:sp>
          <p:nvSpPr>
            <p:cNvPr id="10"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Microsoft YaHei" panose="020B0503020204020204" pitchFamily="34" charset="-122"/>
                  <a:ea typeface="Microsoft YaHei" panose="020B0503020204020204" pitchFamily="34" charset="-122"/>
                </a:rPr>
                <a:t>PUSH</a:t>
              </a:r>
              <a:endParaRPr lang="en-US" b="1" dirty="0">
                <a:solidFill>
                  <a:srgbClr val="F4B183"/>
                </a:solidFill>
                <a:latin typeface="Microsoft YaHei" panose="020B0503020204020204" pitchFamily="34" charset="-122"/>
                <a:ea typeface="Microsoft YaHei" panose="020B0503020204020204" pitchFamily="34" charset="-122"/>
              </a:endParaRPr>
            </a:p>
          </p:txBody>
        </p:sp>
        <p:sp>
          <p:nvSpPr>
            <p:cNvPr id="11" name="Rectangle 24"/>
            <p:cNvSpPr/>
            <p:nvPr/>
          </p:nvSpPr>
          <p:spPr>
            <a:xfrm>
              <a:off x="1043" y="3665"/>
              <a:ext cx="5826" cy="3876"/>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代表： </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Vue</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通知状态所绑定的所有依赖，跟新相应的</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DOM</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操作</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知道数据变化，将更新的信号推送给需要更新的组件</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3.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跟新粒度比较细</a:t>
              </a:r>
              <a:endParaRPr 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r>
                <a:rPr 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Vue1.x -&gt;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依赖为具体的</a:t>
              </a:r>
              <a:r>
                <a:rPr 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DOM</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节点，</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内存开销随着依赖越多而越大</a:t>
              </a:r>
              <a:endParaRPr 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Vue2.x -&gt;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依赖为</a:t>
              </a:r>
              <a:r>
                <a:rPr lang="zh-CN" altLang="en-US" sz="1400">
                  <a:solidFill>
                    <a:srgbClr val="C00000"/>
                  </a:solidFill>
                  <a:latin typeface="Microsoft YaHei" panose="020B0503020204020204" pitchFamily="34" charset="-122"/>
                  <a:ea typeface="Microsoft YaHei" panose="020B0503020204020204" pitchFamily="34" charset="-122"/>
                  <a:cs typeface="Microsoft YaHei" panose="020B0503020204020204" pitchFamily="34" charset="-122"/>
                </a:rPr>
                <a:t>组件层</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级别，再加上虚拟</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DOM</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比对</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4.“</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推</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类型的变化侦测可以随意调整粒度</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550035" cy="368300"/>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Microsoft YaHei" panose="020B0503020204020204" pitchFamily="34" charset="-122"/>
                </a:rPr>
                <a:t>实现</a:t>
              </a:r>
              <a:r>
                <a:rPr lang="en-US" altLang="zh-CN" dirty="0">
                  <a:latin typeface="Microsoft YaHei" panose="020B0503020204020204" pitchFamily="34" charset="-122"/>
                  <a:ea typeface="Microsoft YaHei" panose="020B0503020204020204" pitchFamily="34" charset="-122"/>
                  <a:cs typeface="Microsoft YaHei" panose="020B0503020204020204" pitchFamily="34" charset="-122"/>
                </a:rPr>
                <a:t>Compile</a:t>
              </a:r>
              <a:endParaRPr lang="en-US" altLang="zh-CN" dirty="0">
                <a:latin typeface="Microsoft YaHei" panose="020B0503020204020204" pitchFamily="34" charset="-122"/>
                <a:ea typeface="Microsoft YaHei" panose="020B0503020204020204" pitchFamily="34" charset="-122"/>
                <a:cs typeface="Microsoft YaHei" panose="020B0503020204020204" pitchFamily="34" charset="-122"/>
              </a:endParaRPr>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638935" cy="368300"/>
            </a:xfrm>
            <a:prstGeom prst="rect">
              <a:avLst/>
            </a:prstGeom>
            <a:noFill/>
          </p:spPr>
          <p:txBody>
            <a:bodyPr wrap="none" rtlCol="0">
              <a:spAutoFit/>
            </a:bodyPr>
            <a:lstStyle/>
            <a:p>
              <a:r>
                <a:rPr lang="zh-CN" altLang="en-US">
                  <a:latin typeface="Microsoft YaHei" panose="020B0503020204020204" pitchFamily="34" charset="-122"/>
                  <a:ea typeface="Microsoft YaHei" panose="020B0503020204020204" pitchFamily="34" charset="-122"/>
                </a:rPr>
                <a:t>实现</a:t>
              </a:r>
              <a:r>
                <a:rPr lang="en-US" altLang="zh-CN">
                  <a:latin typeface="Microsoft YaHei" panose="020B0503020204020204" pitchFamily="34" charset="-122"/>
                  <a:ea typeface="Microsoft YaHei" panose="020B0503020204020204" pitchFamily="34" charset="-122"/>
                </a:rPr>
                <a:t>Obs</a:t>
              </a:r>
              <a:r>
                <a:rPr lang="en-US" altLang="zh-CN">
                  <a:latin typeface="Microsoft YaHei" panose="020B0503020204020204" pitchFamily="34" charset="-122"/>
                  <a:ea typeface="Microsoft YaHei" panose="020B0503020204020204" pitchFamily="34" charset="-122"/>
                </a:rPr>
                <a:t>erver</a:t>
              </a:r>
              <a:endParaRPr lang="en-US" altLang="zh-CN">
                <a:latin typeface="Microsoft YaHei" panose="020B0503020204020204" pitchFamily="34" charset="-122"/>
                <a:ea typeface="Microsoft YaHei" panose="020B0503020204020204" pitchFamily="34" charset="-122"/>
              </a:endParaRPr>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543050" cy="368300"/>
            </a:xfrm>
            <a:prstGeom prst="rect">
              <a:avLst/>
            </a:prstGeom>
            <a:noFill/>
          </p:spPr>
          <p:txBody>
            <a:bodyPr wrap="none" rtlCol="0">
              <a:spAutoFit/>
            </a:bodyPr>
            <a:lstStyle/>
            <a:p>
              <a:r>
                <a:rPr lang="zh-CN" altLang="en-GB">
                  <a:latin typeface="Microsoft YaHei" panose="020B0503020204020204" pitchFamily="34" charset="-122"/>
                  <a:ea typeface="Microsoft YaHei" panose="020B0503020204020204" pitchFamily="34" charset="-122"/>
                  <a:cs typeface="Microsoft YaHei" panose="020B0503020204020204" pitchFamily="34" charset="-122"/>
                </a:rPr>
                <a:t>实现</a:t>
              </a:r>
              <a:r>
                <a:rPr lang="en-US" altLang="zh-CN">
                  <a:latin typeface="Microsoft YaHei" panose="020B0503020204020204" pitchFamily="34" charset="-122"/>
                  <a:ea typeface="Microsoft YaHei" panose="020B0503020204020204" pitchFamily="34" charset="-122"/>
                  <a:cs typeface="Microsoft YaHei" panose="020B0503020204020204" pitchFamily="34" charset="-122"/>
                </a:rPr>
                <a:t>Watcher</a:t>
              </a:r>
              <a:endParaRPr lang="en-US" altLang="zh-CN">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089660" cy="368300"/>
            </a:xfrm>
            <a:prstGeom prst="rect">
              <a:avLst/>
            </a:prstGeom>
            <a:noFill/>
          </p:spPr>
          <p:txBody>
            <a:bodyPr wrap="none" rtlCol="0">
              <a:spAutoFit/>
            </a:bodyPr>
            <a:lstStyle/>
            <a:p>
              <a:r>
                <a:rPr lang="zh-CN" altLang="en-US">
                  <a:latin typeface="Microsoft YaHei" panose="020B0503020204020204" pitchFamily="34" charset="-122"/>
                  <a:ea typeface="Microsoft YaHei" panose="020B0503020204020204" pitchFamily="34" charset="-122"/>
                  <a:cs typeface="Microsoft YaHei" panose="020B0503020204020204" pitchFamily="34" charset="-122"/>
                </a:rPr>
                <a:t>实现</a:t>
              </a:r>
              <a:r>
                <a:rPr lang="en-US" altLang="zh-CN">
                  <a:latin typeface="Microsoft YaHei" panose="020B0503020204020204" pitchFamily="34" charset="-122"/>
                  <a:ea typeface="Microsoft YaHei" panose="020B0503020204020204" pitchFamily="34" charset="-122"/>
                  <a:cs typeface="Microsoft YaHei" panose="020B0503020204020204" pitchFamily="34" charset="-122"/>
                </a:rPr>
                <a:t>Dep</a:t>
              </a:r>
              <a:endParaRPr lang="en-US" altLang="zh-CN">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645160"/>
          </a:xfrm>
          <a:prstGeom prst="rect">
            <a:avLst/>
          </a:prstGeom>
        </p:spPr>
        <p:txBody>
          <a:bodyPr wrap="square">
            <a:spAutoFit/>
          </a:bodyPr>
          <a:lstStyle/>
          <a:p>
            <a:r>
              <a:rPr lang="zh-CN" altLang="en-US" sz="1200">
                <a:solidFill>
                  <a:schemeClr val="bg1"/>
                </a:solidFill>
              </a:rPr>
              <a:t>指令解析器，对每个元素节点的指令进行扫描和解析，例如解析本文中 </a:t>
            </a:r>
            <a:r>
              <a:rPr lang="en-US" altLang="zh-CN" sz="1200">
                <a:solidFill>
                  <a:srgbClr val="DF3621"/>
                </a:solidFill>
              </a:rPr>
              <a:t>v-model </a:t>
            </a:r>
            <a:r>
              <a:rPr lang="zh-CN" altLang="en-US" sz="1200">
                <a:solidFill>
                  <a:schemeClr val="bg1"/>
                </a:solidFill>
              </a:rPr>
              <a:t>指令和 </a:t>
            </a:r>
            <a:r>
              <a:rPr lang="en-US" altLang="zh-CN" sz="1200">
                <a:solidFill>
                  <a:srgbClr val="DF3621"/>
                </a:solidFill>
              </a:rPr>
              <a:t>{{}} </a:t>
            </a:r>
            <a:r>
              <a:rPr lang="zh-CN" altLang="en-US" sz="1200">
                <a:solidFill>
                  <a:schemeClr val="bg1"/>
                </a:solidFill>
              </a:rPr>
              <a:t>指令</a:t>
            </a:r>
            <a:endParaRPr lang="zh-CN" altLang="en-US" sz="1200">
              <a:solidFill>
                <a:schemeClr val="bg1"/>
              </a:solidFill>
            </a:endParaRPr>
          </a:p>
        </p:txBody>
      </p:sp>
      <p:sp>
        <p:nvSpPr>
          <p:cNvPr id="54" name="Rectangle 43"/>
          <p:cNvSpPr/>
          <p:nvPr/>
        </p:nvSpPr>
        <p:spPr>
          <a:xfrm>
            <a:off x="3642216" y="4317800"/>
            <a:ext cx="2419164" cy="275590"/>
          </a:xfrm>
          <a:prstGeom prst="rect">
            <a:avLst/>
          </a:prstGeom>
        </p:spPr>
        <p:txBody>
          <a:bodyPr wrap="square">
            <a:spAutoFit/>
          </a:bodyPr>
          <a:lstStyle/>
          <a:p>
            <a:r>
              <a:rPr lang="zh-CN" altLang="en-US" sz="1200">
                <a:solidFill>
                  <a:schemeClr val="bg1"/>
                </a:solidFill>
              </a:rPr>
              <a:t>如何追踪属性变化？</a:t>
            </a:r>
            <a:endParaRPr lang="zh-CN" altLang="en-US" sz="1200">
              <a:solidFill>
                <a:schemeClr val="bg1"/>
              </a:solidFill>
            </a:endParaRPr>
          </a:p>
        </p:txBody>
      </p:sp>
      <p:sp>
        <p:nvSpPr>
          <p:cNvPr id="55" name="Rectangle 44"/>
          <p:cNvSpPr/>
          <p:nvPr/>
        </p:nvSpPr>
        <p:spPr>
          <a:xfrm>
            <a:off x="6326855" y="3704015"/>
            <a:ext cx="2419164" cy="275590"/>
          </a:xfrm>
          <a:prstGeom prst="rect">
            <a:avLst/>
          </a:prstGeom>
        </p:spPr>
        <p:txBody>
          <a:bodyPr wrap="square">
            <a:spAutoFit/>
          </a:bodyPr>
          <a:lstStyle/>
          <a:p>
            <a:r>
              <a:rPr lang="zh-CN" altLang="en-US" sz="1200">
                <a:solidFill>
                  <a:schemeClr val="bg1"/>
                </a:solidFill>
              </a:rPr>
              <a:t>如何通知属性的依赖？</a:t>
            </a:r>
            <a:endParaRPr lang="zh-CN" altLang="en-US" sz="1200">
              <a:solidFill>
                <a:schemeClr val="bg1"/>
              </a:solidFill>
            </a:endParaRPr>
          </a:p>
        </p:txBody>
      </p:sp>
      <p:sp>
        <p:nvSpPr>
          <p:cNvPr id="56" name="Rectangle 45"/>
          <p:cNvSpPr/>
          <p:nvPr/>
        </p:nvSpPr>
        <p:spPr>
          <a:xfrm>
            <a:off x="8976874" y="2984073"/>
            <a:ext cx="2419164" cy="275590"/>
          </a:xfrm>
          <a:prstGeom prst="rect">
            <a:avLst/>
          </a:prstGeom>
        </p:spPr>
        <p:txBody>
          <a:bodyPr wrap="square">
            <a:spAutoFit/>
          </a:bodyPr>
          <a:lstStyle/>
          <a:p>
            <a:r>
              <a:rPr lang="zh-CN" altLang="en-GB" sz="1200">
                <a:solidFill>
                  <a:schemeClr val="bg1"/>
                </a:solidFill>
              </a:rPr>
              <a:t>如何收集依赖？</a:t>
            </a:r>
            <a:endParaRPr lang="zh-CN" altLang="en-GB" sz="1200">
              <a:solidFill>
                <a:schemeClr val="bg1"/>
              </a:solidFill>
            </a:endParaRPr>
          </a:p>
        </p:txBody>
      </p:sp>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变化侦测</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2093913" y="744855"/>
            <a:ext cx="449580" cy="306705"/>
          </a:xfrm>
          <a:prstGeom prst="rect">
            <a:avLst/>
          </a:prstGeom>
          <a:noFill/>
        </p:spPr>
        <p:txBody>
          <a:bodyPr wrap="none" rtlCol="0">
            <a:spAutoFit/>
          </a:bodyPr>
          <a:lstStyle/>
          <a:p>
            <a:pPr algn="ctr"/>
            <a:r>
              <a:rPr lang="en-US" sz="1400" dirty="0">
                <a:solidFill>
                  <a:schemeClr val="bg1">
                    <a:lumMod val="95000"/>
                  </a:schemeClr>
                </a:solidFill>
                <a:latin typeface="微软雅黑 Light" panose="020B0502040204020203" pitchFamily="34" charset="-122"/>
                <a:ea typeface="微软雅黑 Light" panose="020B0502040204020203" pitchFamily="34" charset="-122"/>
              </a:rPr>
              <a:t>HOW</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53"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4102735"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Microsoft YaHei" panose="020B0503020204020204" pitchFamily="34" charset="-122"/>
                <a:ea typeface="Microsoft YaHei" panose="020B0503020204020204" pitchFamily="34" charset="-122"/>
              </a:rPr>
              <a:t>Reactive - Object / Array</a:t>
            </a:r>
            <a:endParaRPr lang="en-US"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090785" y="671830"/>
            <a:ext cx="59245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总结</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1"/>
          <a:stretch>
            <a:fillRect/>
          </a:stretch>
        </p:blipFill>
        <p:spPr>
          <a:xfrm>
            <a:off x="473075" y="1473200"/>
            <a:ext cx="7808595" cy="4888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09100" y="671830"/>
            <a:ext cx="1597660"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如何追踪变化？</a:t>
            </a:r>
            <a:endParaRPr lang="zh-CN" altLang="en-US" sz="14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471660" y="671830"/>
            <a:ext cx="1597660"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什么是依赖？</a:t>
            </a:r>
            <a:endParaRPr lang="zh-CN" altLang="en-US" sz="14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19260" y="671830"/>
            <a:ext cx="1597660"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如何通知依赖？</a:t>
            </a:r>
            <a:endParaRPr lang="zh-CN" altLang="en-US" sz="14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custDataLst>
              <p:tags r:id="rId1"/>
            </p:custDataLst>
          </p:nvPr>
        </p:nvSpPr>
        <p:spPr>
          <a:xfrm>
            <a:off x="1368677" y="1938971"/>
            <a:ext cx="3122428" cy="968375"/>
          </a:xfrm>
          <a:prstGeom prst="rect">
            <a:avLst/>
          </a:prstGeom>
          <a:noFill/>
        </p:spPr>
        <p:txBody>
          <a:bodyPr wrap="square" rtlCol="0">
            <a:spAutoFit/>
          </a:bodyPr>
          <a:lstStyle/>
          <a:p>
            <a:r>
              <a:rPr lang="en-US" b="1" dirty="0">
                <a:solidFill>
                  <a:srgbClr val="F4B183"/>
                </a:solidFill>
                <a:latin typeface="Microsoft YaHei" panose="020B0503020204020204" pitchFamily="34" charset="-122"/>
                <a:ea typeface="Microsoft YaHei" panose="020B0503020204020204" pitchFamily="34" charset="-122"/>
              </a:rPr>
              <a:t>Reactive</a:t>
            </a:r>
            <a:endParaRPr lang="en-US" sz="900" b="1" dirty="0">
              <a:solidFill>
                <a:schemeClr val="bg1"/>
              </a:solidFill>
              <a:latin typeface="Microsoft YaHei" panose="020B0503020204020204" pitchFamily="34" charset="-122"/>
              <a:ea typeface="Microsoft YaHei" panose="020B0503020204020204" pitchFamily="34" charset="-122"/>
            </a:endParaRPr>
          </a:p>
          <a:p>
            <a:endParaRPr lang="en-US" sz="900" dirty="0">
              <a:solidFill>
                <a:schemeClr val="bg1"/>
              </a:solidFill>
              <a:latin typeface="Microsoft YaHei" panose="020B0503020204020204" pitchFamily="34" charset="-122"/>
              <a:ea typeface="Microsoft YaHei" panose="020B0503020204020204" pitchFamily="34" charset="-122"/>
            </a:endParaRPr>
          </a:p>
          <a:p>
            <a:r>
              <a:rPr lang="en-US" sz="1000" dirty="0">
                <a:solidFill>
                  <a:schemeClr val="bg1"/>
                </a:solidFill>
                <a:latin typeface="Microsoft YaHei" panose="020B0503020204020204" pitchFamily="34" charset="-122"/>
                <a:ea typeface="Microsoft YaHei" panose="020B0503020204020204" pitchFamily="34" charset="-122"/>
                <a:sym typeface="+mn-ea"/>
              </a:rPr>
              <a:t>MVVM</a:t>
            </a:r>
            <a:endParaRPr lang="en-US" sz="1000" dirty="0">
              <a:solidFill>
                <a:schemeClr val="bg1"/>
              </a:solidFill>
              <a:latin typeface="Microsoft YaHei" panose="020B0503020204020204" pitchFamily="34" charset="-122"/>
              <a:ea typeface="Microsoft YaHei" panose="020B0503020204020204" pitchFamily="34" charset="-122"/>
              <a:sym typeface="+mn-ea"/>
            </a:endParaRPr>
          </a:p>
          <a:p>
            <a:r>
              <a:rPr lang="en-US" sz="1000" dirty="0">
                <a:solidFill>
                  <a:schemeClr val="bg1"/>
                </a:solidFill>
                <a:latin typeface="Microsoft YaHei" panose="020B0503020204020204" pitchFamily="34" charset="-122"/>
                <a:ea typeface="Microsoft YaHei" panose="020B0503020204020204" pitchFamily="34" charset="-122"/>
                <a:sym typeface="+mn-ea"/>
              </a:rPr>
              <a:t>Pull: Angular / React</a:t>
            </a:r>
            <a:endParaRPr lang="en-US" sz="1000" dirty="0">
              <a:solidFill>
                <a:schemeClr val="bg1"/>
              </a:solidFill>
              <a:latin typeface="Microsoft YaHei" panose="020B0503020204020204" pitchFamily="34" charset="-122"/>
              <a:ea typeface="Microsoft YaHei" panose="020B0503020204020204" pitchFamily="34" charset="-122"/>
            </a:endParaRPr>
          </a:p>
          <a:p>
            <a:r>
              <a:rPr lang="en-US" sz="1000" dirty="0">
                <a:solidFill>
                  <a:schemeClr val="bg1"/>
                </a:solidFill>
                <a:latin typeface="Microsoft YaHei" panose="020B0503020204020204" pitchFamily="34" charset="-122"/>
                <a:ea typeface="Microsoft YaHei" panose="020B0503020204020204" pitchFamily="34" charset="-122"/>
                <a:sym typeface="+mn-ea"/>
              </a:rPr>
              <a:t>Push: Vue</a:t>
            </a:r>
            <a:endParaRPr lang="en-US" sz="1000" dirty="0">
              <a:solidFill>
                <a:schemeClr val="bg1"/>
              </a:solidFill>
              <a:latin typeface="Microsoft YaHei" panose="020B0503020204020204" pitchFamily="34" charset="-122"/>
              <a:ea typeface="Microsoft YaHei" panose="020B0503020204020204" pitchFamily="34" charset="-122"/>
            </a:endParaRPr>
          </a:p>
        </p:txBody>
      </p:sp>
      <p:sp>
        <p:nvSpPr>
          <p:cNvPr id="5" name="Freeform 27"/>
          <p:cNvSpPr/>
          <p:nvPr>
            <p:custDataLst>
              <p:tags r:id="rId2"/>
            </p:custDataLst>
          </p:nvPr>
        </p:nvSpPr>
        <p:spPr>
          <a:xfrm rot="20070184">
            <a:off x="4090087" y="1982728"/>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Microsoft YaHei" panose="020B0503020204020204" pitchFamily="34" charset="-122"/>
              <a:ea typeface="Microsoft YaHei" panose="020B0503020204020204" pitchFamily="34" charset="-122"/>
            </a:endParaRPr>
          </a:p>
        </p:txBody>
      </p:sp>
      <p:sp>
        <p:nvSpPr>
          <p:cNvPr id="6" name="TextBox 28"/>
          <p:cNvSpPr txBox="1"/>
          <p:nvPr>
            <p:custDataLst>
              <p:tags r:id="rId3"/>
            </p:custDataLst>
          </p:nvPr>
        </p:nvSpPr>
        <p:spPr>
          <a:xfrm>
            <a:off x="1368677" y="4032023"/>
            <a:ext cx="3122428" cy="1337945"/>
          </a:xfrm>
          <a:prstGeom prst="rect">
            <a:avLst/>
          </a:prstGeom>
          <a:noFill/>
        </p:spPr>
        <p:txBody>
          <a:bodyPr wrap="square" rtlCol="0">
            <a:spAutoFit/>
          </a:bodyPr>
          <a:lstStyle/>
          <a:p>
            <a:r>
              <a:rPr lang="en-US" b="1" dirty="0">
                <a:solidFill>
                  <a:srgbClr val="F4B183"/>
                </a:solidFill>
                <a:latin typeface="Microsoft YaHei" panose="020B0503020204020204" pitchFamily="34" charset="-122"/>
                <a:ea typeface="Microsoft YaHei" panose="020B0503020204020204" pitchFamily="34" charset="-122"/>
                <a:sym typeface="+mn-ea"/>
              </a:rPr>
              <a:t>Reactive - Object / Array</a:t>
            </a:r>
            <a:endParaRPr lang="en-US" b="1" dirty="0">
              <a:solidFill>
                <a:schemeClr val="bg1"/>
              </a:solidFill>
              <a:latin typeface="Microsoft YaHei" panose="020B0503020204020204" pitchFamily="34" charset="-122"/>
              <a:ea typeface="Microsoft YaHei" panose="020B0503020204020204" pitchFamily="34" charset="-122"/>
            </a:endParaRPr>
          </a:p>
          <a:p>
            <a:endParaRPr lang="en-US" sz="900" dirty="0">
              <a:solidFill>
                <a:schemeClr val="bg1"/>
              </a:solidFill>
              <a:latin typeface="Microsoft YaHei" panose="020B0503020204020204" pitchFamily="34" charset="-122"/>
              <a:ea typeface="Microsoft YaHei" panose="020B0503020204020204" pitchFamily="34" charset="-122"/>
            </a:endParaRPr>
          </a:p>
          <a:p>
            <a:r>
              <a:rPr lang="zh-CN" altLang="en-US" sz="900" dirty="0">
                <a:solidFill>
                  <a:schemeClr val="bg1"/>
                </a:solidFill>
                <a:latin typeface="Microsoft YaHei" panose="020B0503020204020204" pitchFamily="34" charset="-122"/>
                <a:ea typeface="Microsoft YaHei" panose="020B0503020204020204" pitchFamily="34" charset="-122"/>
              </a:rPr>
              <a:t>变化侦测</a:t>
            </a:r>
            <a:endParaRPr lang="zh-CN" altLang="en-US" sz="900" dirty="0">
              <a:solidFill>
                <a:schemeClr val="bg1"/>
              </a:solidFill>
              <a:latin typeface="Microsoft YaHei" panose="020B0503020204020204" pitchFamily="34" charset="-122"/>
              <a:ea typeface="Microsoft YaHei" panose="020B0503020204020204" pitchFamily="34" charset="-122"/>
            </a:endParaRPr>
          </a:p>
          <a:p>
            <a:r>
              <a:rPr lang="zh-CN" altLang="en-US" sz="900" dirty="0">
                <a:solidFill>
                  <a:schemeClr val="bg1"/>
                </a:solidFill>
                <a:latin typeface="Microsoft YaHei" panose="020B0503020204020204" pitchFamily="34" charset="-122"/>
                <a:ea typeface="Microsoft YaHei" panose="020B0503020204020204" pitchFamily="34" charset="-122"/>
              </a:rPr>
              <a:t>（</a:t>
            </a:r>
            <a:r>
              <a:rPr lang="en-US" altLang="zh-CN" sz="900" dirty="0">
                <a:solidFill>
                  <a:schemeClr val="bg1"/>
                </a:solidFill>
                <a:latin typeface="Microsoft YaHei" panose="020B0503020204020204" pitchFamily="34" charset="-122"/>
                <a:ea typeface="Microsoft YaHei" panose="020B0503020204020204" pitchFamily="34" charset="-122"/>
              </a:rPr>
              <a:t>1</a:t>
            </a:r>
            <a:r>
              <a:rPr lang="zh-CN" altLang="en-US" sz="900" dirty="0">
                <a:solidFill>
                  <a:schemeClr val="bg1"/>
                </a:solidFill>
                <a:latin typeface="Microsoft YaHei" panose="020B0503020204020204" pitchFamily="34" charset="-122"/>
                <a:ea typeface="Microsoft YaHei" panose="020B0503020204020204" pitchFamily="34" charset="-122"/>
              </a:rPr>
              <a:t>）如何追踪变化</a:t>
            </a:r>
            <a:endParaRPr lang="zh-CN" altLang="en-US" sz="900" dirty="0">
              <a:solidFill>
                <a:schemeClr val="bg1"/>
              </a:solidFill>
              <a:latin typeface="Microsoft YaHei" panose="020B0503020204020204" pitchFamily="34" charset="-122"/>
              <a:ea typeface="Microsoft YaHei" panose="020B0503020204020204" pitchFamily="34" charset="-122"/>
            </a:endParaRPr>
          </a:p>
          <a:p>
            <a:r>
              <a:rPr lang="zh-CN" altLang="en-US" sz="900" dirty="0">
                <a:solidFill>
                  <a:schemeClr val="bg1"/>
                </a:solidFill>
                <a:latin typeface="Microsoft YaHei" panose="020B0503020204020204" pitchFamily="34" charset="-122"/>
                <a:ea typeface="Microsoft YaHei" panose="020B0503020204020204" pitchFamily="34" charset="-122"/>
              </a:rPr>
              <a:t>（</a:t>
            </a:r>
            <a:r>
              <a:rPr lang="en-US" altLang="zh-CN" sz="900" dirty="0">
                <a:solidFill>
                  <a:schemeClr val="bg1"/>
                </a:solidFill>
                <a:latin typeface="Microsoft YaHei" panose="020B0503020204020204" pitchFamily="34" charset="-122"/>
                <a:ea typeface="Microsoft YaHei" panose="020B0503020204020204" pitchFamily="34" charset="-122"/>
              </a:rPr>
              <a:t>2</a:t>
            </a:r>
            <a:r>
              <a:rPr lang="zh-CN" altLang="en-US" sz="900" dirty="0">
                <a:solidFill>
                  <a:schemeClr val="bg1"/>
                </a:solidFill>
                <a:latin typeface="Microsoft YaHei" panose="020B0503020204020204" pitchFamily="34" charset="-122"/>
                <a:ea typeface="Microsoft YaHei" panose="020B0503020204020204" pitchFamily="34" charset="-122"/>
              </a:rPr>
              <a:t>）什么是依赖</a:t>
            </a:r>
            <a:endParaRPr lang="zh-CN" altLang="en-US" sz="900" dirty="0">
              <a:solidFill>
                <a:schemeClr val="bg1"/>
              </a:solidFill>
              <a:latin typeface="Microsoft YaHei" panose="020B0503020204020204" pitchFamily="34" charset="-122"/>
              <a:ea typeface="Microsoft YaHei" panose="020B0503020204020204" pitchFamily="34" charset="-122"/>
            </a:endParaRPr>
          </a:p>
          <a:p>
            <a:r>
              <a:rPr lang="zh-CN" altLang="en-US" sz="900" dirty="0">
                <a:solidFill>
                  <a:schemeClr val="bg1"/>
                </a:solidFill>
                <a:latin typeface="Microsoft YaHei" panose="020B0503020204020204" pitchFamily="34" charset="-122"/>
                <a:ea typeface="Microsoft YaHei" panose="020B0503020204020204" pitchFamily="34" charset="-122"/>
              </a:rPr>
              <a:t>（</a:t>
            </a:r>
            <a:r>
              <a:rPr lang="en-US" altLang="zh-CN" sz="900" dirty="0">
                <a:solidFill>
                  <a:schemeClr val="bg1"/>
                </a:solidFill>
                <a:latin typeface="Microsoft YaHei" panose="020B0503020204020204" pitchFamily="34" charset="-122"/>
                <a:ea typeface="Microsoft YaHei" panose="020B0503020204020204" pitchFamily="34" charset="-122"/>
              </a:rPr>
              <a:t>3</a:t>
            </a:r>
            <a:r>
              <a:rPr lang="zh-CN" altLang="en-US" sz="900" dirty="0">
                <a:solidFill>
                  <a:schemeClr val="bg1"/>
                </a:solidFill>
                <a:latin typeface="Microsoft YaHei" panose="020B0503020204020204" pitchFamily="34" charset="-122"/>
                <a:ea typeface="Microsoft YaHei" panose="020B0503020204020204" pitchFamily="34" charset="-122"/>
              </a:rPr>
              <a:t>）怎么通知依赖</a:t>
            </a:r>
            <a:endParaRPr lang="zh-CN" altLang="en-US" sz="900" dirty="0">
              <a:solidFill>
                <a:schemeClr val="bg1"/>
              </a:solidFill>
              <a:latin typeface="Microsoft YaHei" panose="020B0503020204020204" pitchFamily="34" charset="-122"/>
              <a:ea typeface="Microsoft YaHei" panose="020B0503020204020204" pitchFamily="34" charset="-122"/>
            </a:endParaRPr>
          </a:p>
          <a:p>
            <a:r>
              <a:rPr lang="zh-CN" altLang="en-US" sz="900" dirty="0">
                <a:solidFill>
                  <a:schemeClr val="bg1"/>
                </a:solidFill>
                <a:latin typeface="Microsoft YaHei" panose="020B0503020204020204" pitchFamily="34" charset="-122"/>
                <a:ea typeface="Microsoft YaHei" panose="020B0503020204020204" pitchFamily="34" charset="-122"/>
              </a:rPr>
              <a:t>（</a:t>
            </a:r>
            <a:r>
              <a:rPr lang="en-US" altLang="zh-CN" sz="900" dirty="0">
                <a:solidFill>
                  <a:schemeClr val="bg1"/>
                </a:solidFill>
                <a:latin typeface="Microsoft YaHei" panose="020B0503020204020204" pitchFamily="34" charset="-122"/>
                <a:ea typeface="Microsoft YaHei" panose="020B0503020204020204" pitchFamily="34" charset="-122"/>
              </a:rPr>
              <a:t>4</a:t>
            </a:r>
            <a:r>
              <a:rPr lang="zh-CN" altLang="en-US" sz="900" dirty="0">
                <a:solidFill>
                  <a:schemeClr val="bg1"/>
                </a:solidFill>
                <a:latin typeface="Microsoft YaHei" panose="020B0503020204020204" pitchFamily="34" charset="-122"/>
                <a:ea typeface="Microsoft YaHei" panose="020B0503020204020204" pitchFamily="34" charset="-122"/>
              </a:rPr>
              <a:t>）如何收集依赖</a:t>
            </a:r>
            <a:endParaRPr lang="en-US" sz="900" dirty="0">
              <a:solidFill>
                <a:schemeClr val="bg1"/>
              </a:solidFill>
              <a:latin typeface="Microsoft YaHei" panose="020B0503020204020204" pitchFamily="34" charset="-122"/>
              <a:ea typeface="Microsoft YaHei" panose="020B0503020204020204" pitchFamily="34" charset="-122"/>
            </a:endParaRPr>
          </a:p>
          <a:p>
            <a:endParaRPr lang="en-US" sz="900" dirty="0">
              <a:solidFill>
                <a:schemeClr val="bg1"/>
              </a:solidFill>
              <a:latin typeface="Microsoft YaHei" panose="020B0503020204020204" pitchFamily="34" charset="-122"/>
              <a:ea typeface="Microsoft YaHei" panose="020B0503020204020204" pitchFamily="34" charset="-122"/>
            </a:endParaRPr>
          </a:p>
        </p:txBody>
      </p:sp>
      <p:sp>
        <p:nvSpPr>
          <p:cNvPr id="7" name="Freeform 31"/>
          <p:cNvSpPr/>
          <p:nvPr>
            <p:custDataLst>
              <p:tags r:id="rId4"/>
            </p:custDataLst>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Microsoft YaHei" panose="020B0503020204020204" pitchFamily="34" charset="-122"/>
              <a:ea typeface="Microsoft YaHei" panose="020B0503020204020204" pitchFamily="34" charset="-122"/>
            </a:endParaRPr>
          </a:p>
        </p:txBody>
      </p:sp>
      <p:sp>
        <p:nvSpPr>
          <p:cNvPr id="8" name="TextBox 32"/>
          <p:cNvSpPr txBox="1"/>
          <p:nvPr>
            <p:custDataLst>
              <p:tags r:id="rId5"/>
            </p:custDataLst>
          </p:nvPr>
        </p:nvSpPr>
        <p:spPr>
          <a:xfrm>
            <a:off x="6624534" y="1938971"/>
            <a:ext cx="3122428" cy="968375"/>
          </a:xfrm>
          <a:prstGeom prst="rect">
            <a:avLst/>
          </a:prstGeom>
          <a:noFill/>
        </p:spPr>
        <p:txBody>
          <a:bodyPr wrap="square" rtlCol="0">
            <a:spAutoFit/>
          </a:bodyPr>
          <a:lstStyle/>
          <a:p>
            <a:r>
              <a:rPr lang="en-US" b="1" dirty="0">
                <a:solidFill>
                  <a:srgbClr val="F4B183"/>
                </a:solidFill>
                <a:latin typeface="Microsoft YaHei" panose="020B0503020204020204" pitchFamily="34" charset="-122"/>
                <a:ea typeface="Microsoft YaHei" panose="020B0503020204020204" pitchFamily="34" charset="-122"/>
                <a:sym typeface="+mn-ea"/>
              </a:rPr>
              <a:t>Compile</a:t>
            </a:r>
            <a:endParaRPr lang="en-US" b="1" dirty="0">
              <a:solidFill>
                <a:srgbClr val="F4B183"/>
              </a:solidFill>
              <a:latin typeface="Microsoft YaHei" panose="020B0503020204020204" pitchFamily="34" charset="-122"/>
              <a:ea typeface="Microsoft YaHei" panose="020B0503020204020204" pitchFamily="34" charset="-122"/>
              <a:sym typeface="+mn-ea"/>
            </a:endParaRPr>
          </a:p>
          <a:p>
            <a:endParaRPr lang="en-US" sz="900" dirty="0">
              <a:solidFill>
                <a:schemeClr val="bg1"/>
              </a:solidFill>
              <a:latin typeface="Microsoft YaHei" panose="020B0503020204020204" pitchFamily="34" charset="-122"/>
              <a:ea typeface="Microsoft YaHei" panose="020B0503020204020204" pitchFamily="34" charset="-122"/>
            </a:endParaRPr>
          </a:p>
          <a:p>
            <a:r>
              <a:rPr lang="en-US" sz="1000">
                <a:solidFill>
                  <a:schemeClr val="bg1"/>
                </a:solidFill>
                <a:latin typeface="Microsoft YaHei" panose="020B0503020204020204" pitchFamily="34" charset="-122"/>
                <a:ea typeface="Microsoft YaHei" panose="020B0503020204020204" pitchFamily="34" charset="-122"/>
              </a:rPr>
              <a:t>解析代码中 v-modle 指令和 {{}} 指令</a:t>
            </a:r>
            <a:endParaRPr lang="en-US" sz="1000">
              <a:solidFill>
                <a:schemeClr val="bg1"/>
              </a:solidFill>
              <a:latin typeface="Microsoft YaHei" panose="020B0503020204020204" pitchFamily="34" charset="-122"/>
              <a:ea typeface="Microsoft YaHei" panose="020B0503020204020204" pitchFamily="34" charset="-122"/>
            </a:endParaRPr>
          </a:p>
          <a:p>
            <a:r>
              <a:rPr lang="zh-CN" altLang="en-US" sz="1000">
                <a:solidFill>
                  <a:schemeClr val="bg1"/>
                </a:solidFill>
                <a:latin typeface="Microsoft YaHei" panose="020B0503020204020204" pitchFamily="34" charset="-122"/>
                <a:ea typeface="Microsoft YaHei" panose="020B0503020204020204" pitchFamily="34" charset="-122"/>
              </a:rPr>
              <a:t>（</a:t>
            </a:r>
            <a:r>
              <a:rPr lang="en-US" altLang="zh-CN" sz="1000">
                <a:solidFill>
                  <a:schemeClr val="bg1"/>
                </a:solidFill>
                <a:latin typeface="Microsoft YaHei" panose="020B0503020204020204" pitchFamily="34" charset="-122"/>
                <a:ea typeface="Microsoft YaHei" panose="020B0503020204020204" pitchFamily="34" charset="-122"/>
              </a:rPr>
              <a:t>1</a:t>
            </a:r>
            <a:r>
              <a:rPr lang="zh-CN" altLang="en-US" sz="1000">
                <a:solidFill>
                  <a:schemeClr val="bg1"/>
                </a:solidFill>
                <a:latin typeface="Microsoft YaHei" panose="020B0503020204020204" pitchFamily="34" charset="-122"/>
                <a:ea typeface="Microsoft YaHei" panose="020B0503020204020204" pitchFamily="34" charset="-122"/>
              </a:rPr>
              <a:t>）将</a:t>
            </a:r>
            <a:r>
              <a:rPr lang="en-US" altLang="zh-CN" sz="1000">
                <a:solidFill>
                  <a:schemeClr val="bg1"/>
                </a:solidFill>
                <a:latin typeface="Microsoft YaHei" panose="020B0503020204020204" pitchFamily="34" charset="-122"/>
                <a:ea typeface="Microsoft YaHei" panose="020B0503020204020204" pitchFamily="34" charset="-122"/>
              </a:rPr>
              <a:t>data</a:t>
            </a:r>
            <a:r>
              <a:rPr lang="zh-CN" altLang="en-US" sz="1000">
                <a:solidFill>
                  <a:schemeClr val="bg1"/>
                </a:solidFill>
                <a:latin typeface="Microsoft YaHei" panose="020B0503020204020204" pitchFamily="34" charset="-122"/>
                <a:ea typeface="Microsoft YaHei" panose="020B0503020204020204" pitchFamily="34" charset="-122"/>
              </a:rPr>
              <a:t>属性绑定到相应指令</a:t>
            </a:r>
            <a:endParaRPr lang="zh-CN" altLang="en-US" sz="1000">
              <a:solidFill>
                <a:schemeClr val="bg1"/>
              </a:solidFill>
              <a:latin typeface="Microsoft YaHei" panose="020B0503020204020204" pitchFamily="34" charset="-122"/>
              <a:ea typeface="Microsoft YaHei" panose="020B0503020204020204" pitchFamily="34" charset="-122"/>
            </a:endParaRPr>
          </a:p>
          <a:p>
            <a:r>
              <a:rPr lang="zh-CN" altLang="en-US" sz="1000">
                <a:solidFill>
                  <a:schemeClr val="bg1"/>
                </a:solidFill>
                <a:latin typeface="Microsoft YaHei" panose="020B0503020204020204" pitchFamily="34" charset="-122"/>
                <a:ea typeface="Microsoft YaHei" panose="020B0503020204020204" pitchFamily="34" charset="-122"/>
              </a:rPr>
              <a:t>（</a:t>
            </a:r>
            <a:r>
              <a:rPr lang="en-US" altLang="zh-CN" sz="1000">
                <a:solidFill>
                  <a:schemeClr val="bg1"/>
                </a:solidFill>
                <a:latin typeface="Microsoft YaHei" panose="020B0503020204020204" pitchFamily="34" charset="-122"/>
                <a:ea typeface="Microsoft YaHei" panose="020B0503020204020204" pitchFamily="34" charset="-122"/>
              </a:rPr>
              <a:t>2</a:t>
            </a:r>
            <a:r>
              <a:rPr lang="zh-CN" altLang="en-US" sz="1000">
                <a:solidFill>
                  <a:schemeClr val="bg1"/>
                </a:solidFill>
                <a:latin typeface="Microsoft YaHei" panose="020B0503020204020204" pitchFamily="34" charset="-122"/>
                <a:ea typeface="Microsoft YaHei" panose="020B0503020204020204" pitchFamily="34" charset="-122"/>
              </a:rPr>
              <a:t>）初始化</a:t>
            </a:r>
            <a:r>
              <a:rPr lang="en-US" altLang="zh-CN" sz="1000">
                <a:solidFill>
                  <a:schemeClr val="bg1"/>
                </a:solidFill>
                <a:latin typeface="Microsoft YaHei" panose="020B0503020204020204" pitchFamily="34" charset="-122"/>
                <a:ea typeface="Microsoft YaHei" panose="020B0503020204020204" pitchFamily="34" charset="-122"/>
              </a:rPr>
              <a:t>Watcher(</a:t>
            </a:r>
            <a:r>
              <a:rPr lang="zh-CN" altLang="en-US" sz="1000">
                <a:solidFill>
                  <a:schemeClr val="bg1"/>
                </a:solidFill>
                <a:latin typeface="Microsoft YaHei" panose="020B0503020204020204" pitchFamily="34" charset="-122"/>
                <a:ea typeface="Microsoft YaHei" panose="020B0503020204020204" pitchFamily="34" charset="-122"/>
              </a:rPr>
              <a:t>依赖</a:t>
            </a:r>
            <a:r>
              <a:rPr lang="en-US" altLang="zh-CN" sz="1000">
                <a:solidFill>
                  <a:schemeClr val="bg1"/>
                </a:solidFill>
                <a:latin typeface="Microsoft YaHei" panose="020B0503020204020204" pitchFamily="34" charset="-122"/>
                <a:ea typeface="Microsoft YaHei" panose="020B0503020204020204" pitchFamily="34" charset="-122"/>
              </a:rPr>
              <a:t>)</a:t>
            </a:r>
            <a:endParaRPr lang="en-US" altLang="zh-CN" sz="1000">
              <a:solidFill>
                <a:schemeClr val="bg1"/>
              </a:solidFill>
              <a:latin typeface="Microsoft YaHei" panose="020B0503020204020204" pitchFamily="34" charset="-122"/>
              <a:ea typeface="Microsoft YaHei" panose="020B0503020204020204" pitchFamily="34" charset="-122"/>
            </a:endParaRPr>
          </a:p>
        </p:txBody>
      </p:sp>
      <p:sp>
        <p:nvSpPr>
          <p:cNvPr id="9" name="Freeform 34"/>
          <p:cNvSpPr/>
          <p:nvPr>
            <p:custDataLst>
              <p:tags r:id="rId6"/>
            </p:custDataLst>
          </p:nvPr>
        </p:nvSpPr>
        <p:spPr>
          <a:xfrm rot="1053240">
            <a:off x="10048875" y="2200910"/>
            <a:ext cx="1099185" cy="923290"/>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Microsoft YaHei" panose="020B0503020204020204" pitchFamily="34" charset="-122"/>
              <a:ea typeface="Microsoft YaHei" panose="020B0503020204020204" pitchFamily="34" charset="-122"/>
            </a:endParaRPr>
          </a:p>
        </p:txBody>
      </p:sp>
      <p:sp>
        <p:nvSpPr>
          <p:cNvPr id="10" name="TextBox 35"/>
          <p:cNvSpPr txBox="1"/>
          <p:nvPr>
            <p:custDataLst>
              <p:tags r:id="rId7"/>
            </p:custDataLst>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Microsoft YaHei" panose="020B0503020204020204" pitchFamily="34" charset="-122"/>
                <a:ea typeface="Microsoft YaHei" panose="020B0503020204020204" pitchFamily="34" charset="-122"/>
              </a:rPr>
              <a:t>01</a:t>
            </a:r>
            <a:endParaRPr lang="en-US" sz="9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1" name="TextBox 36"/>
          <p:cNvSpPr txBox="1"/>
          <p:nvPr>
            <p:custDataLst>
              <p:tags r:id="rId8"/>
            </p:custDataLst>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Microsoft YaHei" panose="020B0503020204020204" pitchFamily="34" charset="-122"/>
                <a:ea typeface="Microsoft YaHei" panose="020B0503020204020204" pitchFamily="34" charset="-122"/>
              </a:rPr>
              <a:t>02</a:t>
            </a:r>
            <a:endParaRPr lang="en-US" sz="9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2" name="TextBox 37"/>
          <p:cNvSpPr txBox="1"/>
          <p:nvPr>
            <p:custDataLst>
              <p:tags r:id="rId9"/>
            </p:custDataLst>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Microsoft YaHei" panose="020B0503020204020204" pitchFamily="34" charset="-122"/>
                <a:ea typeface="Microsoft YaHei" panose="020B0503020204020204" pitchFamily="34" charset="-122"/>
              </a:rPr>
              <a:t>03</a:t>
            </a:r>
            <a:endParaRPr lang="en-US" sz="9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3" name="TextBox 38"/>
          <p:cNvSpPr txBox="1"/>
          <p:nvPr>
            <p:custDataLst>
              <p:tags r:id="rId10"/>
            </p:custDataLst>
          </p:nvPr>
        </p:nvSpPr>
        <p:spPr>
          <a:xfrm>
            <a:off x="6621875" y="4032531"/>
            <a:ext cx="3122428" cy="645160"/>
          </a:xfrm>
          <a:prstGeom prst="rect">
            <a:avLst/>
          </a:prstGeom>
          <a:noFill/>
        </p:spPr>
        <p:txBody>
          <a:bodyPr wrap="square" rtlCol="0">
            <a:spAutoFit/>
          </a:bodyPr>
          <a:lstStyle/>
          <a:p>
            <a:r>
              <a:rPr lang="en-US" b="1" dirty="0">
                <a:solidFill>
                  <a:srgbClr val="F4B183"/>
                </a:solidFill>
                <a:latin typeface="Microsoft YaHei" panose="020B0503020204020204" pitchFamily="34" charset="-122"/>
                <a:ea typeface="Microsoft YaHei" panose="020B0503020204020204" pitchFamily="34" charset="-122"/>
                <a:sym typeface="+mn-ea"/>
              </a:rPr>
              <a:t>Demo</a:t>
            </a:r>
            <a:endParaRPr lang="en-US" sz="900" b="1" dirty="0">
              <a:solidFill>
                <a:schemeClr val="bg1"/>
              </a:solidFill>
              <a:latin typeface="Microsoft YaHei" panose="020B0503020204020204" pitchFamily="34" charset="-122"/>
              <a:ea typeface="Microsoft YaHei" panose="020B0503020204020204" pitchFamily="34" charset="-122"/>
            </a:endParaRPr>
          </a:p>
          <a:p>
            <a:endParaRPr lang="en-US" sz="900" dirty="0">
              <a:solidFill>
                <a:schemeClr val="bg1"/>
              </a:solidFill>
              <a:latin typeface="Microsoft YaHei" panose="020B0503020204020204" pitchFamily="34" charset="-122"/>
              <a:ea typeface="Microsoft YaHei" panose="020B0503020204020204" pitchFamily="34" charset="-122"/>
            </a:endParaRPr>
          </a:p>
          <a:p>
            <a:r>
              <a:rPr lang="en-US" sz="900" dirty="0">
                <a:solidFill>
                  <a:schemeClr val="bg1"/>
                </a:solidFill>
                <a:latin typeface="Microsoft YaHei" panose="020B0503020204020204" pitchFamily="34" charset="-122"/>
                <a:ea typeface="Microsoft YaHei" panose="020B0503020204020204" pitchFamily="34" charset="-122"/>
              </a:rPr>
              <a:t>Q &amp; A</a:t>
            </a:r>
            <a:endParaRPr lang="en-US" sz="900" dirty="0">
              <a:solidFill>
                <a:schemeClr val="bg1"/>
              </a:solidFill>
              <a:latin typeface="Microsoft YaHei" panose="020B0503020204020204" pitchFamily="34" charset="-122"/>
              <a:ea typeface="Microsoft YaHei" panose="020B0503020204020204" pitchFamily="34" charset="-122"/>
            </a:endParaRPr>
          </a:p>
        </p:txBody>
      </p:sp>
      <p:sp>
        <p:nvSpPr>
          <p:cNvPr id="14" name="TextBox 39"/>
          <p:cNvSpPr txBox="1"/>
          <p:nvPr>
            <p:custDataLst>
              <p:tags r:id="rId11"/>
            </p:custDataLst>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Microsoft YaHei" panose="020B0503020204020204" pitchFamily="34" charset="-122"/>
                <a:ea typeface="Microsoft YaHei" panose="020B0503020204020204" pitchFamily="34" charset="-122"/>
              </a:rPr>
              <a:t>04</a:t>
            </a:r>
            <a:endParaRPr lang="en-US" sz="9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5" name="Freeform 42"/>
          <p:cNvSpPr/>
          <p:nvPr>
            <p:custDataLst>
              <p:tags r:id="rId12"/>
            </p:custDataLst>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Microsoft YaHei" panose="020B0503020204020204" pitchFamily="34" charset="-122"/>
              <a:ea typeface="Microsoft YaHei" panose="020B0503020204020204" pitchFamily="34" charset="-122"/>
            </a:endParaRPr>
          </a:p>
        </p:txBody>
      </p:sp>
      <p:grpSp>
        <p:nvGrpSpPr>
          <p:cNvPr id="20" name="组合 19"/>
          <p:cNvGrpSpPr/>
          <p:nvPr>
            <p:custDataLst>
              <p:tags r:id="rId13"/>
            </p:custDataLst>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目录</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rPr>
                <a:t>DIRECTORY</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rot="1020000">
            <a:off x="10189740" y="2415608"/>
            <a:ext cx="1021640" cy="309245"/>
            <a:chOff x="1670" y="5040"/>
            <a:chExt cx="1824" cy="487"/>
          </a:xfrm>
        </p:grpSpPr>
        <p:pic>
          <p:nvPicPr>
            <p:cNvPr id="44" name="图片 43" descr="logo"/>
            <p:cNvPicPr>
              <a:picLocks noChangeAspect="1"/>
            </p:cNvPicPr>
            <p:nvPr/>
          </p:nvPicPr>
          <p:blipFill>
            <a:blip r:embed="rId14"/>
            <a:stretch>
              <a:fillRect/>
            </a:stretch>
          </p:blipFill>
          <p:spPr>
            <a:xfrm>
              <a:off x="1670" y="5040"/>
              <a:ext cx="582" cy="484"/>
            </a:xfrm>
            <a:prstGeom prst="rect">
              <a:avLst/>
            </a:prstGeom>
          </p:spPr>
        </p:pic>
        <p:sp>
          <p:nvSpPr>
            <p:cNvPr id="45" name="文本框 44"/>
            <p:cNvSpPr txBox="1"/>
            <p:nvPr/>
          </p:nvSpPr>
          <p:spPr>
            <a:xfrm>
              <a:off x="2155" y="5044"/>
              <a:ext cx="1339" cy="483"/>
            </a:xfrm>
            <a:prstGeom prst="rect">
              <a:avLst/>
            </a:prstGeom>
            <a:noFill/>
          </p:spPr>
          <p:txBody>
            <a:bodyPr wrap="square" rtlCol="0">
              <a:spAutoFit/>
            </a:bodyPr>
            <a:p>
              <a:r>
                <a:rPr lang="en-US" altLang="zh-CN" sz="1400">
                  <a:solidFill>
                    <a:schemeClr val="bg1"/>
                  </a:solidFill>
                  <a:latin typeface="Microsoft YaHei" panose="020B0503020204020204" pitchFamily="34" charset="-122"/>
                  <a:ea typeface="Microsoft YaHei" panose="020B0503020204020204" pitchFamily="34" charset="-122"/>
                </a:rPr>
                <a:t>Vue.js</a:t>
              </a:r>
              <a:endParaRPr lang="en-US" altLang="zh-CN" sz="140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300"/>
                                        <p:tgtEl>
                                          <p:spTgt spid="4">
                                            <p:txEl>
                                              <p:pRg st="2" end="2"/>
                                            </p:txEl>
                                          </p:spTgt>
                                        </p:tgtEl>
                                      </p:cBhvr>
                                    </p:animEffect>
                                    <p:anim calcmode="lin" valueType="num">
                                      <p:cBhvr>
                                        <p:cTn id="15" dur="3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3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300"/>
                                        <p:tgtEl>
                                          <p:spTgt spid="4">
                                            <p:txEl>
                                              <p:pRg st="3" end="3"/>
                                            </p:txEl>
                                          </p:spTgt>
                                        </p:tgtEl>
                                      </p:cBhvr>
                                    </p:animEffect>
                                    <p:anim calcmode="lin" valueType="num">
                                      <p:cBhvr>
                                        <p:cTn id="22" dur="3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3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300"/>
                                        <p:tgtEl>
                                          <p:spTgt spid="4">
                                            <p:txEl>
                                              <p:pRg st="4" end="4"/>
                                            </p:txEl>
                                          </p:spTgt>
                                        </p:tgtEl>
                                      </p:cBhvr>
                                    </p:animEffect>
                                    <p:anim calcmode="lin" valueType="num">
                                      <p:cBhvr>
                                        <p:cTn id="29" dur="3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3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300"/>
                                        <p:tgtEl>
                                          <p:spTgt spid="8">
                                            <p:txEl>
                                              <p:pRg st="0" end="0"/>
                                            </p:txEl>
                                          </p:spTgt>
                                        </p:tgtEl>
                                      </p:cBhvr>
                                    </p:animEffect>
                                    <p:anim calcmode="lin" valueType="num">
                                      <p:cBhvr>
                                        <p:cTn id="39"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0"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fade">
                                      <p:cBhvr>
                                        <p:cTn id="45" dur="300"/>
                                        <p:tgtEl>
                                          <p:spTgt spid="8">
                                            <p:txEl>
                                              <p:pRg st="2" end="2"/>
                                            </p:txEl>
                                          </p:spTgt>
                                        </p:tgtEl>
                                      </p:cBhvr>
                                    </p:animEffect>
                                    <p:anim calcmode="lin" valueType="num">
                                      <p:cBhvr>
                                        <p:cTn id="46" dur="3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7" dur="3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Effect transition="in" filter="fade">
                                      <p:cBhvr>
                                        <p:cTn id="52" dur="300"/>
                                        <p:tgtEl>
                                          <p:spTgt spid="8">
                                            <p:txEl>
                                              <p:pRg st="3" end="3"/>
                                            </p:txEl>
                                          </p:spTgt>
                                        </p:tgtEl>
                                      </p:cBhvr>
                                    </p:animEffect>
                                    <p:anim calcmode="lin" valueType="num">
                                      <p:cBhvr>
                                        <p:cTn id="53" dur="3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54" dur="3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animEffect transition="in" filter="fade">
                                      <p:cBhvr>
                                        <p:cTn id="59" dur="300"/>
                                        <p:tgtEl>
                                          <p:spTgt spid="8">
                                            <p:txEl>
                                              <p:pRg st="4" end="4"/>
                                            </p:txEl>
                                          </p:spTgt>
                                        </p:tgtEl>
                                      </p:cBhvr>
                                    </p:animEffect>
                                    <p:anim calcmode="lin" valueType="num">
                                      <p:cBhvr>
                                        <p:cTn id="60" dur="3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61" dur="3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xEl>
                                              <p:pRg st="0" end="0"/>
                                            </p:txEl>
                                          </p:spTgt>
                                        </p:tgtEl>
                                        <p:attrNameLst>
                                          <p:attrName>style.visibility</p:attrName>
                                        </p:attrNameLst>
                                      </p:cBhvr>
                                      <p:to>
                                        <p:strVal val="visible"/>
                                      </p:to>
                                    </p:set>
                                    <p:animEffect transition="in" filter="fade">
                                      <p:cBhvr>
                                        <p:cTn id="70" dur="300"/>
                                        <p:tgtEl>
                                          <p:spTgt spid="6">
                                            <p:txEl>
                                              <p:pRg st="0" end="0"/>
                                            </p:txEl>
                                          </p:spTgt>
                                        </p:tgtEl>
                                      </p:cBhvr>
                                    </p:animEffect>
                                    <p:anim calcmode="lin" valueType="num">
                                      <p:cBhvr>
                                        <p:cTn id="71"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72"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animEffect transition="in" filter="fade">
                                      <p:cBhvr>
                                        <p:cTn id="77" dur="300"/>
                                        <p:tgtEl>
                                          <p:spTgt spid="6">
                                            <p:txEl>
                                              <p:pRg st="2" end="2"/>
                                            </p:txEl>
                                          </p:spTgt>
                                        </p:tgtEl>
                                      </p:cBhvr>
                                    </p:animEffect>
                                    <p:anim calcmode="lin" valueType="num">
                                      <p:cBhvr>
                                        <p:cTn id="78"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9" dur="3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
                                            <p:txEl>
                                              <p:pRg st="3" end="3"/>
                                            </p:txEl>
                                          </p:spTgt>
                                        </p:tgtEl>
                                        <p:attrNameLst>
                                          <p:attrName>style.visibility</p:attrName>
                                        </p:attrNameLst>
                                      </p:cBhvr>
                                      <p:to>
                                        <p:strVal val="visible"/>
                                      </p:to>
                                    </p:set>
                                    <p:animEffect transition="in" filter="fade">
                                      <p:cBhvr>
                                        <p:cTn id="84" dur="300"/>
                                        <p:tgtEl>
                                          <p:spTgt spid="6">
                                            <p:txEl>
                                              <p:pRg st="3" end="3"/>
                                            </p:txEl>
                                          </p:spTgt>
                                        </p:tgtEl>
                                      </p:cBhvr>
                                    </p:animEffect>
                                    <p:anim calcmode="lin" valueType="num">
                                      <p:cBhvr>
                                        <p:cTn id="85"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86"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6">
                                            <p:txEl>
                                              <p:pRg st="4" end="4"/>
                                            </p:txEl>
                                          </p:spTgt>
                                        </p:tgtEl>
                                        <p:attrNameLst>
                                          <p:attrName>style.visibility</p:attrName>
                                        </p:attrNameLst>
                                      </p:cBhvr>
                                      <p:to>
                                        <p:strVal val="visible"/>
                                      </p:to>
                                    </p:set>
                                    <p:animEffect transition="in" filter="fade">
                                      <p:cBhvr>
                                        <p:cTn id="91" dur="300"/>
                                        <p:tgtEl>
                                          <p:spTgt spid="6">
                                            <p:txEl>
                                              <p:pRg st="4" end="4"/>
                                            </p:txEl>
                                          </p:spTgt>
                                        </p:tgtEl>
                                      </p:cBhvr>
                                    </p:animEffect>
                                    <p:anim calcmode="lin" valueType="num">
                                      <p:cBhvr>
                                        <p:cTn id="92" dur="3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3" dur="3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6">
                                            <p:txEl>
                                              <p:pRg st="5" end="5"/>
                                            </p:txEl>
                                          </p:spTgt>
                                        </p:tgtEl>
                                        <p:attrNameLst>
                                          <p:attrName>style.visibility</p:attrName>
                                        </p:attrNameLst>
                                      </p:cBhvr>
                                      <p:to>
                                        <p:strVal val="visible"/>
                                      </p:to>
                                    </p:set>
                                    <p:animEffect transition="in" filter="fade">
                                      <p:cBhvr>
                                        <p:cTn id="98" dur="300"/>
                                        <p:tgtEl>
                                          <p:spTgt spid="6">
                                            <p:txEl>
                                              <p:pRg st="5" end="5"/>
                                            </p:txEl>
                                          </p:spTgt>
                                        </p:tgtEl>
                                      </p:cBhvr>
                                    </p:animEffect>
                                    <p:anim calcmode="lin" valueType="num">
                                      <p:cBhvr>
                                        <p:cTn id="99" dur="3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00" dur="3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6">
                                            <p:txEl>
                                              <p:pRg st="6" end="6"/>
                                            </p:txEl>
                                          </p:spTgt>
                                        </p:tgtEl>
                                        <p:attrNameLst>
                                          <p:attrName>style.visibility</p:attrName>
                                        </p:attrNameLst>
                                      </p:cBhvr>
                                      <p:to>
                                        <p:strVal val="visible"/>
                                      </p:to>
                                    </p:set>
                                    <p:animEffect transition="in" filter="fade">
                                      <p:cBhvr>
                                        <p:cTn id="105" dur="300"/>
                                        <p:tgtEl>
                                          <p:spTgt spid="6">
                                            <p:txEl>
                                              <p:pRg st="6" end="6"/>
                                            </p:txEl>
                                          </p:spTgt>
                                        </p:tgtEl>
                                      </p:cBhvr>
                                    </p:animEffect>
                                    <p:anim calcmode="lin" valueType="num">
                                      <p:cBhvr>
                                        <p:cTn id="106" dur="3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07" dur="3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fad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13">
                                            <p:txEl>
                                              <p:pRg st="0" end="0"/>
                                            </p:txEl>
                                          </p:spTgt>
                                        </p:tgtEl>
                                        <p:attrNameLst>
                                          <p:attrName>style.visibility</p:attrName>
                                        </p:attrNameLst>
                                      </p:cBhvr>
                                      <p:to>
                                        <p:strVal val="visible"/>
                                      </p:to>
                                    </p:set>
                                    <p:animEffect transition="in" filter="fade">
                                      <p:cBhvr>
                                        <p:cTn id="116" dur="300"/>
                                        <p:tgtEl>
                                          <p:spTgt spid="13">
                                            <p:txEl>
                                              <p:pRg st="0" end="0"/>
                                            </p:txEl>
                                          </p:spTgt>
                                        </p:tgtEl>
                                      </p:cBhvr>
                                    </p:animEffect>
                                    <p:anim calcmode="lin" valueType="num">
                                      <p:cBhvr>
                                        <p:cTn id="117"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18"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13">
                                            <p:txEl>
                                              <p:pRg st="2" end="2"/>
                                            </p:txEl>
                                          </p:spTgt>
                                        </p:tgtEl>
                                        <p:attrNameLst>
                                          <p:attrName>style.visibility</p:attrName>
                                        </p:attrNameLst>
                                      </p:cBhvr>
                                      <p:to>
                                        <p:strVal val="visible"/>
                                      </p:to>
                                    </p:set>
                                    <p:animEffect transition="in" filter="fade">
                                      <p:cBhvr>
                                        <p:cTn id="123" dur="300"/>
                                        <p:tgtEl>
                                          <p:spTgt spid="13">
                                            <p:txEl>
                                              <p:pRg st="2" end="2"/>
                                            </p:txEl>
                                          </p:spTgt>
                                        </p:tgtEl>
                                      </p:cBhvr>
                                    </p:animEffect>
                                    <p:anim calcmode="lin" valueType="num">
                                      <p:cBhvr>
                                        <p:cTn id="124" dur="3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25" dur="3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14"/>
                                        </p:tgtEl>
                                        <p:attrNameLst>
                                          <p:attrName>style.visibility</p:attrName>
                                        </p:attrNameLst>
                                      </p:cBhvr>
                                      <p:to>
                                        <p:strVal val="visible"/>
                                      </p:to>
                                    </p:set>
                                    <p:animEffect transition="in" filter="fade">
                                      <p:cBhvr>
                                        <p:cTn id="129" dur="500"/>
                                        <p:tgtEl>
                                          <p:spTgt spid="14"/>
                                        </p:tgtEl>
                                      </p:cBhvr>
                                    </p:animEffect>
                                  </p:childTnLst>
                                </p:cTn>
                              </p:par>
                            </p:childTnLst>
                          </p:cTn>
                        </p:par>
                        <p:par>
                          <p:cTn id="130" fill="hold">
                            <p:stCondLst>
                              <p:cond delay="1000"/>
                            </p:stCondLst>
                            <p:childTnLst>
                              <p:par>
                                <p:cTn id="131" presetID="31" presetClass="entr" presetSubtype="0" fill="hold" grpId="0" nodeType="afterEffect">
                                  <p:stCondLst>
                                    <p:cond delay="0"/>
                                  </p:stCondLst>
                                  <p:childTnLst>
                                    <p:set>
                                      <p:cBhvr>
                                        <p:cTn id="132" dur="1" fill="hold">
                                          <p:stCondLst>
                                            <p:cond delay="0"/>
                                          </p:stCondLst>
                                        </p:cTn>
                                        <p:tgtEl>
                                          <p:spTgt spid="5"/>
                                        </p:tgtEl>
                                        <p:attrNameLst>
                                          <p:attrName>style.visibility</p:attrName>
                                        </p:attrNameLst>
                                      </p:cBhvr>
                                      <p:to>
                                        <p:strVal val="visible"/>
                                      </p:to>
                                    </p:set>
                                    <p:anim calcmode="lin" valueType="num">
                                      <p:cBhvr>
                                        <p:cTn id="133" dur="500" fill="hold"/>
                                        <p:tgtEl>
                                          <p:spTgt spid="5"/>
                                        </p:tgtEl>
                                        <p:attrNameLst>
                                          <p:attrName>ppt_w</p:attrName>
                                        </p:attrNameLst>
                                      </p:cBhvr>
                                      <p:tavLst>
                                        <p:tav tm="0">
                                          <p:val>
                                            <p:fltVal val="0"/>
                                          </p:val>
                                        </p:tav>
                                        <p:tav tm="100000">
                                          <p:val>
                                            <p:strVal val="#ppt_w"/>
                                          </p:val>
                                        </p:tav>
                                      </p:tavLst>
                                    </p:anim>
                                    <p:anim calcmode="lin" valueType="num">
                                      <p:cBhvr>
                                        <p:cTn id="134" dur="500" fill="hold"/>
                                        <p:tgtEl>
                                          <p:spTgt spid="5"/>
                                        </p:tgtEl>
                                        <p:attrNameLst>
                                          <p:attrName>ppt_h</p:attrName>
                                        </p:attrNameLst>
                                      </p:cBhvr>
                                      <p:tavLst>
                                        <p:tav tm="0">
                                          <p:val>
                                            <p:fltVal val="0"/>
                                          </p:val>
                                        </p:tav>
                                        <p:tav tm="100000">
                                          <p:val>
                                            <p:strVal val="#ppt_h"/>
                                          </p:val>
                                        </p:tav>
                                      </p:tavLst>
                                    </p:anim>
                                    <p:anim calcmode="lin" valueType="num">
                                      <p:cBhvr>
                                        <p:cTn id="135" dur="500" fill="hold"/>
                                        <p:tgtEl>
                                          <p:spTgt spid="5"/>
                                        </p:tgtEl>
                                        <p:attrNameLst>
                                          <p:attrName>style.rotation</p:attrName>
                                        </p:attrNameLst>
                                      </p:cBhvr>
                                      <p:tavLst>
                                        <p:tav tm="0">
                                          <p:val>
                                            <p:fltVal val="90"/>
                                          </p:val>
                                        </p:tav>
                                        <p:tav tm="100000">
                                          <p:val>
                                            <p:fltVal val="0"/>
                                          </p:val>
                                        </p:tav>
                                      </p:tavLst>
                                    </p:anim>
                                    <p:animEffect transition="in" filter="fade">
                                      <p:cBhvr>
                                        <p:cTn id="136" dur="500"/>
                                        <p:tgtEl>
                                          <p:spTgt spid="5"/>
                                        </p:tgtEl>
                                      </p:cBhvr>
                                    </p:animEffect>
                                  </p:childTnLst>
                                </p:cTn>
                              </p:par>
                            </p:childTnLst>
                          </p:cTn>
                        </p:par>
                        <p:par>
                          <p:cTn id="137" fill="hold">
                            <p:stCondLst>
                              <p:cond delay="1500"/>
                            </p:stCondLst>
                            <p:childTnLst>
                              <p:par>
                                <p:cTn id="138" presetID="31" presetClass="entr" presetSubtype="0" fill="hold" grpId="0" nodeType="afterEffect">
                                  <p:stCondLst>
                                    <p:cond delay="0"/>
                                  </p:stCondLst>
                                  <p:childTnLst>
                                    <p:set>
                                      <p:cBhvr>
                                        <p:cTn id="139" dur="1" fill="hold">
                                          <p:stCondLst>
                                            <p:cond delay="0"/>
                                          </p:stCondLst>
                                        </p:cTn>
                                        <p:tgtEl>
                                          <p:spTgt spid="9"/>
                                        </p:tgtEl>
                                        <p:attrNameLst>
                                          <p:attrName>style.visibility</p:attrName>
                                        </p:attrNameLst>
                                      </p:cBhvr>
                                      <p:to>
                                        <p:strVal val="visible"/>
                                      </p:to>
                                    </p:set>
                                    <p:anim calcmode="lin" valueType="num">
                                      <p:cBhvr>
                                        <p:cTn id="140" dur="500" fill="hold"/>
                                        <p:tgtEl>
                                          <p:spTgt spid="9"/>
                                        </p:tgtEl>
                                        <p:attrNameLst>
                                          <p:attrName>ppt_w</p:attrName>
                                        </p:attrNameLst>
                                      </p:cBhvr>
                                      <p:tavLst>
                                        <p:tav tm="0">
                                          <p:val>
                                            <p:fltVal val="0"/>
                                          </p:val>
                                        </p:tav>
                                        <p:tav tm="100000">
                                          <p:val>
                                            <p:strVal val="#ppt_w"/>
                                          </p:val>
                                        </p:tav>
                                      </p:tavLst>
                                    </p:anim>
                                    <p:anim calcmode="lin" valueType="num">
                                      <p:cBhvr>
                                        <p:cTn id="141" dur="500" fill="hold"/>
                                        <p:tgtEl>
                                          <p:spTgt spid="9"/>
                                        </p:tgtEl>
                                        <p:attrNameLst>
                                          <p:attrName>ppt_h</p:attrName>
                                        </p:attrNameLst>
                                      </p:cBhvr>
                                      <p:tavLst>
                                        <p:tav tm="0">
                                          <p:val>
                                            <p:fltVal val="0"/>
                                          </p:val>
                                        </p:tav>
                                        <p:tav tm="100000">
                                          <p:val>
                                            <p:strVal val="#ppt_h"/>
                                          </p:val>
                                        </p:tav>
                                      </p:tavLst>
                                    </p:anim>
                                    <p:anim calcmode="lin" valueType="num">
                                      <p:cBhvr>
                                        <p:cTn id="142" dur="500" fill="hold"/>
                                        <p:tgtEl>
                                          <p:spTgt spid="9"/>
                                        </p:tgtEl>
                                        <p:attrNameLst>
                                          <p:attrName>style.rotation</p:attrName>
                                        </p:attrNameLst>
                                      </p:cBhvr>
                                      <p:tavLst>
                                        <p:tav tm="0">
                                          <p:val>
                                            <p:fltVal val="90"/>
                                          </p:val>
                                        </p:tav>
                                        <p:tav tm="100000">
                                          <p:val>
                                            <p:fltVal val="0"/>
                                          </p:val>
                                        </p:tav>
                                      </p:tavLst>
                                    </p:anim>
                                    <p:animEffect transition="in" filter="fade">
                                      <p:cBhvr>
                                        <p:cTn id="143" dur="500"/>
                                        <p:tgtEl>
                                          <p:spTgt spid="9"/>
                                        </p:tgtEl>
                                      </p:cBhvr>
                                    </p:animEffect>
                                  </p:childTnLst>
                                </p:cTn>
                              </p:par>
                            </p:childTnLst>
                          </p:cTn>
                        </p:par>
                        <p:par>
                          <p:cTn id="144" fill="hold">
                            <p:stCondLst>
                              <p:cond delay="2000"/>
                            </p:stCondLst>
                            <p:childTnLst>
                              <p:par>
                                <p:cTn id="145" presetID="31" presetClass="entr" presetSubtype="0" fill="hold" grpId="0" nodeType="afterEffect">
                                  <p:stCondLst>
                                    <p:cond delay="0"/>
                                  </p:stCondLst>
                                  <p:childTnLst>
                                    <p:set>
                                      <p:cBhvr>
                                        <p:cTn id="146" dur="1" fill="hold">
                                          <p:stCondLst>
                                            <p:cond delay="0"/>
                                          </p:stCondLst>
                                        </p:cTn>
                                        <p:tgtEl>
                                          <p:spTgt spid="7"/>
                                        </p:tgtEl>
                                        <p:attrNameLst>
                                          <p:attrName>style.visibility</p:attrName>
                                        </p:attrNameLst>
                                      </p:cBhvr>
                                      <p:to>
                                        <p:strVal val="visible"/>
                                      </p:to>
                                    </p:set>
                                    <p:anim calcmode="lin" valueType="num">
                                      <p:cBhvr>
                                        <p:cTn id="147" dur="500" fill="hold"/>
                                        <p:tgtEl>
                                          <p:spTgt spid="7"/>
                                        </p:tgtEl>
                                        <p:attrNameLst>
                                          <p:attrName>ppt_w</p:attrName>
                                        </p:attrNameLst>
                                      </p:cBhvr>
                                      <p:tavLst>
                                        <p:tav tm="0">
                                          <p:val>
                                            <p:fltVal val="0"/>
                                          </p:val>
                                        </p:tav>
                                        <p:tav tm="100000">
                                          <p:val>
                                            <p:strVal val="#ppt_w"/>
                                          </p:val>
                                        </p:tav>
                                      </p:tavLst>
                                    </p:anim>
                                    <p:anim calcmode="lin" valueType="num">
                                      <p:cBhvr>
                                        <p:cTn id="148" dur="500" fill="hold"/>
                                        <p:tgtEl>
                                          <p:spTgt spid="7"/>
                                        </p:tgtEl>
                                        <p:attrNameLst>
                                          <p:attrName>ppt_h</p:attrName>
                                        </p:attrNameLst>
                                      </p:cBhvr>
                                      <p:tavLst>
                                        <p:tav tm="0">
                                          <p:val>
                                            <p:fltVal val="0"/>
                                          </p:val>
                                        </p:tav>
                                        <p:tav tm="100000">
                                          <p:val>
                                            <p:strVal val="#ppt_h"/>
                                          </p:val>
                                        </p:tav>
                                      </p:tavLst>
                                    </p:anim>
                                    <p:anim calcmode="lin" valueType="num">
                                      <p:cBhvr>
                                        <p:cTn id="149" dur="500" fill="hold"/>
                                        <p:tgtEl>
                                          <p:spTgt spid="7"/>
                                        </p:tgtEl>
                                        <p:attrNameLst>
                                          <p:attrName>style.rotation</p:attrName>
                                        </p:attrNameLst>
                                      </p:cBhvr>
                                      <p:tavLst>
                                        <p:tav tm="0">
                                          <p:val>
                                            <p:fltVal val="90"/>
                                          </p:val>
                                        </p:tav>
                                        <p:tav tm="100000">
                                          <p:val>
                                            <p:fltVal val="0"/>
                                          </p:val>
                                        </p:tav>
                                      </p:tavLst>
                                    </p:anim>
                                    <p:animEffect transition="in" filter="fade">
                                      <p:cBhvr>
                                        <p:cTn id="150" dur="500"/>
                                        <p:tgtEl>
                                          <p:spTgt spid="7"/>
                                        </p:tgtEl>
                                      </p:cBhvr>
                                    </p:animEffect>
                                  </p:childTnLst>
                                </p:cTn>
                              </p:par>
                            </p:childTnLst>
                          </p:cTn>
                        </p:par>
                        <p:par>
                          <p:cTn id="151" fill="hold">
                            <p:stCondLst>
                              <p:cond delay="2500"/>
                            </p:stCondLst>
                            <p:childTnLst>
                              <p:par>
                                <p:cTn id="152" presetID="31" presetClass="entr" presetSubtype="0" fill="hold" grpId="0" nodeType="afterEffect">
                                  <p:stCondLst>
                                    <p:cond delay="0"/>
                                  </p:stCondLst>
                                  <p:childTnLst>
                                    <p:set>
                                      <p:cBhvr>
                                        <p:cTn id="153" dur="1" fill="hold">
                                          <p:stCondLst>
                                            <p:cond delay="0"/>
                                          </p:stCondLst>
                                        </p:cTn>
                                        <p:tgtEl>
                                          <p:spTgt spid="15"/>
                                        </p:tgtEl>
                                        <p:attrNameLst>
                                          <p:attrName>style.visibility</p:attrName>
                                        </p:attrNameLst>
                                      </p:cBhvr>
                                      <p:to>
                                        <p:strVal val="visible"/>
                                      </p:to>
                                    </p:set>
                                    <p:anim calcmode="lin" valueType="num">
                                      <p:cBhvr>
                                        <p:cTn id="154" dur="500" fill="hold"/>
                                        <p:tgtEl>
                                          <p:spTgt spid="15"/>
                                        </p:tgtEl>
                                        <p:attrNameLst>
                                          <p:attrName>ppt_w</p:attrName>
                                        </p:attrNameLst>
                                      </p:cBhvr>
                                      <p:tavLst>
                                        <p:tav tm="0">
                                          <p:val>
                                            <p:fltVal val="0"/>
                                          </p:val>
                                        </p:tav>
                                        <p:tav tm="100000">
                                          <p:val>
                                            <p:strVal val="#ppt_w"/>
                                          </p:val>
                                        </p:tav>
                                      </p:tavLst>
                                    </p:anim>
                                    <p:anim calcmode="lin" valueType="num">
                                      <p:cBhvr>
                                        <p:cTn id="155" dur="500" fill="hold"/>
                                        <p:tgtEl>
                                          <p:spTgt spid="15"/>
                                        </p:tgtEl>
                                        <p:attrNameLst>
                                          <p:attrName>ppt_h</p:attrName>
                                        </p:attrNameLst>
                                      </p:cBhvr>
                                      <p:tavLst>
                                        <p:tav tm="0">
                                          <p:val>
                                            <p:fltVal val="0"/>
                                          </p:val>
                                        </p:tav>
                                        <p:tav tm="100000">
                                          <p:val>
                                            <p:strVal val="#ppt_h"/>
                                          </p:val>
                                        </p:tav>
                                      </p:tavLst>
                                    </p:anim>
                                    <p:anim calcmode="lin" valueType="num">
                                      <p:cBhvr>
                                        <p:cTn id="156" dur="500" fill="hold"/>
                                        <p:tgtEl>
                                          <p:spTgt spid="15"/>
                                        </p:tgtEl>
                                        <p:attrNameLst>
                                          <p:attrName>style.rotation</p:attrName>
                                        </p:attrNameLst>
                                      </p:cBhvr>
                                      <p:tavLst>
                                        <p:tav tm="0">
                                          <p:val>
                                            <p:fltVal val="90"/>
                                          </p:val>
                                        </p:tav>
                                        <p:tav tm="100000">
                                          <p:val>
                                            <p:fltVal val="0"/>
                                          </p:val>
                                        </p:tav>
                                      </p:tavLst>
                                    </p:anim>
                                    <p:animEffect transition="in" filter="fade">
                                      <p:cBhvr>
                                        <p:cTn id="1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ldLvl="0" animBg="1"/>
      <p:bldP spid="6" grpId="0" uiExpand="1" build="p"/>
      <p:bldP spid="7" grpId="0" bldLvl="0" animBg="1"/>
      <p:bldP spid="8" grpId="0" uiExpand="1" build="p"/>
      <p:bldP spid="9" grpId="0" bldLvl="0" animBg="1"/>
      <p:bldP spid="10" grpId="0" bldLvl="0" animBg="1"/>
      <p:bldP spid="11" grpId="0" bldLvl="0" animBg="1"/>
      <p:bldP spid="12" grpId="0" bldLvl="0" animBg="1"/>
      <p:bldP spid="13" grpId="0" uiExpand="1" build="p"/>
      <p:bldP spid="14" grpId="0" bldLvl="0" animBg="1"/>
      <p:bldP spid="1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24340" y="671830"/>
            <a:ext cx="151447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如何收集依赖？</a:t>
            </a:r>
            <a:endParaRPr lang="zh-CN" altLang="en-US" sz="14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81075"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Microsoft YaHei" panose="020B0503020204020204" pitchFamily="34" charset="-122"/>
                <a:ea typeface="Microsoft YaHei" panose="020B0503020204020204" pitchFamily="34" charset="-122"/>
              </a:rPr>
              <a:t>Reactive - Array</a:t>
            </a:r>
            <a:endParaRPr lang="en-US"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078" cy="521970"/>
            <a:chOff x="199" y="954"/>
            <a:chExt cx="17667" cy="822"/>
          </a:xfrm>
        </p:grpSpPr>
        <p:sp>
          <p:nvSpPr>
            <p:cNvPr id="38" name="TextBox 39"/>
            <p:cNvSpPr txBox="1"/>
            <p:nvPr/>
          </p:nvSpPr>
          <p:spPr>
            <a:xfrm>
              <a:off x="519" y="954"/>
              <a:ext cx="2528" cy="822"/>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3047" y="1147"/>
              <a:ext cx="1114" cy="483"/>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altLang="zh-CN" sz="1400" dirty="0">
                <a:solidFill>
                  <a:schemeClr val="bg1">
                    <a:lumMod val="95000"/>
                  </a:schemeClr>
                </a:solidFill>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nvSpPr>
        <p:spPr>
          <a:xfrm>
            <a:off x="1368677"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Learn with Digital Content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 name="Freeform 27"/>
          <p:cNvSpPr/>
          <p:nvPr/>
        </p:nvSpPr>
        <p:spPr>
          <a:xfrm rot="20070184">
            <a:off x="4827322" y="2206883"/>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6" name="TextBox 28"/>
          <p:cNvSpPr txBox="1"/>
          <p:nvPr/>
        </p:nvSpPr>
        <p:spPr>
          <a:xfrm>
            <a:off x="1368677" y="4037738"/>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Marketing Boom !</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7" name="Freeform 31"/>
          <p:cNvSpPr/>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8" name="TextBox 32"/>
          <p:cNvSpPr txBox="1"/>
          <p:nvPr/>
        </p:nvSpPr>
        <p:spPr>
          <a:xfrm>
            <a:off x="6624534"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Professional Kit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Freeform 34"/>
          <p:cNvSpPr/>
          <p:nvPr/>
        </p:nvSpPr>
        <p:spPr>
          <a:xfrm rot="1053240">
            <a:off x="10090621" y="2190390"/>
            <a:ext cx="1014924" cy="879606"/>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10" name="TextBox 35"/>
          <p:cNvSpPr txBox="1"/>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01</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1" name="TextBox 36"/>
          <p:cNvSpPr txBox="1"/>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02</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2" name="TextBox 37"/>
          <p:cNvSpPr txBox="1"/>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03</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3" name="TextBox 38"/>
          <p:cNvSpPr txBox="1"/>
          <p:nvPr/>
        </p:nvSpPr>
        <p:spPr>
          <a:xfrm>
            <a:off x="6621875" y="403253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Light Wall</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4" name="TextBox 39"/>
          <p:cNvSpPr txBox="1"/>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04</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5" name="Freeform 42"/>
          <p:cNvSpPr/>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grpSp>
        <p:nvGrpSpPr>
          <p:cNvPr id="20" name="组合 19"/>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300"/>
                                        <p:tgtEl>
                                          <p:spTgt spid="4">
                                            <p:txEl>
                                              <p:pRg st="1" end="1"/>
                                            </p:txEl>
                                          </p:spTgt>
                                        </p:tgtEl>
                                      </p:cBhvr>
                                    </p:animEffect>
                                    <p:anim calcmode="lin" valueType="num">
                                      <p:cBhvr>
                                        <p:cTn id="14" dur="3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3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300"/>
                                        <p:tgtEl>
                                          <p:spTgt spid="4">
                                            <p:txEl>
                                              <p:pRg st="3" end="3"/>
                                            </p:txEl>
                                          </p:spTgt>
                                        </p:tgtEl>
                                      </p:cBhvr>
                                    </p:animEffect>
                                    <p:anim calcmode="lin" valueType="num">
                                      <p:cBhvr>
                                        <p:cTn id="20" dur="3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3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300"/>
                                        <p:tgtEl>
                                          <p:spTgt spid="8">
                                            <p:txEl>
                                              <p:pRg st="0" end="0"/>
                                            </p:txEl>
                                          </p:spTgt>
                                        </p:tgtEl>
                                      </p:cBhvr>
                                    </p:animEffect>
                                    <p:anim calcmode="lin" valueType="num">
                                      <p:cBhvr>
                                        <p:cTn id="30"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300"/>
                                        <p:tgtEl>
                                          <p:spTgt spid="8">
                                            <p:txEl>
                                              <p:pRg st="1" end="1"/>
                                            </p:txEl>
                                          </p:spTgt>
                                        </p:tgtEl>
                                      </p:cBhvr>
                                    </p:animEffect>
                                    <p:anim calcmode="lin" valueType="num">
                                      <p:cBhvr>
                                        <p:cTn id="36" dur="3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7" dur="3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300"/>
                                        <p:tgtEl>
                                          <p:spTgt spid="8">
                                            <p:txEl>
                                              <p:pRg st="3" end="3"/>
                                            </p:txEl>
                                          </p:spTgt>
                                        </p:tgtEl>
                                      </p:cBhvr>
                                    </p:animEffect>
                                    <p:anim calcmode="lin" valueType="num">
                                      <p:cBhvr>
                                        <p:cTn id="42" dur="3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3" dur="3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300"/>
                                        <p:tgtEl>
                                          <p:spTgt spid="6">
                                            <p:txEl>
                                              <p:pRg st="0" end="0"/>
                                            </p:txEl>
                                          </p:spTgt>
                                        </p:tgtEl>
                                      </p:cBhvr>
                                    </p:animEffect>
                                    <p:anim calcmode="lin" valueType="num">
                                      <p:cBhvr>
                                        <p:cTn id="52"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3"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300"/>
                                        <p:tgtEl>
                                          <p:spTgt spid="6">
                                            <p:txEl>
                                              <p:pRg st="1" end="1"/>
                                            </p:txEl>
                                          </p:spTgt>
                                        </p:tgtEl>
                                      </p:cBhvr>
                                    </p:animEffect>
                                    <p:anim calcmode="lin" valueType="num">
                                      <p:cBhvr>
                                        <p:cTn id="58"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3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60" fill="hold">
                            <p:stCondLst>
                              <p:cond delay="5000"/>
                            </p:stCondLst>
                            <p:childTnLst>
                              <p:par>
                                <p:cTn id="61" presetID="42" presetClass="entr" presetSubtype="0" fill="hold" grpId="0" nodeType="after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Effect transition="in" filter="fade">
                                      <p:cBhvr>
                                        <p:cTn id="63" dur="300"/>
                                        <p:tgtEl>
                                          <p:spTgt spid="6">
                                            <p:txEl>
                                              <p:pRg st="3" end="3"/>
                                            </p:txEl>
                                          </p:spTgt>
                                        </p:tgtEl>
                                      </p:cBhvr>
                                    </p:animEffect>
                                    <p:anim calcmode="lin" valueType="num">
                                      <p:cBhvr>
                                        <p:cTn id="64"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5"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13">
                                            <p:txEl>
                                              <p:pRg st="0" end="0"/>
                                            </p:txEl>
                                          </p:spTgt>
                                        </p:tgtEl>
                                        <p:attrNameLst>
                                          <p:attrName>style.visibility</p:attrName>
                                        </p:attrNameLst>
                                      </p:cBhvr>
                                      <p:to>
                                        <p:strVal val="visible"/>
                                      </p:to>
                                    </p:set>
                                    <p:animEffect transition="in" filter="fade">
                                      <p:cBhvr>
                                        <p:cTn id="73" dur="300"/>
                                        <p:tgtEl>
                                          <p:spTgt spid="13">
                                            <p:txEl>
                                              <p:pRg st="0" end="0"/>
                                            </p:txEl>
                                          </p:spTgt>
                                        </p:tgtEl>
                                      </p:cBhvr>
                                    </p:animEffect>
                                    <p:anim calcmode="lin" valueType="num">
                                      <p:cBhvr>
                                        <p:cTn id="74"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5"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13">
                                            <p:txEl>
                                              <p:pRg st="1" end="1"/>
                                            </p:txEl>
                                          </p:spTgt>
                                        </p:tgtEl>
                                        <p:attrNameLst>
                                          <p:attrName>style.visibility</p:attrName>
                                        </p:attrNameLst>
                                      </p:cBhvr>
                                      <p:to>
                                        <p:strVal val="visible"/>
                                      </p:to>
                                    </p:set>
                                    <p:animEffect transition="in" filter="fade">
                                      <p:cBhvr>
                                        <p:cTn id="79" dur="300"/>
                                        <p:tgtEl>
                                          <p:spTgt spid="13">
                                            <p:txEl>
                                              <p:pRg st="1" end="1"/>
                                            </p:txEl>
                                          </p:spTgt>
                                        </p:tgtEl>
                                      </p:cBhvr>
                                    </p:animEffect>
                                    <p:anim calcmode="lin" valueType="num">
                                      <p:cBhvr>
                                        <p:cTn id="80" dur="3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1" dur="3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82" fill="hold">
                            <p:stCondLst>
                              <p:cond delay="7000"/>
                            </p:stCondLst>
                            <p:childTnLst>
                              <p:par>
                                <p:cTn id="83" presetID="42" presetClass="entr" presetSubtype="0" fill="hold" grpId="0" nodeType="afterEffect">
                                  <p:stCondLst>
                                    <p:cond delay="0"/>
                                  </p:stCondLst>
                                  <p:childTnLst>
                                    <p:set>
                                      <p:cBhvr>
                                        <p:cTn id="84" dur="1" fill="hold">
                                          <p:stCondLst>
                                            <p:cond delay="0"/>
                                          </p:stCondLst>
                                        </p:cTn>
                                        <p:tgtEl>
                                          <p:spTgt spid="13">
                                            <p:txEl>
                                              <p:pRg st="3" end="3"/>
                                            </p:txEl>
                                          </p:spTgt>
                                        </p:tgtEl>
                                        <p:attrNameLst>
                                          <p:attrName>style.visibility</p:attrName>
                                        </p:attrNameLst>
                                      </p:cBhvr>
                                      <p:to>
                                        <p:strVal val="visible"/>
                                      </p:to>
                                    </p:set>
                                    <p:animEffect transition="in" filter="fade">
                                      <p:cBhvr>
                                        <p:cTn id="85" dur="300"/>
                                        <p:tgtEl>
                                          <p:spTgt spid="13">
                                            <p:txEl>
                                              <p:pRg st="3" end="3"/>
                                            </p:txEl>
                                          </p:spTgt>
                                        </p:tgtEl>
                                      </p:cBhvr>
                                    </p:animEffect>
                                    <p:anim calcmode="lin" valueType="num">
                                      <p:cBhvr>
                                        <p:cTn id="86" dur="3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87" dur="3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88" fill="hold">
                            <p:stCondLst>
                              <p:cond delay="7500"/>
                            </p:stCondLst>
                            <p:childTnLst>
                              <p:par>
                                <p:cTn id="89" presetID="10"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par>
                          <p:cTn id="92" fill="hold">
                            <p:stCondLst>
                              <p:cond delay="8000"/>
                            </p:stCondLst>
                            <p:childTnLst>
                              <p:par>
                                <p:cTn id="93" presetID="31" presetClass="entr" presetSubtype="0" fill="hold" grpId="0"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anim calcmode="lin" valueType="num">
                                      <p:cBhvr>
                                        <p:cTn id="97" dur="500" fill="hold"/>
                                        <p:tgtEl>
                                          <p:spTgt spid="5"/>
                                        </p:tgtEl>
                                        <p:attrNameLst>
                                          <p:attrName>style.rotation</p:attrName>
                                        </p:attrNameLst>
                                      </p:cBhvr>
                                      <p:tavLst>
                                        <p:tav tm="0">
                                          <p:val>
                                            <p:fltVal val="90"/>
                                          </p:val>
                                        </p:tav>
                                        <p:tav tm="100000">
                                          <p:val>
                                            <p:fltVal val="0"/>
                                          </p:val>
                                        </p:tav>
                                      </p:tavLst>
                                    </p:anim>
                                    <p:animEffect transition="in" filter="fade">
                                      <p:cBhvr>
                                        <p:cTn id="98" dur="500"/>
                                        <p:tgtEl>
                                          <p:spTgt spid="5"/>
                                        </p:tgtEl>
                                      </p:cBhvr>
                                    </p:animEffect>
                                  </p:childTnLst>
                                </p:cTn>
                              </p:par>
                            </p:childTnLst>
                          </p:cTn>
                        </p:par>
                        <p:par>
                          <p:cTn id="99" fill="hold">
                            <p:stCondLst>
                              <p:cond delay="8500"/>
                            </p:stCondLst>
                            <p:childTnLst>
                              <p:par>
                                <p:cTn id="100" presetID="31" presetClass="entr" presetSubtype="0" fill="hold" grpId="0" nodeType="after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500" fill="hold"/>
                                        <p:tgtEl>
                                          <p:spTgt spid="9"/>
                                        </p:tgtEl>
                                        <p:attrNameLst>
                                          <p:attrName>ppt_w</p:attrName>
                                        </p:attrNameLst>
                                      </p:cBhvr>
                                      <p:tavLst>
                                        <p:tav tm="0">
                                          <p:val>
                                            <p:fltVal val="0"/>
                                          </p:val>
                                        </p:tav>
                                        <p:tav tm="100000">
                                          <p:val>
                                            <p:strVal val="#ppt_w"/>
                                          </p:val>
                                        </p:tav>
                                      </p:tavLst>
                                    </p:anim>
                                    <p:anim calcmode="lin" valueType="num">
                                      <p:cBhvr>
                                        <p:cTn id="103" dur="500" fill="hold"/>
                                        <p:tgtEl>
                                          <p:spTgt spid="9"/>
                                        </p:tgtEl>
                                        <p:attrNameLst>
                                          <p:attrName>ppt_h</p:attrName>
                                        </p:attrNameLst>
                                      </p:cBhvr>
                                      <p:tavLst>
                                        <p:tav tm="0">
                                          <p:val>
                                            <p:fltVal val="0"/>
                                          </p:val>
                                        </p:tav>
                                        <p:tav tm="100000">
                                          <p:val>
                                            <p:strVal val="#ppt_h"/>
                                          </p:val>
                                        </p:tav>
                                      </p:tavLst>
                                    </p:anim>
                                    <p:anim calcmode="lin" valueType="num">
                                      <p:cBhvr>
                                        <p:cTn id="104" dur="500" fill="hold"/>
                                        <p:tgtEl>
                                          <p:spTgt spid="9"/>
                                        </p:tgtEl>
                                        <p:attrNameLst>
                                          <p:attrName>style.rotation</p:attrName>
                                        </p:attrNameLst>
                                      </p:cBhvr>
                                      <p:tavLst>
                                        <p:tav tm="0">
                                          <p:val>
                                            <p:fltVal val="90"/>
                                          </p:val>
                                        </p:tav>
                                        <p:tav tm="100000">
                                          <p:val>
                                            <p:fltVal val="0"/>
                                          </p:val>
                                        </p:tav>
                                      </p:tavLst>
                                    </p:anim>
                                    <p:animEffect transition="in" filter="fade">
                                      <p:cBhvr>
                                        <p:cTn id="105" dur="500"/>
                                        <p:tgtEl>
                                          <p:spTgt spid="9"/>
                                        </p:tgtEl>
                                      </p:cBhvr>
                                    </p:animEffect>
                                  </p:childTnLst>
                                </p:cTn>
                              </p:par>
                            </p:childTnLst>
                          </p:cTn>
                        </p:par>
                        <p:par>
                          <p:cTn id="106" fill="hold">
                            <p:stCondLst>
                              <p:cond delay="9000"/>
                            </p:stCondLst>
                            <p:childTnLst>
                              <p:par>
                                <p:cTn id="107" presetID="31" presetClass="entr" presetSubtype="0" fill="hold" grpId="0" nodeType="after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p:cTn id="109" dur="500" fill="hold"/>
                                        <p:tgtEl>
                                          <p:spTgt spid="7"/>
                                        </p:tgtEl>
                                        <p:attrNameLst>
                                          <p:attrName>ppt_w</p:attrName>
                                        </p:attrNameLst>
                                      </p:cBhvr>
                                      <p:tavLst>
                                        <p:tav tm="0">
                                          <p:val>
                                            <p:fltVal val="0"/>
                                          </p:val>
                                        </p:tav>
                                        <p:tav tm="100000">
                                          <p:val>
                                            <p:strVal val="#ppt_w"/>
                                          </p:val>
                                        </p:tav>
                                      </p:tavLst>
                                    </p:anim>
                                    <p:anim calcmode="lin" valueType="num">
                                      <p:cBhvr>
                                        <p:cTn id="110" dur="500" fill="hold"/>
                                        <p:tgtEl>
                                          <p:spTgt spid="7"/>
                                        </p:tgtEl>
                                        <p:attrNameLst>
                                          <p:attrName>ppt_h</p:attrName>
                                        </p:attrNameLst>
                                      </p:cBhvr>
                                      <p:tavLst>
                                        <p:tav tm="0">
                                          <p:val>
                                            <p:fltVal val="0"/>
                                          </p:val>
                                        </p:tav>
                                        <p:tav tm="100000">
                                          <p:val>
                                            <p:strVal val="#ppt_h"/>
                                          </p:val>
                                        </p:tav>
                                      </p:tavLst>
                                    </p:anim>
                                    <p:anim calcmode="lin" valueType="num">
                                      <p:cBhvr>
                                        <p:cTn id="111" dur="500" fill="hold"/>
                                        <p:tgtEl>
                                          <p:spTgt spid="7"/>
                                        </p:tgtEl>
                                        <p:attrNameLst>
                                          <p:attrName>style.rotation</p:attrName>
                                        </p:attrNameLst>
                                      </p:cBhvr>
                                      <p:tavLst>
                                        <p:tav tm="0">
                                          <p:val>
                                            <p:fltVal val="90"/>
                                          </p:val>
                                        </p:tav>
                                        <p:tav tm="100000">
                                          <p:val>
                                            <p:fltVal val="0"/>
                                          </p:val>
                                        </p:tav>
                                      </p:tavLst>
                                    </p:anim>
                                    <p:animEffect transition="in" filter="fade">
                                      <p:cBhvr>
                                        <p:cTn id="112" dur="500"/>
                                        <p:tgtEl>
                                          <p:spTgt spid="7"/>
                                        </p:tgtEl>
                                      </p:cBhvr>
                                    </p:animEffect>
                                  </p:childTnLst>
                                </p:cTn>
                              </p:par>
                            </p:childTnLst>
                          </p:cTn>
                        </p:par>
                        <p:par>
                          <p:cTn id="113" fill="hold">
                            <p:stCondLst>
                              <p:cond delay="9500"/>
                            </p:stCondLst>
                            <p:childTnLst>
                              <p:par>
                                <p:cTn id="114" presetID="31" presetClass="entr" presetSubtype="0" fill="hold" grpId="0" nodeType="afterEffect">
                                  <p:stCondLst>
                                    <p:cond delay="0"/>
                                  </p:stCondLst>
                                  <p:childTnLst>
                                    <p:set>
                                      <p:cBhvr>
                                        <p:cTn id="115" dur="1" fill="hold">
                                          <p:stCondLst>
                                            <p:cond delay="0"/>
                                          </p:stCondLst>
                                        </p:cTn>
                                        <p:tgtEl>
                                          <p:spTgt spid="15"/>
                                        </p:tgtEl>
                                        <p:attrNameLst>
                                          <p:attrName>style.visibility</p:attrName>
                                        </p:attrNameLst>
                                      </p:cBhvr>
                                      <p:to>
                                        <p:strVal val="visible"/>
                                      </p:to>
                                    </p:set>
                                    <p:anim calcmode="lin" valueType="num">
                                      <p:cBhvr>
                                        <p:cTn id="116" dur="500" fill="hold"/>
                                        <p:tgtEl>
                                          <p:spTgt spid="15"/>
                                        </p:tgtEl>
                                        <p:attrNameLst>
                                          <p:attrName>ppt_w</p:attrName>
                                        </p:attrNameLst>
                                      </p:cBhvr>
                                      <p:tavLst>
                                        <p:tav tm="0">
                                          <p:val>
                                            <p:fltVal val="0"/>
                                          </p:val>
                                        </p:tav>
                                        <p:tav tm="100000">
                                          <p:val>
                                            <p:strVal val="#ppt_w"/>
                                          </p:val>
                                        </p:tav>
                                      </p:tavLst>
                                    </p:anim>
                                    <p:anim calcmode="lin" valueType="num">
                                      <p:cBhvr>
                                        <p:cTn id="117" dur="500" fill="hold"/>
                                        <p:tgtEl>
                                          <p:spTgt spid="15"/>
                                        </p:tgtEl>
                                        <p:attrNameLst>
                                          <p:attrName>ppt_h</p:attrName>
                                        </p:attrNameLst>
                                      </p:cBhvr>
                                      <p:tavLst>
                                        <p:tav tm="0">
                                          <p:val>
                                            <p:fltVal val="0"/>
                                          </p:val>
                                        </p:tav>
                                        <p:tav tm="100000">
                                          <p:val>
                                            <p:strVal val="#ppt_h"/>
                                          </p:val>
                                        </p:tav>
                                      </p:tavLst>
                                    </p:anim>
                                    <p:anim calcmode="lin" valueType="num">
                                      <p:cBhvr>
                                        <p:cTn id="118" dur="500" fill="hold"/>
                                        <p:tgtEl>
                                          <p:spTgt spid="15"/>
                                        </p:tgtEl>
                                        <p:attrNameLst>
                                          <p:attrName>style.rotation</p:attrName>
                                        </p:attrNameLst>
                                      </p:cBhvr>
                                      <p:tavLst>
                                        <p:tav tm="0">
                                          <p:val>
                                            <p:fltVal val="90"/>
                                          </p:val>
                                        </p:tav>
                                        <p:tav tm="100000">
                                          <p:val>
                                            <p:fltVal val="0"/>
                                          </p:val>
                                        </p:tav>
                                      </p:tavLst>
                                    </p:anim>
                                    <p:animEffect transition="in" filter="fade">
                                      <p:cBhvr>
                                        <p:cTn id="1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P spid="9" grpId="0" animBg="1"/>
      <p:bldP spid="10" grpId="0" animBg="1"/>
      <p:bldP spid="11" grpId="0" animBg="1"/>
      <p:bldP spid="12" grpId="0" animBg="1"/>
      <p:bldP spid="13" grpId="0" build="p"/>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Microsoft YaHei" panose="020B0503020204020204" pitchFamily="34" charset="-122"/>
                <a:ea typeface="Microsoft YaHei" panose="020B0503020204020204" pitchFamily="34" charset="-122"/>
              </a:rPr>
              <a:t>输入内容</a:t>
            </a:r>
            <a:endParaRPr lang="en-US" altLang="zh-CN"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9"/>
          <p:cNvGraphicFramePr/>
          <p:nvPr/>
        </p:nvGraphicFramePr>
        <p:xfrm>
          <a:off x="1063038" y="2657180"/>
          <a:ext cx="9957974" cy="2544528"/>
        </p:xfrm>
        <a:graphic>
          <a:graphicData uri="http://schemas.openxmlformats.org/drawingml/2006/chart">
            <c:chart xmlns:c="http://schemas.openxmlformats.org/drawingml/2006/chart" xmlns:r="http://schemas.openxmlformats.org/officeDocument/2006/relationships" r:id="rId1"/>
          </a:graphicData>
        </a:graphic>
      </p:graphicFrame>
      <p:sp>
        <p:nvSpPr>
          <p:cNvPr id="17" name="TextBox 10"/>
          <p:cNvSpPr txBox="1"/>
          <p:nvPr/>
        </p:nvSpPr>
        <p:spPr>
          <a:xfrm>
            <a:off x="1666469"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75.8 / 1000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STUDENT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8" name="TextBox 11"/>
          <p:cNvSpPr txBox="1"/>
          <p:nvPr/>
        </p:nvSpPr>
        <p:spPr>
          <a:xfrm>
            <a:off x="4156068"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80.5 / 1250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AWWARDS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9" name="TextBox 12"/>
          <p:cNvSpPr txBox="1"/>
          <p:nvPr/>
        </p:nvSpPr>
        <p:spPr>
          <a:xfrm>
            <a:off x="6710589" y="2161515"/>
            <a:ext cx="1237838"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50.4 / 950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COSTUMER</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0" name="TextBox 13"/>
          <p:cNvSpPr txBox="1"/>
          <p:nvPr/>
        </p:nvSpPr>
        <p:spPr>
          <a:xfrm>
            <a:off x="9135267"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80.9 / 1320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SECURITY</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wipe(down)">
                                      <p:cBhvr>
                                        <p:cTn id="7" dur="10"/>
                                        <p:tgtEl>
                                          <p:spTgt spid="16">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wipe(down)">
                                      <p:cBhvr>
                                        <p:cTn id="11" dur="10"/>
                                        <p:tgtEl>
                                          <p:spTgt spid="16">
                                            <p:graphicEl>
                                              <a:chart seriesIdx="-4" categoryIdx="0" bldStep="category"/>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wipe(down)">
                                      <p:cBhvr>
                                        <p:cTn id="15" dur="10"/>
                                        <p:tgtEl>
                                          <p:spTgt spid="16">
                                            <p:graphicEl>
                                              <a:chart seriesIdx="-4" categoryIdx="1" bldStep="category"/>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wipe(down)">
                                      <p:cBhvr>
                                        <p:cTn id="19" dur="10"/>
                                        <p:tgtEl>
                                          <p:spTgt spid="16">
                                            <p:graphicEl>
                                              <a:chart seriesIdx="-4" categoryIdx="2"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wipe(down)">
                                      <p:cBhvr>
                                        <p:cTn id="23" dur="10"/>
                                        <p:tgtEl>
                                          <p:spTgt spid="16">
                                            <p:graphicEl>
                                              <a:chart seriesIdx="-4" categoryIdx="3" bldStep="category"/>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300"/>
                                        <p:tgtEl>
                                          <p:spTgt spid="17">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Effect transition="in" filter="fade">
                                      <p:cBhvr>
                                        <p:cTn id="31" dur="300"/>
                                        <p:tgtEl>
                                          <p:spTgt spid="17">
                                            <p:txEl>
                                              <p:pRg st="1" end="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Effect transition="in" filter="fade">
                                      <p:cBhvr>
                                        <p:cTn id="35" dur="300"/>
                                        <p:tgtEl>
                                          <p:spTgt spid="18">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Effect transition="in" filter="fade">
                                      <p:cBhvr>
                                        <p:cTn id="39" dur="300"/>
                                        <p:tgtEl>
                                          <p:spTgt spid="18">
                                            <p:txEl>
                                              <p:pRg st="1" end="1"/>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fade">
                                      <p:cBhvr>
                                        <p:cTn id="43" dur="300"/>
                                        <p:tgtEl>
                                          <p:spTgt spid="1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fade">
                                      <p:cBhvr>
                                        <p:cTn id="47" dur="300"/>
                                        <p:tgtEl>
                                          <p:spTgt spid="19">
                                            <p:txEl>
                                              <p:pRg st="1" end="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300"/>
                                        <p:tgtEl>
                                          <p:spTgt spid="20">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0">
                                            <p:txEl>
                                              <p:pRg st="1" end="1"/>
                                            </p:txEl>
                                          </p:spTgt>
                                        </p:tgtEl>
                                        <p:attrNameLst>
                                          <p:attrName>style.visibility</p:attrName>
                                        </p:attrNameLst>
                                      </p:cBhvr>
                                      <p:to>
                                        <p:strVal val="visible"/>
                                      </p:to>
                                    </p:set>
                                    <p:animEffect transition="in" filter="fade">
                                      <p:cBhvr>
                                        <p:cTn id="55" dur="3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Chart bld="category"/>
        </p:bldSub>
      </p:bldGraphic>
      <p:bldP spid="17" grpId="0" build="p"/>
      <p:bldP spid="18" grpId="0" build="p"/>
      <p:bldP spid="19" grpId="0" build="p"/>
      <p:bldP spid="2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3"/>
          <p:cNvSpPr/>
          <p:nvPr/>
        </p:nvSpPr>
        <p:spPr>
          <a:xfrm>
            <a:off x="2464664" y="2634220"/>
            <a:ext cx="1854495" cy="185449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75%</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8" name="Arc 10"/>
          <p:cNvSpPr/>
          <p:nvPr/>
        </p:nvSpPr>
        <p:spPr>
          <a:xfrm>
            <a:off x="2464663" y="2634220"/>
            <a:ext cx="1854495" cy="1854495"/>
          </a:xfrm>
          <a:prstGeom prst="arc">
            <a:avLst>
              <a:gd name="adj1" fmla="val 16200000"/>
              <a:gd name="adj2" fmla="val 10046582"/>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p:nvPr/>
        </p:nvSpPr>
        <p:spPr>
          <a:xfrm>
            <a:off x="866775" y="2774017"/>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APP STORE DOWNLOAD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18"/>
          <p:cNvSpPr/>
          <p:nvPr/>
        </p:nvSpPr>
        <p:spPr>
          <a:xfrm>
            <a:off x="6335385" y="392827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60%</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12" name="Arc 19"/>
          <p:cNvSpPr/>
          <p:nvPr/>
        </p:nvSpPr>
        <p:spPr>
          <a:xfrm>
            <a:off x="6335384" y="3928271"/>
            <a:ext cx="1854495" cy="1854495"/>
          </a:xfrm>
          <a:prstGeom prst="arc">
            <a:avLst>
              <a:gd name="adj1" fmla="val 16200000"/>
              <a:gd name="adj2" fmla="val 7595047"/>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4"/>
          <p:cNvSpPr/>
          <p:nvPr/>
        </p:nvSpPr>
        <p:spPr>
          <a:xfrm>
            <a:off x="4737496" y="406806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SOCIAL CONSULTING</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26"/>
          <p:cNvSpPr/>
          <p:nvPr/>
        </p:nvSpPr>
        <p:spPr>
          <a:xfrm>
            <a:off x="8899733" y="245594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38%</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21" name="Arc 27"/>
          <p:cNvSpPr/>
          <p:nvPr/>
        </p:nvSpPr>
        <p:spPr>
          <a:xfrm>
            <a:off x="8899732" y="2455941"/>
            <a:ext cx="1854495" cy="1854495"/>
          </a:xfrm>
          <a:prstGeom prst="arc">
            <a:avLst>
              <a:gd name="adj1" fmla="val 16200000"/>
              <a:gd name="adj2" fmla="val 554884"/>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8"/>
          <p:cNvSpPr/>
          <p:nvPr/>
        </p:nvSpPr>
        <p:spPr>
          <a:xfrm>
            <a:off x="7301844" y="259573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VIDEO &amp; FILE UPLOAD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4" name="组合 13"/>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p:tgtEl>
                                          <p:spTgt spid="9">
                                            <p:txEl>
                                              <p:pRg st="0" end="0"/>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9">
                                            <p:txEl>
                                              <p:pRg st="0" end="0"/>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p:tgtEl>
                                          <p:spTgt spid="9">
                                            <p:txEl>
                                              <p:pRg st="2" end="2"/>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9">
                                            <p:txEl>
                                              <p:pRg st="2" end="2"/>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3000"/>
                            </p:stCondLst>
                            <p:childTnLst>
                              <p:par>
                                <p:cTn id="35" presetID="12" presetClass="entr" presetSubtype="2"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p:tgtEl>
                                          <p:spTgt spid="22">
                                            <p:txEl>
                                              <p:pRg st="0" end="0"/>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22">
                                            <p:txEl>
                                              <p:pRg st="0" end="0"/>
                                            </p:txEl>
                                          </p:spTgt>
                                        </p:tgtEl>
                                      </p:cBhvr>
                                    </p:animEffect>
                                  </p:childTnLst>
                                </p:cTn>
                              </p:par>
                            </p:childTnLst>
                          </p:cTn>
                        </p:par>
                        <p:par>
                          <p:cTn id="39" fill="hold">
                            <p:stCondLst>
                              <p:cond delay="3500"/>
                            </p:stCondLst>
                            <p:childTnLst>
                              <p:par>
                                <p:cTn id="40" presetID="12" presetClass="entr" presetSubtype="2" fill="hold" grpId="0" nodeType="afterEffect">
                                  <p:stCondLst>
                                    <p:cond delay="0"/>
                                  </p:stCondLst>
                                  <p:childTnLst>
                                    <p:set>
                                      <p:cBhvr>
                                        <p:cTn id="41" dur="1" fill="hold">
                                          <p:stCondLst>
                                            <p:cond delay="0"/>
                                          </p:stCondLst>
                                        </p:cTn>
                                        <p:tgtEl>
                                          <p:spTgt spid="22">
                                            <p:txEl>
                                              <p:pRg st="2" end="2"/>
                                            </p:txEl>
                                          </p:spTgt>
                                        </p:tgtEl>
                                        <p:attrNameLst>
                                          <p:attrName>style.visibility</p:attrName>
                                        </p:attrNameLst>
                                      </p:cBhvr>
                                      <p:to>
                                        <p:strVal val="visible"/>
                                      </p:to>
                                    </p:set>
                                    <p:anim calcmode="lin" valueType="num">
                                      <p:cBhvr additive="base">
                                        <p:cTn id="42" dur="500"/>
                                        <p:tgtEl>
                                          <p:spTgt spid="22">
                                            <p:txEl>
                                              <p:pRg st="2" end="2"/>
                                            </p:txEl>
                                          </p:spTgt>
                                        </p:tgtEl>
                                        <p:attrNameLst>
                                          <p:attrName>ppt_x</p:attrName>
                                        </p:attrNameLst>
                                      </p:cBhvr>
                                      <p:tavLst>
                                        <p:tav tm="0">
                                          <p:val>
                                            <p:strVal val="#ppt_x+#ppt_w*1.125000"/>
                                          </p:val>
                                        </p:tav>
                                        <p:tav tm="100000">
                                          <p:val>
                                            <p:strVal val="#ppt_x"/>
                                          </p:val>
                                        </p:tav>
                                      </p:tavLst>
                                    </p:anim>
                                    <p:animEffect transition="in" filter="wipe(left)">
                                      <p:cBhvr>
                                        <p:cTn id="43" dur="500"/>
                                        <p:tgtEl>
                                          <p:spTgt spid="22">
                                            <p:txEl>
                                              <p:pRg st="2" end="2"/>
                                            </p:txEl>
                                          </p:spTgt>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5000"/>
                            </p:stCondLst>
                            <p:childTnLst>
                              <p:par>
                                <p:cTn id="55" presetID="12" presetClass="entr" presetSubtype="2" fill="hold" grpId="0" nodeType="after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 calcmode="lin" valueType="num">
                                      <p:cBhvr additive="base">
                                        <p:cTn id="57" dur="500"/>
                                        <p:tgtEl>
                                          <p:spTgt spid="13">
                                            <p:txEl>
                                              <p:pRg st="0" end="0"/>
                                            </p:txEl>
                                          </p:spTgt>
                                        </p:tgtEl>
                                        <p:attrNameLst>
                                          <p:attrName>ppt_x</p:attrName>
                                        </p:attrNameLst>
                                      </p:cBhvr>
                                      <p:tavLst>
                                        <p:tav tm="0">
                                          <p:val>
                                            <p:strVal val="#ppt_x+#ppt_w*1.125000"/>
                                          </p:val>
                                        </p:tav>
                                        <p:tav tm="100000">
                                          <p:val>
                                            <p:strVal val="#ppt_x"/>
                                          </p:val>
                                        </p:tav>
                                      </p:tavLst>
                                    </p:anim>
                                    <p:animEffect transition="in" filter="wipe(left)">
                                      <p:cBhvr>
                                        <p:cTn id="58" dur="500"/>
                                        <p:tgtEl>
                                          <p:spTgt spid="13">
                                            <p:txEl>
                                              <p:pRg st="0" end="0"/>
                                            </p:txEl>
                                          </p:spTgt>
                                        </p:tgtEl>
                                      </p:cBhvr>
                                    </p:animEffect>
                                  </p:childTnLst>
                                </p:cTn>
                              </p:par>
                            </p:childTnLst>
                          </p:cTn>
                        </p:par>
                        <p:par>
                          <p:cTn id="59" fill="hold">
                            <p:stCondLst>
                              <p:cond delay="5500"/>
                            </p:stCondLst>
                            <p:childTnLst>
                              <p:par>
                                <p:cTn id="60" presetID="12" presetClass="entr" presetSubtype="2" fill="hold" grpId="0" nodeType="afterEffect">
                                  <p:stCondLst>
                                    <p:cond delay="0"/>
                                  </p:stCondLst>
                                  <p:childTnLst>
                                    <p:set>
                                      <p:cBhvr>
                                        <p:cTn id="61" dur="1" fill="hold">
                                          <p:stCondLst>
                                            <p:cond delay="0"/>
                                          </p:stCondLst>
                                        </p:cTn>
                                        <p:tgtEl>
                                          <p:spTgt spid="13">
                                            <p:txEl>
                                              <p:pRg st="2" end="2"/>
                                            </p:txEl>
                                          </p:spTgt>
                                        </p:tgtEl>
                                        <p:attrNameLst>
                                          <p:attrName>style.visibility</p:attrName>
                                        </p:attrNameLst>
                                      </p:cBhvr>
                                      <p:to>
                                        <p:strVal val="visible"/>
                                      </p:to>
                                    </p:set>
                                    <p:anim calcmode="lin" valueType="num">
                                      <p:cBhvr additive="base">
                                        <p:cTn id="62" dur="500"/>
                                        <p:tgtEl>
                                          <p:spTgt spid="13">
                                            <p:txEl>
                                              <p:pRg st="2" end="2"/>
                                            </p:txEl>
                                          </p:spTgt>
                                        </p:tgtEl>
                                        <p:attrNameLst>
                                          <p:attrName>ppt_x</p:attrName>
                                        </p:attrNameLst>
                                      </p:cBhvr>
                                      <p:tavLst>
                                        <p:tav tm="0">
                                          <p:val>
                                            <p:strVal val="#ppt_x+#ppt_w*1.125000"/>
                                          </p:val>
                                        </p:tav>
                                        <p:tav tm="100000">
                                          <p:val>
                                            <p:strVal val="#ppt_x"/>
                                          </p:val>
                                        </p:tav>
                                      </p:tavLst>
                                    </p:anim>
                                    <p:animEffect transition="in" filter="wipe(left)">
                                      <p:cBhvr>
                                        <p:cTn id="63"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p"/>
      <p:bldP spid="11" grpId="0" animBg="1"/>
      <p:bldP spid="12" grpId="0" animBg="1"/>
      <p:bldP spid="13" grpId="0" build="p"/>
      <p:bldP spid="15" grpId="0" animBg="1"/>
      <p:bldP spid="21" grpId="0" animBg="1"/>
      <p:bldP spid="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71"/>
          <p:cNvGrpSpPr/>
          <p:nvPr/>
        </p:nvGrpSpPr>
        <p:grpSpPr>
          <a:xfrm>
            <a:off x="373361" y="1444392"/>
            <a:ext cx="2202139" cy="2971689"/>
            <a:chOff x="847349" y="1279034"/>
            <a:chExt cx="2704982" cy="3650254"/>
          </a:xfrm>
          <a:effectLst>
            <a:outerShdw blurRad="76200" dir="18900000" sy="23000" kx="-1200000" algn="bl" rotWithShape="0">
              <a:prstClr val="black">
                <a:alpha val="20000"/>
              </a:prstClr>
            </a:outerShdw>
          </a:effectLst>
        </p:grpSpPr>
        <p:sp>
          <p:nvSpPr>
            <p:cNvPr id="16" name="Rounded Rectangle 3"/>
            <p:cNvSpPr/>
            <p:nvPr/>
          </p:nvSpPr>
          <p:spPr>
            <a:xfrm rot="1465105">
              <a:off x="1092369" y="1568514"/>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9"/>
            <p:cNvSpPr/>
            <p:nvPr/>
          </p:nvSpPr>
          <p:spPr>
            <a:xfrm rot="1465105">
              <a:off x="1742683" y="1279034"/>
              <a:ext cx="489622" cy="606265"/>
            </a:xfrm>
            <a:custGeom>
              <a:avLst/>
              <a:gdLst>
                <a:gd name="connsiteX0" fmla="*/ 108841 w 489622"/>
                <a:gd name="connsiteY0" fmla="*/ 0 h 606265"/>
                <a:gd name="connsiteX1" fmla="*/ 474098 w 489622"/>
                <a:gd name="connsiteY1" fmla="*/ 0 h 606265"/>
                <a:gd name="connsiteX2" fmla="*/ 479675 w 489622"/>
                <a:gd name="connsiteY2" fmla="*/ 17967 h 606265"/>
                <a:gd name="connsiteX3" fmla="*/ 489622 w 489622"/>
                <a:gd name="connsiteY3" fmla="*/ 116643 h 606265"/>
                <a:gd name="connsiteX4" fmla="*/ 0 w 489622"/>
                <a:gd name="connsiteY4" fmla="*/ 606265 h 606265"/>
                <a:gd name="connsiteX5" fmla="*/ 0 w 489622"/>
                <a:gd name="connsiteY5" fmla="*/ 108841 h 606265"/>
                <a:gd name="connsiteX6" fmla="*/ 108841 w 489622"/>
                <a:gd name="connsiteY6" fmla="*/ 0 h 60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622" h="606265">
                  <a:moveTo>
                    <a:pt x="108841" y="0"/>
                  </a:moveTo>
                  <a:lnTo>
                    <a:pt x="474098" y="0"/>
                  </a:lnTo>
                  <a:lnTo>
                    <a:pt x="479675" y="17967"/>
                  </a:lnTo>
                  <a:cubicBezTo>
                    <a:pt x="486197" y="49840"/>
                    <a:pt x="489622" y="82842"/>
                    <a:pt x="489622" y="116643"/>
                  </a:cubicBezTo>
                  <a:cubicBezTo>
                    <a:pt x="489622" y="387054"/>
                    <a:pt x="270411" y="606265"/>
                    <a:pt x="0" y="606265"/>
                  </a:cubicBez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p:cNvSpPr/>
            <p:nvPr/>
          </p:nvSpPr>
          <p:spPr>
            <a:xfrm rot="1465105">
              <a:off x="2778844" y="2526758"/>
              <a:ext cx="773487" cy="1760483"/>
            </a:xfrm>
            <a:custGeom>
              <a:avLst/>
              <a:gdLst>
                <a:gd name="connsiteX0" fmla="*/ 773487 w 773487"/>
                <a:gd name="connsiteY0" fmla="*/ 0 h 1760483"/>
                <a:gd name="connsiteX1" fmla="*/ 773487 w 773487"/>
                <a:gd name="connsiteY1" fmla="*/ 1760483 h 1760483"/>
                <a:gd name="connsiteX2" fmla="*/ 709452 w 773487"/>
                <a:gd name="connsiteY2" fmla="*/ 1750709 h 1760483"/>
                <a:gd name="connsiteX3" fmla="*/ 0 w 773487"/>
                <a:gd name="connsiteY3" fmla="*/ 880241 h 1760483"/>
                <a:gd name="connsiteX4" fmla="*/ 709452 w 773487"/>
                <a:gd name="connsiteY4" fmla="*/ 9773 h 1760483"/>
                <a:gd name="connsiteX5" fmla="*/ 773487 w 773487"/>
                <a:gd name="connsiteY5" fmla="*/ 0 h 176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487" h="1760483">
                  <a:moveTo>
                    <a:pt x="773487" y="0"/>
                  </a:moveTo>
                  <a:lnTo>
                    <a:pt x="773487" y="1760483"/>
                  </a:lnTo>
                  <a:lnTo>
                    <a:pt x="709452" y="1750709"/>
                  </a:lnTo>
                  <a:cubicBezTo>
                    <a:pt x="304569" y="1667858"/>
                    <a:pt x="0" y="1309618"/>
                    <a:pt x="0" y="880241"/>
                  </a:cubicBezTo>
                  <a:cubicBezTo>
                    <a:pt x="0" y="450865"/>
                    <a:pt x="304569" y="92624"/>
                    <a:pt x="709452" y="9773"/>
                  </a:cubicBezTo>
                  <a:lnTo>
                    <a:pt x="77348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0"/>
            <p:cNvSpPr/>
            <p:nvPr/>
          </p:nvSpPr>
          <p:spPr>
            <a:xfrm rot="1465105">
              <a:off x="1552053" y="1568233"/>
              <a:ext cx="1309311" cy="2816511"/>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58%</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PROFESSIONAL AGENCY</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sp>
          <p:nvSpPr>
            <p:cNvPr id="23" name="TextBox 13"/>
            <p:cNvSpPr txBox="1"/>
            <p:nvPr/>
          </p:nvSpPr>
          <p:spPr>
            <a:xfrm rot="1465105">
              <a:off x="847349" y="3996203"/>
              <a:ext cx="1057767" cy="453666"/>
            </a:xfrm>
            <a:prstGeom prst="rect">
              <a:avLst/>
            </a:prstGeom>
            <a:no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John Martin, </a:t>
              </a:r>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2015/08/08</a:t>
              </a:r>
              <a:endParaRPr lang="en-US" sz="900" dirty="0">
                <a:latin typeface="微软雅黑 Light" panose="020B0502040204020203" pitchFamily="34" charset="-122"/>
                <a:ea typeface="微软雅黑 Light" panose="020B0502040204020203" pitchFamily="34" charset="-122"/>
              </a:endParaRPr>
            </a:p>
          </p:txBody>
        </p:sp>
      </p:grpSp>
      <p:grpSp>
        <p:nvGrpSpPr>
          <p:cNvPr id="24" name="Group 72"/>
          <p:cNvGrpSpPr/>
          <p:nvPr/>
        </p:nvGrpSpPr>
        <p:grpSpPr>
          <a:xfrm>
            <a:off x="3202382" y="3616994"/>
            <a:ext cx="2082128" cy="2870339"/>
            <a:chOff x="4419065" y="2794907"/>
            <a:chExt cx="2477486" cy="3415364"/>
          </a:xfrm>
          <a:effectLst>
            <a:outerShdw blurRad="76200" dir="18900000" sy="23000" kx="-1200000" algn="bl" rotWithShape="0">
              <a:prstClr val="black">
                <a:alpha val="20000"/>
              </a:prstClr>
            </a:outerShdw>
          </a:effectLst>
        </p:grpSpPr>
        <p:sp>
          <p:nvSpPr>
            <p:cNvPr id="25" name="Rounded Rectangle 42"/>
            <p:cNvSpPr/>
            <p:nvPr/>
          </p:nvSpPr>
          <p:spPr>
            <a:xfrm rot="21403779">
              <a:off x="4419065" y="280315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8"/>
            <p:cNvSpPr/>
            <p:nvPr/>
          </p:nvSpPr>
          <p:spPr>
            <a:xfrm rot="21403779">
              <a:off x="4483329" y="5046028"/>
              <a:ext cx="1041500" cy="1164243"/>
            </a:xfrm>
            <a:custGeom>
              <a:avLst/>
              <a:gdLst>
                <a:gd name="connsiteX0" fmla="*/ 308344 w 1041500"/>
                <a:gd name="connsiteY0" fmla="*/ 0 h 1164243"/>
                <a:gd name="connsiteX1" fmla="*/ 1041500 w 1041500"/>
                <a:gd name="connsiteY1" fmla="*/ 733156 h 1164243"/>
                <a:gd name="connsiteX2" fmla="*/ 916289 w 1041500"/>
                <a:gd name="connsiteY2" fmla="*/ 1143071 h 1164243"/>
                <a:gd name="connsiteX3" fmla="*/ 898820 w 1041500"/>
                <a:gd name="connsiteY3" fmla="*/ 1164243 h 1164243"/>
                <a:gd name="connsiteX4" fmla="*/ 108841 w 1041500"/>
                <a:gd name="connsiteY4" fmla="*/ 1164243 h 1164243"/>
                <a:gd name="connsiteX5" fmla="*/ 0 w 1041500"/>
                <a:gd name="connsiteY5" fmla="*/ 1055402 h 1164243"/>
                <a:gd name="connsiteX6" fmla="*/ 0 w 1041500"/>
                <a:gd name="connsiteY6" fmla="*/ 70081 h 1164243"/>
                <a:gd name="connsiteX7" fmla="*/ 22967 w 1041500"/>
                <a:gd name="connsiteY7" fmla="*/ 57615 h 1164243"/>
                <a:gd name="connsiteX8" fmla="*/ 308344 w 1041500"/>
                <a:gd name="connsiteY8" fmla="*/ 0 h 116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500" h="1164243">
                  <a:moveTo>
                    <a:pt x="308344" y="0"/>
                  </a:moveTo>
                  <a:cubicBezTo>
                    <a:pt x="713255" y="0"/>
                    <a:pt x="1041500" y="328245"/>
                    <a:pt x="1041500" y="733156"/>
                  </a:cubicBezTo>
                  <a:cubicBezTo>
                    <a:pt x="1041500" y="884998"/>
                    <a:pt x="995341" y="1026058"/>
                    <a:pt x="916289" y="1143071"/>
                  </a:cubicBezTo>
                  <a:lnTo>
                    <a:pt x="898820" y="1164243"/>
                  </a:lnTo>
                  <a:lnTo>
                    <a:pt x="108841" y="1164243"/>
                  </a:lnTo>
                  <a:cubicBezTo>
                    <a:pt x="48730" y="1164243"/>
                    <a:pt x="0" y="1115513"/>
                    <a:pt x="0" y="1055402"/>
                  </a:cubicBezTo>
                  <a:lnTo>
                    <a:pt x="0" y="70081"/>
                  </a:lnTo>
                  <a:lnTo>
                    <a:pt x="22967" y="57615"/>
                  </a:lnTo>
                  <a:cubicBezTo>
                    <a:pt x="110680" y="20516"/>
                    <a:pt x="207116" y="0"/>
                    <a:pt x="3083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37"/>
            <p:cNvSpPr/>
            <p:nvPr/>
          </p:nvSpPr>
          <p:spPr>
            <a:xfrm rot="21403779" flipV="1">
              <a:off x="5266153" y="2794907"/>
              <a:ext cx="771256" cy="385628"/>
            </a:xfrm>
            <a:custGeom>
              <a:avLst/>
              <a:gdLst>
                <a:gd name="connsiteX0" fmla="*/ 385628 w 771256"/>
                <a:gd name="connsiteY0" fmla="*/ 0 h 385628"/>
                <a:gd name="connsiteX1" fmla="*/ 771256 w 771256"/>
                <a:gd name="connsiteY1" fmla="*/ 385628 h 385628"/>
                <a:gd name="connsiteX2" fmla="*/ 0 w 771256"/>
                <a:gd name="connsiteY2" fmla="*/ 385628 h 385628"/>
                <a:gd name="connsiteX3" fmla="*/ 385628 w 771256"/>
                <a:gd name="connsiteY3" fmla="*/ 0 h 385628"/>
              </a:gdLst>
              <a:ahLst/>
              <a:cxnLst>
                <a:cxn ang="0">
                  <a:pos x="connsiteX0" y="connsiteY0"/>
                </a:cxn>
                <a:cxn ang="0">
                  <a:pos x="connsiteX1" y="connsiteY1"/>
                </a:cxn>
                <a:cxn ang="0">
                  <a:pos x="connsiteX2" y="connsiteY2"/>
                </a:cxn>
                <a:cxn ang="0">
                  <a:pos x="connsiteX3" y="connsiteY3"/>
                </a:cxn>
              </a:cxnLst>
              <a:rect l="l" t="t" r="r" b="b"/>
              <a:pathLst>
                <a:path w="771256" h="385628">
                  <a:moveTo>
                    <a:pt x="385628" y="0"/>
                  </a:moveTo>
                  <a:cubicBezTo>
                    <a:pt x="598604" y="0"/>
                    <a:pt x="771256" y="172652"/>
                    <a:pt x="771256" y="385628"/>
                  </a:cubicBezTo>
                  <a:lnTo>
                    <a:pt x="0" y="385628"/>
                  </a:lnTo>
                  <a:cubicBezTo>
                    <a:pt x="0" y="172652"/>
                    <a:pt x="172652" y="0"/>
                    <a:pt x="3856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9"/>
            <p:cNvSpPr/>
            <p:nvPr/>
          </p:nvSpPr>
          <p:spPr>
            <a:xfrm rot="21403779">
              <a:off x="6598650" y="4637509"/>
              <a:ext cx="297901" cy="595802"/>
            </a:xfrm>
            <a:custGeom>
              <a:avLst/>
              <a:gdLst>
                <a:gd name="connsiteX0" fmla="*/ 297901 w 297901"/>
                <a:gd name="connsiteY0" fmla="*/ 0 h 595802"/>
                <a:gd name="connsiteX1" fmla="*/ 297901 w 297901"/>
                <a:gd name="connsiteY1" fmla="*/ 595802 h 595802"/>
                <a:gd name="connsiteX2" fmla="*/ 0 w 297901"/>
                <a:gd name="connsiteY2" fmla="*/ 297901 h 595802"/>
                <a:gd name="connsiteX3" fmla="*/ 297901 w 297901"/>
                <a:gd name="connsiteY3" fmla="*/ 0 h 595802"/>
              </a:gdLst>
              <a:ahLst/>
              <a:cxnLst>
                <a:cxn ang="0">
                  <a:pos x="connsiteX0" y="connsiteY0"/>
                </a:cxn>
                <a:cxn ang="0">
                  <a:pos x="connsiteX1" y="connsiteY1"/>
                </a:cxn>
                <a:cxn ang="0">
                  <a:pos x="connsiteX2" y="connsiteY2"/>
                </a:cxn>
                <a:cxn ang="0">
                  <a:pos x="connsiteX3" y="connsiteY3"/>
                </a:cxn>
              </a:cxnLst>
              <a:rect l="l" t="t" r="r" b="b"/>
              <a:pathLst>
                <a:path w="297901" h="595802">
                  <a:moveTo>
                    <a:pt x="297901" y="0"/>
                  </a:moveTo>
                  <a:lnTo>
                    <a:pt x="297901" y="595802"/>
                  </a:lnTo>
                  <a:cubicBezTo>
                    <a:pt x="133375" y="595802"/>
                    <a:pt x="0" y="462427"/>
                    <a:pt x="0" y="297901"/>
                  </a:cubicBezTo>
                  <a:cubicBezTo>
                    <a:pt x="0" y="133375"/>
                    <a:pt x="133375" y="0"/>
                    <a:pt x="2979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4"/>
            <p:cNvSpPr/>
            <p:nvPr/>
          </p:nvSpPr>
          <p:spPr>
            <a:xfrm rot="21403779">
              <a:off x="4806011" y="3323479"/>
              <a:ext cx="1825123" cy="1666290"/>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80%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grpSp>
        <p:nvGrpSpPr>
          <p:cNvPr id="30" name="Group 73"/>
          <p:cNvGrpSpPr/>
          <p:nvPr/>
        </p:nvGrpSpPr>
        <p:grpSpPr>
          <a:xfrm>
            <a:off x="5766580" y="1127345"/>
            <a:ext cx="2260697" cy="2756662"/>
            <a:chOff x="7541052" y="2157745"/>
            <a:chExt cx="2874914" cy="3505629"/>
          </a:xfrm>
          <a:effectLst>
            <a:outerShdw blurRad="76200" dir="18900000" sy="23000" kx="-1200000" algn="bl" rotWithShape="0">
              <a:prstClr val="black">
                <a:alpha val="20000"/>
              </a:prstClr>
            </a:outerShdw>
          </a:effectLst>
        </p:grpSpPr>
        <p:sp>
          <p:nvSpPr>
            <p:cNvPr id="31" name="Rounded Rectangle 66"/>
            <p:cNvSpPr/>
            <p:nvPr/>
          </p:nvSpPr>
          <p:spPr>
            <a:xfrm rot="1311920">
              <a:off x="7976680" y="230260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5"/>
            <p:cNvSpPr/>
            <p:nvPr/>
          </p:nvSpPr>
          <p:spPr>
            <a:xfrm rot="1311920">
              <a:off x="8382289" y="2157745"/>
              <a:ext cx="1338802" cy="1416411"/>
            </a:xfrm>
            <a:custGeom>
              <a:avLst/>
              <a:gdLst>
                <a:gd name="connsiteX0" fmla="*/ 108841 w 1338802"/>
                <a:gd name="connsiteY0" fmla="*/ 0 h 1416411"/>
                <a:gd name="connsiteX1" fmla="*/ 1119090 w 1338802"/>
                <a:gd name="connsiteY1" fmla="*/ 0 h 1416411"/>
                <a:gd name="connsiteX2" fmla="*/ 1193532 w 1338802"/>
                <a:gd name="connsiteY2" fmla="*/ 90225 h 1416411"/>
                <a:gd name="connsiteX3" fmla="*/ 1338802 w 1338802"/>
                <a:gd name="connsiteY3" fmla="*/ 565806 h 1416411"/>
                <a:gd name="connsiteX4" fmla="*/ 488197 w 1338802"/>
                <a:gd name="connsiteY4" fmla="*/ 1416411 h 1416411"/>
                <a:gd name="connsiteX5" fmla="*/ 12616 w 1338802"/>
                <a:gd name="connsiteY5" fmla="*/ 1271141 h 1416411"/>
                <a:gd name="connsiteX6" fmla="*/ 0 w 1338802"/>
                <a:gd name="connsiteY6" fmla="*/ 1260732 h 1416411"/>
                <a:gd name="connsiteX7" fmla="*/ 0 w 1338802"/>
                <a:gd name="connsiteY7" fmla="*/ 108841 h 1416411"/>
                <a:gd name="connsiteX8" fmla="*/ 108841 w 1338802"/>
                <a:gd name="connsiteY8" fmla="*/ 0 h 141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802" h="1416411">
                  <a:moveTo>
                    <a:pt x="108841" y="0"/>
                  </a:moveTo>
                  <a:lnTo>
                    <a:pt x="1119090" y="0"/>
                  </a:lnTo>
                  <a:lnTo>
                    <a:pt x="1193532" y="90225"/>
                  </a:lnTo>
                  <a:cubicBezTo>
                    <a:pt x="1285248" y="225982"/>
                    <a:pt x="1338802" y="389640"/>
                    <a:pt x="1338802" y="565806"/>
                  </a:cubicBezTo>
                  <a:cubicBezTo>
                    <a:pt x="1338802" y="1035582"/>
                    <a:pt x="957973" y="1416411"/>
                    <a:pt x="488197" y="1416411"/>
                  </a:cubicBezTo>
                  <a:cubicBezTo>
                    <a:pt x="312031" y="1416411"/>
                    <a:pt x="148373" y="1362857"/>
                    <a:pt x="12616" y="1271141"/>
                  </a:cubicBezTo>
                  <a:lnTo>
                    <a:pt x="0" y="1260732"/>
                  </a:ln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4"/>
            <p:cNvSpPr/>
            <p:nvPr/>
          </p:nvSpPr>
          <p:spPr>
            <a:xfrm rot="1311920">
              <a:off x="7541052" y="4502815"/>
              <a:ext cx="732673" cy="748816"/>
            </a:xfrm>
            <a:custGeom>
              <a:avLst/>
              <a:gdLst>
                <a:gd name="connsiteX0" fmla="*/ 215865 w 732673"/>
                <a:gd name="connsiteY0" fmla="*/ 0 h 748816"/>
                <a:gd name="connsiteX1" fmla="*/ 732673 w 732673"/>
                <a:gd name="connsiteY1" fmla="*/ 516808 h 748816"/>
                <a:gd name="connsiteX2" fmla="*/ 692060 w 732673"/>
                <a:gd name="connsiteY2" fmla="*/ 717973 h 748816"/>
                <a:gd name="connsiteX3" fmla="*/ 675319 w 732673"/>
                <a:gd name="connsiteY3" fmla="*/ 748816 h 748816"/>
                <a:gd name="connsiteX4" fmla="*/ 108841 w 732673"/>
                <a:gd name="connsiteY4" fmla="*/ 748816 h 748816"/>
                <a:gd name="connsiteX5" fmla="*/ 0 w 732673"/>
                <a:gd name="connsiteY5" fmla="*/ 639975 h 748816"/>
                <a:gd name="connsiteX6" fmla="*/ 0 w 732673"/>
                <a:gd name="connsiteY6" fmla="*/ 48592 h 748816"/>
                <a:gd name="connsiteX7" fmla="*/ 14700 w 732673"/>
                <a:gd name="connsiteY7" fmla="*/ 40613 h 748816"/>
                <a:gd name="connsiteX8" fmla="*/ 215865 w 732673"/>
                <a:gd name="connsiteY8" fmla="*/ 0 h 74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73" h="748816">
                  <a:moveTo>
                    <a:pt x="215865" y="0"/>
                  </a:moveTo>
                  <a:cubicBezTo>
                    <a:pt x="501290" y="0"/>
                    <a:pt x="732673" y="231383"/>
                    <a:pt x="732673" y="516808"/>
                  </a:cubicBezTo>
                  <a:cubicBezTo>
                    <a:pt x="732673" y="588164"/>
                    <a:pt x="718212" y="656143"/>
                    <a:pt x="692060" y="717973"/>
                  </a:cubicBezTo>
                  <a:lnTo>
                    <a:pt x="675319" y="748816"/>
                  </a:lnTo>
                  <a:lnTo>
                    <a:pt x="108841" y="748816"/>
                  </a:lnTo>
                  <a:cubicBezTo>
                    <a:pt x="48730" y="748816"/>
                    <a:pt x="0" y="700086"/>
                    <a:pt x="0" y="639975"/>
                  </a:cubicBezTo>
                  <a:lnTo>
                    <a:pt x="0" y="48592"/>
                  </a:lnTo>
                  <a:lnTo>
                    <a:pt x="14700" y="40613"/>
                  </a:lnTo>
                  <a:cubicBezTo>
                    <a:pt x="76530" y="14462"/>
                    <a:pt x="144509" y="0"/>
                    <a:pt x="2158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63"/>
            <p:cNvSpPr/>
            <p:nvPr/>
          </p:nvSpPr>
          <p:spPr>
            <a:xfrm rot="1311920">
              <a:off x="9650759" y="5255538"/>
              <a:ext cx="257786" cy="405204"/>
            </a:xfrm>
            <a:custGeom>
              <a:avLst/>
              <a:gdLst>
                <a:gd name="connsiteX0" fmla="*/ 202602 w 257786"/>
                <a:gd name="connsiteY0" fmla="*/ 0 h 405204"/>
                <a:gd name="connsiteX1" fmla="*/ 243433 w 257786"/>
                <a:gd name="connsiteY1" fmla="*/ 4116 h 405204"/>
                <a:gd name="connsiteX2" fmla="*/ 257786 w 257786"/>
                <a:gd name="connsiteY2" fmla="*/ 8571 h 405204"/>
                <a:gd name="connsiteX3" fmla="*/ 257786 w 257786"/>
                <a:gd name="connsiteY3" fmla="*/ 396633 h 405204"/>
                <a:gd name="connsiteX4" fmla="*/ 243433 w 257786"/>
                <a:gd name="connsiteY4" fmla="*/ 401088 h 405204"/>
                <a:gd name="connsiteX5" fmla="*/ 202602 w 257786"/>
                <a:gd name="connsiteY5" fmla="*/ 405204 h 405204"/>
                <a:gd name="connsiteX6" fmla="*/ 0 w 257786"/>
                <a:gd name="connsiteY6" fmla="*/ 202602 h 405204"/>
                <a:gd name="connsiteX7" fmla="*/ 202602 w 257786"/>
                <a:gd name="connsiteY7" fmla="*/ 0 h 40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786" h="405204">
                  <a:moveTo>
                    <a:pt x="202602" y="0"/>
                  </a:moveTo>
                  <a:cubicBezTo>
                    <a:pt x="216589" y="0"/>
                    <a:pt x="230244" y="1418"/>
                    <a:pt x="243433" y="4116"/>
                  </a:cubicBezTo>
                  <a:lnTo>
                    <a:pt x="257786" y="8571"/>
                  </a:lnTo>
                  <a:lnTo>
                    <a:pt x="257786" y="396633"/>
                  </a:lnTo>
                  <a:lnTo>
                    <a:pt x="243433" y="401088"/>
                  </a:lnTo>
                  <a:cubicBezTo>
                    <a:pt x="230244" y="403787"/>
                    <a:pt x="216589" y="405204"/>
                    <a:pt x="202602" y="405204"/>
                  </a:cubicBezTo>
                  <a:cubicBezTo>
                    <a:pt x="90708" y="405204"/>
                    <a:pt x="0" y="314496"/>
                    <a:pt x="0" y="202602"/>
                  </a:cubicBezTo>
                  <a:cubicBezTo>
                    <a:pt x="0" y="90708"/>
                    <a:pt x="90708" y="0"/>
                    <a:pt x="2026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7"/>
            <p:cNvSpPr/>
            <p:nvPr/>
          </p:nvSpPr>
          <p:spPr>
            <a:xfrm rot="1311920">
              <a:off x="8294759" y="3493537"/>
              <a:ext cx="1978167" cy="1780858"/>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30%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sp>
        <p:nvSpPr>
          <p:cNvPr id="36" name="TextBox 74"/>
          <p:cNvSpPr txBox="1"/>
          <p:nvPr/>
        </p:nvSpPr>
        <p:spPr>
          <a:xfrm>
            <a:off x="7227883" y="4469047"/>
            <a:ext cx="3485525" cy="2031325"/>
          </a:xfrm>
          <a:prstGeom prst="rect">
            <a:avLst/>
          </a:prstGeom>
          <a:noFill/>
        </p:spPr>
        <p:txBody>
          <a:bodyPr wrap="square" rtlCol="0">
            <a:spAutoFit/>
          </a:bodyPr>
          <a:lstStyle/>
          <a:p>
            <a:pPr algn="just"/>
            <a:r>
              <a:rPr lang="en-US" dirty="0">
                <a:solidFill>
                  <a:schemeClr val="bg1"/>
                </a:solidFill>
                <a:latin typeface="微软雅黑 Light" panose="020B0502040204020203" pitchFamily="34" charset="-122"/>
                <a:ea typeface="微软雅黑 Light" panose="020B0502040204020203" pitchFamily="34" charset="-122"/>
              </a:rPr>
              <a:t>ESSENTIAL DESIGN</a:t>
            </a:r>
            <a:endParaRPr lang="en-US" dirty="0">
              <a:solidFill>
                <a:schemeClr val="bg1"/>
              </a:solidFill>
              <a:latin typeface="微软雅黑 Light" panose="020B0502040204020203" pitchFamily="34" charset="-122"/>
              <a:ea typeface="微软雅黑 Light" panose="020B0502040204020203" pitchFamily="34" charset="-122"/>
            </a:endParaRPr>
          </a:p>
          <a:p>
            <a:pPr algn="just"/>
            <a:r>
              <a:rPr lang="en-US" dirty="0">
                <a:solidFill>
                  <a:schemeClr val="bg1"/>
                </a:solidFill>
                <a:latin typeface="微软雅黑 Light" panose="020B0502040204020203" pitchFamily="34" charset="-122"/>
                <a:ea typeface="微软雅黑 Light" panose="020B0502040204020203" pitchFamily="34" charset="-122"/>
              </a:rPr>
              <a:t>PLAN</a:t>
            </a:r>
            <a:endParaRPr lang="en-US"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b="1" dirty="0">
                <a:solidFill>
                  <a:schemeClr val="bg1"/>
                </a:solidFill>
                <a:latin typeface="微软雅黑 Light" panose="020B0502040204020203" pitchFamily="34" charset="-122"/>
                <a:ea typeface="微软雅黑 Light" panose="020B0502040204020203" pitchFamily="34" charset="-122"/>
              </a:rPr>
              <a:t>JOHN MARTIN, CEO</a:t>
            </a:r>
            <a:endParaRPr lang="en-US" sz="900" b="1"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vortals.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37" name="Rectangle 75"/>
          <p:cNvSpPr/>
          <p:nvPr/>
        </p:nvSpPr>
        <p:spPr>
          <a:xfrm>
            <a:off x="7068288" y="4535504"/>
            <a:ext cx="45719"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 name="组合 21"/>
          <p:cNvGrpSpPr/>
          <p:nvPr/>
        </p:nvGrpSpPr>
        <p:grpSpPr>
          <a:xfrm>
            <a:off x="134487" y="637135"/>
            <a:ext cx="10533513" cy="523220"/>
            <a:chOff x="134487" y="637135"/>
            <a:chExt cx="10533513" cy="523220"/>
          </a:xfrm>
        </p:grpSpPr>
        <p:sp>
          <p:nvSpPr>
            <p:cNvPr id="3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wipe(left)">
                                      <p:cBhvr>
                                        <p:cTn id="26" dur="500"/>
                                        <p:tgtEl>
                                          <p:spTgt spid="36">
                                            <p:txEl>
                                              <p:pRg st="0" end="0"/>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6">
                                            <p:txEl>
                                              <p:pRg st="1" end="1"/>
                                            </p:txEl>
                                          </p:spTgt>
                                        </p:tgtEl>
                                        <p:attrNameLst>
                                          <p:attrName>style.visibility</p:attrName>
                                        </p:attrNameLst>
                                      </p:cBhvr>
                                      <p:to>
                                        <p:strVal val="visible"/>
                                      </p:to>
                                    </p:set>
                                    <p:animEffect transition="in" filter="wipe(left)">
                                      <p:cBhvr>
                                        <p:cTn id="30" dur="500"/>
                                        <p:tgtEl>
                                          <p:spTgt spid="36">
                                            <p:txEl>
                                              <p:pRg st="1" end="1"/>
                                            </p:tx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6">
                                            <p:txEl>
                                              <p:pRg st="3" end="3"/>
                                            </p:txEl>
                                          </p:spTgt>
                                        </p:tgtEl>
                                        <p:attrNameLst>
                                          <p:attrName>style.visibility</p:attrName>
                                        </p:attrNameLst>
                                      </p:cBhvr>
                                      <p:to>
                                        <p:strVal val="visible"/>
                                      </p:to>
                                    </p:set>
                                    <p:animEffect transition="in" filter="wipe(left)">
                                      <p:cBhvr>
                                        <p:cTn id="34" dur="500"/>
                                        <p:tgtEl>
                                          <p:spTgt spid="36">
                                            <p:txEl>
                                              <p:pRg st="3" end="3"/>
                                            </p:txEl>
                                          </p:spTgt>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5" end="5"/>
                                            </p:txEl>
                                          </p:spTgt>
                                        </p:tgtEl>
                                        <p:attrNameLst>
                                          <p:attrName>style.visibility</p:attrName>
                                        </p:attrNameLst>
                                      </p:cBhvr>
                                      <p:to>
                                        <p:strVal val="visible"/>
                                      </p:to>
                                    </p:set>
                                    <p:animEffect transition="in" filter="wipe(left)">
                                      <p:cBhvr>
                                        <p:cTn id="38" dur="500"/>
                                        <p:tgtEl>
                                          <p:spTgt spid="36">
                                            <p:txEl>
                                              <p:pRg st="5" end="5"/>
                                            </p:txEl>
                                          </p:spTgt>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36">
                                            <p:txEl>
                                              <p:pRg st="8" end="8"/>
                                            </p:txEl>
                                          </p:spTgt>
                                        </p:tgtEl>
                                        <p:attrNameLst>
                                          <p:attrName>style.visibility</p:attrName>
                                        </p:attrNameLst>
                                      </p:cBhvr>
                                      <p:to>
                                        <p:strVal val="visible"/>
                                      </p:to>
                                    </p:set>
                                    <p:animEffect transition="in" filter="wipe(left)">
                                      <p:cBhvr>
                                        <p:cTn id="42" dur="500"/>
                                        <p:tgtEl>
                                          <p:spTgt spid="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9"/>
          <p:cNvSpPr/>
          <p:nvPr/>
        </p:nvSpPr>
        <p:spPr>
          <a:xfrm>
            <a:off x="7369062" y="2506593"/>
            <a:ext cx="1582985" cy="784830"/>
          </a:xfrm>
          <a:prstGeom prst="rect">
            <a:avLst/>
          </a:prstGeom>
        </p:spPr>
        <p:txBody>
          <a:bodyPr wrap="square">
            <a:spAutoFit/>
          </a:bodyPr>
          <a:lstStyle/>
          <a:p>
            <a:pPr algn="r"/>
            <a:r>
              <a:rPr lang="en-US" sz="900" b="1" dirty="0">
                <a:solidFill>
                  <a:schemeClr val="bg1"/>
                </a:solidFill>
                <a:latin typeface="微软雅黑 Light" panose="020B0502040204020203" pitchFamily="34" charset="-122"/>
                <a:ea typeface="微软雅黑 Light" panose="020B0502040204020203" pitchFamily="34" charset="-122"/>
              </a:rPr>
              <a:t>TREND PRODUCT #1</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8" name="Rectangle 10"/>
          <p:cNvSpPr/>
          <p:nvPr/>
        </p:nvSpPr>
        <p:spPr>
          <a:xfrm>
            <a:off x="9255834" y="4113249"/>
            <a:ext cx="1582985"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TREND PRODUCT #2</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9" name="TextBox 40"/>
          <p:cNvSpPr txBox="1"/>
          <p:nvPr/>
        </p:nvSpPr>
        <p:spPr>
          <a:xfrm>
            <a:off x="1440503" y="1810929"/>
            <a:ext cx="5250583"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Illustration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0" name="TextBox 41"/>
          <p:cNvSpPr txBox="1"/>
          <p:nvPr/>
        </p:nvSpPr>
        <p:spPr>
          <a:xfrm>
            <a:off x="1487178" y="3813335"/>
            <a:ext cx="5203908"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Summer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David Moore</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1" name="TextBox 42"/>
          <p:cNvSpPr txBox="1"/>
          <p:nvPr/>
        </p:nvSpPr>
        <p:spPr>
          <a:xfrm>
            <a:off x="1541977" y="3265945"/>
            <a:ext cx="1047726"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INTERIOR DESIGN</a:t>
            </a:r>
            <a:endParaRPr lang="en-US" sz="800" dirty="0">
              <a:latin typeface="微软雅黑 Light" panose="020B0502040204020203" pitchFamily="34" charset="-122"/>
              <a:ea typeface="微软雅黑 Light" panose="020B0502040204020203" pitchFamily="34" charset="-122"/>
            </a:endParaRPr>
          </a:p>
        </p:txBody>
      </p:sp>
      <p:sp>
        <p:nvSpPr>
          <p:cNvPr id="52" name="TextBox 43"/>
          <p:cNvSpPr txBox="1"/>
          <p:nvPr/>
        </p:nvSpPr>
        <p:spPr>
          <a:xfrm>
            <a:off x="1548514" y="5278368"/>
            <a:ext cx="887594"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ILLUSTRATION</a:t>
            </a:r>
            <a:endParaRPr lang="en-US" sz="800" dirty="0">
              <a:latin typeface="微软雅黑 Light" panose="020B0502040204020203" pitchFamily="34" charset="-122"/>
              <a:ea typeface="微软雅黑 Light" panose="020B0502040204020203" pitchFamily="34" charset="-122"/>
            </a:endParaRPr>
          </a:p>
        </p:txBody>
      </p:sp>
      <p:pic>
        <p:nvPicPr>
          <p:cNvPr id="53" name="图片占位符 6"/>
          <p:cNvPicPr>
            <a:picLocks noChangeAspect="1"/>
          </p:cNvPicPr>
          <p:nvPr/>
        </p:nvPicPr>
        <p:blipFill>
          <a:blip r:embed="rId1" cstate="print">
            <a:extLst>
              <a:ext uri="{28A0092B-C50C-407E-A947-70E740481C1C}">
                <a14:useLocalDpi xmlns:a14="http://schemas.microsoft.com/office/drawing/2010/main" val="0"/>
              </a:ext>
            </a:extLst>
          </a:blip>
          <a:srcRect l="6055" r="6055"/>
          <a:stretch>
            <a:fillRect/>
          </a:stretch>
        </p:blipFill>
        <p:spPr>
          <a:xfrm>
            <a:off x="9092385" y="2145052"/>
            <a:ext cx="1509712" cy="1509712"/>
          </a:xfrm>
          <a:prstGeom prst="rect">
            <a:avLst/>
          </a:prstGeom>
        </p:spPr>
      </p:pic>
      <p:pic>
        <p:nvPicPr>
          <p:cNvPr id="54" name="图片占位符 8"/>
          <p:cNvPicPr>
            <a:picLocks noChangeAspect="1"/>
          </p:cNvPicPr>
          <p:nvPr/>
        </p:nvPicPr>
        <p:blipFill>
          <a:blip r:embed="rId2" cstate="print">
            <a:extLst>
              <a:ext uri="{28A0092B-C50C-407E-A947-70E740481C1C}">
                <a14:useLocalDpi xmlns:a14="http://schemas.microsoft.com/office/drawing/2010/main" val="0"/>
              </a:ext>
            </a:extLst>
          </a:blip>
          <a:srcRect l="16881" r="16881"/>
          <a:stretch>
            <a:fillRect/>
          </a:stretch>
        </p:blipFill>
        <p:spPr>
          <a:xfrm>
            <a:off x="7584260" y="3656352"/>
            <a:ext cx="1508125" cy="1509712"/>
          </a:xfrm>
          <a:prstGeom prst="rect">
            <a:avLst/>
          </a:prstGeom>
        </p:spPr>
      </p:pic>
      <p:grpSp>
        <p:nvGrpSpPr>
          <p:cNvPr id="10" name="组合 9"/>
          <p:cNvGrpSpPr/>
          <p:nvPr/>
        </p:nvGrpSpPr>
        <p:grpSpPr>
          <a:xfrm>
            <a:off x="134487" y="637135"/>
            <a:ext cx="10533513" cy="523220"/>
            <a:chOff x="134487" y="637135"/>
            <a:chExt cx="10533513" cy="523220"/>
          </a:xfrm>
        </p:grpSpPr>
        <p:sp>
          <p:nvSpPr>
            <p:cNvPr id="1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300"/>
                                        <p:tgtEl>
                                          <p:spTgt spid="49">
                                            <p:txEl>
                                              <p:pRg st="0" end="0"/>
                                            </p:txEl>
                                          </p:spTgt>
                                        </p:tgtEl>
                                        <p:attrNameLst>
                                          <p:attrName>ppt_x</p:attrName>
                                        </p:attrNameLst>
                                      </p:cBhvr>
                                      <p:tavLst>
                                        <p:tav tm="0">
                                          <p:val>
                                            <p:strVal val="#ppt_x-#ppt_w*1.125000"/>
                                          </p:val>
                                        </p:tav>
                                        <p:tav tm="100000">
                                          <p:val>
                                            <p:strVal val="#ppt_x"/>
                                          </p:val>
                                        </p:tav>
                                      </p:tavLst>
                                    </p:anim>
                                    <p:animEffect transition="in" filter="wipe(right)">
                                      <p:cBhvr>
                                        <p:cTn id="8" dur="300"/>
                                        <p:tgtEl>
                                          <p:spTgt spid="49">
                                            <p:txEl>
                                              <p:pRg st="0" end="0"/>
                                            </p:txEl>
                                          </p:spTgt>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 calcmode="lin" valueType="num">
                                      <p:cBhvr additive="base">
                                        <p:cTn id="12" dur="300"/>
                                        <p:tgtEl>
                                          <p:spTgt spid="49">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300"/>
                                        <p:tgtEl>
                                          <p:spTgt spid="49">
                                            <p:txEl>
                                              <p:pRg st="1" end="1"/>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9">
                                            <p:txEl>
                                              <p:pRg st="3" end="3"/>
                                            </p:txEl>
                                          </p:spTgt>
                                        </p:tgtEl>
                                        <p:attrNameLst>
                                          <p:attrName>style.visibility</p:attrName>
                                        </p:attrNameLst>
                                      </p:cBhvr>
                                      <p:to>
                                        <p:strVal val="visible"/>
                                      </p:to>
                                    </p:set>
                                    <p:anim calcmode="lin" valueType="num">
                                      <p:cBhvr additive="base">
                                        <p:cTn id="17" dur="300"/>
                                        <p:tgtEl>
                                          <p:spTgt spid="49">
                                            <p:txEl>
                                              <p:pRg st="3" end="3"/>
                                            </p:txEl>
                                          </p:spTgt>
                                        </p:tgtEl>
                                        <p:attrNameLst>
                                          <p:attrName>ppt_x</p:attrName>
                                        </p:attrNameLst>
                                      </p:cBhvr>
                                      <p:tavLst>
                                        <p:tav tm="0">
                                          <p:val>
                                            <p:strVal val="#ppt_x-#ppt_w*1.125000"/>
                                          </p:val>
                                        </p:tav>
                                        <p:tav tm="100000">
                                          <p:val>
                                            <p:strVal val="#ppt_x"/>
                                          </p:val>
                                        </p:tav>
                                      </p:tavLst>
                                    </p:anim>
                                    <p:animEffect transition="in" filter="wipe(right)">
                                      <p:cBhvr>
                                        <p:cTn id="18" dur="300"/>
                                        <p:tgtEl>
                                          <p:spTgt spid="49">
                                            <p:txEl>
                                              <p:pRg st="3" end="3"/>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49">
                                            <p:txEl>
                                              <p:pRg st="5" end="5"/>
                                            </p:txEl>
                                          </p:spTgt>
                                        </p:tgtEl>
                                        <p:attrNameLst>
                                          <p:attrName>style.visibility</p:attrName>
                                        </p:attrNameLst>
                                      </p:cBhvr>
                                      <p:to>
                                        <p:strVal val="visible"/>
                                      </p:to>
                                    </p:set>
                                    <p:anim calcmode="lin" valueType="num">
                                      <p:cBhvr additive="base">
                                        <p:cTn id="22" dur="300"/>
                                        <p:tgtEl>
                                          <p:spTgt spid="49">
                                            <p:txEl>
                                              <p:pRg st="5" end="5"/>
                                            </p:txEl>
                                          </p:spTgt>
                                        </p:tgtEl>
                                        <p:attrNameLst>
                                          <p:attrName>ppt_x</p:attrName>
                                        </p:attrNameLst>
                                      </p:cBhvr>
                                      <p:tavLst>
                                        <p:tav tm="0">
                                          <p:val>
                                            <p:strVal val="#ppt_x-#ppt_w*1.125000"/>
                                          </p:val>
                                        </p:tav>
                                        <p:tav tm="100000">
                                          <p:val>
                                            <p:strVal val="#ppt_x"/>
                                          </p:val>
                                        </p:tav>
                                      </p:tavLst>
                                    </p:anim>
                                    <p:animEffect transition="in" filter="wipe(right)">
                                      <p:cBhvr>
                                        <p:cTn id="23" dur="300"/>
                                        <p:tgtEl>
                                          <p:spTgt spid="49">
                                            <p:txEl>
                                              <p:pRg st="5" end="5"/>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Effect transition="in" filter="fade">
                                      <p:cBhvr>
                                        <p:cTn id="29" dur="500"/>
                                        <p:tgtEl>
                                          <p:spTgt spid="51"/>
                                        </p:tgtEl>
                                      </p:cBhvr>
                                    </p:animEffect>
                                  </p:childTnLst>
                                </p:cTn>
                              </p:par>
                            </p:childTnLst>
                          </p:cTn>
                        </p:par>
                        <p:par>
                          <p:cTn id="30" fill="hold">
                            <p:stCondLst>
                              <p:cond delay="2500"/>
                            </p:stCondLst>
                            <p:childTnLst>
                              <p:par>
                                <p:cTn id="31" presetID="12" presetClass="entr" presetSubtype="8" fill="hold" grpId="0" nodeType="afterEffect">
                                  <p:stCondLst>
                                    <p:cond delay="0"/>
                                  </p:stCondLst>
                                  <p:childTnLst>
                                    <p:set>
                                      <p:cBhvr>
                                        <p:cTn id="32" dur="1" fill="hold">
                                          <p:stCondLst>
                                            <p:cond delay="0"/>
                                          </p:stCondLst>
                                        </p:cTn>
                                        <p:tgtEl>
                                          <p:spTgt spid="50">
                                            <p:txEl>
                                              <p:pRg st="0" end="0"/>
                                            </p:txEl>
                                          </p:spTgt>
                                        </p:tgtEl>
                                        <p:attrNameLst>
                                          <p:attrName>style.visibility</p:attrName>
                                        </p:attrNameLst>
                                      </p:cBhvr>
                                      <p:to>
                                        <p:strVal val="visible"/>
                                      </p:to>
                                    </p:set>
                                    <p:anim calcmode="lin" valueType="num">
                                      <p:cBhvr additive="base">
                                        <p:cTn id="33" dur="300"/>
                                        <p:tgtEl>
                                          <p:spTgt spid="50">
                                            <p:txEl>
                                              <p:pRg st="0" end="0"/>
                                            </p:txEl>
                                          </p:spTgt>
                                        </p:tgtEl>
                                        <p:attrNameLst>
                                          <p:attrName>ppt_x</p:attrName>
                                        </p:attrNameLst>
                                      </p:cBhvr>
                                      <p:tavLst>
                                        <p:tav tm="0">
                                          <p:val>
                                            <p:strVal val="#ppt_x-#ppt_w*1.125000"/>
                                          </p:val>
                                        </p:tav>
                                        <p:tav tm="100000">
                                          <p:val>
                                            <p:strVal val="#ppt_x"/>
                                          </p:val>
                                        </p:tav>
                                      </p:tavLst>
                                    </p:anim>
                                    <p:animEffect transition="in" filter="wipe(right)">
                                      <p:cBhvr>
                                        <p:cTn id="34" dur="300"/>
                                        <p:tgtEl>
                                          <p:spTgt spid="50">
                                            <p:txEl>
                                              <p:pRg st="0" end="0"/>
                                            </p:txEl>
                                          </p:spTgt>
                                        </p:tgtEl>
                                      </p:cBhvr>
                                    </p:animEffect>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50">
                                            <p:txEl>
                                              <p:pRg st="1" end="1"/>
                                            </p:txEl>
                                          </p:spTgt>
                                        </p:tgtEl>
                                        <p:attrNameLst>
                                          <p:attrName>style.visibility</p:attrName>
                                        </p:attrNameLst>
                                      </p:cBhvr>
                                      <p:to>
                                        <p:strVal val="visible"/>
                                      </p:to>
                                    </p:set>
                                    <p:anim calcmode="lin" valueType="num">
                                      <p:cBhvr additive="base">
                                        <p:cTn id="38" dur="300"/>
                                        <p:tgtEl>
                                          <p:spTgt spid="50">
                                            <p:txEl>
                                              <p:pRg st="1" end="1"/>
                                            </p:txEl>
                                          </p:spTgt>
                                        </p:tgtEl>
                                        <p:attrNameLst>
                                          <p:attrName>ppt_x</p:attrName>
                                        </p:attrNameLst>
                                      </p:cBhvr>
                                      <p:tavLst>
                                        <p:tav tm="0">
                                          <p:val>
                                            <p:strVal val="#ppt_x-#ppt_w*1.125000"/>
                                          </p:val>
                                        </p:tav>
                                        <p:tav tm="100000">
                                          <p:val>
                                            <p:strVal val="#ppt_x"/>
                                          </p:val>
                                        </p:tav>
                                      </p:tavLst>
                                    </p:anim>
                                    <p:animEffect transition="in" filter="wipe(right)">
                                      <p:cBhvr>
                                        <p:cTn id="39" dur="300"/>
                                        <p:tgtEl>
                                          <p:spTgt spid="50">
                                            <p:txEl>
                                              <p:pRg st="1" end="1"/>
                                            </p:txEl>
                                          </p:spTgt>
                                        </p:tgtEl>
                                      </p:cBhvr>
                                    </p:animEffect>
                                  </p:childTnLst>
                                </p:cTn>
                              </p:par>
                            </p:childTnLst>
                          </p:cTn>
                        </p:par>
                        <p:par>
                          <p:cTn id="40" fill="hold">
                            <p:stCondLst>
                              <p:cond delay="3500"/>
                            </p:stCondLst>
                            <p:childTnLst>
                              <p:par>
                                <p:cTn id="41" presetID="12" presetClass="entr" presetSubtype="8" fill="hold" grpId="0" nodeType="afterEffect">
                                  <p:stCondLst>
                                    <p:cond delay="0"/>
                                  </p:stCondLst>
                                  <p:childTnLst>
                                    <p:set>
                                      <p:cBhvr>
                                        <p:cTn id="42" dur="1" fill="hold">
                                          <p:stCondLst>
                                            <p:cond delay="0"/>
                                          </p:stCondLst>
                                        </p:cTn>
                                        <p:tgtEl>
                                          <p:spTgt spid="50">
                                            <p:txEl>
                                              <p:pRg st="3" end="3"/>
                                            </p:txEl>
                                          </p:spTgt>
                                        </p:tgtEl>
                                        <p:attrNameLst>
                                          <p:attrName>style.visibility</p:attrName>
                                        </p:attrNameLst>
                                      </p:cBhvr>
                                      <p:to>
                                        <p:strVal val="visible"/>
                                      </p:to>
                                    </p:set>
                                    <p:anim calcmode="lin" valueType="num">
                                      <p:cBhvr additive="base">
                                        <p:cTn id="43" dur="300"/>
                                        <p:tgtEl>
                                          <p:spTgt spid="50">
                                            <p:txEl>
                                              <p:pRg st="3" end="3"/>
                                            </p:txEl>
                                          </p:spTgt>
                                        </p:tgtEl>
                                        <p:attrNameLst>
                                          <p:attrName>ppt_x</p:attrName>
                                        </p:attrNameLst>
                                      </p:cBhvr>
                                      <p:tavLst>
                                        <p:tav tm="0">
                                          <p:val>
                                            <p:strVal val="#ppt_x-#ppt_w*1.125000"/>
                                          </p:val>
                                        </p:tav>
                                        <p:tav tm="100000">
                                          <p:val>
                                            <p:strVal val="#ppt_x"/>
                                          </p:val>
                                        </p:tav>
                                      </p:tavLst>
                                    </p:anim>
                                    <p:animEffect transition="in" filter="wipe(right)">
                                      <p:cBhvr>
                                        <p:cTn id="44" dur="300"/>
                                        <p:tgtEl>
                                          <p:spTgt spid="50">
                                            <p:txEl>
                                              <p:pRg st="3" end="3"/>
                                            </p:txEl>
                                          </p:spTgt>
                                        </p:tgtEl>
                                      </p:cBhvr>
                                    </p:animEffect>
                                  </p:childTnLst>
                                </p:cTn>
                              </p:par>
                            </p:childTnLst>
                          </p:cTn>
                        </p:par>
                        <p:par>
                          <p:cTn id="45" fill="hold">
                            <p:stCondLst>
                              <p:cond delay="4000"/>
                            </p:stCondLst>
                            <p:childTnLst>
                              <p:par>
                                <p:cTn id="46" presetID="12" presetClass="entr" presetSubtype="8" fill="hold" grpId="0" nodeType="afterEffect">
                                  <p:stCondLst>
                                    <p:cond delay="0"/>
                                  </p:stCondLst>
                                  <p:childTnLst>
                                    <p:set>
                                      <p:cBhvr>
                                        <p:cTn id="47" dur="1" fill="hold">
                                          <p:stCondLst>
                                            <p:cond delay="0"/>
                                          </p:stCondLst>
                                        </p:cTn>
                                        <p:tgtEl>
                                          <p:spTgt spid="50">
                                            <p:txEl>
                                              <p:pRg st="5" end="5"/>
                                            </p:txEl>
                                          </p:spTgt>
                                        </p:tgtEl>
                                        <p:attrNameLst>
                                          <p:attrName>style.visibility</p:attrName>
                                        </p:attrNameLst>
                                      </p:cBhvr>
                                      <p:to>
                                        <p:strVal val="visible"/>
                                      </p:to>
                                    </p:set>
                                    <p:anim calcmode="lin" valueType="num">
                                      <p:cBhvr additive="base">
                                        <p:cTn id="48" dur="300"/>
                                        <p:tgtEl>
                                          <p:spTgt spid="50">
                                            <p:txEl>
                                              <p:pRg st="5" end="5"/>
                                            </p:txEl>
                                          </p:spTgt>
                                        </p:tgtEl>
                                        <p:attrNameLst>
                                          <p:attrName>ppt_x</p:attrName>
                                        </p:attrNameLst>
                                      </p:cBhvr>
                                      <p:tavLst>
                                        <p:tav tm="0">
                                          <p:val>
                                            <p:strVal val="#ppt_x-#ppt_w*1.125000"/>
                                          </p:val>
                                        </p:tav>
                                        <p:tav tm="100000">
                                          <p:val>
                                            <p:strVal val="#ppt_x"/>
                                          </p:val>
                                        </p:tav>
                                      </p:tavLst>
                                    </p:anim>
                                    <p:animEffect transition="in" filter="wipe(right)">
                                      <p:cBhvr>
                                        <p:cTn id="49" dur="300"/>
                                        <p:tgtEl>
                                          <p:spTgt spid="50">
                                            <p:txEl>
                                              <p:pRg st="5" end="5"/>
                                            </p:txEl>
                                          </p:spTgt>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additive="base">
                                        <p:cTn id="58" dur="300"/>
                                        <p:tgtEl>
                                          <p:spTgt spid="47">
                                            <p:txEl>
                                              <p:pRg st="0" end="0"/>
                                            </p:txEl>
                                          </p:spTgt>
                                        </p:tgtEl>
                                        <p:attrNameLst>
                                          <p:attrName>ppt_y</p:attrName>
                                        </p:attrNameLst>
                                      </p:cBhvr>
                                      <p:tavLst>
                                        <p:tav tm="0">
                                          <p:val>
                                            <p:strVal val="#ppt_y-#ppt_h*1.125000"/>
                                          </p:val>
                                        </p:tav>
                                        <p:tav tm="100000">
                                          <p:val>
                                            <p:strVal val="#ppt_y"/>
                                          </p:val>
                                        </p:tav>
                                      </p:tavLst>
                                    </p:anim>
                                    <p:animEffect transition="in" filter="wipe(down)">
                                      <p:cBhvr>
                                        <p:cTn id="59" dur="300"/>
                                        <p:tgtEl>
                                          <p:spTgt spid="47">
                                            <p:txEl>
                                              <p:pRg st="0" end="0"/>
                                            </p:txEl>
                                          </p:spTgt>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47">
                                            <p:txEl>
                                              <p:pRg st="2" end="2"/>
                                            </p:txEl>
                                          </p:spTgt>
                                        </p:tgtEl>
                                        <p:attrNameLst>
                                          <p:attrName>style.visibility</p:attrName>
                                        </p:attrNameLst>
                                      </p:cBhvr>
                                      <p:to>
                                        <p:strVal val="visible"/>
                                      </p:to>
                                    </p:set>
                                    <p:anim calcmode="lin" valueType="num">
                                      <p:cBhvr additive="base">
                                        <p:cTn id="62" dur="300"/>
                                        <p:tgtEl>
                                          <p:spTgt spid="47">
                                            <p:txEl>
                                              <p:pRg st="2" end="2"/>
                                            </p:txEl>
                                          </p:spTgt>
                                        </p:tgtEl>
                                        <p:attrNameLst>
                                          <p:attrName>ppt_y</p:attrName>
                                        </p:attrNameLst>
                                      </p:cBhvr>
                                      <p:tavLst>
                                        <p:tav tm="0">
                                          <p:val>
                                            <p:strVal val="#ppt_y-#ppt_h*1.125000"/>
                                          </p:val>
                                        </p:tav>
                                        <p:tav tm="100000">
                                          <p:val>
                                            <p:strVal val="#ppt_y"/>
                                          </p:val>
                                        </p:tav>
                                      </p:tavLst>
                                    </p:anim>
                                    <p:animEffect transition="in" filter="wipe(down)">
                                      <p:cBhvr>
                                        <p:cTn id="63" dur="300"/>
                                        <p:tgtEl>
                                          <p:spTgt spid="47">
                                            <p:txEl>
                                              <p:pRg st="2" end="2"/>
                                            </p:txEl>
                                          </p:spTgt>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48">
                                            <p:txEl>
                                              <p:pRg st="0" end="0"/>
                                            </p:txEl>
                                          </p:spTgt>
                                        </p:tgtEl>
                                        <p:attrNameLst>
                                          <p:attrName>style.visibility</p:attrName>
                                        </p:attrNameLst>
                                      </p:cBhvr>
                                      <p:to>
                                        <p:strVal val="visible"/>
                                      </p:to>
                                    </p:set>
                                    <p:anim calcmode="lin" valueType="num">
                                      <p:cBhvr additive="base">
                                        <p:cTn id="66" dur="300"/>
                                        <p:tgtEl>
                                          <p:spTgt spid="48">
                                            <p:txEl>
                                              <p:pRg st="0" end="0"/>
                                            </p:txEl>
                                          </p:spTgt>
                                        </p:tgtEl>
                                        <p:attrNameLst>
                                          <p:attrName>ppt_y</p:attrName>
                                        </p:attrNameLst>
                                      </p:cBhvr>
                                      <p:tavLst>
                                        <p:tav tm="0">
                                          <p:val>
                                            <p:strVal val="#ppt_y-#ppt_h*1.125000"/>
                                          </p:val>
                                        </p:tav>
                                        <p:tav tm="100000">
                                          <p:val>
                                            <p:strVal val="#ppt_y"/>
                                          </p:val>
                                        </p:tav>
                                      </p:tavLst>
                                    </p:anim>
                                    <p:animEffect transition="in" filter="wipe(down)">
                                      <p:cBhvr>
                                        <p:cTn id="67" dur="300"/>
                                        <p:tgtEl>
                                          <p:spTgt spid="48">
                                            <p:txEl>
                                              <p:pRg st="0" end="0"/>
                                            </p:txEl>
                                          </p:spTgt>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48">
                                            <p:txEl>
                                              <p:pRg st="2" end="2"/>
                                            </p:txEl>
                                          </p:spTgt>
                                        </p:tgtEl>
                                        <p:attrNameLst>
                                          <p:attrName>style.visibility</p:attrName>
                                        </p:attrNameLst>
                                      </p:cBhvr>
                                      <p:to>
                                        <p:strVal val="visible"/>
                                      </p:to>
                                    </p:set>
                                    <p:anim calcmode="lin" valueType="num">
                                      <p:cBhvr additive="base">
                                        <p:cTn id="70" dur="300"/>
                                        <p:tgtEl>
                                          <p:spTgt spid="48">
                                            <p:txEl>
                                              <p:pRg st="2" end="2"/>
                                            </p:txEl>
                                          </p:spTgt>
                                        </p:tgtEl>
                                        <p:attrNameLst>
                                          <p:attrName>ppt_y</p:attrName>
                                        </p:attrNameLst>
                                      </p:cBhvr>
                                      <p:tavLst>
                                        <p:tav tm="0">
                                          <p:val>
                                            <p:strVal val="#ppt_y-#ppt_h*1.125000"/>
                                          </p:val>
                                        </p:tav>
                                        <p:tav tm="100000">
                                          <p:val>
                                            <p:strVal val="#ppt_y"/>
                                          </p:val>
                                        </p:tav>
                                      </p:tavLst>
                                    </p:anim>
                                    <p:animEffect transition="in" filter="wipe(down)">
                                      <p:cBhvr>
                                        <p:cTn id="71" dur="3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build="p"/>
      <p:bldP spid="49" grpId="0" build="p"/>
      <p:bldP spid="50" grpId="0" build="p"/>
      <p:bldP spid="51" grpId="0" animBg="1"/>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Microsoft YaHei" panose="020B0503020204020204" pitchFamily="34" charset="-122"/>
                <a:ea typeface="Microsoft YaHei" panose="020B0503020204020204" pitchFamily="34" charset="-122"/>
              </a:rPr>
              <a:t>输入内容</a:t>
            </a:r>
            <a:endParaRPr lang="en-US" altLang="zh-CN"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63040" cy="460375"/>
          </a:xfrm>
          <a:prstGeom prst="rect">
            <a:avLst/>
          </a:prstGeom>
        </p:spPr>
        <p:txBody>
          <a:bodyPr wrap="none">
            <a:spAutoFit/>
          </a:bodyPr>
          <a:lstStyle/>
          <a:p>
            <a:pPr algn="l" eaLnBrk="0" fontAlgn="auto" hangingPunct="0">
              <a:spcBef>
                <a:spcPts val="0"/>
              </a:spcBef>
              <a:spcAft>
                <a:spcPts val="0"/>
              </a:spcAft>
              <a:defRPr/>
            </a:pPr>
            <a:r>
              <a:rPr lang="en-US" sz="2400" b="1" dirty="0">
                <a:solidFill>
                  <a:srgbClr val="F4B183"/>
                </a:solidFill>
                <a:latin typeface="Microsoft YaHei" panose="020B0503020204020204" pitchFamily="34" charset="-122"/>
                <a:ea typeface="Microsoft YaHei" panose="020B0503020204020204" pitchFamily="34" charset="-122"/>
                <a:sym typeface="+mn-ea"/>
              </a:rPr>
              <a:t>Reactive</a:t>
            </a:r>
            <a:endParaRPr lang="en-US"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1014730"/>
          </a:xfrm>
          <a:prstGeom prst="rect">
            <a:avLst/>
          </a:prstGeom>
          <a:noFill/>
        </p:spPr>
        <p:txBody>
          <a:bodyPr wrap="square" rtlCol="0">
            <a:spAutoFit/>
          </a:bodyPr>
          <a:lstStyle/>
          <a:p>
            <a:pPr algn="just"/>
            <a:r>
              <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MVVM - Mode-View-ViewModel</a:t>
            </a:r>
            <a:endParaRPr lang="zh-CN" alt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pPr lvl="1" algn="just"/>
            <a:r>
              <a:rPr lang="zh-CN" alt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即模型</a:t>
            </a:r>
            <a:r>
              <a:rPr lang="en-US" altLang="zh-CN"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视图</a:t>
            </a:r>
            <a:r>
              <a:rPr lang="en-US" altLang="zh-CN"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视图模型</a:t>
            </a:r>
            <a:endPar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pPr lvl="1" algn="just"/>
            <a:r>
              <a:rPr lang="zh-CN" alt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一种</a:t>
            </a:r>
            <a:r>
              <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简化用户界面的事件驱动编程方式</a:t>
            </a:r>
            <a:endPar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pPr lvl="1" algn="just"/>
            <a:endPar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pPr algn="just"/>
            <a:r>
              <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PULL &amp; PUSH</a:t>
            </a:r>
            <a:endPar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03970" y="2083930"/>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1" name="Freeform 7"/>
          <p:cNvSpPr/>
          <p:nvPr/>
        </p:nvSpPr>
        <p:spPr bwMode="auto">
          <a:xfrm rot="20889290">
            <a:off x="2895886" y="3345397"/>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2" name="Freeform 7"/>
          <p:cNvSpPr/>
          <p:nvPr/>
        </p:nvSpPr>
        <p:spPr bwMode="auto">
          <a:xfrm rot="1460867">
            <a:off x="1276483" y="4454624"/>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3" name="Freeform 7"/>
          <p:cNvSpPr/>
          <p:nvPr/>
        </p:nvSpPr>
        <p:spPr bwMode="auto">
          <a:xfrm rot="2598298">
            <a:off x="2155757" y="3832805"/>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4" name="Freeform 7"/>
          <p:cNvSpPr/>
          <p:nvPr/>
        </p:nvSpPr>
        <p:spPr bwMode="auto">
          <a:xfrm rot="20676794">
            <a:off x="1227716" y="3863499"/>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5" name="Rectangle 3"/>
          <p:cNvSpPr/>
          <p:nvPr/>
        </p:nvSpPr>
        <p:spPr>
          <a:xfrm>
            <a:off x="4216402" y="2027131"/>
            <a:ext cx="6994070" cy="1477328"/>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a:t>
            </a:r>
            <a:r>
              <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before viral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6" name="Rectangle 16"/>
          <p:cNvSpPr/>
          <p:nvPr/>
        </p:nvSpPr>
        <p:spPr>
          <a:xfrm>
            <a:off x="6070516" y="4224086"/>
            <a:ext cx="27432" cy="365760"/>
          </a:xfrm>
          <a:prstGeom prst="rect">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p:cNvSpPr/>
          <p:nvPr/>
        </p:nvSpPr>
        <p:spPr>
          <a:xfrm>
            <a:off x="6116235" y="4157094"/>
            <a:ext cx="5094237" cy="17543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18" name="组合 17"/>
          <p:cNvGrpSpPr/>
          <p:nvPr/>
        </p:nvGrpSpPr>
        <p:grpSpPr>
          <a:xfrm>
            <a:off x="134487" y="637135"/>
            <a:ext cx="10533513" cy="523220"/>
            <a:chOff x="134487" y="637135"/>
            <a:chExt cx="10533513" cy="523220"/>
          </a:xfrm>
        </p:grpSpPr>
        <p:sp>
          <p:nvSpPr>
            <p:cNvPr id="1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连接符 2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90"/>
                                          </p:val>
                                        </p:tav>
                                        <p:tav tm="100000">
                                          <p:val>
                                            <p:fltVal val="0"/>
                                          </p:val>
                                        </p:tav>
                                      </p:tavLst>
                                    </p:anim>
                                    <p:animEffect transition="in" filter="fade">
                                      <p:cBhvr>
                                        <p:cTn id="22" dur="500"/>
                                        <p:tgtEl>
                                          <p:spTgt spid="1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300" fill="hold"/>
                                        <p:tgtEl>
                                          <p:spTgt spid="14"/>
                                        </p:tgtEl>
                                        <p:attrNameLst>
                                          <p:attrName>ppt_w</p:attrName>
                                        </p:attrNameLst>
                                      </p:cBhvr>
                                      <p:tavLst>
                                        <p:tav tm="0">
                                          <p:val>
                                            <p:fltVal val="0"/>
                                          </p:val>
                                        </p:tav>
                                        <p:tav tm="100000">
                                          <p:val>
                                            <p:strVal val="#ppt_w"/>
                                          </p:val>
                                        </p:tav>
                                      </p:tavLst>
                                    </p:anim>
                                    <p:anim calcmode="lin" valueType="num">
                                      <p:cBhvr>
                                        <p:cTn id="26" dur="300" fill="hold"/>
                                        <p:tgtEl>
                                          <p:spTgt spid="14"/>
                                        </p:tgtEl>
                                        <p:attrNameLst>
                                          <p:attrName>ppt_h</p:attrName>
                                        </p:attrNameLst>
                                      </p:cBhvr>
                                      <p:tavLst>
                                        <p:tav tm="0">
                                          <p:val>
                                            <p:fltVal val="0"/>
                                          </p:val>
                                        </p:tav>
                                        <p:tav tm="100000">
                                          <p:val>
                                            <p:strVal val="#ppt_h"/>
                                          </p:val>
                                        </p:tav>
                                      </p:tavLst>
                                    </p:anim>
                                    <p:anim calcmode="lin" valueType="num">
                                      <p:cBhvr>
                                        <p:cTn id="27" dur="300" fill="hold"/>
                                        <p:tgtEl>
                                          <p:spTgt spid="14"/>
                                        </p:tgtEl>
                                        <p:attrNameLst>
                                          <p:attrName>style.rotation</p:attrName>
                                        </p:attrNameLst>
                                      </p:cBhvr>
                                      <p:tavLst>
                                        <p:tav tm="0">
                                          <p:val>
                                            <p:fltVal val="90"/>
                                          </p:val>
                                        </p:tav>
                                        <p:tav tm="100000">
                                          <p:val>
                                            <p:fltVal val="0"/>
                                          </p:val>
                                        </p:tav>
                                      </p:tavLst>
                                    </p:anim>
                                    <p:animEffect transition="in" filter="fade">
                                      <p:cBhvr>
                                        <p:cTn id="28" dur="300"/>
                                        <p:tgtEl>
                                          <p:spTgt spid="14"/>
                                        </p:tgtEl>
                                      </p:cBhvr>
                                    </p:animEffect>
                                  </p:childTnLst>
                                </p:cTn>
                              </p:par>
                            </p:childTnLst>
                          </p:cTn>
                        </p:par>
                        <p:par>
                          <p:cTn id="29" fill="hold">
                            <p:stCondLst>
                              <p:cond delay="1000"/>
                            </p:stCondLst>
                            <p:childTnLst>
                              <p:par>
                                <p:cTn id="30" presetID="31"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 calcmode="lin" valueType="num">
                                      <p:cBhvr>
                                        <p:cTn id="34" dur="500" fill="hold"/>
                                        <p:tgtEl>
                                          <p:spTgt spid="12"/>
                                        </p:tgtEl>
                                        <p:attrNameLst>
                                          <p:attrName>style.rotation</p:attrName>
                                        </p:attrNameLst>
                                      </p:cBhvr>
                                      <p:tavLst>
                                        <p:tav tm="0">
                                          <p:val>
                                            <p:fltVal val="90"/>
                                          </p:val>
                                        </p:tav>
                                        <p:tav tm="100000">
                                          <p:val>
                                            <p:fltVal val="0"/>
                                          </p:val>
                                        </p:tav>
                                      </p:tavLst>
                                    </p:anim>
                                    <p:animEffect transition="in" filter="fade">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1500"/>
                            </p:stCondLst>
                            <p:childTnLst>
                              <p:par>
                                <p:cTn id="40" presetID="2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04462" y="2090934"/>
            <a:ext cx="5382900" cy="3961827"/>
            <a:chOff x="565834" y="1379907"/>
            <a:chExt cx="6707163" cy="4936488"/>
          </a:xfrm>
        </p:grpSpPr>
        <p:graphicFrame>
          <p:nvGraphicFramePr>
            <p:cNvPr id="7" name="Chart 6"/>
            <p:cNvGraphicFramePr/>
            <p:nvPr/>
          </p:nvGraphicFramePr>
          <p:xfrm>
            <a:off x="565834" y="1379907"/>
            <a:ext cx="6707163" cy="4936488"/>
          </p:xfrm>
          <a:graphic>
            <a:graphicData uri="http://schemas.openxmlformats.org/drawingml/2006/chart">
              <c:chart xmlns:c="http://schemas.openxmlformats.org/drawingml/2006/chart" xmlns:r="http://schemas.openxmlformats.org/officeDocument/2006/relationships" r:id="rId1"/>
            </a:graphicData>
          </a:graphic>
        </p:graphicFrame>
        <p:sp>
          <p:nvSpPr>
            <p:cNvPr id="4" name="Oval 3"/>
            <p:cNvSpPr/>
            <p:nvPr/>
          </p:nvSpPr>
          <p:spPr>
            <a:xfrm>
              <a:off x="1516006" y="2567484"/>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Oval 19"/>
            <p:cNvSpPr/>
            <p:nvPr/>
          </p:nvSpPr>
          <p:spPr>
            <a:xfrm>
              <a:off x="3089243" y="2539348"/>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Oval 20"/>
            <p:cNvSpPr/>
            <p:nvPr/>
          </p:nvSpPr>
          <p:spPr>
            <a:xfrm>
              <a:off x="6301074" y="3598729"/>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Oval 21"/>
            <p:cNvSpPr/>
            <p:nvPr/>
          </p:nvSpPr>
          <p:spPr>
            <a:xfrm>
              <a:off x="4706394" y="4299891"/>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Oval 22"/>
            <p:cNvSpPr/>
            <p:nvPr/>
          </p:nvSpPr>
          <p:spPr>
            <a:xfrm>
              <a:off x="6220045" y="2485600"/>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Oval 23"/>
            <p:cNvSpPr/>
            <p:nvPr/>
          </p:nvSpPr>
          <p:spPr>
            <a:xfrm>
              <a:off x="3087990" y="3783661"/>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p:cNvSpPr/>
            <p:nvPr/>
          </p:nvSpPr>
          <p:spPr>
            <a:xfrm>
              <a:off x="1557983" y="4155371"/>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Oval 25"/>
            <p:cNvSpPr/>
            <p:nvPr/>
          </p:nvSpPr>
          <p:spPr>
            <a:xfrm>
              <a:off x="6258778" y="2116000"/>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Oval 26"/>
            <p:cNvSpPr/>
            <p:nvPr/>
          </p:nvSpPr>
          <p:spPr>
            <a:xfrm>
              <a:off x="3119815" y="4168615"/>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8" name="TextBox 7"/>
          <p:cNvSpPr txBox="1"/>
          <p:nvPr/>
        </p:nvSpPr>
        <p:spPr>
          <a:xfrm>
            <a:off x="7371070" y="1897152"/>
            <a:ext cx="1095172" cy="584775"/>
          </a:xfrm>
          <a:prstGeom prst="rect">
            <a:avLst/>
          </a:prstGeom>
          <a:noFill/>
        </p:spPr>
        <p:txBody>
          <a:bodyPr wrap="none" rtlCol="0">
            <a:spAutoFit/>
          </a:bodyPr>
          <a:lstStyle/>
          <a:p>
            <a:r>
              <a:rPr lang="en-US" sz="3200" b="1" dirty="0">
                <a:solidFill>
                  <a:srgbClr val="F4B183"/>
                </a:solidFill>
              </a:rPr>
              <a:t>2017</a:t>
            </a:r>
            <a:endParaRPr lang="en-GB" sz="3200" b="1" dirty="0">
              <a:solidFill>
                <a:srgbClr val="F4B183"/>
              </a:solidFill>
            </a:endParaRPr>
          </a:p>
        </p:txBody>
      </p:sp>
      <p:sp>
        <p:nvSpPr>
          <p:cNvPr id="10" name="Rectangle 9"/>
          <p:cNvSpPr/>
          <p:nvPr/>
        </p:nvSpPr>
        <p:spPr>
          <a:xfrm>
            <a:off x="7371070" y="2813776"/>
            <a:ext cx="3301550"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11" name="TextBox 10"/>
          <p:cNvSpPr txBox="1"/>
          <p:nvPr/>
        </p:nvSpPr>
        <p:spPr>
          <a:xfrm>
            <a:off x="7371070" y="2394461"/>
            <a:ext cx="2388795" cy="369332"/>
          </a:xfrm>
          <a:prstGeom prst="rect">
            <a:avLst/>
          </a:prstGeom>
          <a:noFill/>
        </p:spPr>
        <p:txBody>
          <a:bodyPr wrap="none" rtlCol="0">
            <a:spAutoFit/>
          </a:bodyPr>
          <a:lstStyle/>
          <a:p>
            <a:r>
              <a:rPr lang="en-US" b="1" dirty="0">
                <a:solidFill>
                  <a:srgbClr val="F4B183"/>
                </a:solidFill>
              </a:rPr>
              <a:t>ADOBE PHOTOSHOP</a:t>
            </a:r>
            <a:endParaRPr lang="en-GB" b="1" dirty="0">
              <a:solidFill>
                <a:srgbClr val="F4B183"/>
              </a:solidFill>
            </a:endParaRPr>
          </a:p>
        </p:txBody>
      </p:sp>
      <p:sp>
        <p:nvSpPr>
          <p:cNvPr id="12" name="TextBox 11"/>
          <p:cNvSpPr txBox="1"/>
          <p:nvPr/>
        </p:nvSpPr>
        <p:spPr>
          <a:xfrm>
            <a:off x="7371070" y="3909727"/>
            <a:ext cx="1095172" cy="584775"/>
          </a:xfrm>
          <a:prstGeom prst="rect">
            <a:avLst/>
          </a:prstGeom>
          <a:noFill/>
        </p:spPr>
        <p:txBody>
          <a:bodyPr wrap="none" rtlCol="0">
            <a:spAutoFit/>
          </a:bodyPr>
          <a:lstStyle/>
          <a:p>
            <a:r>
              <a:rPr lang="en-US" sz="3200" b="1" dirty="0">
                <a:solidFill>
                  <a:srgbClr val="F4B183"/>
                </a:solidFill>
              </a:rPr>
              <a:t>2018</a:t>
            </a:r>
            <a:endParaRPr lang="en-GB" sz="3200" b="1" dirty="0">
              <a:solidFill>
                <a:srgbClr val="F4B183"/>
              </a:solidFill>
            </a:endParaRPr>
          </a:p>
        </p:txBody>
      </p:sp>
      <p:sp>
        <p:nvSpPr>
          <p:cNvPr id="13" name="Rectangle 12"/>
          <p:cNvSpPr/>
          <p:nvPr/>
        </p:nvSpPr>
        <p:spPr>
          <a:xfrm>
            <a:off x="7371070" y="4826351"/>
            <a:ext cx="3301550" cy="830997"/>
          </a:xfrm>
          <a:prstGeom prst="rect">
            <a:avLst/>
          </a:prstGeom>
        </p:spPr>
        <p:txBody>
          <a:bodyPr wrap="square">
            <a:spAutoFit/>
          </a:bodyPr>
          <a:lstStyle/>
          <a:p>
            <a:r>
              <a:rPr lang="en-GB" sz="1200" dirty="0">
                <a:solidFill>
                  <a:schemeClr val="bg1"/>
                </a:solidFill>
              </a:rPr>
              <a:t>Lorem ipsum </a:t>
            </a:r>
            <a:r>
              <a:rPr lang="en-GB" sz="1200" dirty="0" err="1">
                <a:solidFill>
                  <a:schemeClr val="bg1"/>
                </a:solidFill>
              </a:rPr>
              <a:t>dolor</a:t>
            </a:r>
            <a:r>
              <a:rPr lang="en-GB" sz="1200" dirty="0">
                <a:solidFill>
                  <a:schemeClr val="bg1"/>
                </a:solidFill>
              </a:rPr>
              <a:t> sit </a:t>
            </a:r>
            <a:r>
              <a:rPr lang="en-GB" sz="1200" dirty="0" err="1">
                <a:solidFill>
                  <a:schemeClr val="bg1"/>
                </a:solidFill>
              </a:rPr>
              <a:t>amet</a:t>
            </a:r>
            <a:r>
              <a:rPr lang="en-GB" sz="1200" dirty="0">
                <a:solidFill>
                  <a:schemeClr val="bg1"/>
                </a:solidFill>
              </a:rPr>
              <a:t>, </a:t>
            </a:r>
            <a:r>
              <a:rPr lang="en-GB" sz="1200" dirty="0" err="1">
                <a:solidFill>
                  <a:schemeClr val="bg1"/>
                </a:solidFill>
              </a:rPr>
              <a:t>consectetur</a:t>
            </a:r>
            <a:r>
              <a:rPr lang="en-GB" sz="1200" dirty="0">
                <a:solidFill>
                  <a:schemeClr val="bg1"/>
                </a:solidFill>
              </a:rPr>
              <a:t> </a:t>
            </a:r>
            <a:r>
              <a:rPr lang="en-GB" sz="1200" dirty="0" err="1">
                <a:solidFill>
                  <a:schemeClr val="bg1"/>
                </a:solidFill>
              </a:rPr>
              <a:t>adipiscing</a:t>
            </a:r>
            <a:r>
              <a:rPr lang="en-GB" sz="1200" dirty="0">
                <a:solidFill>
                  <a:schemeClr val="bg1"/>
                </a:solidFill>
              </a:rPr>
              <a:t> </a:t>
            </a:r>
            <a:r>
              <a:rPr lang="en-GB" sz="1200" dirty="0" err="1">
                <a:solidFill>
                  <a:schemeClr val="bg1"/>
                </a:solidFill>
              </a:rPr>
              <a:t>elit</a:t>
            </a:r>
            <a:r>
              <a:rPr lang="en-GB" sz="1200" dirty="0">
                <a:solidFill>
                  <a:schemeClr val="bg1"/>
                </a:solidFill>
              </a:rPr>
              <a:t>. Integer </a:t>
            </a:r>
            <a:r>
              <a:rPr lang="en-GB" sz="1200" dirty="0" err="1">
                <a:solidFill>
                  <a:schemeClr val="bg1"/>
                </a:solidFill>
              </a:rPr>
              <a:t>dolor</a:t>
            </a:r>
            <a:r>
              <a:rPr lang="en-GB" sz="1200" dirty="0">
                <a:solidFill>
                  <a:schemeClr val="bg1"/>
                </a:solidFill>
              </a:rPr>
              <a:t> </a:t>
            </a:r>
            <a:r>
              <a:rPr lang="en-GB" sz="1200" dirty="0" err="1">
                <a:solidFill>
                  <a:schemeClr val="bg1"/>
                </a:solidFill>
              </a:rPr>
              <a:t>quam</a:t>
            </a:r>
            <a:r>
              <a:rPr lang="en-GB" sz="1200" dirty="0">
                <a:solidFill>
                  <a:schemeClr val="bg1"/>
                </a:solidFill>
              </a:rPr>
              <a:t>, </a:t>
            </a:r>
            <a:r>
              <a:rPr lang="en-GB" sz="1200" dirty="0" err="1">
                <a:solidFill>
                  <a:schemeClr val="bg1"/>
                </a:solidFill>
              </a:rPr>
              <a:t>pretium</a:t>
            </a:r>
            <a:r>
              <a:rPr lang="en-GB" sz="1200" dirty="0">
                <a:solidFill>
                  <a:schemeClr val="bg1"/>
                </a:solidFill>
              </a:rPr>
              <a:t> </a:t>
            </a:r>
            <a:r>
              <a:rPr lang="en-GB" sz="1200" dirty="0" err="1">
                <a:solidFill>
                  <a:schemeClr val="bg1"/>
                </a:solidFill>
              </a:rPr>
              <a:t>eu</a:t>
            </a:r>
            <a:r>
              <a:rPr lang="en-GB" sz="1200" dirty="0">
                <a:solidFill>
                  <a:schemeClr val="bg1"/>
                </a:solidFill>
              </a:rPr>
              <a:t> </a:t>
            </a:r>
            <a:r>
              <a:rPr lang="en-GB" sz="1200" dirty="0" err="1">
                <a:solidFill>
                  <a:schemeClr val="bg1"/>
                </a:solidFill>
              </a:rPr>
              <a:t>placerat</a:t>
            </a:r>
            <a:r>
              <a:rPr lang="en-GB" sz="1200" dirty="0">
                <a:solidFill>
                  <a:schemeClr val="bg1"/>
                </a:solidFill>
              </a:rPr>
              <a:t> </a:t>
            </a:r>
            <a:r>
              <a:rPr lang="en-GB" sz="1200" dirty="0" err="1">
                <a:solidFill>
                  <a:schemeClr val="bg1"/>
                </a:solidFill>
              </a:rPr>
              <a:t>eu</a:t>
            </a:r>
            <a:r>
              <a:rPr lang="en-GB" sz="1200" dirty="0">
                <a:solidFill>
                  <a:schemeClr val="bg1"/>
                </a:solidFill>
              </a:rPr>
              <a:t>, semper et </a:t>
            </a:r>
            <a:r>
              <a:rPr lang="en-GB" sz="1200" dirty="0" err="1">
                <a:solidFill>
                  <a:schemeClr val="bg1"/>
                </a:solidFill>
              </a:rPr>
              <a:t>nunc</a:t>
            </a:r>
            <a:r>
              <a:rPr lang="en-GB" sz="1200" dirty="0">
                <a:solidFill>
                  <a:schemeClr val="bg1"/>
                </a:solidFill>
              </a:rPr>
              <a:t>. </a:t>
            </a:r>
            <a:r>
              <a:rPr lang="en-GB" sz="1200" dirty="0" err="1">
                <a:solidFill>
                  <a:schemeClr val="bg1"/>
                </a:solidFill>
              </a:rPr>
              <a:t>Nullam</a:t>
            </a:r>
            <a:r>
              <a:rPr lang="en-GB" sz="1200" dirty="0">
                <a:solidFill>
                  <a:schemeClr val="bg1"/>
                </a:solidFill>
              </a:rPr>
              <a:t> </a:t>
            </a:r>
            <a:r>
              <a:rPr lang="en-GB" sz="1200" dirty="0" err="1">
                <a:solidFill>
                  <a:schemeClr val="bg1"/>
                </a:solidFill>
              </a:rPr>
              <a:t>ut</a:t>
            </a:r>
            <a:r>
              <a:rPr lang="en-GB" sz="1200" dirty="0">
                <a:solidFill>
                  <a:schemeClr val="bg1"/>
                </a:solidFill>
              </a:rPr>
              <a:t> </a:t>
            </a:r>
            <a:r>
              <a:rPr lang="en-GB" sz="1200" dirty="0" err="1">
                <a:solidFill>
                  <a:schemeClr val="bg1"/>
                </a:solidFill>
              </a:rPr>
              <a:t>turpis</a:t>
            </a:r>
            <a:r>
              <a:rPr lang="en-GB" sz="1200" dirty="0">
                <a:solidFill>
                  <a:schemeClr val="bg1"/>
                </a:solidFill>
              </a:rPr>
              <a:t> dictum, </a:t>
            </a:r>
            <a:r>
              <a:rPr lang="en-GB" sz="1200" dirty="0" err="1">
                <a:solidFill>
                  <a:schemeClr val="bg1"/>
                </a:solidFill>
              </a:rPr>
              <a:t>luctus</a:t>
            </a:r>
            <a:r>
              <a:rPr lang="en-GB" sz="1200" dirty="0">
                <a:solidFill>
                  <a:schemeClr val="bg1"/>
                </a:solidFill>
              </a:rPr>
              <a:t> mi </a:t>
            </a:r>
            <a:r>
              <a:rPr lang="en-GB" sz="1200" dirty="0" err="1">
                <a:solidFill>
                  <a:schemeClr val="bg1"/>
                </a:solidFill>
              </a:rPr>
              <a:t>quis</a:t>
            </a:r>
            <a:r>
              <a:rPr lang="en-GB" sz="1200" dirty="0">
                <a:solidFill>
                  <a:schemeClr val="bg1"/>
                </a:solidFill>
              </a:rPr>
              <a:t>, </a:t>
            </a:r>
            <a:r>
              <a:rPr lang="en-GB" sz="1200" dirty="0" err="1">
                <a:solidFill>
                  <a:schemeClr val="bg1"/>
                </a:solidFill>
              </a:rPr>
              <a:t>luctus</a:t>
            </a:r>
            <a:r>
              <a:rPr lang="en-GB" sz="1200" dirty="0">
                <a:solidFill>
                  <a:schemeClr val="bg1"/>
                </a:solidFill>
              </a:rPr>
              <a:t> lorem. </a:t>
            </a:r>
            <a:endParaRPr lang="en-GB" sz="1200" dirty="0">
              <a:solidFill>
                <a:schemeClr val="bg1"/>
              </a:solidFill>
            </a:endParaRPr>
          </a:p>
        </p:txBody>
      </p:sp>
      <p:sp>
        <p:nvSpPr>
          <p:cNvPr id="14" name="TextBox 13"/>
          <p:cNvSpPr txBox="1"/>
          <p:nvPr/>
        </p:nvSpPr>
        <p:spPr>
          <a:xfrm>
            <a:off x="7371070" y="4407036"/>
            <a:ext cx="2454518" cy="369332"/>
          </a:xfrm>
          <a:prstGeom prst="rect">
            <a:avLst/>
          </a:prstGeom>
          <a:noFill/>
        </p:spPr>
        <p:txBody>
          <a:bodyPr wrap="none" rtlCol="0">
            <a:spAutoFit/>
          </a:bodyPr>
          <a:lstStyle/>
          <a:p>
            <a:r>
              <a:rPr lang="en-US" b="1">
                <a:solidFill>
                  <a:srgbClr val="F4B183"/>
                </a:solidFill>
              </a:rPr>
              <a:t>ADOBE ILLUSTRATOR</a:t>
            </a:r>
            <a:endParaRPr lang="en-GB" b="1">
              <a:solidFill>
                <a:srgbClr val="F4B183"/>
              </a:solidFill>
            </a:endParaRPr>
          </a:p>
        </p:txBody>
      </p:sp>
      <p:grpSp>
        <p:nvGrpSpPr>
          <p:cNvPr id="16" name="Group 15"/>
          <p:cNvGrpSpPr/>
          <p:nvPr/>
        </p:nvGrpSpPr>
        <p:grpSpPr bwMode="auto">
          <a:xfrm>
            <a:off x="4820927" y="1911117"/>
            <a:ext cx="1081087" cy="963613"/>
            <a:chOff x="1430038" y="1214061"/>
            <a:chExt cx="1438411" cy="1283358"/>
          </a:xfrm>
          <a:solidFill>
            <a:srgbClr val="F4B183"/>
          </a:solidFill>
        </p:grpSpPr>
        <p:sp>
          <p:nvSpPr>
            <p:cNvPr id="17" name="Freeform 10"/>
            <p:cNvSpPr/>
            <p:nvPr/>
          </p:nvSpPr>
          <p:spPr bwMode="auto">
            <a:xfrm rot="16887599" flipH="1">
              <a:off x="1507565" y="1136534"/>
              <a:ext cx="1283358" cy="1438411"/>
            </a:xfrm>
            <a:custGeom>
              <a:avLst/>
              <a:gdLst>
                <a:gd name="T0" fmla="*/ 1266435 w 455"/>
                <a:gd name="T1" fmla="*/ 589466 h 510"/>
                <a:gd name="T2" fmla="*/ 597960 w 455"/>
                <a:gd name="T3" fmla="*/ 28204 h 510"/>
                <a:gd name="T4" fmla="*/ 28206 w 455"/>
                <a:gd name="T5" fmla="*/ 691001 h 510"/>
                <a:gd name="T6" fmla="*/ 696680 w 455"/>
                <a:gd name="T7" fmla="*/ 1252264 h 510"/>
                <a:gd name="T8" fmla="*/ 738989 w 455"/>
                <a:gd name="T9" fmla="*/ 1246623 h 510"/>
                <a:gd name="T10" fmla="*/ 984378 w 455"/>
                <a:gd name="T11" fmla="*/ 1438411 h 510"/>
                <a:gd name="T12" fmla="*/ 992840 w 455"/>
                <a:gd name="T13" fmla="*/ 1150729 h 510"/>
                <a:gd name="T14" fmla="*/ 1266435 w 455"/>
                <a:gd name="T15" fmla="*/ 589466 h 5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5" h="510">
                  <a:moveTo>
                    <a:pt x="449" y="209"/>
                  </a:moveTo>
                  <a:cubicBezTo>
                    <a:pt x="439" y="90"/>
                    <a:pt x="333" y="0"/>
                    <a:pt x="212" y="10"/>
                  </a:cubicBezTo>
                  <a:cubicBezTo>
                    <a:pt x="91" y="20"/>
                    <a:pt x="0" y="125"/>
                    <a:pt x="10" y="245"/>
                  </a:cubicBezTo>
                  <a:cubicBezTo>
                    <a:pt x="20" y="365"/>
                    <a:pt x="126" y="454"/>
                    <a:pt x="247" y="444"/>
                  </a:cubicBezTo>
                  <a:cubicBezTo>
                    <a:pt x="252" y="444"/>
                    <a:pt x="257" y="443"/>
                    <a:pt x="262" y="442"/>
                  </a:cubicBezTo>
                  <a:cubicBezTo>
                    <a:pt x="349" y="510"/>
                    <a:pt x="349" y="510"/>
                    <a:pt x="349" y="510"/>
                  </a:cubicBezTo>
                  <a:cubicBezTo>
                    <a:pt x="352" y="408"/>
                    <a:pt x="352" y="408"/>
                    <a:pt x="352" y="408"/>
                  </a:cubicBezTo>
                  <a:cubicBezTo>
                    <a:pt x="416" y="365"/>
                    <a:pt x="455" y="291"/>
                    <a:pt x="449"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18" name="TextBox 16"/>
            <p:cNvSpPr txBox="1">
              <a:spLocks noChangeArrowheads="1"/>
            </p:cNvSpPr>
            <p:nvPr/>
          </p:nvSpPr>
          <p:spPr bwMode="auto">
            <a:xfrm>
              <a:off x="1623464" y="1546210"/>
              <a:ext cx="939210" cy="614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fontAlgn="base">
                <a:spcBef>
                  <a:spcPct val="0"/>
                </a:spcBef>
                <a:spcAft>
                  <a:spcPct val="0"/>
                </a:spcAft>
                <a:defRPr>
                  <a:solidFill>
                    <a:schemeClr val="tx1"/>
                  </a:solidFill>
                  <a:latin typeface="Calibri Light" panose="020F0302020204030204" pitchFamily="34" charset="0"/>
                </a:defRPr>
              </a:lvl6pPr>
              <a:lvl7pPr marL="2971800" indent="-228600" fontAlgn="base">
                <a:spcBef>
                  <a:spcPct val="0"/>
                </a:spcBef>
                <a:spcAft>
                  <a:spcPct val="0"/>
                </a:spcAft>
                <a:defRPr>
                  <a:solidFill>
                    <a:schemeClr val="tx1"/>
                  </a:solidFill>
                  <a:latin typeface="Calibri Light" panose="020F0302020204030204" pitchFamily="34" charset="0"/>
                </a:defRPr>
              </a:lvl7pPr>
              <a:lvl8pPr marL="3429000" indent="-228600" fontAlgn="base">
                <a:spcBef>
                  <a:spcPct val="0"/>
                </a:spcBef>
                <a:spcAft>
                  <a:spcPct val="0"/>
                </a:spcAft>
                <a:defRPr>
                  <a:solidFill>
                    <a:schemeClr val="tx1"/>
                  </a:solidFill>
                  <a:latin typeface="Calibri Light" panose="020F0302020204030204" pitchFamily="34" charset="0"/>
                </a:defRPr>
              </a:lvl8pPr>
              <a:lvl9pPr marL="3886200" indent="-228600" fontAlgn="base">
                <a:spcBef>
                  <a:spcPct val="0"/>
                </a:spcBef>
                <a:spcAft>
                  <a:spcPct val="0"/>
                </a:spcAft>
                <a:defRPr>
                  <a:solidFill>
                    <a:schemeClr val="tx1"/>
                  </a:solidFill>
                  <a:latin typeface="Calibri Light" panose="020F0302020204030204" pitchFamily="34" charset="0"/>
                </a:defRPr>
              </a:lvl9pPr>
            </a:lstStyle>
            <a:p>
              <a:pPr algn="ctr" eaLnBrk="1" hangingPunct="1"/>
              <a:r>
                <a:rPr lang="en-US" altLang="en-US" sz="2400" b="1"/>
                <a:t>95%</a:t>
              </a:r>
              <a:endParaRPr lang="en-GB" altLang="en-US" sz="2400" b="1"/>
            </a:p>
          </p:txBody>
        </p:sp>
      </p:grpSp>
      <p:grpSp>
        <p:nvGrpSpPr>
          <p:cNvPr id="28" name="组合 27"/>
          <p:cNvGrpSpPr/>
          <p:nvPr/>
        </p:nvGrpSpPr>
        <p:grpSpPr>
          <a:xfrm>
            <a:off x="134487" y="637135"/>
            <a:ext cx="10533513" cy="523220"/>
            <a:chOff x="134487" y="637135"/>
            <a:chExt cx="10533513" cy="523220"/>
          </a:xfrm>
        </p:grpSpPr>
        <p:sp>
          <p:nvSpPr>
            <p:cNvPr id="2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接连接符 3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1+#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928733" cy="369332"/>
            </a:xfrm>
            <a:prstGeom prst="rect">
              <a:avLst/>
            </a:prstGeom>
            <a:noFill/>
          </p:spPr>
          <p:txBody>
            <a:bodyPr wrap="none" rtlCol="0">
              <a:spAutoFit/>
            </a:bodyPr>
            <a:lstStyle/>
            <a:p>
              <a:r>
                <a:rPr lang="en-US" b="1" dirty="0"/>
                <a:t>ADD YOUR TEXT</a:t>
              </a:r>
              <a:endParaRPr lang="en-GB" b="1" dirty="0"/>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928733" cy="369332"/>
            </a:xfrm>
            <a:prstGeom prst="rect">
              <a:avLst/>
            </a:prstGeom>
            <a:noFill/>
          </p:spPr>
          <p:txBody>
            <a:bodyPr wrap="none" rtlCol="0">
              <a:spAutoFit/>
            </a:bodyPr>
            <a:lstStyle/>
            <a:p>
              <a:r>
                <a:rPr lang="en-US" b="1"/>
                <a:t>ADD YOUR TEXT</a:t>
              </a:r>
              <a:endParaRPr lang="en-GB" b="1"/>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928733" cy="369332"/>
            </a:xfrm>
            <a:prstGeom prst="rect">
              <a:avLst/>
            </a:prstGeom>
            <a:noFill/>
          </p:spPr>
          <p:txBody>
            <a:bodyPr wrap="none" rtlCol="0">
              <a:spAutoFit/>
            </a:bodyPr>
            <a:lstStyle/>
            <a:p>
              <a:r>
                <a:rPr lang="en-US" b="1"/>
                <a:t>ADD YOUR TEXT</a:t>
              </a:r>
              <a:endParaRPr lang="en-GB" b="1"/>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928733" cy="369332"/>
            </a:xfrm>
            <a:prstGeom prst="rect">
              <a:avLst/>
            </a:prstGeom>
            <a:noFill/>
          </p:spPr>
          <p:txBody>
            <a:bodyPr wrap="none" rtlCol="0">
              <a:spAutoFit/>
            </a:bodyPr>
            <a:lstStyle/>
            <a:p>
              <a:r>
                <a:rPr lang="en-US" b="1"/>
                <a:t>ADD YOUR TEXT</a:t>
              </a:r>
              <a:endParaRPr lang="en-GB" b="1"/>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4" name="Rectangle 43"/>
          <p:cNvSpPr/>
          <p:nvPr/>
        </p:nvSpPr>
        <p:spPr>
          <a:xfrm>
            <a:off x="3642216" y="4317800"/>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5" name="Rectangle 44"/>
          <p:cNvSpPr/>
          <p:nvPr/>
        </p:nvSpPr>
        <p:spPr>
          <a:xfrm>
            <a:off x="6326855" y="3704015"/>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6" name="Rectangle 45"/>
          <p:cNvSpPr/>
          <p:nvPr/>
        </p:nvSpPr>
        <p:spPr>
          <a:xfrm>
            <a:off x="8976874" y="2984073"/>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grpSp>
        <p:nvGrpSpPr>
          <p:cNvPr id="57" name="组合 56"/>
          <p:cNvGrpSpPr/>
          <p:nvPr/>
        </p:nvGrpSpPr>
        <p:grpSpPr>
          <a:xfrm>
            <a:off x="134487" y="637135"/>
            <a:ext cx="10533513" cy="523220"/>
            <a:chOff x="134487" y="637135"/>
            <a:chExt cx="10533513" cy="523220"/>
          </a:xfrm>
        </p:grpSpPr>
        <p:sp>
          <p:nvSpPr>
            <p:cNvPr id="5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3" grpId="0"/>
      <p:bldP spid="54" grpId="0"/>
      <p:bldP spid="55" grpId="0"/>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60"/>
          <p:cNvGrpSpPr/>
          <p:nvPr/>
        </p:nvGrpSpPr>
        <p:grpSpPr>
          <a:xfrm>
            <a:off x="4379681" y="4947185"/>
            <a:ext cx="610979" cy="609498"/>
            <a:chOff x="4448949" y="5252205"/>
            <a:chExt cx="610979" cy="609498"/>
          </a:xfrm>
        </p:grpSpPr>
        <p:sp>
          <p:nvSpPr>
            <p:cNvPr id="183" name="Freeform 505"/>
            <p:cNvSpPr>
              <a:spLocks noEditPoints="1"/>
            </p:cNvSpPr>
            <p:nvPr/>
          </p:nvSpPr>
          <p:spPr bwMode="auto">
            <a:xfrm>
              <a:off x="4625207" y="5403284"/>
              <a:ext cx="259203" cy="404357"/>
            </a:xfrm>
            <a:custGeom>
              <a:avLst/>
              <a:gdLst>
                <a:gd name="T0" fmla="*/ 72 w 148"/>
                <a:gd name="T1" fmla="*/ 231 h 231"/>
                <a:gd name="T2" fmla="*/ 43 w 148"/>
                <a:gd name="T3" fmla="*/ 226 h 231"/>
                <a:gd name="T4" fmla="*/ 36 w 148"/>
                <a:gd name="T5" fmla="*/ 207 h 231"/>
                <a:gd name="T6" fmla="*/ 31 w 148"/>
                <a:gd name="T7" fmla="*/ 158 h 231"/>
                <a:gd name="T8" fmla="*/ 23 w 148"/>
                <a:gd name="T9" fmla="*/ 135 h 231"/>
                <a:gd name="T10" fmla="*/ 10 w 148"/>
                <a:gd name="T11" fmla="*/ 112 h 231"/>
                <a:gd name="T12" fmla="*/ 2 w 148"/>
                <a:gd name="T13" fmla="*/ 63 h 231"/>
                <a:gd name="T14" fmla="*/ 73 w 148"/>
                <a:gd name="T15" fmla="*/ 0 h 231"/>
                <a:gd name="T16" fmla="*/ 74 w 148"/>
                <a:gd name="T17" fmla="*/ 0 h 231"/>
                <a:gd name="T18" fmla="*/ 146 w 148"/>
                <a:gd name="T19" fmla="*/ 63 h 231"/>
                <a:gd name="T20" fmla="*/ 138 w 148"/>
                <a:gd name="T21" fmla="*/ 112 h 231"/>
                <a:gd name="T22" fmla="*/ 125 w 148"/>
                <a:gd name="T23" fmla="*/ 135 h 231"/>
                <a:gd name="T24" fmla="*/ 116 w 148"/>
                <a:gd name="T25" fmla="*/ 158 h 231"/>
                <a:gd name="T26" fmla="*/ 111 w 148"/>
                <a:gd name="T27" fmla="*/ 207 h 231"/>
                <a:gd name="T28" fmla="*/ 104 w 148"/>
                <a:gd name="T29" fmla="*/ 226 h 231"/>
                <a:gd name="T30" fmla="*/ 72 w 148"/>
                <a:gd name="T31" fmla="*/ 231 h 231"/>
                <a:gd name="T32" fmla="*/ 72 w 148"/>
                <a:gd name="T33" fmla="*/ 214 h 231"/>
                <a:gd name="T34" fmla="*/ 96 w 148"/>
                <a:gd name="T35" fmla="*/ 170 h 231"/>
                <a:gd name="T36" fmla="*/ 98 w 148"/>
                <a:gd name="T37" fmla="*/ 165 h 231"/>
                <a:gd name="T38" fmla="*/ 99 w 148"/>
                <a:gd name="T39" fmla="*/ 157 h 231"/>
                <a:gd name="T40" fmla="*/ 102 w 148"/>
                <a:gd name="T41" fmla="*/ 146 h 231"/>
                <a:gd name="T42" fmla="*/ 130 w 148"/>
                <a:gd name="T43" fmla="*/ 66 h 231"/>
                <a:gd name="T44" fmla="*/ 119 w 148"/>
                <a:gd name="T45" fmla="*/ 41 h 231"/>
                <a:gd name="T46" fmla="*/ 74 w 148"/>
                <a:gd name="T47" fmla="*/ 17 h 231"/>
                <a:gd name="T48" fmla="*/ 74 w 148"/>
                <a:gd name="T49" fmla="*/ 17 h 231"/>
                <a:gd name="T50" fmla="*/ 29 w 148"/>
                <a:gd name="T51" fmla="*/ 41 h 231"/>
                <a:gd name="T52" fmla="*/ 18 w 148"/>
                <a:gd name="T53" fmla="*/ 66 h 231"/>
                <a:gd name="T54" fmla="*/ 25 w 148"/>
                <a:gd name="T55" fmla="*/ 105 h 231"/>
                <a:gd name="T56" fmla="*/ 46 w 148"/>
                <a:gd name="T57" fmla="*/ 146 h 231"/>
                <a:gd name="T58" fmla="*/ 48 w 148"/>
                <a:gd name="T59" fmla="*/ 157 h 231"/>
                <a:gd name="T60" fmla="*/ 50 w 148"/>
                <a:gd name="T61" fmla="*/ 165 h 231"/>
                <a:gd name="T62" fmla="*/ 52 w 148"/>
                <a:gd name="T63" fmla="*/ 1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231">
                  <a:moveTo>
                    <a:pt x="72" y="231"/>
                  </a:moveTo>
                  <a:cubicBezTo>
                    <a:pt x="72" y="231"/>
                    <a:pt x="72" y="231"/>
                    <a:pt x="72" y="231"/>
                  </a:cubicBezTo>
                  <a:cubicBezTo>
                    <a:pt x="59" y="231"/>
                    <a:pt x="50" y="228"/>
                    <a:pt x="46" y="226"/>
                  </a:cubicBezTo>
                  <a:cubicBezTo>
                    <a:pt x="43" y="226"/>
                    <a:pt x="43" y="226"/>
                    <a:pt x="43" y="226"/>
                  </a:cubicBezTo>
                  <a:cubicBezTo>
                    <a:pt x="42" y="224"/>
                    <a:pt x="42" y="224"/>
                    <a:pt x="42" y="224"/>
                  </a:cubicBezTo>
                  <a:cubicBezTo>
                    <a:pt x="39" y="220"/>
                    <a:pt x="37" y="214"/>
                    <a:pt x="36" y="207"/>
                  </a:cubicBezTo>
                  <a:cubicBezTo>
                    <a:pt x="35" y="198"/>
                    <a:pt x="34" y="186"/>
                    <a:pt x="35" y="172"/>
                  </a:cubicBezTo>
                  <a:cubicBezTo>
                    <a:pt x="33" y="169"/>
                    <a:pt x="31" y="164"/>
                    <a:pt x="31" y="158"/>
                  </a:cubicBezTo>
                  <a:cubicBezTo>
                    <a:pt x="31" y="153"/>
                    <a:pt x="29" y="142"/>
                    <a:pt x="23" y="135"/>
                  </a:cubicBezTo>
                  <a:cubicBezTo>
                    <a:pt x="23" y="135"/>
                    <a:pt x="23" y="135"/>
                    <a:pt x="23" y="135"/>
                  </a:cubicBezTo>
                  <a:cubicBezTo>
                    <a:pt x="23" y="135"/>
                    <a:pt x="23" y="135"/>
                    <a:pt x="23" y="135"/>
                  </a:cubicBezTo>
                  <a:cubicBezTo>
                    <a:pt x="22" y="134"/>
                    <a:pt x="16" y="125"/>
                    <a:pt x="10" y="112"/>
                  </a:cubicBezTo>
                  <a:cubicBezTo>
                    <a:pt x="6" y="104"/>
                    <a:pt x="4" y="96"/>
                    <a:pt x="2" y="89"/>
                  </a:cubicBezTo>
                  <a:cubicBezTo>
                    <a:pt x="0" y="79"/>
                    <a:pt x="0" y="71"/>
                    <a:pt x="2" y="63"/>
                  </a:cubicBezTo>
                  <a:cubicBezTo>
                    <a:pt x="2" y="61"/>
                    <a:pt x="5" y="47"/>
                    <a:pt x="14" y="32"/>
                  </a:cubicBezTo>
                  <a:cubicBezTo>
                    <a:pt x="24" y="17"/>
                    <a:pt x="41" y="0"/>
                    <a:pt x="73" y="0"/>
                  </a:cubicBezTo>
                  <a:cubicBezTo>
                    <a:pt x="74" y="0"/>
                    <a:pt x="74" y="0"/>
                    <a:pt x="74" y="0"/>
                  </a:cubicBezTo>
                  <a:cubicBezTo>
                    <a:pt x="74" y="0"/>
                    <a:pt x="74" y="0"/>
                    <a:pt x="74" y="0"/>
                  </a:cubicBezTo>
                  <a:cubicBezTo>
                    <a:pt x="107" y="0"/>
                    <a:pt x="124" y="18"/>
                    <a:pt x="134" y="32"/>
                  </a:cubicBezTo>
                  <a:cubicBezTo>
                    <a:pt x="143" y="47"/>
                    <a:pt x="146" y="61"/>
                    <a:pt x="146" y="63"/>
                  </a:cubicBezTo>
                  <a:cubicBezTo>
                    <a:pt x="148" y="71"/>
                    <a:pt x="147" y="80"/>
                    <a:pt x="145" y="89"/>
                  </a:cubicBezTo>
                  <a:cubicBezTo>
                    <a:pt x="144" y="96"/>
                    <a:pt x="141" y="104"/>
                    <a:pt x="138" y="112"/>
                  </a:cubicBezTo>
                  <a:cubicBezTo>
                    <a:pt x="132" y="125"/>
                    <a:pt x="125" y="135"/>
                    <a:pt x="125" y="135"/>
                  </a:cubicBezTo>
                  <a:cubicBezTo>
                    <a:pt x="125" y="135"/>
                    <a:pt x="125" y="135"/>
                    <a:pt x="125" y="135"/>
                  </a:cubicBezTo>
                  <a:cubicBezTo>
                    <a:pt x="125" y="135"/>
                    <a:pt x="125" y="135"/>
                    <a:pt x="125" y="135"/>
                  </a:cubicBezTo>
                  <a:cubicBezTo>
                    <a:pt x="119" y="142"/>
                    <a:pt x="117" y="153"/>
                    <a:pt x="116" y="158"/>
                  </a:cubicBezTo>
                  <a:cubicBezTo>
                    <a:pt x="117" y="164"/>
                    <a:pt x="114" y="169"/>
                    <a:pt x="113" y="172"/>
                  </a:cubicBezTo>
                  <a:cubicBezTo>
                    <a:pt x="113" y="186"/>
                    <a:pt x="113" y="198"/>
                    <a:pt x="111" y="207"/>
                  </a:cubicBezTo>
                  <a:cubicBezTo>
                    <a:pt x="110" y="214"/>
                    <a:pt x="108" y="220"/>
                    <a:pt x="106" y="223"/>
                  </a:cubicBezTo>
                  <a:cubicBezTo>
                    <a:pt x="104" y="226"/>
                    <a:pt x="104" y="226"/>
                    <a:pt x="104" y="226"/>
                  </a:cubicBezTo>
                  <a:cubicBezTo>
                    <a:pt x="101" y="227"/>
                    <a:pt x="101" y="227"/>
                    <a:pt x="101" y="227"/>
                  </a:cubicBezTo>
                  <a:cubicBezTo>
                    <a:pt x="91" y="230"/>
                    <a:pt x="81" y="231"/>
                    <a:pt x="72" y="231"/>
                  </a:cubicBezTo>
                  <a:close/>
                  <a:moveTo>
                    <a:pt x="55" y="212"/>
                  </a:moveTo>
                  <a:cubicBezTo>
                    <a:pt x="58" y="213"/>
                    <a:pt x="64" y="214"/>
                    <a:pt x="72" y="214"/>
                  </a:cubicBezTo>
                  <a:cubicBezTo>
                    <a:pt x="79" y="214"/>
                    <a:pt x="86" y="213"/>
                    <a:pt x="93" y="211"/>
                  </a:cubicBezTo>
                  <a:cubicBezTo>
                    <a:pt x="95" y="207"/>
                    <a:pt x="97" y="196"/>
                    <a:pt x="96" y="170"/>
                  </a:cubicBezTo>
                  <a:cubicBezTo>
                    <a:pt x="95" y="167"/>
                    <a:pt x="95" y="167"/>
                    <a:pt x="95" y="167"/>
                  </a:cubicBezTo>
                  <a:cubicBezTo>
                    <a:pt x="98" y="165"/>
                    <a:pt x="98" y="165"/>
                    <a:pt x="98" y="165"/>
                  </a:cubicBezTo>
                  <a:cubicBezTo>
                    <a:pt x="98" y="164"/>
                    <a:pt x="100" y="161"/>
                    <a:pt x="100" y="158"/>
                  </a:cubicBezTo>
                  <a:cubicBezTo>
                    <a:pt x="99" y="157"/>
                    <a:pt x="99" y="157"/>
                    <a:pt x="99" y="157"/>
                  </a:cubicBezTo>
                  <a:cubicBezTo>
                    <a:pt x="100" y="157"/>
                    <a:pt x="100" y="157"/>
                    <a:pt x="100" y="157"/>
                  </a:cubicBezTo>
                  <a:cubicBezTo>
                    <a:pt x="100" y="156"/>
                    <a:pt x="100" y="152"/>
                    <a:pt x="102" y="146"/>
                  </a:cubicBezTo>
                  <a:cubicBezTo>
                    <a:pt x="104" y="137"/>
                    <a:pt x="107" y="130"/>
                    <a:pt x="111" y="125"/>
                  </a:cubicBezTo>
                  <a:cubicBezTo>
                    <a:pt x="113" y="122"/>
                    <a:pt x="134" y="91"/>
                    <a:pt x="130" y="66"/>
                  </a:cubicBezTo>
                  <a:cubicBezTo>
                    <a:pt x="130" y="66"/>
                    <a:pt x="130" y="66"/>
                    <a:pt x="130" y="66"/>
                  </a:cubicBezTo>
                  <a:cubicBezTo>
                    <a:pt x="129" y="65"/>
                    <a:pt x="127" y="53"/>
                    <a:pt x="119" y="41"/>
                  </a:cubicBezTo>
                  <a:cubicBezTo>
                    <a:pt x="109" y="25"/>
                    <a:pt x="94" y="17"/>
                    <a:pt x="74" y="17"/>
                  </a:cubicBezTo>
                  <a:cubicBezTo>
                    <a:pt x="74" y="17"/>
                    <a:pt x="74" y="17"/>
                    <a:pt x="74" y="17"/>
                  </a:cubicBezTo>
                  <a:cubicBezTo>
                    <a:pt x="74" y="17"/>
                    <a:pt x="74" y="17"/>
                    <a:pt x="74" y="17"/>
                  </a:cubicBezTo>
                  <a:cubicBezTo>
                    <a:pt x="74" y="17"/>
                    <a:pt x="74" y="17"/>
                    <a:pt x="74" y="17"/>
                  </a:cubicBezTo>
                  <a:cubicBezTo>
                    <a:pt x="74" y="17"/>
                    <a:pt x="74" y="17"/>
                    <a:pt x="73" y="17"/>
                  </a:cubicBezTo>
                  <a:cubicBezTo>
                    <a:pt x="54" y="17"/>
                    <a:pt x="39" y="25"/>
                    <a:pt x="29" y="41"/>
                  </a:cubicBezTo>
                  <a:cubicBezTo>
                    <a:pt x="21" y="53"/>
                    <a:pt x="18" y="65"/>
                    <a:pt x="18" y="66"/>
                  </a:cubicBezTo>
                  <a:cubicBezTo>
                    <a:pt x="18" y="66"/>
                    <a:pt x="18" y="66"/>
                    <a:pt x="18" y="66"/>
                  </a:cubicBezTo>
                  <a:cubicBezTo>
                    <a:pt x="18" y="66"/>
                    <a:pt x="18" y="66"/>
                    <a:pt x="18" y="66"/>
                  </a:cubicBezTo>
                  <a:cubicBezTo>
                    <a:pt x="16" y="79"/>
                    <a:pt x="21" y="94"/>
                    <a:pt x="25" y="105"/>
                  </a:cubicBezTo>
                  <a:cubicBezTo>
                    <a:pt x="30" y="116"/>
                    <a:pt x="35" y="124"/>
                    <a:pt x="36" y="125"/>
                  </a:cubicBezTo>
                  <a:cubicBezTo>
                    <a:pt x="41" y="130"/>
                    <a:pt x="44" y="137"/>
                    <a:pt x="46" y="146"/>
                  </a:cubicBezTo>
                  <a:cubicBezTo>
                    <a:pt x="48" y="152"/>
                    <a:pt x="48" y="156"/>
                    <a:pt x="48" y="157"/>
                  </a:cubicBezTo>
                  <a:cubicBezTo>
                    <a:pt x="48" y="157"/>
                    <a:pt x="48" y="157"/>
                    <a:pt x="48" y="157"/>
                  </a:cubicBezTo>
                  <a:cubicBezTo>
                    <a:pt x="48" y="158"/>
                    <a:pt x="48" y="158"/>
                    <a:pt x="48" y="158"/>
                  </a:cubicBezTo>
                  <a:cubicBezTo>
                    <a:pt x="48" y="162"/>
                    <a:pt x="50" y="165"/>
                    <a:pt x="50" y="165"/>
                  </a:cubicBezTo>
                  <a:cubicBezTo>
                    <a:pt x="52" y="167"/>
                    <a:pt x="52" y="167"/>
                    <a:pt x="52" y="167"/>
                  </a:cubicBezTo>
                  <a:cubicBezTo>
                    <a:pt x="52" y="170"/>
                    <a:pt x="52" y="170"/>
                    <a:pt x="52" y="170"/>
                  </a:cubicBezTo>
                  <a:cubicBezTo>
                    <a:pt x="51" y="197"/>
                    <a:pt x="53" y="208"/>
                    <a:pt x="55" y="212"/>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4" name="Freeform 506"/>
            <p:cNvSpPr/>
            <p:nvPr/>
          </p:nvSpPr>
          <p:spPr bwMode="auto">
            <a:xfrm>
              <a:off x="4704449" y="5692110"/>
              <a:ext cx="99978" cy="101460"/>
            </a:xfrm>
            <a:custGeom>
              <a:avLst/>
              <a:gdLst>
                <a:gd name="T0" fmla="*/ 1 w 57"/>
                <a:gd name="T1" fmla="*/ 1 h 58"/>
                <a:gd name="T2" fmla="*/ 57 w 57"/>
                <a:gd name="T3" fmla="*/ 0 h 58"/>
                <a:gd name="T4" fmla="*/ 52 w 57"/>
                <a:gd name="T5" fmla="*/ 48 h 58"/>
                <a:gd name="T6" fmla="*/ 26 w 57"/>
                <a:gd name="T7" fmla="*/ 58 h 58"/>
                <a:gd name="T8" fmla="*/ 0 w 57"/>
                <a:gd name="T9" fmla="*/ 45 h 58"/>
                <a:gd name="T10" fmla="*/ 1 w 57"/>
                <a:gd name="T11" fmla="*/ 1 h 58"/>
              </a:gdLst>
              <a:ahLst/>
              <a:cxnLst>
                <a:cxn ang="0">
                  <a:pos x="T0" y="T1"/>
                </a:cxn>
                <a:cxn ang="0">
                  <a:pos x="T2" y="T3"/>
                </a:cxn>
                <a:cxn ang="0">
                  <a:pos x="T4" y="T5"/>
                </a:cxn>
                <a:cxn ang="0">
                  <a:pos x="T6" y="T7"/>
                </a:cxn>
                <a:cxn ang="0">
                  <a:pos x="T8" y="T9"/>
                </a:cxn>
                <a:cxn ang="0">
                  <a:pos x="T10" y="T11"/>
                </a:cxn>
              </a:cxnLst>
              <a:rect l="0" t="0" r="r" b="b"/>
              <a:pathLst>
                <a:path w="57" h="58">
                  <a:moveTo>
                    <a:pt x="1" y="1"/>
                  </a:moveTo>
                  <a:cubicBezTo>
                    <a:pt x="1" y="1"/>
                    <a:pt x="22" y="12"/>
                    <a:pt x="57" y="0"/>
                  </a:cubicBezTo>
                  <a:cubicBezTo>
                    <a:pt x="52" y="48"/>
                    <a:pt x="52" y="48"/>
                    <a:pt x="52" y="48"/>
                  </a:cubicBezTo>
                  <a:cubicBezTo>
                    <a:pt x="26" y="58"/>
                    <a:pt x="26" y="58"/>
                    <a:pt x="26" y="58"/>
                  </a:cubicBezTo>
                  <a:cubicBezTo>
                    <a:pt x="0" y="45"/>
                    <a:pt x="0" y="45"/>
                    <a:pt x="0" y="45"/>
                  </a:cubicBezTo>
                  <a:lnTo>
                    <a:pt x="1" y="1"/>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5" name="Freeform 507"/>
            <p:cNvSpPr/>
            <p:nvPr/>
          </p:nvSpPr>
          <p:spPr bwMode="auto">
            <a:xfrm>
              <a:off x="4740737" y="5620274"/>
              <a:ext cx="28142" cy="128120"/>
            </a:xfrm>
            <a:custGeom>
              <a:avLst/>
              <a:gdLst>
                <a:gd name="T0" fmla="*/ 16 w 16"/>
                <a:gd name="T1" fmla="*/ 65 h 73"/>
                <a:gd name="T2" fmla="*/ 8 w 16"/>
                <a:gd name="T3" fmla="*/ 73 h 73"/>
                <a:gd name="T4" fmla="*/ 8 w 16"/>
                <a:gd name="T5" fmla="*/ 73 h 73"/>
                <a:gd name="T6" fmla="*/ 1 w 16"/>
                <a:gd name="T7" fmla="*/ 65 h 73"/>
                <a:gd name="T8" fmla="*/ 0 w 16"/>
                <a:gd name="T9" fmla="*/ 8 h 73"/>
                <a:gd name="T10" fmla="*/ 7 w 16"/>
                <a:gd name="T11" fmla="*/ 0 h 73"/>
                <a:gd name="T12" fmla="*/ 7 w 16"/>
                <a:gd name="T13" fmla="*/ 0 h 73"/>
                <a:gd name="T14" fmla="*/ 15 w 16"/>
                <a:gd name="T15" fmla="*/ 8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69"/>
                    <a:pt x="12" y="73"/>
                    <a:pt x="8" y="73"/>
                  </a:cubicBezTo>
                  <a:cubicBezTo>
                    <a:pt x="8" y="73"/>
                    <a:pt x="8" y="73"/>
                    <a:pt x="8" y="73"/>
                  </a:cubicBezTo>
                  <a:cubicBezTo>
                    <a:pt x="4" y="73"/>
                    <a:pt x="1" y="69"/>
                    <a:pt x="1" y="65"/>
                  </a:cubicBezTo>
                  <a:cubicBezTo>
                    <a:pt x="0" y="8"/>
                    <a:pt x="0" y="8"/>
                    <a:pt x="0" y="8"/>
                  </a:cubicBezTo>
                  <a:cubicBezTo>
                    <a:pt x="0" y="4"/>
                    <a:pt x="3" y="1"/>
                    <a:pt x="7" y="0"/>
                  </a:cubicBezTo>
                  <a:cubicBezTo>
                    <a:pt x="7" y="0"/>
                    <a:pt x="7" y="0"/>
                    <a:pt x="7" y="0"/>
                  </a:cubicBezTo>
                  <a:cubicBezTo>
                    <a:pt x="11" y="0"/>
                    <a:pt x="15" y="4"/>
                    <a:pt x="15" y="8"/>
                  </a:cubicBezTo>
                  <a:lnTo>
                    <a:pt x="16" y="65"/>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6" name="Freeform 508"/>
            <p:cNvSpPr/>
            <p:nvPr/>
          </p:nvSpPr>
          <p:spPr bwMode="auto">
            <a:xfrm>
              <a:off x="4699265" y="5511408"/>
              <a:ext cx="102941" cy="143673"/>
            </a:xfrm>
            <a:custGeom>
              <a:avLst/>
              <a:gdLst>
                <a:gd name="T0" fmla="*/ 75 w 139"/>
                <a:gd name="T1" fmla="*/ 194 h 194"/>
                <a:gd name="T2" fmla="*/ 0 w 139"/>
                <a:gd name="T3" fmla="*/ 12 h 194"/>
                <a:gd name="T4" fmla="*/ 14 w 139"/>
                <a:gd name="T5" fmla="*/ 7 h 194"/>
                <a:gd name="T6" fmla="*/ 73 w 139"/>
                <a:gd name="T7" fmla="*/ 147 h 194"/>
                <a:gd name="T8" fmla="*/ 123 w 139"/>
                <a:gd name="T9" fmla="*/ 0 h 194"/>
                <a:gd name="T10" fmla="*/ 139 w 139"/>
                <a:gd name="T11" fmla="*/ 5 h 194"/>
                <a:gd name="T12" fmla="*/ 75 w 139"/>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39" h="194">
                  <a:moveTo>
                    <a:pt x="75" y="194"/>
                  </a:moveTo>
                  <a:lnTo>
                    <a:pt x="0" y="12"/>
                  </a:lnTo>
                  <a:lnTo>
                    <a:pt x="14" y="7"/>
                  </a:lnTo>
                  <a:lnTo>
                    <a:pt x="73" y="147"/>
                  </a:lnTo>
                  <a:lnTo>
                    <a:pt x="123" y="0"/>
                  </a:lnTo>
                  <a:lnTo>
                    <a:pt x="139" y="5"/>
                  </a:lnTo>
                  <a:lnTo>
                    <a:pt x="75" y="194"/>
                  </a:ln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187" name="Freeform 509"/>
            <p:cNvSpPr/>
            <p:nvPr/>
          </p:nvSpPr>
          <p:spPr bwMode="auto">
            <a:xfrm>
              <a:off x="4704449" y="5494375"/>
              <a:ext cx="92573" cy="31104"/>
            </a:xfrm>
            <a:custGeom>
              <a:avLst/>
              <a:gdLst>
                <a:gd name="T0" fmla="*/ 0 w 53"/>
                <a:gd name="T1" fmla="*/ 15 h 18"/>
                <a:gd name="T2" fmla="*/ 6 w 53"/>
                <a:gd name="T3" fmla="*/ 9 h 18"/>
                <a:gd name="T4" fmla="*/ 7 w 53"/>
                <a:gd name="T5" fmla="*/ 17 h 18"/>
                <a:gd name="T6" fmla="*/ 9 w 53"/>
                <a:gd name="T7" fmla="*/ 9 h 18"/>
                <a:gd name="T8" fmla="*/ 17 w 53"/>
                <a:gd name="T9" fmla="*/ 14 h 18"/>
                <a:gd name="T10" fmla="*/ 13 w 53"/>
                <a:gd name="T11" fmla="*/ 15 h 18"/>
                <a:gd name="T12" fmla="*/ 16 w 53"/>
                <a:gd name="T13" fmla="*/ 9 h 18"/>
                <a:gd name="T14" fmla="*/ 24 w 53"/>
                <a:gd name="T15" fmla="*/ 7 h 18"/>
                <a:gd name="T16" fmla="*/ 24 w 53"/>
                <a:gd name="T17" fmla="*/ 15 h 18"/>
                <a:gd name="T18" fmla="*/ 21 w 53"/>
                <a:gd name="T19" fmla="*/ 11 h 18"/>
                <a:gd name="T20" fmla="*/ 36 w 53"/>
                <a:gd name="T21" fmla="*/ 12 h 18"/>
                <a:gd name="T22" fmla="*/ 30 w 53"/>
                <a:gd name="T23" fmla="*/ 14 h 18"/>
                <a:gd name="T24" fmla="*/ 36 w 53"/>
                <a:gd name="T25" fmla="*/ 6 h 18"/>
                <a:gd name="T26" fmla="*/ 40 w 53"/>
                <a:gd name="T27" fmla="*/ 16 h 18"/>
                <a:gd name="T28" fmla="*/ 41 w 53"/>
                <a:gd name="T29" fmla="*/ 9 h 18"/>
                <a:gd name="T30" fmla="*/ 51 w 53"/>
                <a:gd name="T31" fmla="*/ 8 h 18"/>
                <a:gd name="T32" fmla="*/ 50 w 53"/>
                <a:gd name="T33" fmla="*/ 16 h 18"/>
                <a:gd name="T34" fmla="*/ 48 w 53"/>
                <a:gd name="T35"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
                  <a:moveTo>
                    <a:pt x="0" y="15"/>
                  </a:moveTo>
                  <a:cubicBezTo>
                    <a:pt x="0" y="12"/>
                    <a:pt x="2" y="7"/>
                    <a:pt x="6" y="9"/>
                  </a:cubicBezTo>
                  <a:cubicBezTo>
                    <a:pt x="8" y="10"/>
                    <a:pt x="11" y="16"/>
                    <a:pt x="7" y="17"/>
                  </a:cubicBezTo>
                  <a:cubicBezTo>
                    <a:pt x="4" y="17"/>
                    <a:pt x="8" y="9"/>
                    <a:pt x="9" y="9"/>
                  </a:cubicBezTo>
                  <a:cubicBezTo>
                    <a:pt x="13" y="7"/>
                    <a:pt x="18" y="10"/>
                    <a:pt x="17" y="14"/>
                  </a:cubicBezTo>
                  <a:cubicBezTo>
                    <a:pt x="16" y="16"/>
                    <a:pt x="14" y="17"/>
                    <a:pt x="13" y="15"/>
                  </a:cubicBezTo>
                  <a:cubicBezTo>
                    <a:pt x="12" y="13"/>
                    <a:pt x="15" y="10"/>
                    <a:pt x="16" y="9"/>
                  </a:cubicBezTo>
                  <a:cubicBezTo>
                    <a:pt x="18" y="7"/>
                    <a:pt x="20" y="5"/>
                    <a:pt x="24" y="7"/>
                  </a:cubicBezTo>
                  <a:cubicBezTo>
                    <a:pt x="26" y="9"/>
                    <a:pt x="27" y="14"/>
                    <a:pt x="24" y="15"/>
                  </a:cubicBezTo>
                  <a:cubicBezTo>
                    <a:pt x="22" y="16"/>
                    <a:pt x="19" y="13"/>
                    <a:pt x="21" y="11"/>
                  </a:cubicBezTo>
                  <a:cubicBezTo>
                    <a:pt x="23" y="6"/>
                    <a:pt x="37" y="5"/>
                    <a:pt x="36" y="12"/>
                  </a:cubicBezTo>
                  <a:cubicBezTo>
                    <a:pt x="36" y="16"/>
                    <a:pt x="32" y="18"/>
                    <a:pt x="30" y="14"/>
                  </a:cubicBezTo>
                  <a:cubicBezTo>
                    <a:pt x="29" y="11"/>
                    <a:pt x="34" y="7"/>
                    <a:pt x="36" y="6"/>
                  </a:cubicBezTo>
                  <a:cubicBezTo>
                    <a:pt x="46" y="0"/>
                    <a:pt x="45" y="18"/>
                    <a:pt x="40" y="16"/>
                  </a:cubicBezTo>
                  <a:cubicBezTo>
                    <a:pt x="35" y="15"/>
                    <a:pt x="38" y="10"/>
                    <a:pt x="41" y="9"/>
                  </a:cubicBezTo>
                  <a:cubicBezTo>
                    <a:pt x="43" y="8"/>
                    <a:pt x="49" y="7"/>
                    <a:pt x="51" y="8"/>
                  </a:cubicBezTo>
                  <a:cubicBezTo>
                    <a:pt x="53" y="9"/>
                    <a:pt x="53" y="15"/>
                    <a:pt x="50" y="16"/>
                  </a:cubicBezTo>
                  <a:cubicBezTo>
                    <a:pt x="46" y="18"/>
                    <a:pt x="44" y="13"/>
                    <a:pt x="48" y="10"/>
                  </a:cubicBezTo>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8" name="Freeform 510"/>
            <p:cNvSpPr/>
            <p:nvPr/>
          </p:nvSpPr>
          <p:spPr bwMode="auto">
            <a:xfrm>
              <a:off x="4564479" y="5643232"/>
              <a:ext cx="85167" cy="85907"/>
            </a:xfrm>
            <a:custGeom>
              <a:avLst/>
              <a:gdLst>
                <a:gd name="T0" fmla="*/ 40 w 49"/>
                <a:gd name="T1" fmla="*/ 2 h 49"/>
                <a:gd name="T2" fmla="*/ 47 w 49"/>
                <a:gd name="T3" fmla="*/ 2 h 49"/>
                <a:gd name="T4" fmla="*/ 47 w 49"/>
                <a:gd name="T5" fmla="*/ 2 h 49"/>
                <a:gd name="T6" fmla="*/ 47 w 49"/>
                <a:gd name="T7" fmla="*/ 8 h 49"/>
                <a:gd name="T8" fmla="*/ 9 w 49"/>
                <a:gd name="T9" fmla="*/ 47 h 49"/>
                <a:gd name="T10" fmla="*/ 2 w 49"/>
                <a:gd name="T11" fmla="*/ 47 h 49"/>
                <a:gd name="T12" fmla="*/ 2 w 49"/>
                <a:gd name="T13" fmla="*/ 47 h 49"/>
                <a:gd name="T14" fmla="*/ 2 w 49"/>
                <a:gd name="T15" fmla="*/ 40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3"/>
                    <a:pt x="49" y="6"/>
                    <a:pt x="47" y="8"/>
                  </a:cubicBezTo>
                  <a:cubicBezTo>
                    <a:pt x="9" y="47"/>
                    <a:pt x="9" y="47"/>
                    <a:pt x="9" y="47"/>
                  </a:cubicBezTo>
                  <a:cubicBezTo>
                    <a:pt x="7" y="49"/>
                    <a:pt x="4" y="49"/>
                    <a:pt x="2" y="47"/>
                  </a:cubicBezTo>
                  <a:cubicBezTo>
                    <a:pt x="2" y="47"/>
                    <a:pt x="2" y="47"/>
                    <a:pt x="2" y="47"/>
                  </a:cubicBezTo>
                  <a:cubicBezTo>
                    <a:pt x="0" y="45"/>
                    <a:pt x="0" y="42"/>
                    <a:pt x="2" y="40"/>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9" name="Freeform 511"/>
            <p:cNvSpPr/>
            <p:nvPr/>
          </p:nvSpPr>
          <p:spPr bwMode="auto">
            <a:xfrm>
              <a:off x="4862193" y="5340334"/>
              <a:ext cx="85907" cy="85907"/>
            </a:xfrm>
            <a:custGeom>
              <a:avLst/>
              <a:gdLst>
                <a:gd name="T0" fmla="*/ 40 w 49"/>
                <a:gd name="T1" fmla="*/ 2 h 49"/>
                <a:gd name="T2" fmla="*/ 47 w 49"/>
                <a:gd name="T3" fmla="*/ 2 h 49"/>
                <a:gd name="T4" fmla="*/ 47 w 49"/>
                <a:gd name="T5" fmla="*/ 2 h 49"/>
                <a:gd name="T6" fmla="*/ 47 w 49"/>
                <a:gd name="T7" fmla="*/ 9 h 49"/>
                <a:gd name="T8" fmla="*/ 9 w 49"/>
                <a:gd name="T9" fmla="*/ 47 h 49"/>
                <a:gd name="T10" fmla="*/ 2 w 49"/>
                <a:gd name="T11" fmla="*/ 47 h 49"/>
                <a:gd name="T12" fmla="*/ 2 w 49"/>
                <a:gd name="T13" fmla="*/ 47 h 49"/>
                <a:gd name="T14" fmla="*/ 2 w 49"/>
                <a:gd name="T15" fmla="*/ 41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4"/>
                    <a:pt x="49" y="7"/>
                    <a:pt x="47" y="9"/>
                  </a:cubicBezTo>
                  <a:cubicBezTo>
                    <a:pt x="9" y="47"/>
                    <a:pt x="9" y="47"/>
                    <a:pt x="9" y="47"/>
                  </a:cubicBezTo>
                  <a:cubicBezTo>
                    <a:pt x="7" y="49"/>
                    <a:pt x="4" y="49"/>
                    <a:pt x="2" y="47"/>
                  </a:cubicBezTo>
                  <a:cubicBezTo>
                    <a:pt x="2" y="47"/>
                    <a:pt x="2" y="47"/>
                    <a:pt x="2" y="47"/>
                  </a:cubicBezTo>
                  <a:cubicBezTo>
                    <a:pt x="0" y="45"/>
                    <a:pt x="0" y="42"/>
                    <a:pt x="2" y="41"/>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0" name="Freeform 512"/>
            <p:cNvSpPr/>
            <p:nvPr/>
          </p:nvSpPr>
          <p:spPr bwMode="auto">
            <a:xfrm>
              <a:off x="4555592" y="5350702"/>
              <a:ext cx="87388" cy="82204"/>
            </a:xfrm>
            <a:custGeom>
              <a:avLst/>
              <a:gdLst>
                <a:gd name="T0" fmla="*/ 48 w 50"/>
                <a:gd name="T1" fmla="*/ 38 h 47"/>
                <a:gd name="T2" fmla="*/ 49 w 50"/>
                <a:gd name="T3" fmla="*/ 45 h 47"/>
                <a:gd name="T4" fmla="*/ 49 w 50"/>
                <a:gd name="T5" fmla="*/ 45 h 47"/>
                <a:gd name="T6" fmla="*/ 42 w 50"/>
                <a:gd name="T7" fmla="*/ 45 h 47"/>
                <a:gd name="T8" fmla="*/ 2 w 50"/>
                <a:gd name="T9" fmla="*/ 9 h 47"/>
                <a:gd name="T10" fmla="*/ 2 w 50"/>
                <a:gd name="T11" fmla="*/ 2 h 47"/>
                <a:gd name="T12" fmla="*/ 2 w 50"/>
                <a:gd name="T13" fmla="*/ 2 h 47"/>
                <a:gd name="T14" fmla="*/ 8 w 50"/>
                <a:gd name="T15" fmla="*/ 1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9" y="45"/>
                  </a:cubicBezTo>
                  <a:cubicBezTo>
                    <a:pt x="49" y="45"/>
                    <a:pt x="49" y="45"/>
                    <a:pt x="49" y="45"/>
                  </a:cubicBezTo>
                  <a:cubicBezTo>
                    <a:pt x="47" y="47"/>
                    <a:pt x="44" y="47"/>
                    <a:pt x="42" y="45"/>
                  </a:cubicBezTo>
                  <a:cubicBezTo>
                    <a:pt x="2" y="9"/>
                    <a:pt x="2" y="9"/>
                    <a:pt x="2" y="9"/>
                  </a:cubicBezTo>
                  <a:cubicBezTo>
                    <a:pt x="0" y="7"/>
                    <a:pt x="0" y="4"/>
                    <a:pt x="2" y="2"/>
                  </a:cubicBezTo>
                  <a:cubicBezTo>
                    <a:pt x="2" y="2"/>
                    <a:pt x="2" y="2"/>
                    <a:pt x="2" y="2"/>
                  </a:cubicBezTo>
                  <a:cubicBezTo>
                    <a:pt x="3" y="0"/>
                    <a:pt x="6" y="0"/>
                    <a:pt x="8" y="1"/>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1" name="Freeform 513"/>
            <p:cNvSpPr/>
            <p:nvPr/>
          </p:nvSpPr>
          <p:spPr bwMode="auto">
            <a:xfrm>
              <a:off x="4868858" y="5635826"/>
              <a:ext cx="87388" cy="82204"/>
            </a:xfrm>
            <a:custGeom>
              <a:avLst/>
              <a:gdLst>
                <a:gd name="T0" fmla="*/ 48 w 50"/>
                <a:gd name="T1" fmla="*/ 38 h 47"/>
                <a:gd name="T2" fmla="*/ 48 w 50"/>
                <a:gd name="T3" fmla="*/ 45 h 47"/>
                <a:gd name="T4" fmla="*/ 48 w 50"/>
                <a:gd name="T5" fmla="*/ 45 h 47"/>
                <a:gd name="T6" fmla="*/ 42 w 50"/>
                <a:gd name="T7" fmla="*/ 45 h 47"/>
                <a:gd name="T8" fmla="*/ 2 w 50"/>
                <a:gd name="T9" fmla="*/ 9 h 47"/>
                <a:gd name="T10" fmla="*/ 2 w 50"/>
                <a:gd name="T11" fmla="*/ 2 h 47"/>
                <a:gd name="T12" fmla="*/ 2 w 50"/>
                <a:gd name="T13" fmla="*/ 2 h 47"/>
                <a:gd name="T14" fmla="*/ 8 w 50"/>
                <a:gd name="T15" fmla="*/ 2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8" y="45"/>
                  </a:cubicBezTo>
                  <a:cubicBezTo>
                    <a:pt x="48" y="45"/>
                    <a:pt x="48" y="45"/>
                    <a:pt x="48" y="45"/>
                  </a:cubicBezTo>
                  <a:cubicBezTo>
                    <a:pt x="47" y="47"/>
                    <a:pt x="44" y="47"/>
                    <a:pt x="42" y="45"/>
                  </a:cubicBezTo>
                  <a:cubicBezTo>
                    <a:pt x="2" y="9"/>
                    <a:pt x="2" y="9"/>
                    <a:pt x="2" y="9"/>
                  </a:cubicBezTo>
                  <a:cubicBezTo>
                    <a:pt x="0" y="7"/>
                    <a:pt x="0" y="4"/>
                    <a:pt x="2" y="2"/>
                  </a:cubicBezTo>
                  <a:cubicBezTo>
                    <a:pt x="2" y="2"/>
                    <a:pt x="2" y="2"/>
                    <a:pt x="2" y="2"/>
                  </a:cubicBezTo>
                  <a:cubicBezTo>
                    <a:pt x="3" y="0"/>
                    <a:pt x="6" y="0"/>
                    <a:pt x="8" y="2"/>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2" name="Freeform 514"/>
            <p:cNvSpPr/>
            <p:nvPr/>
          </p:nvSpPr>
          <p:spPr bwMode="auto">
            <a:xfrm>
              <a:off x="4488940" y="5525479"/>
              <a:ext cx="110346" cy="17774"/>
            </a:xfrm>
            <a:custGeom>
              <a:avLst/>
              <a:gdLst>
                <a:gd name="T0" fmla="*/ 58 w 63"/>
                <a:gd name="T1" fmla="*/ 0 h 10"/>
                <a:gd name="T2" fmla="*/ 63 w 63"/>
                <a:gd name="T3" fmla="*/ 5 h 10"/>
                <a:gd name="T4" fmla="*/ 63 w 63"/>
                <a:gd name="T5" fmla="*/ 5 h 10"/>
                <a:gd name="T6" fmla="*/ 58 w 63"/>
                <a:gd name="T7" fmla="*/ 10 h 10"/>
                <a:gd name="T8" fmla="*/ 4 w 63"/>
                <a:gd name="T9" fmla="*/ 10 h 10"/>
                <a:gd name="T10" fmla="*/ 0 w 63"/>
                <a:gd name="T11" fmla="*/ 5 h 10"/>
                <a:gd name="T12" fmla="*/ 0 w 63"/>
                <a:gd name="T13" fmla="*/ 5 h 10"/>
                <a:gd name="T14" fmla="*/ 4 w 63"/>
                <a:gd name="T15" fmla="*/ 0 h 10"/>
                <a:gd name="T16" fmla="*/ 58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8" y="0"/>
                  </a:moveTo>
                  <a:cubicBezTo>
                    <a:pt x="61" y="0"/>
                    <a:pt x="63" y="2"/>
                    <a:pt x="63" y="5"/>
                  </a:cubicBezTo>
                  <a:cubicBezTo>
                    <a:pt x="63" y="5"/>
                    <a:pt x="63" y="5"/>
                    <a:pt x="63" y="5"/>
                  </a:cubicBezTo>
                  <a:cubicBezTo>
                    <a:pt x="63" y="8"/>
                    <a:pt x="61" y="10"/>
                    <a:pt x="58" y="10"/>
                  </a:cubicBezTo>
                  <a:cubicBezTo>
                    <a:pt x="4" y="10"/>
                    <a:pt x="4" y="10"/>
                    <a:pt x="4" y="10"/>
                  </a:cubicBezTo>
                  <a:cubicBezTo>
                    <a:pt x="2" y="10"/>
                    <a:pt x="0" y="8"/>
                    <a:pt x="0" y="5"/>
                  </a:cubicBezTo>
                  <a:cubicBezTo>
                    <a:pt x="0" y="5"/>
                    <a:pt x="0" y="5"/>
                    <a:pt x="0" y="5"/>
                  </a:cubicBezTo>
                  <a:cubicBezTo>
                    <a:pt x="0" y="2"/>
                    <a:pt x="2" y="0"/>
                    <a:pt x="4" y="0"/>
                  </a:cubicBezTo>
                  <a:lnTo>
                    <a:pt x="58"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3" name="Freeform 515"/>
            <p:cNvSpPr/>
            <p:nvPr/>
          </p:nvSpPr>
          <p:spPr bwMode="auto">
            <a:xfrm>
              <a:off x="4912552" y="5525479"/>
              <a:ext cx="110346" cy="17774"/>
            </a:xfrm>
            <a:custGeom>
              <a:avLst/>
              <a:gdLst>
                <a:gd name="T0" fmla="*/ 59 w 63"/>
                <a:gd name="T1" fmla="*/ 0 h 10"/>
                <a:gd name="T2" fmla="*/ 63 w 63"/>
                <a:gd name="T3" fmla="*/ 5 h 10"/>
                <a:gd name="T4" fmla="*/ 63 w 63"/>
                <a:gd name="T5" fmla="*/ 5 h 10"/>
                <a:gd name="T6" fmla="*/ 59 w 63"/>
                <a:gd name="T7" fmla="*/ 10 h 10"/>
                <a:gd name="T8" fmla="*/ 5 w 63"/>
                <a:gd name="T9" fmla="*/ 10 h 10"/>
                <a:gd name="T10" fmla="*/ 0 w 63"/>
                <a:gd name="T11" fmla="*/ 5 h 10"/>
                <a:gd name="T12" fmla="*/ 0 w 63"/>
                <a:gd name="T13" fmla="*/ 5 h 10"/>
                <a:gd name="T14" fmla="*/ 5 w 63"/>
                <a:gd name="T15" fmla="*/ 0 h 10"/>
                <a:gd name="T16" fmla="*/ 59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9" y="0"/>
                  </a:moveTo>
                  <a:cubicBezTo>
                    <a:pt x="61" y="0"/>
                    <a:pt x="63" y="2"/>
                    <a:pt x="63" y="5"/>
                  </a:cubicBezTo>
                  <a:cubicBezTo>
                    <a:pt x="63" y="5"/>
                    <a:pt x="63" y="5"/>
                    <a:pt x="63" y="5"/>
                  </a:cubicBezTo>
                  <a:cubicBezTo>
                    <a:pt x="63" y="8"/>
                    <a:pt x="61" y="10"/>
                    <a:pt x="59" y="10"/>
                  </a:cubicBezTo>
                  <a:cubicBezTo>
                    <a:pt x="5" y="10"/>
                    <a:pt x="5" y="10"/>
                    <a:pt x="5" y="10"/>
                  </a:cubicBezTo>
                  <a:cubicBezTo>
                    <a:pt x="2" y="10"/>
                    <a:pt x="0" y="8"/>
                    <a:pt x="0" y="5"/>
                  </a:cubicBezTo>
                  <a:cubicBezTo>
                    <a:pt x="0" y="5"/>
                    <a:pt x="0" y="5"/>
                    <a:pt x="0" y="5"/>
                  </a:cubicBezTo>
                  <a:cubicBezTo>
                    <a:pt x="0" y="2"/>
                    <a:pt x="2" y="0"/>
                    <a:pt x="5" y="0"/>
                  </a:cubicBezTo>
                  <a:lnTo>
                    <a:pt x="59"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4" name="Freeform 516"/>
            <p:cNvSpPr/>
            <p:nvPr/>
          </p:nvSpPr>
          <p:spPr bwMode="auto">
            <a:xfrm>
              <a:off x="4748143" y="5289234"/>
              <a:ext cx="15552" cy="94794"/>
            </a:xfrm>
            <a:custGeom>
              <a:avLst/>
              <a:gdLst>
                <a:gd name="T0" fmla="*/ 9 w 9"/>
                <a:gd name="T1" fmla="*/ 50 h 54"/>
                <a:gd name="T2" fmla="*/ 4 w 9"/>
                <a:gd name="T3" fmla="*/ 54 h 54"/>
                <a:gd name="T4" fmla="*/ 4 w 9"/>
                <a:gd name="T5" fmla="*/ 54 h 54"/>
                <a:gd name="T6" fmla="*/ 0 w 9"/>
                <a:gd name="T7" fmla="*/ 50 h 54"/>
                <a:gd name="T8" fmla="*/ 0 w 9"/>
                <a:gd name="T9" fmla="*/ 4 h 54"/>
                <a:gd name="T10" fmla="*/ 4 w 9"/>
                <a:gd name="T11" fmla="*/ 0 h 54"/>
                <a:gd name="T12" fmla="*/ 4 w 9"/>
                <a:gd name="T13" fmla="*/ 0 h 54"/>
                <a:gd name="T14" fmla="*/ 9 w 9"/>
                <a:gd name="T15" fmla="*/ 4 h 54"/>
                <a:gd name="T16" fmla="*/ 9 w 9"/>
                <a:gd name="T1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4">
                  <a:moveTo>
                    <a:pt x="9" y="50"/>
                  </a:moveTo>
                  <a:cubicBezTo>
                    <a:pt x="9" y="52"/>
                    <a:pt x="7" y="54"/>
                    <a:pt x="4" y="54"/>
                  </a:cubicBezTo>
                  <a:cubicBezTo>
                    <a:pt x="4" y="54"/>
                    <a:pt x="4" y="54"/>
                    <a:pt x="4" y="54"/>
                  </a:cubicBezTo>
                  <a:cubicBezTo>
                    <a:pt x="2" y="54"/>
                    <a:pt x="0" y="52"/>
                    <a:pt x="0" y="50"/>
                  </a:cubicBezTo>
                  <a:cubicBezTo>
                    <a:pt x="0" y="4"/>
                    <a:pt x="0" y="4"/>
                    <a:pt x="0" y="4"/>
                  </a:cubicBezTo>
                  <a:cubicBezTo>
                    <a:pt x="0" y="1"/>
                    <a:pt x="2" y="0"/>
                    <a:pt x="4" y="0"/>
                  </a:cubicBezTo>
                  <a:cubicBezTo>
                    <a:pt x="4" y="0"/>
                    <a:pt x="4" y="0"/>
                    <a:pt x="4" y="0"/>
                  </a:cubicBezTo>
                  <a:cubicBezTo>
                    <a:pt x="7" y="0"/>
                    <a:pt x="9" y="1"/>
                    <a:pt x="9" y="4"/>
                  </a:cubicBezTo>
                  <a:lnTo>
                    <a:pt x="9" y="50"/>
                  </a:lnTo>
                  <a:close/>
                </a:path>
              </a:pathLst>
            </a:custGeom>
            <a:solidFill>
              <a:srgbClr val="F4B183"/>
            </a:solidFill>
            <a:ln>
              <a:noFill/>
            </a:ln>
          </p:spPr>
          <p:txBody>
            <a:bodyPr vert="horz" wrap="square" lIns="91440" tIns="45720" rIns="91440" bIns="45720" numCol="1" anchor="t" anchorCtr="0" compatLnSpc="1"/>
            <a:lstStyle/>
            <a:p>
              <a:endParaRPr lang="en-GB" dirty="0">
                <a:solidFill>
                  <a:schemeClr val="bg1"/>
                </a:solidFill>
              </a:endParaRPr>
            </a:p>
          </p:txBody>
        </p:sp>
        <p:sp>
          <p:nvSpPr>
            <p:cNvPr id="195" name="Freeform 517"/>
            <p:cNvSpPr/>
            <p:nvPr/>
          </p:nvSpPr>
          <p:spPr bwMode="auto">
            <a:xfrm>
              <a:off x="4448949" y="5252205"/>
              <a:ext cx="610979" cy="609498"/>
            </a:xfrm>
            <a:custGeom>
              <a:avLst/>
              <a:gdLst>
                <a:gd name="T0" fmla="*/ 349 w 349"/>
                <a:gd name="T1" fmla="*/ 281 h 348"/>
                <a:gd name="T2" fmla="*/ 282 w 349"/>
                <a:gd name="T3" fmla="*/ 348 h 348"/>
                <a:gd name="T4" fmla="*/ 68 w 349"/>
                <a:gd name="T5" fmla="*/ 348 h 348"/>
                <a:gd name="T6" fmla="*/ 0 w 349"/>
                <a:gd name="T7" fmla="*/ 281 h 348"/>
                <a:gd name="T8" fmla="*/ 0 w 349"/>
                <a:gd name="T9" fmla="*/ 67 h 348"/>
                <a:gd name="T10" fmla="*/ 68 w 349"/>
                <a:gd name="T11" fmla="*/ 0 h 348"/>
                <a:gd name="T12" fmla="*/ 282 w 349"/>
                <a:gd name="T13" fmla="*/ 0 h 348"/>
                <a:gd name="T14" fmla="*/ 349 w 349"/>
                <a:gd name="T15" fmla="*/ 67 h 348"/>
                <a:gd name="T16" fmla="*/ 349 w 349"/>
                <a:gd name="T17" fmla="*/ 2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8">
                  <a:moveTo>
                    <a:pt x="349" y="281"/>
                  </a:moveTo>
                  <a:cubicBezTo>
                    <a:pt x="349" y="318"/>
                    <a:pt x="319" y="348"/>
                    <a:pt x="282" y="348"/>
                  </a:cubicBezTo>
                  <a:cubicBezTo>
                    <a:pt x="68" y="348"/>
                    <a:pt x="68" y="348"/>
                    <a:pt x="68" y="348"/>
                  </a:cubicBezTo>
                  <a:cubicBezTo>
                    <a:pt x="31" y="348"/>
                    <a:pt x="0" y="318"/>
                    <a:pt x="0" y="281"/>
                  </a:cubicBezTo>
                  <a:cubicBezTo>
                    <a:pt x="0" y="67"/>
                    <a:pt x="0" y="67"/>
                    <a:pt x="0" y="67"/>
                  </a:cubicBezTo>
                  <a:cubicBezTo>
                    <a:pt x="0" y="30"/>
                    <a:pt x="31" y="0"/>
                    <a:pt x="68" y="0"/>
                  </a:cubicBezTo>
                  <a:cubicBezTo>
                    <a:pt x="282" y="0"/>
                    <a:pt x="282" y="0"/>
                    <a:pt x="282" y="0"/>
                  </a:cubicBezTo>
                  <a:cubicBezTo>
                    <a:pt x="319" y="0"/>
                    <a:pt x="349" y="30"/>
                    <a:pt x="349" y="67"/>
                  </a:cubicBezTo>
                  <a:lnTo>
                    <a:pt x="349" y="281"/>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grpSp>
      <p:grpSp>
        <p:nvGrpSpPr>
          <p:cNvPr id="196" name="Group 59"/>
          <p:cNvGrpSpPr/>
          <p:nvPr/>
        </p:nvGrpSpPr>
        <p:grpSpPr>
          <a:xfrm>
            <a:off x="4180836" y="1236136"/>
            <a:ext cx="2152126" cy="2152127"/>
            <a:chOff x="4247511" y="1566336"/>
            <a:chExt cx="2152126" cy="2152127"/>
          </a:xfrm>
        </p:grpSpPr>
        <p:sp>
          <p:nvSpPr>
            <p:cNvPr id="197" name="Freeform 490"/>
            <p:cNvSpPr>
              <a:spLocks noEditPoints="1"/>
            </p:cNvSpPr>
            <p:nvPr/>
          </p:nvSpPr>
          <p:spPr bwMode="auto">
            <a:xfrm>
              <a:off x="4247511" y="1566336"/>
              <a:ext cx="2152126" cy="2152127"/>
            </a:xfrm>
            <a:custGeom>
              <a:avLst/>
              <a:gdLst>
                <a:gd name="T0" fmla="*/ 1225 w 1229"/>
                <a:gd name="T1" fmla="*/ 665 h 1229"/>
                <a:gd name="T2" fmla="*/ 1201 w 1229"/>
                <a:gd name="T3" fmla="*/ 629 h 1229"/>
                <a:gd name="T4" fmla="*/ 1101 w 1229"/>
                <a:gd name="T5" fmla="*/ 598 h 1229"/>
                <a:gd name="T6" fmla="*/ 1039 w 1229"/>
                <a:gd name="T7" fmla="*/ 535 h 1229"/>
                <a:gd name="T8" fmla="*/ 1046 w 1229"/>
                <a:gd name="T9" fmla="*/ 447 h 1229"/>
                <a:gd name="T10" fmla="*/ 1146 w 1229"/>
                <a:gd name="T11" fmla="*/ 354 h 1229"/>
                <a:gd name="T12" fmla="*/ 1152 w 1229"/>
                <a:gd name="T13" fmla="*/ 314 h 1229"/>
                <a:gd name="T14" fmla="*/ 1082 w 1229"/>
                <a:gd name="T15" fmla="*/ 216 h 1229"/>
                <a:gd name="T16" fmla="*/ 1031 w 1229"/>
                <a:gd name="T17" fmla="*/ 209 h 1229"/>
                <a:gd name="T18" fmla="*/ 920 w 1229"/>
                <a:gd name="T19" fmla="*/ 266 h 1229"/>
                <a:gd name="T20" fmla="*/ 848 w 1229"/>
                <a:gd name="T21" fmla="*/ 253 h 1229"/>
                <a:gd name="T22" fmla="*/ 802 w 1229"/>
                <a:gd name="T23" fmla="*/ 206 h 1229"/>
                <a:gd name="T24" fmla="*/ 806 w 1229"/>
                <a:gd name="T25" fmla="*/ 53 h 1229"/>
                <a:gd name="T26" fmla="*/ 782 w 1229"/>
                <a:gd name="T27" fmla="*/ 24 h 1229"/>
                <a:gd name="T28" fmla="*/ 663 w 1229"/>
                <a:gd name="T29" fmla="*/ 4 h 1229"/>
                <a:gd name="T30" fmla="*/ 628 w 1229"/>
                <a:gd name="T31" fmla="*/ 29 h 1229"/>
                <a:gd name="T32" fmla="*/ 586 w 1229"/>
                <a:gd name="T33" fmla="*/ 164 h 1229"/>
                <a:gd name="T34" fmla="*/ 535 w 1229"/>
                <a:gd name="T35" fmla="*/ 192 h 1229"/>
                <a:gd name="T36" fmla="*/ 457 w 1229"/>
                <a:gd name="T37" fmla="*/ 192 h 1229"/>
                <a:gd name="T38" fmla="*/ 363 w 1229"/>
                <a:gd name="T39" fmla="*/ 90 h 1229"/>
                <a:gd name="T40" fmla="*/ 325 w 1229"/>
                <a:gd name="T41" fmla="*/ 79 h 1229"/>
                <a:gd name="T42" fmla="*/ 218 w 1229"/>
                <a:gd name="T43" fmla="*/ 152 h 1229"/>
                <a:gd name="T44" fmla="*/ 210 w 1229"/>
                <a:gd name="T45" fmla="*/ 202 h 1229"/>
                <a:gd name="T46" fmla="*/ 264 w 1229"/>
                <a:gd name="T47" fmla="*/ 309 h 1229"/>
                <a:gd name="T48" fmla="*/ 253 w 1229"/>
                <a:gd name="T49" fmla="*/ 389 h 1229"/>
                <a:gd name="T50" fmla="*/ 195 w 1229"/>
                <a:gd name="T51" fmla="*/ 431 h 1229"/>
                <a:gd name="T52" fmla="*/ 73 w 1229"/>
                <a:gd name="T53" fmla="*/ 421 h 1229"/>
                <a:gd name="T54" fmla="*/ 25 w 1229"/>
                <a:gd name="T55" fmla="*/ 459 h 1229"/>
                <a:gd name="T56" fmla="*/ 6 w 1229"/>
                <a:gd name="T57" fmla="*/ 563 h 1229"/>
                <a:gd name="T58" fmla="*/ 36 w 1229"/>
                <a:gd name="T59" fmla="*/ 607 h 1229"/>
                <a:gd name="T60" fmla="*/ 148 w 1229"/>
                <a:gd name="T61" fmla="*/ 644 h 1229"/>
                <a:gd name="T62" fmla="*/ 195 w 1229"/>
                <a:gd name="T63" fmla="*/ 714 h 1229"/>
                <a:gd name="T64" fmla="*/ 183 w 1229"/>
                <a:gd name="T65" fmla="*/ 783 h 1229"/>
                <a:gd name="T66" fmla="*/ 97 w 1229"/>
                <a:gd name="T67" fmla="*/ 865 h 1229"/>
                <a:gd name="T68" fmla="*/ 87 w 1229"/>
                <a:gd name="T69" fmla="*/ 920 h 1229"/>
                <a:gd name="T70" fmla="*/ 149 w 1229"/>
                <a:gd name="T71" fmla="*/ 1008 h 1229"/>
                <a:gd name="T72" fmla="*/ 201 w 1229"/>
                <a:gd name="T73" fmla="*/ 1021 h 1229"/>
                <a:gd name="T74" fmla="*/ 315 w 1229"/>
                <a:gd name="T75" fmla="*/ 963 h 1229"/>
                <a:gd name="T76" fmla="*/ 400 w 1229"/>
                <a:gd name="T77" fmla="*/ 987 h 1229"/>
                <a:gd name="T78" fmla="*/ 430 w 1229"/>
                <a:gd name="T79" fmla="*/ 1046 h 1229"/>
                <a:gd name="T80" fmla="*/ 425 w 1229"/>
                <a:gd name="T81" fmla="*/ 1163 h 1229"/>
                <a:gd name="T82" fmla="*/ 455 w 1229"/>
                <a:gd name="T83" fmla="*/ 1202 h 1229"/>
                <a:gd name="T84" fmla="*/ 566 w 1229"/>
                <a:gd name="T85" fmla="*/ 1221 h 1229"/>
                <a:gd name="T86" fmla="*/ 610 w 1229"/>
                <a:gd name="T87" fmla="*/ 1199 h 1229"/>
                <a:gd name="T88" fmla="*/ 649 w 1229"/>
                <a:gd name="T89" fmla="*/ 1075 h 1229"/>
                <a:gd name="T90" fmla="*/ 716 w 1229"/>
                <a:gd name="T91" fmla="*/ 1034 h 1229"/>
                <a:gd name="T92" fmla="*/ 794 w 1229"/>
                <a:gd name="T93" fmla="*/ 1054 h 1229"/>
                <a:gd name="T94" fmla="*/ 866 w 1229"/>
                <a:gd name="T95" fmla="*/ 1133 h 1229"/>
                <a:gd name="T96" fmla="*/ 911 w 1229"/>
                <a:gd name="T97" fmla="*/ 1147 h 1229"/>
                <a:gd name="T98" fmla="*/ 1015 w 1229"/>
                <a:gd name="T99" fmla="*/ 1076 h 1229"/>
                <a:gd name="T100" fmla="*/ 1024 w 1229"/>
                <a:gd name="T101" fmla="*/ 1032 h 1229"/>
                <a:gd name="T102" fmla="*/ 961 w 1229"/>
                <a:gd name="T103" fmla="*/ 895 h 1229"/>
                <a:gd name="T104" fmla="*/ 989 w 1229"/>
                <a:gd name="T105" fmla="*/ 831 h 1229"/>
                <a:gd name="T106" fmla="*/ 1045 w 1229"/>
                <a:gd name="T107" fmla="*/ 798 h 1229"/>
                <a:gd name="T108" fmla="*/ 1154 w 1229"/>
                <a:gd name="T109" fmla="*/ 801 h 1229"/>
                <a:gd name="T110" fmla="*/ 1197 w 1229"/>
                <a:gd name="T111" fmla="*/ 785 h 1229"/>
                <a:gd name="T112" fmla="*/ 1225 w 1229"/>
                <a:gd name="T113" fmla="*/ 665 h 1229"/>
                <a:gd name="T114" fmla="*/ 596 w 1229"/>
                <a:gd name="T115" fmla="*/ 729 h 1229"/>
                <a:gd name="T116" fmla="*/ 499 w 1229"/>
                <a:gd name="T117" fmla="*/ 592 h 1229"/>
                <a:gd name="T118" fmla="*/ 636 w 1229"/>
                <a:gd name="T119" fmla="*/ 495 h 1229"/>
                <a:gd name="T120" fmla="*/ 733 w 1229"/>
                <a:gd name="T121" fmla="*/ 632 h 1229"/>
                <a:gd name="T122" fmla="*/ 596 w 1229"/>
                <a:gd name="T123" fmla="*/ 7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1229">
                  <a:moveTo>
                    <a:pt x="1225" y="665"/>
                  </a:moveTo>
                  <a:cubicBezTo>
                    <a:pt x="1229" y="635"/>
                    <a:pt x="1201" y="629"/>
                    <a:pt x="1201" y="629"/>
                  </a:cubicBezTo>
                  <a:cubicBezTo>
                    <a:pt x="1201" y="629"/>
                    <a:pt x="1154" y="612"/>
                    <a:pt x="1101" y="598"/>
                  </a:cubicBezTo>
                  <a:cubicBezTo>
                    <a:pt x="1048" y="583"/>
                    <a:pt x="1039" y="535"/>
                    <a:pt x="1039" y="535"/>
                  </a:cubicBezTo>
                  <a:cubicBezTo>
                    <a:pt x="1013" y="473"/>
                    <a:pt x="1046" y="447"/>
                    <a:pt x="1046" y="447"/>
                  </a:cubicBezTo>
                  <a:cubicBezTo>
                    <a:pt x="1146" y="354"/>
                    <a:pt x="1146" y="354"/>
                    <a:pt x="1146" y="354"/>
                  </a:cubicBezTo>
                  <a:cubicBezTo>
                    <a:pt x="1166" y="334"/>
                    <a:pt x="1152" y="314"/>
                    <a:pt x="1152" y="314"/>
                  </a:cubicBezTo>
                  <a:cubicBezTo>
                    <a:pt x="1082" y="216"/>
                    <a:pt x="1082" y="216"/>
                    <a:pt x="1082" y="216"/>
                  </a:cubicBezTo>
                  <a:cubicBezTo>
                    <a:pt x="1062" y="189"/>
                    <a:pt x="1031" y="209"/>
                    <a:pt x="1031" y="209"/>
                  </a:cubicBezTo>
                  <a:cubicBezTo>
                    <a:pt x="920" y="266"/>
                    <a:pt x="920" y="266"/>
                    <a:pt x="920" y="266"/>
                  </a:cubicBezTo>
                  <a:cubicBezTo>
                    <a:pt x="899" y="275"/>
                    <a:pt x="848" y="253"/>
                    <a:pt x="848" y="253"/>
                  </a:cubicBezTo>
                  <a:cubicBezTo>
                    <a:pt x="818" y="239"/>
                    <a:pt x="802" y="206"/>
                    <a:pt x="802" y="206"/>
                  </a:cubicBezTo>
                  <a:cubicBezTo>
                    <a:pt x="806" y="53"/>
                    <a:pt x="806" y="53"/>
                    <a:pt x="806" y="53"/>
                  </a:cubicBezTo>
                  <a:cubicBezTo>
                    <a:pt x="807" y="32"/>
                    <a:pt x="782" y="24"/>
                    <a:pt x="782" y="24"/>
                  </a:cubicBezTo>
                  <a:cubicBezTo>
                    <a:pt x="663" y="4"/>
                    <a:pt x="663" y="4"/>
                    <a:pt x="663" y="4"/>
                  </a:cubicBezTo>
                  <a:cubicBezTo>
                    <a:pt x="635" y="0"/>
                    <a:pt x="628" y="29"/>
                    <a:pt x="628" y="29"/>
                  </a:cubicBezTo>
                  <a:cubicBezTo>
                    <a:pt x="626" y="35"/>
                    <a:pt x="586" y="164"/>
                    <a:pt x="586" y="164"/>
                  </a:cubicBezTo>
                  <a:cubicBezTo>
                    <a:pt x="578" y="177"/>
                    <a:pt x="535" y="192"/>
                    <a:pt x="535" y="192"/>
                  </a:cubicBezTo>
                  <a:cubicBezTo>
                    <a:pt x="494" y="211"/>
                    <a:pt x="457" y="192"/>
                    <a:pt x="457" y="192"/>
                  </a:cubicBezTo>
                  <a:cubicBezTo>
                    <a:pt x="363" y="90"/>
                    <a:pt x="363" y="90"/>
                    <a:pt x="363" y="90"/>
                  </a:cubicBezTo>
                  <a:cubicBezTo>
                    <a:pt x="350" y="72"/>
                    <a:pt x="325" y="79"/>
                    <a:pt x="325" y="79"/>
                  </a:cubicBezTo>
                  <a:cubicBezTo>
                    <a:pt x="218" y="152"/>
                    <a:pt x="218" y="152"/>
                    <a:pt x="218" y="152"/>
                  </a:cubicBezTo>
                  <a:cubicBezTo>
                    <a:pt x="196" y="170"/>
                    <a:pt x="210" y="202"/>
                    <a:pt x="210" y="202"/>
                  </a:cubicBezTo>
                  <a:cubicBezTo>
                    <a:pt x="264" y="309"/>
                    <a:pt x="264" y="309"/>
                    <a:pt x="264" y="309"/>
                  </a:cubicBezTo>
                  <a:cubicBezTo>
                    <a:pt x="284" y="340"/>
                    <a:pt x="253" y="389"/>
                    <a:pt x="253" y="389"/>
                  </a:cubicBezTo>
                  <a:cubicBezTo>
                    <a:pt x="235" y="421"/>
                    <a:pt x="195" y="431"/>
                    <a:pt x="195" y="431"/>
                  </a:cubicBezTo>
                  <a:cubicBezTo>
                    <a:pt x="73" y="421"/>
                    <a:pt x="73" y="421"/>
                    <a:pt x="73" y="421"/>
                  </a:cubicBezTo>
                  <a:cubicBezTo>
                    <a:pt x="30" y="419"/>
                    <a:pt x="25" y="459"/>
                    <a:pt x="25" y="459"/>
                  </a:cubicBezTo>
                  <a:cubicBezTo>
                    <a:pt x="6" y="563"/>
                    <a:pt x="6" y="563"/>
                    <a:pt x="6" y="563"/>
                  </a:cubicBezTo>
                  <a:cubicBezTo>
                    <a:pt x="0" y="600"/>
                    <a:pt x="36" y="607"/>
                    <a:pt x="36" y="607"/>
                  </a:cubicBezTo>
                  <a:cubicBezTo>
                    <a:pt x="148" y="644"/>
                    <a:pt x="148" y="644"/>
                    <a:pt x="148" y="644"/>
                  </a:cubicBezTo>
                  <a:cubicBezTo>
                    <a:pt x="189" y="655"/>
                    <a:pt x="195" y="714"/>
                    <a:pt x="195" y="714"/>
                  </a:cubicBezTo>
                  <a:cubicBezTo>
                    <a:pt x="208" y="764"/>
                    <a:pt x="183" y="783"/>
                    <a:pt x="183" y="783"/>
                  </a:cubicBezTo>
                  <a:cubicBezTo>
                    <a:pt x="97" y="865"/>
                    <a:pt x="97" y="865"/>
                    <a:pt x="97" y="865"/>
                  </a:cubicBezTo>
                  <a:cubicBezTo>
                    <a:pt x="67" y="888"/>
                    <a:pt x="87" y="920"/>
                    <a:pt x="87" y="920"/>
                  </a:cubicBezTo>
                  <a:cubicBezTo>
                    <a:pt x="149" y="1008"/>
                    <a:pt x="149" y="1008"/>
                    <a:pt x="149" y="1008"/>
                  </a:cubicBezTo>
                  <a:cubicBezTo>
                    <a:pt x="179" y="1038"/>
                    <a:pt x="201" y="1021"/>
                    <a:pt x="201" y="1021"/>
                  </a:cubicBezTo>
                  <a:cubicBezTo>
                    <a:pt x="315" y="963"/>
                    <a:pt x="315" y="963"/>
                    <a:pt x="315" y="963"/>
                  </a:cubicBezTo>
                  <a:cubicBezTo>
                    <a:pt x="356" y="943"/>
                    <a:pt x="400" y="987"/>
                    <a:pt x="400" y="987"/>
                  </a:cubicBezTo>
                  <a:cubicBezTo>
                    <a:pt x="437" y="1013"/>
                    <a:pt x="430" y="1046"/>
                    <a:pt x="430" y="1046"/>
                  </a:cubicBezTo>
                  <a:cubicBezTo>
                    <a:pt x="425" y="1163"/>
                    <a:pt x="425" y="1163"/>
                    <a:pt x="425" y="1163"/>
                  </a:cubicBezTo>
                  <a:cubicBezTo>
                    <a:pt x="422" y="1190"/>
                    <a:pt x="455" y="1202"/>
                    <a:pt x="455" y="1202"/>
                  </a:cubicBezTo>
                  <a:cubicBezTo>
                    <a:pt x="566" y="1221"/>
                    <a:pt x="566" y="1221"/>
                    <a:pt x="566" y="1221"/>
                  </a:cubicBezTo>
                  <a:cubicBezTo>
                    <a:pt x="605" y="1229"/>
                    <a:pt x="610" y="1199"/>
                    <a:pt x="610" y="1199"/>
                  </a:cubicBezTo>
                  <a:cubicBezTo>
                    <a:pt x="649" y="1075"/>
                    <a:pt x="649" y="1075"/>
                    <a:pt x="649" y="1075"/>
                  </a:cubicBezTo>
                  <a:cubicBezTo>
                    <a:pt x="661" y="1042"/>
                    <a:pt x="716" y="1034"/>
                    <a:pt x="716" y="1034"/>
                  </a:cubicBezTo>
                  <a:cubicBezTo>
                    <a:pt x="769" y="1019"/>
                    <a:pt x="794" y="1054"/>
                    <a:pt x="794" y="1054"/>
                  </a:cubicBezTo>
                  <a:cubicBezTo>
                    <a:pt x="866" y="1133"/>
                    <a:pt x="866" y="1133"/>
                    <a:pt x="866" y="1133"/>
                  </a:cubicBezTo>
                  <a:cubicBezTo>
                    <a:pt x="880" y="1157"/>
                    <a:pt x="911" y="1147"/>
                    <a:pt x="911" y="1147"/>
                  </a:cubicBezTo>
                  <a:cubicBezTo>
                    <a:pt x="1015" y="1076"/>
                    <a:pt x="1015" y="1076"/>
                    <a:pt x="1015" y="1076"/>
                  </a:cubicBezTo>
                  <a:cubicBezTo>
                    <a:pt x="1039" y="1054"/>
                    <a:pt x="1024" y="1032"/>
                    <a:pt x="1024" y="1032"/>
                  </a:cubicBezTo>
                  <a:cubicBezTo>
                    <a:pt x="961" y="895"/>
                    <a:pt x="961" y="895"/>
                    <a:pt x="961" y="895"/>
                  </a:cubicBezTo>
                  <a:cubicBezTo>
                    <a:pt x="952" y="871"/>
                    <a:pt x="989" y="831"/>
                    <a:pt x="989" y="831"/>
                  </a:cubicBezTo>
                  <a:cubicBezTo>
                    <a:pt x="1014" y="796"/>
                    <a:pt x="1045" y="798"/>
                    <a:pt x="1045" y="798"/>
                  </a:cubicBezTo>
                  <a:cubicBezTo>
                    <a:pt x="1154" y="801"/>
                    <a:pt x="1154" y="801"/>
                    <a:pt x="1154" y="801"/>
                  </a:cubicBezTo>
                  <a:cubicBezTo>
                    <a:pt x="1194" y="807"/>
                    <a:pt x="1197" y="785"/>
                    <a:pt x="1197" y="785"/>
                  </a:cubicBezTo>
                  <a:cubicBezTo>
                    <a:pt x="1197" y="785"/>
                    <a:pt x="1220" y="696"/>
                    <a:pt x="1225" y="665"/>
                  </a:cubicBezTo>
                  <a:close/>
                  <a:moveTo>
                    <a:pt x="596" y="729"/>
                  </a:moveTo>
                  <a:cubicBezTo>
                    <a:pt x="531" y="718"/>
                    <a:pt x="488" y="657"/>
                    <a:pt x="499" y="592"/>
                  </a:cubicBezTo>
                  <a:cubicBezTo>
                    <a:pt x="510" y="528"/>
                    <a:pt x="571" y="484"/>
                    <a:pt x="636" y="495"/>
                  </a:cubicBezTo>
                  <a:cubicBezTo>
                    <a:pt x="701" y="507"/>
                    <a:pt x="744" y="568"/>
                    <a:pt x="733" y="632"/>
                  </a:cubicBezTo>
                  <a:cubicBezTo>
                    <a:pt x="722" y="697"/>
                    <a:pt x="660" y="740"/>
                    <a:pt x="596" y="729"/>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8" name="Freeform 492"/>
            <p:cNvSpPr>
              <a:spLocks noEditPoints="1"/>
            </p:cNvSpPr>
            <p:nvPr/>
          </p:nvSpPr>
          <p:spPr bwMode="auto">
            <a:xfrm>
              <a:off x="4893297" y="2041048"/>
              <a:ext cx="288826" cy="294010"/>
            </a:xfrm>
            <a:custGeom>
              <a:avLst/>
              <a:gdLst>
                <a:gd name="T0" fmla="*/ 128 w 165"/>
                <a:gd name="T1" fmla="*/ 26 h 168"/>
                <a:gd name="T2" fmla="*/ 25 w 165"/>
                <a:gd name="T3" fmla="*/ 37 h 168"/>
                <a:gd name="T4" fmla="*/ 36 w 165"/>
                <a:gd name="T5" fmla="*/ 142 h 168"/>
                <a:gd name="T6" fmla="*/ 140 w 165"/>
                <a:gd name="T7" fmla="*/ 130 h 168"/>
                <a:gd name="T8" fmla="*/ 128 w 165"/>
                <a:gd name="T9" fmla="*/ 26 h 168"/>
                <a:gd name="T10" fmla="*/ 50 w 165"/>
                <a:gd name="T11" fmla="*/ 124 h 168"/>
                <a:gd name="T12" fmla="*/ 42 w 165"/>
                <a:gd name="T13" fmla="*/ 51 h 168"/>
                <a:gd name="T14" fmla="*/ 114 w 165"/>
                <a:gd name="T15" fmla="*/ 43 h 168"/>
                <a:gd name="T16" fmla="*/ 122 w 165"/>
                <a:gd name="T17" fmla="*/ 116 h 168"/>
                <a:gd name="T18" fmla="*/ 50 w 165"/>
                <a:gd name="T19"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8">
                  <a:moveTo>
                    <a:pt x="128" y="26"/>
                  </a:moveTo>
                  <a:cubicBezTo>
                    <a:pt x="97" y="0"/>
                    <a:pt x="50" y="5"/>
                    <a:pt x="25" y="37"/>
                  </a:cubicBezTo>
                  <a:cubicBezTo>
                    <a:pt x="0" y="69"/>
                    <a:pt x="5" y="116"/>
                    <a:pt x="36" y="142"/>
                  </a:cubicBezTo>
                  <a:cubicBezTo>
                    <a:pt x="68" y="168"/>
                    <a:pt x="114" y="163"/>
                    <a:pt x="140" y="130"/>
                  </a:cubicBezTo>
                  <a:cubicBezTo>
                    <a:pt x="165" y="98"/>
                    <a:pt x="160" y="51"/>
                    <a:pt x="128" y="26"/>
                  </a:cubicBezTo>
                  <a:close/>
                  <a:moveTo>
                    <a:pt x="50" y="124"/>
                  </a:moveTo>
                  <a:cubicBezTo>
                    <a:pt x="28" y="107"/>
                    <a:pt x="25" y="74"/>
                    <a:pt x="42" y="51"/>
                  </a:cubicBezTo>
                  <a:cubicBezTo>
                    <a:pt x="60" y="29"/>
                    <a:pt x="92" y="25"/>
                    <a:pt x="114" y="43"/>
                  </a:cubicBezTo>
                  <a:cubicBezTo>
                    <a:pt x="136" y="61"/>
                    <a:pt x="140" y="94"/>
                    <a:pt x="122" y="116"/>
                  </a:cubicBezTo>
                  <a:cubicBezTo>
                    <a:pt x="105" y="139"/>
                    <a:pt x="72" y="142"/>
                    <a:pt x="50" y="1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199" name="Freeform 493"/>
            <p:cNvSpPr/>
            <p:nvPr/>
          </p:nvSpPr>
          <p:spPr bwMode="auto">
            <a:xfrm>
              <a:off x="4888113" y="2272109"/>
              <a:ext cx="91091" cy="108865"/>
            </a:xfrm>
            <a:custGeom>
              <a:avLst/>
              <a:gdLst>
                <a:gd name="T0" fmla="*/ 20 w 52"/>
                <a:gd name="T1" fmla="*/ 56 h 62"/>
                <a:gd name="T2" fmla="*/ 5 w 52"/>
                <a:gd name="T3" fmla="*/ 58 h 62"/>
                <a:gd name="T4" fmla="*/ 5 w 52"/>
                <a:gd name="T5" fmla="*/ 58 h 62"/>
                <a:gd name="T6" fmla="*/ 3 w 52"/>
                <a:gd name="T7" fmla="*/ 43 h 62"/>
                <a:gd name="T8" fmla="*/ 31 w 52"/>
                <a:gd name="T9" fmla="*/ 6 h 62"/>
                <a:gd name="T10" fmla="*/ 46 w 52"/>
                <a:gd name="T11" fmla="*/ 4 h 62"/>
                <a:gd name="T12" fmla="*/ 46 w 52"/>
                <a:gd name="T13" fmla="*/ 4 h 62"/>
                <a:gd name="T14" fmla="*/ 48 w 52"/>
                <a:gd name="T15" fmla="*/ 20 h 62"/>
                <a:gd name="T16" fmla="*/ 20 w 52"/>
                <a:gd name="T17"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20" y="56"/>
                  </a:moveTo>
                  <a:cubicBezTo>
                    <a:pt x="17" y="61"/>
                    <a:pt x="10" y="62"/>
                    <a:pt x="5" y="58"/>
                  </a:cubicBezTo>
                  <a:cubicBezTo>
                    <a:pt x="5" y="58"/>
                    <a:pt x="5" y="58"/>
                    <a:pt x="5" y="58"/>
                  </a:cubicBezTo>
                  <a:cubicBezTo>
                    <a:pt x="0" y="54"/>
                    <a:pt x="0" y="47"/>
                    <a:pt x="3" y="43"/>
                  </a:cubicBezTo>
                  <a:cubicBezTo>
                    <a:pt x="31" y="6"/>
                    <a:pt x="31" y="6"/>
                    <a:pt x="31" y="6"/>
                  </a:cubicBezTo>
                  <a:cubicBezTo>
                    <a:pt x="35" y="1"/>
                    <a:pt x="42" y="0"/>
                    <a:pt x="46" y="4"/>
                  </a:cubicBezTo>
                  <a:cubicBezTo>
                    <a:pt x="46" y="4"/>
                    <a:pt x="46" y="4"/>
                    <a:pt x="46" y="4"/>
                  </a:cubicBezTo>
                  <a:cubicBezTo>
                    <a:pt x="51" y="8"/>
                    <a:pt x="52" y="15"/>
                    <a:pt x="48" y="20"/>
                  </a:cubicBezTo>
                  <a:lnTo>
                    <a:pt x="20" y="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0" name="Freeform 494"/>
            <p:cNvSpPr/>
            <p:nvPr/>
          </p:nvSpPr>
          <p:spPr bwMode="auto">
            <a:xfrm>
              <a:off x="4975501" y="2106219"/>
              <a:ext cx="70355" cy="47397"/>
            </a:xfrm>
            <a:custGeom>
              <a:avLst/>
              <a:gdLst>
                <a:gd name="T0" fmla="*/ 8 w 40"/>
                <a:gd name="T1" fmla="*/ 26 h 27"/>
                <a:gd name="T2" fmla="*/ 9 w 40"/>
                <a:gd name="T3" fmla="*/ 25 h 27"/>
                <a:gd name="T4" fmla="*/ 34 w 40"/>
                <a:gd name="T5" fmla="*/ 10 h 27"/>
                <a:gd name="T6" fmla="*/ 32 w 40"/>
                <a:gd name="T7" fmla="*/ 1 h 27"/>
                <a:gd name="T8" fmla="*/ 32 w 40"/>
                <a:gd name="T9" fmla="*/ 0 h 27"/>
                <a:gd name="T10" fmla="*/ 2 w 40"/>
                <a:gd name="T11" fmla="*/ 19 h 27"/>
                <a:gd name="T12" fmla="*/ 1 w 40"/>
                <a:gd name="T13" fmla="*/ 19 h 27"/>
                <a:gd name="T14" fmla="*/ 8 w 40"/>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8" y="26"/>
                  </a:moveTo>
                  <a:cubicBezTo>
                    <a:pt x="9" y="26"/>
                    <a:pt x="9" y="25"/>
                    <a:pt x="9" y="25"/>
                  </a:cubicBezTo>
                  <a:cubicBezTo>
                    <a:pt x="16" y="17"/>
                    <a:pt x="25" y="12"/>
                    <a:pt x="34" y="10"/>
                  </a:cubicBezTo>
                  <a:cubicBezTo>
                    <a:pt x="40" y="4"/>
                    <a:pt x="32" y="1"/>
                    <a:pt x="32" y="1"/>
                  </a:cubicBezTo>
                  <a:cubicBezTo>
                    <a:pt x="32" y="1"/>
                    <a:pt x="32" y="1"/>
                    <a:pt x="32" y="0"/>
                  </a:cubicBezTo>
                  <a:cubicBezTo>
                    <a:pt x="21" y="3"/>
                    <a:pt x="10" y="9"/>
                    <a:pt x="2" y="19"/>
                  </a:cubicBezTo>
                  <a:cubicBezTo>
                    <a:pt x="2" y="19"/>
                    <a:pt x="1" y="19"/>
                    <a:pt x="1" y="19"/>
                  </a:cubicBezTo>
                  <a:cubicBezTo>
                    <a:pt x="0" y="27"/>
                    <a:pt x="8" y="26"/>
                    <a:pt x="8" y="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1" name="Freeform 522"/>
            <p:cNvSpPr/>
            <p:nvPr/>
          </p:nvSpPr>
          <p:spPr bwMode="auto">
            <a:xfrm>
              <a:off x="5487242" y="2869758"/>
              <a:ext cx="251797" cy="174777"/>
            </a:xfrm>
            <a:custGeom>
              <a:avLst/>
              <a:gdLst>
                <a:gd name="T0" fmla="*/ 296 w 340"/>
                <a:gd name="T1" fmla="*/ 96 h 236"/>
                <a:gd name="T2" fmla="*/ 319 w 340"/>
                <a:gd name="T3" fmla="*/ 52 h 236"/>
                <a:gd name="T4" fmla="*/ 340 w 340"/>
                <a:gd name="T5" fmla="*/ 4 h 236"/>
                <a:gd name="T6" fmla="*/ 286 w 340"/>
                <a:gd name="T7" fmla="*/ 2 h 236"/>
                <a:gd name="T8" fmla="*/ 232 w 340"/>
                <a:gd name="T9" fmla="*/ 0 h 236"/>
                <a:gd name="T10" fmla="*/ 253 w 340"/>
                <a:gd name="T11" fmla="*/ 26 h 236"/>
                <a:gd name="T12" fmla="*/ 2 w 340"/>
                <a:gd name="T13" fmla="*/ 175 h 236"/>
                <a:gd name="T14" fmla="*/ 0 w 340"/>
                <a:gd name="T15" fmla="*/ 236 h 236"/>
                <a:gd name="T16" fmla="*/ 272 w 340"/>
                <a:gd name="T17" fmla="*/ 66 h 236"/>
                <a:gd name="T18" fmla="*/ 296 w 340"/>
                <a:gd name="T1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36">
                  <a:moveTo>
                    <a:pt x="296" y="96"/>
                  </a:moveTo>
                  <a:lnTo>
                    <a:pt x="319" y="52"/>
                  </a:lnTo>
                  <a:lnTo>
                    <a:pt x="340" y="4"/>
                  </a:lnTo>
                  <a:lnTo>
                    <a:pt x="286" y="2"/>
                  </a:lnTo>
                  <a:lnTo>
                    <a:pt x="232" y="0"/>
                  </a:lnTo>
                  <a:lnTo>
                    <a:pt x="253" y="26"/>
                  </a:lnTo>
                  <a:lnTo>
                    <a:pt x="2" y="175"/>
                  </a:lnTo>
                  <a:lnTo>
                    <a:pt x="0" y="236"/>
                  </a:lnTo>
                  <a:lnTo>
                    <a:pt x="272" y="66"/>
                  </a:lnTo>
                  <a:lnTo>
                    <a:pt x="296"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2" name="Freeform 523"/>
            <p:cNvSpPr/>
            <p:nvPr/>
          </p:nvSpPr>
          <p:spPr bwMode="auto">
            <a:xfrm>
              <a:off x="5669425" y="2953443"/>
              <a:ext cx="68133" cy="239948"/>
            </a:xfrm>
            <a:custGeom>
              <a:avLst/>
              <a:gdLst>
                <a:gd name="T0" fmla="*/ 39 w 39"/>
                <a:gd name="T1" fmla="*/ 125 h 137"/>
                <a:gd name="T2" fmla="*/ 26 w 39"/>
                <a:gd name="T3" fmla="*/ 137 h 137"/>
                <a:gd name="T4" fmla="*/ 13 w 39"/>
                <a:gd name="T5" fmla="*/ 137 h 137"/>
                <a:gd name="T6" fmla="*/ 0 w 39"/>
                <a:gd name="T7" fmla="*/ 125 h 137"/>
                <a:gd name="T8" fmla="*/ 0 w 39"/>
                <a:gd name="T9" fmla="*/ 13 h 137"/>
                <a:gd name="T10" fmla="*/ 13 w 39"/>
                <a:gd name="T11" fmla="*/ 0 h 137"/>
                <a:gd name="T12" fmla="*/ 26 w 39"/>
                <a:gd name="T13" fmla="*/ 0 h 137"/>
                <a:gd name="T14" fmla="*/ 39 w 39"/>
                <a:gd name="T15" fmla="*/ 13 h 137"/>
                <a:gd name="T16" fmla="*/ 39 w 39"/>
                <a:gd name="T17"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37">
                  <a:moveTo>
                    <a:pt x="39" y="125"/>
                  </a:moveTo>
                  <a:cubicBezTo>
                    <a:pt x="39" y="132"/>
                    <a:pt x="33" y="137"/>
                    <a:pt x="26" y="137"/>
                  </a:cubicBezTo>
                  <a:cubicBezTo>
                    <a:pt x="13" y="137"/>
                    <a:pt x="13" y="137"/>
                    <a:pt x="13" y="137"/>
                  </a:cubicBezTo>
                  <a:cubicBezTo>
                    <a:pt x="6" y="137"/>
                    <a:pt x="0" y="132"/>
                    <a:pt x="0" y="125"/>
                  </a:cubicBezTo>
                  <a:cubicBezTo>
                    <a:pt x="0" y="13"/>
                    <a:pt x="0" y="13"/>
                    <a:pt x="0" y="13"/>
                  </a:cubicBezTo>
                  <a:cubicBezTo>
                    <a:pt x="0" y="6"/>
                    <a:pt x="6" y="0"/>
                    <a:pt x="13" y="0"/>
                  </a:cubicBezTo>
                  <a:cubicBezTo>
                    <a:pt x="26" y="0"/>
                    <a:pt x="26" y="0"/>
                    <a:pt x="26" y="0"/>
                  </a:cubicBezTo>
                  <a:cubicBezTo>
                    <a:pt x="33" y="0"/>
                    <a:pt x="39" y="6"/>
                    <a:pt x="39" y="13"/>
                  </a:cubicBezTo>
                  <a:lnTo>
                    <a:pt x="39" y="1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3" name="Freeform 524"/>
            <p:cNvSpPr/>
            <p:nvPr/>
          </p:nvSpPr>
          <p:spPr bwMode="auto">
            <a:xfrm>
              <a:off x="5579815" y="3004543"/>
              <a:ext cx="66652" cy="188848"/>
            </a:xfrm>
            <a:custGeom>
              <a:avLst/>
              <a:gdLst>
                <a:gd name="T0" fmla="*/ 38 w 38"/>
                <a:gd name="T1" fmla="*/ 96 h 108"/>
                <a:gd name="T2" fmla="*/ 26 w 38"/>
                <a:gd name="T3" fmla="*/ 108 h 108"/>
                <a:gd name="T4" fmla="*/ 13 w 38"/>
                <a:gd name="T5" fmla="*/ 108 h 108"/>
                <a:gd name="T6" fmla="*/ 0 w 38"/>
                <a:gd name="T7" fmla="*/ 96 h 108"/>
                <a:gd name="T8" fmla="*/ 0 w 38"/>
                <a:gd name="T9" fmla="*/ 12 h 108"/>
                <a:gd name="T10" fmla="*/ 13 w 38"/>
                <a:gd name="T11" fmla="*/ 0 h 108"/>
                <a:gd name="T12" fmla="*/ 26 w 38"/>
                <a:gd name="T13" fmla="*/ 0 h 108"/>
                <a:gd name="T14" fmla="*/ 38 w 38"/>
                <a:gd name="T15" fmla="*/ 12 h 108"/>
                <a:gd name="T16" fmla="*/ 38 w 38"/>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08">
                  <a:moveTo>
                    <a:pt x="38" y="96"/>
                  </a:moveTo>
                  <a:cubicBezTo>
                    <a:pt x="38" y="103"/>
                    <a:pt x="33" y="108"/>
                    <a:pt x="26" y="108"/>
                  </a:cubicBezTo>
                  <a:cubicBezTo>
                    <a:pt x="13" y="108"/>
                    <a:pt x="13" y="108"/>
                    <a:pt x="13" y="108"/>
                  </a:cubicBezTo>
                  <a:cubicBezTo>
                    <a:pt x="6" y="108"/>
                    <a:pt x="0" y="103"/>
                    <a:pt x="0" y="96"/>
                  </a:cubicBezTo>
                  <a:cubicBezTo>
                    <a:pt x="0" y="12"/>
                    <a:pt x="0" y="12"/>
                    <a:pt x="0" y="12"/>
                  </a:cubicBezTo>
                  <a:cubicBezTo>
                    <a:pt x="0" y="6"/>
                    <a:pt x="6" y="0"/>
                    <a:pt x="13" y="0"/>
                  </a:cubicBezTo>
                  <a:cubicBezTo>
                    <a:pt x="26" y="0"/>
                    <a:pt x="26" y="0"/>
                    <a:pt x="26" y="0"/>
                  </a:cubicBezTo>
                  <a:cubicBezTo>
                    <a:pt x="33" y="0"/>
                    <a:pt x="38" y="6"/>
                    <a:pt x="38" y="12"/>
                  </a:cubicBezTo>
                  <a:lnTo>
                    <a:pt x="38"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4" name="Freeform 525"/>
            <p:cNvSpPr/>
            <p:nvPr/>
          </p:nvSpPr>
          <p:spPr bwMode="auto">
            <a:xfrm>
              <a:off x="5483540" y="3051200"/>
              <a:ext cx="79242" cy="148857"/>
            </a:xfrm>
            <a:custGeom>
              <a:avLst/>
              <a:gdLst>
                <a:gd name="T0" fmla="*/ 29 w 45"/>
                <a:gd name="T1" fmla="*/ 85 h 85"/>
                <a:gd name="T2" fmla="*/ 15 w 45"/>
                <a:gd name="T3" fmla="*/ 85 h 85"/>
                <a:gd name="T4" fmla="*/ 0 w 45"/>
                <a:gd name="T5" fmla="*/ 69 h 85"/>
                <a:gd name="T6" fmla="*/ 0 w 45"/>
                <a:gd name="T7" fmla="*/ 16 h 85"/>
                <a:gd name="T8" fmla="*/ 15 w 45"/>
                <a:gd name="T9" fmla="*/ 0 h 85"/>
                <a:gd name="T10" fmla="*/ 29 w 45"/>
                <a:gd name="T11" fmla="*/ 0 h 85"/>
                <a:gd name="T12" fmla="*/ 45 w 45"/>
                <a:gd name="T13" fmla="*/ 16 h 85"/>
                <a:gd name="T14" fmla="*/ 45 w 45"/>
                <a:gd name="T15" fmla="*/ 69 h 85"/>
                <a:gd name="T16" fmla="*/ 29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29" y="85"/>
                  </a:moveTo>
                  <a:cubicBezTo>
                    <a:pt x="15" y="85"/>
                    <a:pt x="15" y="85"/>
                    <a:pt x="15" y="85"/>
                  </a:cubicBezTo>
                  <a:cubicBezTo>
                    <a:pt x="7" y="85"/>
                    <a:pt x="0" y="78"/>
                    <a:pt x="0" y="69"/>
                  </a:cubicBezTo>
                  <a:cubicBezTo>
                    <a:pt x="0" y="16"/>
                    <a:pt x="0" y="16"/>
                    <a:pt x="0" y="16"/>
                  </a:cubicBezTo>
                  <a:cubicBezTo>
                    <a:pt x="0" y="7"/>
                    <a:pt x="7" y="0"/>
                    <a:pt x="15" y="0"/>
                  </a:cubicBezTo>
                  <a:cubicBezTo>
                    <a:pt x="29" y="0"/>
                    <a:pt x="29" y="0"/>
                    <a:pt x="29" y="0"/>
                  </a:cubicBezTo>
                  <a:cubicBezTo>
                    <a:pt x="37" y="0"/>
                    <a:pt x="45" y="7"/>
                    <a:pt x="45" y="16"/>
                  </a:cubicBezTo>
                  <a:cubicBezTo>
                    <a:pt x="45" y="69"/>
                    <a:pt x="45" y="69"/>
                    <a:pt x="45" y="69"/>
                  </a:cubicBezTo>
                  <a:cubicBezTo>
                    <a:pt x="45" y="78"/>
                    <a:pt x="37" y="85"/>
                    <a:pt x="29" y="8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5" name="Freeform 526"/>
            <p:cNvSpPr/>
            <p:nvPr/>
          </p:nvSpPr>
          <p:spPr bwMode="auto">
            <a:xfrm>
              <a:off x="5722006" y="2144729"/>
              <a:ext cx="138489" cy="134786"/>
            </a:xfrm>
            <a:custGeom>
              <a:avLst/>
              <a:gdLst>
                <a:gd name="T0" fmla="*/ 41 w 79"/>
                <a:gd name="T1" fmla="*/ 76 h 77"/>
                <a:gd name="T2" fmla="*/ 78 w 79"/>
                <a:gd name="T3" fmla="*/ 37 h 77"/>
                <a:gd name="T4" fmla="*/ 38 w 79"/>
                <a:gd name="T5" fmla="*/ 0 h 77"/>
                <a:gd name="T6" fmla="*/ 1 w 79"/>
                <a:gd name="T7" fmla="*/ 40 h 77"/>
                <a:gd name="T8" fmla="*/ 41 w 79"/>
                <a:gd name="T9" fmla="*/ 76 h 77"/>
              </a:gdLst>
              <a:ahLst/>
              <a:cxnLst>
                <a:cxn ang="0">
                  <a:pos x="T0" y="T1"/>
                </a:cxn>
                <a:cxn ang="0">
                  <a:pos x="T2" y="T3"/>
                </a:cxn>
                <a:cxn ang="0">
                  <a:pos x="T4" y="T5"/>
                </a:cxn>
                <a:cxn ang="0">
                  <a:pos x="T6" y="T7"/>
                </a:cxn>
                <a:cxn ang="0">
                  <a:pos x="T8" y="T9"/>
                </a:cxn>
              </a:cxnLst>
              <a:rect l="0" t="0" r="r" b="b"/>
              <a:pathLst>
                <a:path w="79" h="77">
                  <a:moveTo>
                    <a:pt x="41" y="76"/>
                  </a:moveTo>
                  <a:cubicBezTo>
                    <a:pt x="62" y="76"/>
                    <a:pt x="79" y="58"/>
                    <a:pt x="78" y="37"/>
                  </a:cubicBezTo>
                  <a:cubicBezTo>
                    <a:pt x="78" y="16"/>
                    <a:pt x="60" y="0"/>
                    <a:pt x="38" y="0"/>
                  </a:cubicBezTo>
                  <a:cubicBezTo>
                    <a:pt x="17" y="1"/>
                    <a:pt x="0" y="19"/>
                    <a:pt x="1" y="40"/>
                  </a:cubicBezTo>
                  <a:cubicBezTo>
                    <a:pt x="2" y="61"/>
                    <a:pt x="20" y="77"/>
                    <a:pt x="41" y="7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6" name="Freeform 527"/>
            <p:cNvSpPr/>
            <p:nvPr/>
          </p:nvSpPr>
          <p:spPr bwMode="auto">
            <a:xfrm>
              <a:off x="5655354" y="2288402"/>
              <a:ext cx="273274" cy="197735"/>
            </a:xfrm>
            <a:custGeom>
              <a:avLst/>
              <a:gdLst>
                <a:gd name="T0" fmla="*/ 119 w 156"/>
                <a:gd name="T1" fmla="*/ 0 h 113"/>
                <a:gd name="T2" fmla="*/ 80 w 156"/>
                <a:gd name="T3" fmla="*/ 46 h 113"/>
                <a:gd name="T4" fmla="*/ 37 w 156"/>
                <a:gd name="T5" fmla="*/ 1 h 113"/>
                <a:gd name="T6" fmla="*/ 1 w 156"/>
                <a:gd name="T7" fmla="*/ 50 h 113"/>
                <a:gd name="T8" fmla="*/ 3 w 156"/>
                <a:gd name="T9" fmla="*/ 113 h 113"/>
                <a:gd name="T10" fmla="*/ 156 w 156"/>
                <a:gd name="T11" fmla="*/ 113 h 113"/>
                <a:gd name="T12" fmla="*/ 154 w 156"/>
                <a:gd name="T13" fmla="*/ 45 h 113"/>
                <a:gd name="T14" fmla="*/ 119 w 156"/>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3">
                  <a:moveTo>
                    <a:pt x="119" y="0"/>
                  </a:moveTo>
                  <a:cubicBezTo>
                    <a:pt x="80" y="46"/>
                    <a:pt x="80" y="46"/>
                    <a:pt x="80" y="46"/>
                  </a:cubicBezTo>
                  <a:cubicBezTo>
                    <a:pt x="37" y="1"/>
                    <a:pt x="37" y="1"/>
                    <a:pt x="37" y="1"/>
                  </a:cubicBezTo>
                  <a:cubicBezTo>
                    <a:pt x="11" y="11"/>
                    <a:pt x="0" y="26"/>
                    <a:pt x="1" y="50"/>
                  </a:cubicBezTo>
                  <a:cubicBezTo>
                    <a:pt x="3" y="113"/>
                    <a:pt x="3" y="113"/>
                    <a:pt x="3" y="113"/>
                  </a:cubicBezTo>
                  <a:cubicBezTo>
                    <a:pt x="156" y="113"/>
                    <a:pt x="156" y="113"/>
                    <a:pt x="156" y="113"/>
                  </a:cubicBezTo>
                  <a:cubicBezTo>
                    <a:pt x="154" y="45"/>
                    <a:pt x="154" y="45"/>
                    <a:pt x="154" y="45"/>
                  </a:cubicBezTo>
                  <a:cubicBezTo>
                    <a:pt x="153" y="23"/>
                    <a:pt x="144" y="9"/>
                    <a:pt x="119"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7" name="Freeform 534"/>
            <p:cNvSpPr>
              <a:spLocks noEditPoints="1"/>
            </p:cNvSpPr>
            <p:nvPr/>
          </p:nvSpPr>
          <p:spPr bwMode="auto">
            <a:xfrm>
              <a:off x="4751846" y="2769779"/>
              <a:ext cx="159225" cy="268090"/>
            </a:xfrm>
            <a:custGeom>
              <a:avLst/>
              <a:gdLst>
                <a:gd name="T0" fmla="*/ 54 w 91"/>
                <a:gd name="T1" fmla="*/ 71 h 153"/>
                <a:gd name="T2" fmla="*/ 91 w 91"/>
                <a:gd name="T3" fmla="*/ 25 h 153"/>
                <a:gd name="T4" fmla="*/ 91 w 91"/>
                <a:gd name="T5" fmla="*/ 25 h 153"/>
                <a:gd name="T6" fmla="*/ 91 w 91"/>
                <a:gd name="T7" fmla="*/ 0 h 153"/>
                <a:gd name="T8" fmla="*/ 46 w 91"/>
                <a:gd name="T9" fmla="*/ 0 h 153"/>
                <a:gd name="T10" fmla="*/ 45 w 91"/>
                <a:gd name="T11" fmla="*/ 0 h 153"/>
                <a:gd name="T12" fmla="*/ 0 w 91"/>
                <a:gd name="T13" fmla="*/ 0 h 153"/>
                <a:gd name="T14" fmla="*/ 0 w 91"/>
                <a:gd name="T15" fmla="*/ 25 h 153"/>
                <a:gd name="T16" fmla="*/ 0 w 91"/>
                <a:gd name="T17" fmla="*/ 25 h 153"/>
                <a:gd name="T18" fmla="*/ 37 w 91"/>
                <a:gd name="T19" fmla="*/ 71 h 153"/>
                <a:gd name="T20" fmla="*/ 42 w 91"/>
                <a:gd name="T21" fmla="*/ 77 h 153"/>
                <a:gd name="T22" fmla="*/ 40 w 91"/>
                <a:gd name="T23" fmla="*/ 82 h 153"/>
                <a:gd name="T24" fmla="*/ 0 w 91"/>
                <a:gd name="T25" fmla="*/ 128 h 153"/>
                <a:gd name="T26" fmla="*/ 0 w 91"/>
                <a:gd name="T27" fmla="*/ 128 h 153"/>
                <a:gd name="T28" fmla="*/ 0 w 91"/>
                <a:gd name="T29" fmla="*/ 153 h 153"/>
                <a:gd name="T30" fmla="*/ 45 w 91"/>
                <a:gd name="T31" fmla="*/ 153 h 153"/>
                <a:gd name="T32" fmla="*/ 46 w 91"/>
                <a:gd name="T33" fmla="*/ 153 h 153"/>
                <a:gd name="T34" fmla="*/ 91 w 91"/>
                <a:gd name="T35" fmla="*/ 153 h 153"/>
                <a:gd name="T36" fmla="*/ 91 w 91"/>
                <a:gd name="T37" fmla="*/ 128 h 153"/>
                <a:gd name="T38" fmla="*/ 91 w 91"/>
                <a:gd name="T39" fmla="*/ 128 h 153"/>
                <a:gd name="T40" fmla="*/ 51 w 91"/>
                <a:gd name="T41" fmla="*/ 82 h 153"/>
                <a:gd name="T42" fmla="*/ 49 w 91"/>
                <a:gd name="T43" fmla="*/ 77 h 153"/>
                <a:gd name="T44" fmla="*/ 54 w 91"/>
                <a:gd name="T45" fmla="*/ 71 h 153"/>
                <a:gd name="T46" fmla="*/ 14 w 91"/>
                <a:gd name="T47" fmla="*/ 127 h 153"/>
                <a:gd name="T48" fmla="*/ 14 w 91"/>
                <a:gd name="T49" fmla="*/ 124 h 153"/>
                <a:gd name="T50" fmla="*/ 14 w 91"/>
                <a:gd name="T51" fmla="*/ 124 h 153"/>
                <a:gd name="T52" fmla="*/ 42 w 91"/>
                <a:gd name="T53" fmla="*/ 92 h 153"/>
                <a:gd name="T54" fmla="*/ 14 w 91"/>
                <a:gd name="T55" fmla="*/ 127 h 153"/>
                <a:gd name="T56" fmla="*/ 80 w 91"/>
                <a:gd name="T57" fmla="*/ 124 h 153"/>
                <a:gd name="T58" fmla="*/ 80 w 91"/>
                <a:gd name="T59" fmla="*/ 126 h 153"/>
                <a:gd name="T60" fmla="*/ 52 w 91"/>
                <a:gd name="T61" fmla="*/ 92 h 153"/>
                <a:gd name="T62" fmla="*/ 80 w 91"/>
                <a:gd name="T63" fmla="*/ 124 h 153"/>
                <a:gd name="T64" fmla="*/ 42 w 91"/>
                <a:gd name="T65" fmla="*/ 41 h 153"/>
                <a:gd name="T66" fmla="*/ 18 w 91"/>
                <a:gd name="T67" fmla="*/ 45 h 153"/>
                <a:gd name="T68" fmla="*/ 14 w 91"/>
                <a:gd name="T69" fmla="*/ 28 h 153"/>
                <a:gd name="T70" fmla="*/ 14 w 91"/>
                <a:gd name="T71" fmla="*/ 28 h 153"/>
                <a:gd name="T72" fmla="*/ 14 w 91"/>
                <a:gd name="T73" fmla="*/ 11 h 153"/>
                <a:gd name="T74" fmla="*/ 19 w 91"/>
                <a:gd name="T75" fmla="*/ 11 h 153"/>
                <a:gd name="T76" fmla="*/ 75 w 91"/>
                <a:gd name="T77" fmla="*/ 11 h 153"/>
                <a:gd name="T78" fmla="*/ 80 w 91"/>
                <a:gd name="T79" fmla="*/ 11 h 153"/>
                <a:gd name="T80" fmla="*/ 80 w 91"/>
                <a:gd name="T81" fmla="*/ 28 h 153"/>
                <a:gd name="T82" fmla="*/ 79 w 91"/>
                <a:gd name="T83" fmla="*/ 37 h 153"/>
                <a:gd name="T84" fmla="*/ 60 w 91"/>
                <a:gd name="T85" fmla="*/ 43 h 153"/>
                <a:gd name="T86" fmla="*/ 42 w 91"/>
                <a:gd name="T87" fmla="*/ 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153">
                  <a:moveTo>
                    <a:pt x="54" y="71"/>
                  </a:moveTo>
                  <a:cubicBezTo>
                    <a:pt x="75" y="66"/>
                    <a:pt x="91" y="48"/>
                    <a:pt x="91" y="25"/>
                  </a:cubicBezTo>
                  <a:cubicBezTo>
                    <a:pt x="91" y="25"/>
                    <a:pt x="91" y="25"/>
                    <a:pt x="91" y="25"/>
                  </a:cubicBezTo>
                  <a:cubicBezTo>
                    <a:pt x="91" y="0"/>
                    <a:pt x="91" y="0"/>
                    <a:pt x="91" y="0"/>
                  </a:cubicBezTo>
                  <a:cubicBezTo>
                    <a:pt x="46" y="0"/>
                    <a:pt x="46" y="0"/>
                    <a:pt x="46" y="0"/>
                  </a:cubicBezTo>
                  <a:cubicBezTo>
                    <a:pt x="45" y="0"/>
                    <a:pt x="45" y="0"/>
                    <a:pt x="45" y="0"/>
                  </a:cubicBezTo>
                  <a:cubicBezTo>
                    <a:pt x="0" y="0"/>
                    <a:pt x="0" y="0"/>
                    <a:pt x="0" y="0"/>
                  </a:cubicBezTo>
                  <a:cubicBezTo>
                    <a:pt x="0" y="25"/>
                    <a:pt x="0" y="25"/>
                    <a:pt x="0" y="25"/>
                  </a:cubicBezTo>
                  <a:cubicBezTo>
                    <a:pt x="0" y="25"/>
                    <a:pt x="0" y="25"/>
                    <a:pt x="0" y="25"/>
                  </a:cubicBezTo>
                  <a:cubicBezTo>
                    <a:pt x="0" y="48"/>
                    <a:pt x="16" y="66"/>
                    <a:pt x="37" y="71"/>
                  </a:cubicBezTo>
                  <a:cubicBezTo>
                    <a:pt x="39" y="72"/>
                    <a:pt x="41" y="75"/>
                    <a:pt x="42" y="77"/>
                  </a:cubicBezTo>
                  <a:cubicBezTo>
                    <a:pt x="42" y="79"/>
                    <a:pt x="41" y="80"/>
                    <a:pt x="40" y="82"/>
                  </a:cubicBezTo>
                  <a:cubicBezTo>
                    <a:pt x="17" y="85"/>
                    <a:pt x="0" y="104"/>
                    <a:pt x="0" y="128"/>
                  </a:cubicBezTo>
                  <a:cubicBezTo>
                    <a:pt x="0" y="128"/>
                    <a:pt x="0" y="128"/>
                    <a:pt x="0" y="128"/>
                  </a:cubicBezTo>
                  <a:cubicBezTo>
                    <a:pt x="0" y="153"/>
                    <a:pt x="0" y="153"/>
                    <a:pt x="0" y="153"/>
                  </a:cubicBezTo>
                  <a:cubicBezTo>
                    <a:pt x="45" y="153"/>
                    <a:pt x="45" y="153"/>
                    <a:pt x="45" y="153"/>
                  </a:cubicBezTo>
                  <a:cubicBezTo>
                    <a:pt x="46" y="153"/>
                    <a:pt x="46" y="153"/>
                    <a:pt x="46" y="153"/>
                  </a:cubicBezTo>
                  <a:cubicBezTo>
                    <a:pt x="91" y="153"/>
                    <a:pt x="91" y="153"/>
                    <a:pt x="91" y="153"/>
                  </a:cubicBezTo>
                  <a:cubicBezTo>
                    <a:pt x="91" y="128"/>
                    <a:pt x="91" y="128"/>
                    <a:pt x="91" y="128"/>
                  </a:cubicBezTo>
                  <a:cubicBezTo>
                    <a:pt x="91" y="128"/>
                    <a:pt x="91" y="128"/>
                    <a:pt x="91" y="128"/>
                  </a:cubicBezTo>
                  <a:cubicBezTo>
                    <a:pt x="91" y="104"/>
                    <a:pt x="74" y="85"/>
                    <a:pt x="51" y="82"/>
                  </a:cubicBezTo>
                  <a:cubicBezTo>
                    <a:pt x="50" y="80"/>
                    <a:pt x="49" y="79"/>
                    <a:pt x="49" y="77"/>
                  </a:cubicBezTo>
                  <a:cubicBezTo>
                    <a:pt x="50" y="75"/>
                    <a:pt x="51" y="72"/>
                    <a:pt x="54" y="71"/>
                  </a:cubicBezTo>
                  <a:close/>
                  <a:moveTo>
                    <a:pt x="14" y="127"/>
                  </a:moveTo>
                  <a:cubicBezTo>
                    <a:pt x="14" y="124"/>
                    <a:pt x="14" y="124"/>
                    <a:pt x="14" y="124"/>
                  </a:cubicBezTo>
                  <a:cubicBezTo>
                    <a:pt x="14" y="124"/>
                    <a:pt x="14" y="124"/>
                    <a:pt x="14" y="124"/>
                  </a:cubicBezTo>
                  <a:cubicBezTo>
                    <a:pt x="14" y="108"/>
                    <a:pt x="26" y="95"/>
                    <a:pt x="42" y="92"/>
                  </a:cubicBezTo>
                  <a:cubicBezTo>
                    <a:pt x="41" y="98"/>
                    <a:pt x="38" y="114"/>
                    <a:pt x="14" y="127"/>
                  </a:cubicBezTo>
                  <a:close/>
                  <a:moveTo>
                    <a:pt x="80" y="124"/>
                  </a:moveTo>
                  <a:cubicBezTo>
                    <a:pt x="80" y="126"/>
                    <a:pt x="80" y="126"/>
                    <a:pt x="80" y="126"/>
                  </a:cubicBezTo>
                  <a:cubicBezTo>
                    <a:pt x="70" y="120"/>
                    <a:pt x="51" y="106"/>
                    <a:pt x="52" y="92"/>
                  </a:cubicBezTo>
                  <a:cubicBezTo>
                    <a:pt x="67" y="94"/>
                    <a:pt x="80" y="108"/>
                    <a:pt x="80" y="124"/>
                  </a:cubicBezTo>
                  <a:close/>
                  <a:moveTo>
                    <a:pt x="42" y="41"/>
                  </a:moveTo>
                  <a:cubicBezTo>
                    <a:pt x="32" y="37"/>
                    <a:pt x="23" y="42"/>
                    <a:pt x="18" y="45"/>
                  </a:cubicBezTo>
                  <a:cubicBezTo>
                    <a:pt x="16" y="40"/>
                    <a:pt x="14" y="34"/>
                    <a:pt x="14" y="28"/>
                  </a:cubicBezTo>
                  <a:cubicBezTo>
                    <a:pt x="14" y="28"/>
                    <a:pt x="14" y="28"/>
                    <a:pt x="14" y="28"/>
                  </a:cubicBezTo>
                  <a:cubicBezTo>
                    <a:pt x="14" y="11"/>
                    <a:pt x="14" y="11"/>
                    <a:pt x="14" y="11"/>
                  </a:cubicBezTo>
                  <a:cubicBezTo>
                    <a:pt x="19" y="11"/>
                    <a:pt x="19" y="11"/>
                    <a:pt x="19" y="11"/>
                  </a:cubicBezTo>
                  <a:cubicBezTo>
                    <a:pt x="75" y="11"/>
                    <a:pt x="75" y="11"/>
                    <a:pt x="75" y="11"/>
                  </a:cubicBezTo>
                  <a:cubicBezTo>
                    <a:pt x="80" y="11"/>
                    <a:pt x="80" y="11"/>
                    <a:pt x="80" y="11"/>
                  </a:cubicBezTo>
                  <a:cubicBezTo>
                    <a:pt x="80" y="28"/>
                    <a:pt x="80" y="28"/>
                    <a:pt x="80" y="28"/>
                  </a:cubicBezTo>
                  <a:cubicBezTo>
                    <a:pt x="80" y="31"/>
                    <a:pt x="79" y="34"/>
                    <a:pt x="79" y="37"/>
                  </a:cubicBezTo>
                  <a:cubicBezTo>
                    <a:pt x="73" y="37"/>
                    <a:pt x="63" y="41"/>
                    <a:pt x="60" y="43"/>
                  </a:cubicBezTo>
                  <a:cubicBezTo>
                    <a:pt x="55" y="45"/>
                    <a:pt x="55" y="47"/>
                    <a:pt x="42" y="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8" name="Freeform 535"/>
            <p:cNvSpPr/>
            <p:nvPr/>
          </p:nvSpPr>
          <p:spPr bwMode="auto">
            <a:xfrm>
              <a:off x="4735553" y="3046016"/>
              <a:ext cx="194773" cy="35548"/>
            </a:xfrm>
            <a:custGeom>
              <a:avLst/>
              <a:gdLst>
                <a:gd name="T0" fmla="*/ 103 w 111"/>
                <a:gd name="T1" fmla="*/ 0 h 20"/>
                <a:gd name="T2" fmla="*/ 7 w 111"/>
                <a:gd name="T3" fmla="*/ 0 h 20"/>
                <a:gd name="T4" fmla="*/ 0 w 111"/>
                <a:gd name="T5" fmla="*/ 10 h 20"/>
                <a:gd name="T6" fmla="*/ 7 w 111"/>
                <a:gd name="T7" fmla="*/ 20 h 20"/>
                <a:gd name="T8" fmla="*/ 103 w 111"/>
                <a:gd name="T9" fmla="*/ 20 h 20"/>
                <a:gd name="T10" fmla="*/ 111 w 111"/>
                <a:gd name="T11" fmla="*/ 10 h 20"/>
                <a:gd name="T12" fmla="*/ 103 w 11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103" y="0"/>
                  </a:moveTo>
                  <a:cubicBezTo>
                    <a:pt x="7" y="0"/>
                    <a:pt x="7" y="0"/>
                    <a:pt x="7" y="0"/>
                  </a:cubicBezTo>
                  <a:cubicBezTo>
                    <a:pt x="3" y="0"/>
                    <a:pt x="0" y="5"/>
                    <a:pt x="0" y="10"/>
                  </a:cubicBezTo>
                  <a:cubicBezTo>
                    <a:pt x="0" y="16"/>
                    <a:pt x="3" y="20"/>
                    <a:pt x="7" y="20"/>
                  </a:cubicBezTo>
                  <a:cubicBezTo>
                    <a:pt x="103" y="20"/>
                    <a:pt x="103" y="20"/>
                    <a:pt x="103" y="20"/>
                  </a:cubicBezTo>
                  <a:cubicBezTo>
                    <a:pt x="107" y="20"/>
                    <a:pt x="111" y="16"/>
                    <a:pt x="111" y="10"/>
                  </a:cubicBezTo>
                  <a:cubicBezTo>
                    <a:pt x="111" y="5"/>
                    <a:pt x="107" y="0"/>
                    <a:pt x="10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9" name="Freeform 536"/>
            <p:cNvSpPr/>
            <p:nvPr/>
          </p:nvSpPr>
          <p:spPr bwMode="auto">
            <a:xfrm>
              <a:off x="4735553" y="2723863"/>
              <a:ext cx="194773" cy="35548"/>
            </a:xfrm>
            <a:custGeom>
              <a:avLst/>
              <a:gdLst>
                <a:gd name="T0" fmla="*/ 7 w 111"/>
                <a:gd name="T1" fmla="*/ 20 h 20"/>
                <a:gd name="T2" fmla="*/ 103 w 111"/>
                <a:gd name="T3" fmla="*/ 20 h 20"/>
                <a:gd name="T4" fmla="*/ 111 w 111"/>
                <a:gd name="T5" fmla="*/ 10 h 20"/>
                <a:gd name="T6" fmla="*/ 103 w 111"/>
                <a:gd name="T7" fmla="*/ 0 h 20"/>
                <a:gd name="T8" fmla="*/ 7 w 111"/>
                <a:gd name="T9" fmla="*/ 0 h 20"/>
                <a:gd name="T10" fmla="*/ 0 w 111"/>
                <a:gd name="T11" fmla="*/ 10 h 20"/>
                <a:gd name="T12" fmla="*/ 7 w 1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7" y="20"/>
                  </a:moveTo>
                  <a:cubicBezTo>
                    <a:pt x="103" y="20"/>
                    <a:pt x="103" y="20"/>
                    <a:pt x="103" y="20"/>
                  </a:cubicBezTo>
                  <a:cubicBezTo>
                    <a:pt x="107" y="20"/>
                    <a:pt x="111" y="16"/>
                    <a:pt x="111" y="10"/>
                  </a:cubicBezTo>
                  <a:cubicBezTo>
                    <a:pt x="111" y="5"/>
                    <a:pt x="107" y="0"/>
                    <a:pt x="103" y="0"/>
                  </a:cubicBezTo>
                  <a:cubicBezTo>
                    <a:pt x="7" y="0"/>
                    <a:pt x="7" y="0"/>
                    <a:pt x="7" y="0"/>
                  </a:cubicBezTo>
                  <a:cubicBezTo>
                    <a:pt x="3" y="0"/>
                    <a:pt x="0" y="5"/>
                    <a:pt x="0" y="10"/>
                  </a:cubicBezTo>
                  <a:cubicBezTo>
                    <a:pt x="0" y="16"/>
                    <a:pt x="3" y="20"/>
                    <a:pt x="7" y="2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0" name="Freeform 537"/>
            <p:cNvSpPr>
              <a:spLocks noEditPoints="1"/>
            </p:cNvSpPr>
            <p:nvPr/>
          </p:nvSpPr>
          <p:spPr bwMode="auto">
            <a:xfrm>
              <a:off x="4893297" y="2823842"/>
              <a:ext cx="225877" cy="224396"/>
            </a:xfrm>
            <a:custGeom>
              <a:avLst/>
              <a:gdLst>
                <a:gd name="T0" fmla="*/ 65 w 129"/>
                <a:gd name="T1" fmla="*/ 0 h 128"/>
                <a:gd name="T2" fmla="*/ 0 w 129"/>
                <a:gd name="T3" fmla="*/ 64 h 128"/>
                <a:gd name="T4" fmla="*/ 65 w 129"/>
                <a:gd name="T5" fmla="*/ 128 h 128"/>
                <a:gd name="T6" fmla="*/ 129 w 129"/>
                <a:gd name="T7" fmla="*/ 64 h 128"/>
                <a:gd name="T8" fmla="*/ 65 w 129"/>
                <a:gd name="T9" fmla="*/ 0 h 128"/>
                <a:gd name="T10" fmla="*/ 65 w 129"/>
                <a:gd name="T11" fmla="*/ 114 h 128"/>
                <a:gd name="T12" fmla="*/ 14 w 129"/>
                <a:gd name="T13" fmla="*/ 64 h 128"/>
                <a:gd name="T14" fmla="*/ 65 w 129"/>
                <a:gd name="T15" fmla="*/ 13 h 128"/>
                <a:gd name="T16" fmla="*/ 115 w 129"/>
                <a:gd name="T17" fmla="*/ 64 h 128"/>
                <a:gd name="T18" fmla="*/ 65 w 129"/>
                <a:gd name="T19"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65" y="0"/>
                  </a:moveTo>
                  <a:cubicBezTo>
                    <a:pt x="29" y="0"/>
                    <a:pt x="0" y="28"/>
                    <a:pt x="0" y="64"/>
                  </a:cubicBezTo>
                  <a:cubicBezTo>
                    <a:pt x="0" y="99"/>
                    <a:pt x="29" y="128"/>
                    <a:pt x="65" y="128"/>
                  </a:cubicBezTo>
                  <a:cubicBezTo>
                    <a:pt x="100" y="128"/>
                    <a:pt x="129" y="99"/>
                    <a:pt x="129" y="64"/>
                  </a:cubicBezTo>
                  <a:cubicBezTo>
                    <a:pt x="129" y="28"/>
                    <a:pt x="100" y="0"/>
                    <a:pt x="65" y="0"/>
                  </a:cubicBezTo>
                  <a:close/>
                  <a:moveTo>
                    <a:pt x="65" y="114"/>
                  </a:moveTo>
                  <a:cubicBezTo>
                    <a:pt x="37" y="114"/>
                    <a:pt x="14" y="92"/>
                    <a:pt x="14" y="64"/>
                  </a:cubicBezTo>
                  <a:cubicBezTo>
                    <a:pt x="14" y="36"/>
                    <a:pt x="37" y="13"/>
                    <a:pt x="65" y="13"/>
                  </a:cubicBezTo>
                  <a:cubicBezTo>
                    <a:pt x="92" y="13"/>
                    <a:pt x="115" y="36"/>
                    <a:pt x="115" y="64"/>
                  </a:cubicBezTo>
                  <a:cubicBezTo>
                    <a:pt x="115" y="92"/>
                    <a:pt x="92" y="114"/>
                    <a:pt x="65" y="11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1" name="Freeform 538"/>
            <p:cNvSpPr>
              <a:spLocks noEditPoints="1"/>
            </p:cNvSpPr>
            <p:nvPr/>
          </p:nvSpPr>
          <p:spPr bwMode="auto">
            <a:xfrm>
              <a:off x="4972539" y="2869758"/>
              <a:ext cx="69615" cy="132564"/>
            </a:xfrm>
            <a:custGeom>
              <a:avLst/>
              <a:gdLst>
                <a:gd name="T0" fmla="*/ 18 w 40"/>
                <a:gd name="T1" fmla="*/ 76 h 76"/>
                <a:gd name="T2" fmla="*/ 18 w 40"/>
                <a:gd name="T3" fmla="*/ 69 h 76"/>
                <a:gd name="T4" fmla="*/ 9 w 40"/>
                <a:gd name="T5" fmla="*/ 66 h 76"/>
                <a:gd name="T6" fmla="*/ 3 w 40"/>
                <a:gd name="T7" fmla="*/ 60 h 76"/>
                <a:gd name="T8" fmla="*/ 0 w 40"/>
                <a:gd name="T9" fmla="*/ 51 h 76"/>
                <a:gd name="T10" fmla="*/ 7 w 40"/>
                <a:gd name="T11" fmla="*/ 49 h 76"/>
                <a:gd name="T12" fmla="*/ 10 w 40"/>
                <a:gd name="T13" fmla="*/ 58 h 76"/>
                <a:gd name="T14" fmla="*/ 18 w 40"/>
                <a:gd name="T15" fmla="*/ 63 h 76"/>
                <a:gd name="T16" fmla="*/ 18 w 40"/>
                <a:gd name="T17" fmla="*/ 39 h 76"/>
                <a:gd name="T18" fmla="*/ 8 w 40"/>
                <a:gd name="T19" fmla="*/ 35 h 76"/>
                <a:gd name="T20" fmla="*/ 3 w 40"/>
                <a:gd name="T21" fmla="*/ 29 h 76"/>
                <a:gd name="T22" fmla="*/ 1 w 40"/>
                <a:gd name="T23" fmla="*/ 21 h 76"/>
                <a:gd name="T24" fmla="*/ 7 w 40"/>
                <a:gd name="T25" fmla="*/ 8 h 76"/>
                <a:gd name="T26" fmla="*/ 18 w 40"/>
                <a:gd name="T27" fmla="*/ 4 h 76"/>
                <a:gd name="T28" fmla="*/ 18 w 40"/>
                <a:gd name="T29" fmla="*/ 0 h 76"/>
                <a:gd name="T30" fmla="*/ 22 w 40"/>
                <a:gd name="T31" fmla="*/ 0 h 76"/>
                <a:gd name="T32" fmla="*/ 22 w 40"/>
                <a:gd name="T33" fmla="*/ 4 h 76"/>
                <a:gd name="T34" fmla="*/ 33 w 40"/>
                <a:gd name="T35" fmla="*/ 8 h 76"/>
                <a:gd name="T36" fmla="*/ 39 w 40"/>
                <a:gd name="T37" fmla="*/ 19 h 76"/>
                <a:gd name="T38" fmla="*/ 31 w 40"/>
                <a:gd name="T39" fmla="*/ 20 h 76"/>
                <a:gd name="T40" fmla="*/ 28 w 40"/>
                <a:gd name="T41" fmla="*/ 14 h 76"/>
                <a:gd name="T42" fmla="*/ 22 w 40"/>
                <a:gd name="T43" fmla="*/ 10 h 76"/>
                <a:gd name="T44" fmla="*/ 22 w 40"/>
                <a:gd name="T45" fmla="*/ 32 h 76"/>
                <a:gd name="T46" fmla="*/ 30 w 40"/>
                <a:gd name="T47" fmla="*/ 34 h 76"/>
                <a:gd name="T48" fmla="*/ 36 w 40"/>
                <a:gd name="T49" fmla="*/ 38 h 76"/>
                <a:gd name="T50" fmla="*/ 39 w 40"/>
                <a:gd name="T51" fmla="*/ 43 h 76"/>
                <a:gd name="T52" fmla="*/ 40 w 40"/>
                <a:gd name="T53" fmla="*/ 50 h 76"/>
                <a:gd name="T54" fmla="*/ 35 w 40"/>
                <a:gd name="T55" fmla="*/ 63 h 76"/>
                <a:gd name="T56" fmla="*/ 22 w 40"/>
                <a:gd name="T57" fmla="*/ 69 h 76"/>
                <a:gd name="T58" fmla="*/ 22 w 40"/>
                <a:gd name="T59" fmla="*/ 76 h 76"/>
                <a:gd name="T60" fmla="*/ 18 w 40"/>
                <a:gd name="T61" fmla="*/ 76 h 76"/>
                <a:gd name="T62" fmla="*/ 18 w 40"/>
                <a:gd name="T63" fmla="*/ 10 h 76"/>
                <a:gd name="T64" fmla="*/ 11 w 40"/>
                <a:gd name="T65" fmla="*/ 14 h 76"/>
                <a:gd name="T66" fmla="*/ 9 w 40"/>
                <a:gd name="T67" fmla="*/ 21 h 76"/>
                <a:gd name="T68" fmla="*/ 11 w 40"/>
                <a:gd name="T69" fmla="*/ 27 h 76"/>
                <a:gd name="T70" fmla="*/ 18 w 40"/>
                <a:gd name="T71" fmla="*/ 31 h 76"/>
                <a:gd name="T72" fmla="*/ 18 w 40"/>
                <a:gd name="T73" fmla="*/ 10 h 76"/>
                <a:gd name="T74" fmla="*/ 22 w 40"/>
                <a:gd name="T75" fmla="*/ 63 h 76"/>
                <a:gd name="T76" fmla="*/ 30 w 40"/>
                <a:gd name="T77" fmla="*/ 59 h 76"/>
                <a:gd name="T78" fmla="*/ 33 w 40"/>
                <a:gd name="T79" fmla="*/ 51 h 76"/>
                <a:gd name="T80" fmla="*/ 31 w 40"/>
                <a:gd name="T81" fmla="*/ 44 h 76"/>
                <a:gd name="T82" fmla="*/ 22 w 40"/>
                <a:gd name="T83" fmla="*/ 40 h 76"/>
                <a:gd name="T84" fmla="*/ 22 w 40"/>
                <a:gd name="T85"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 h="76">
                  <a:moveTo>
                    <a:pt x="18" y="76"/>
                  </a:moveTo>
                  <a:cubicBezTo>
                    <a:pt x="18" y="69"/>
                    <a:pt x="18" y="69"/>
                    <a:pt x="18" y="69"/>
                  </a:cubicBezTo>
                  <a:cubicBezTo>
                    <a:pt x="14" y="68"/>
                    <a:pt x="11" y="68"/>
                    <a:pt x="9" y="66"/>
                  </a:cubicBezTo>
                  <a:cubicBezTo>
                    <a:pt x="6" y="65"/>
                    <a:pt x="4" y="63"/>
                    <a:pt x="3" y="60"/>
                  </a:cubicBezTo>
                  <a:cubicBezTo>
                    <a:pt x="1" y="58"/>
                    <a:pt x="0" y="54"/>
                    <a:pt x="0" y="51"/>
                  </a:cubicBezTo>
                  <a:cubicBezTo>
                    <a:pt x="7" y="49"/>
                    <a:pt x="7" y="49"/>
                    <a:pt x="7" y="49"/>
                  </a:cubicBezTo>
                  <a:cubicBezTo>
                    <a:pt x="8" y="53"/>
                    <a:pt x="9" y="56"/>
                    <a:pt x="10" y="58"/>
                  </a:cubicBezTo>
                  <a:cubicBezTo>
                    <a:pt x="12" y="61"/>
                    <a:pt x="15" y="62"/>
                    <a:pt x="18" y="63"/>
                  </a:cubicBezTo>
                  <a:cubicBezTo>
                    <a:pt x="18" y="39"/>
                    <a:pt x="18" y="39"/>
                    <a:pt x="18" y="39"/>
                  </a:cubicBezTo>
                  <a:cubicBezTo>
                    <a:pt x="15" y="38"/>
                    <a:pt x="12" y="37"/>
                    <a:pt x="8" y="35"/>
                  </a:cubicBezTo>
                  <a:cubicBezTo>
                    <a:pt x="6" y="34"/>
                    <a:pt x="4" y="32"/>
                    <a:pt x="3" y="29"/>
                  </a:cubicBezTo>
                  <a:cubicBezTo>
                    <a:pt x="2" y="27"/>
                    <a:pt x="1" y="24"/>
                    <a:pt x="1" y="21"/>
                  </a:cubicBezTo>
                  <a:cubicBezTo>
                    <a:pt x="1" y="16"/>
                    <a:pt x="3" y="12"/>
                    <a:pt x="7" y="8"/>
                  </a:cubicBezTo>
                  <a:cubicBezTo>
                    <a:pt x="9" y="6"/>
                    <a:pt x="13" y="5"/>
                    <a:pt x="18" y="4"/>
                  </a:cubicBezTo>
                  <a:cubicBezTo>
                    <a:pt x="18" y="0"/>
                    <a:pt x="18" y="0"/>
                    <a:pt x="18" y="0"/>
                  </a:cubicBezTo>
                  <a:cubicBezTo>
                    <a:pt x="22" y="0"/>
                    <a:pt x="22" y="0"/>
                    <a:pt x="22" y="0"/>
                  </a:cubicBezTo>
                  <a:cubicBezTo>
                    <a:pt x="22" y="4"/>
                    <a:pt x="22" y="4"/>
                    <a:pt x="22" y="4"/>
                  </a:cubicBezTo>
                  <a:cubicBezTo>
                    <a:pt x="27" y="5"/>
                    <a:pt x="30" y="6"/>
                    <a:pt x="33" y="8"/>
                  </a:cubicBezTo>
                  <a:cubicBezTo>
                    <a:pt x="36" y="11"/>
                    <a:pt x="38" y="14"/>
                    <a:pt x="39" y="19"/>
                  </a:cubicBezTo>
                  <a:cubicBezTo>
                    <a:pt x="31" y="20"/>
                    <a:pt x="31" y="20"/>
                    <a:pt x="31" y="20"/>
                  </a:cubicBezTo>
                  <a:cubicBezTo>
                    <a:pt x="31" y="17"/>
                    <a:pt x="30" y="15"/>
                    <a:pt x="28" y="14"/>
                  </a:cubicBezTo>
                  <a:cubicBezTo>
                    <a:pt x="27" y="12"/>
                    <a:pt x="25" y="11"/>
                    <a:pt x="22" y="10"/>
                  </a:cubicBezTo>
                  <a:cubicBezTo>
                    <a:pt x="22" y="32"/>
                    <a:pt x="22" y="32"/>
                    <a:pt x="22" y="32"/>
                  </a:cubicBezTo>
                  <a:cubicBezTo>
                    <a:pt x="26" y="33"/>
                    <a:pt x="29" y="34"/>
                    <a:pt x="30" y="34"/>
                  </a:cubicBezTo>
                  <a:cubicBezTo>
                    <a:pt x="32" y="35"/>
                    <a:pt x="34" y="37"/>
                    <a:pt x="36" y="38"/>
                  </a:cubicBezTo>
                  <a:cubicBezTo>
                    <a:pt x="37" y="40"/>
                    <a:pt x="38" y="41"/>
                    <a:pt x="39" y="43"/>
                  </a:cubicBezTo>
                  <a:cubicBezTo>
                    <a:pt x="40" y="46"/>
                    <a:pt x="40" y="48"/>
                    <a:pt x="40" y="50"/>
                  </a:cubicBezTo>
                  <a:cubicBezTo>
                    <a:pt x="40" y="55"/>
                    <a:pt x="39" y="60"/>
                    <a:pt x="35" y="63"/>
                  </a:cubicBezTo>
                  <a:cubicBezTo>
                    <a:pt x="32" y="67"/>
                    <a:pt x="28" y="69"/>
                    <a:pt x="22" y="69"/>
                  </a:cubicBezTo>
                  <a:cubicBezTo>
                    <a:pt x="22" y="76"/>
                    <a:pt x="22" y="76"/>
                    <a:pt x="22" y="76"/>
                  </a:cubicBezTo>
                  <a:lnTo>
                    <a:pt x="18" y="76"/>
                  </a:lnTo>
                  <a:close/>
                  <a:moveTo>
                    <a:pt x="18" y="10"/>
                  </a:moveTo>
                  <a:cubicBezTo>
                    <a:pt x="15" y="11"/>
                    <a:pt x="13" y="12"/>
                    <a:pt x="11" y="14"/>
                  </a:cubicBezTo>
                  <a:cubicBezTo>
                    <a:pt x="9" y="16"/>
                    <a:pt x="9" y="18"/>
                    <a:pt x="9" y="21"/>
                  </a:cubicBezTo>
                  <a:cubicBezTo>
                    <a:pt x="9" y="23"/>
                    <a:pt x="9" y="25"/>
                    <a:pt x="11" y="27"/>
                  </a:cubicBezTo>
                  <a:cubicBezTo>
                    <a:pt x="12" y="29"/>
                    <a:pt x="15" y="30"/>
                    <a:pt x="18" y="31"/>
                  </a:cubicBezTo>
                  <a:lnTo>
                    <a:pt x="18" y="10"/>
                  </a:lnTo>
                  <a:close/>
                  <a:moveTo>
                    <a:pt x="22" y="63"/>
                  </a:moveTo>
                  <a:cubicBezTo>
                    <a:pt x="25" y="62"/>
                    <a:pt x="28" y="61"/>
                    <a:pt x="30" y="59"/>
                  </a:cubicBezTo>
                  <a:cubicBezTo>
                    <a:pt x="32" y="57"/>
                    <a:pt x="33" y="54"/>
                    <a:pt x="33" y="51"/>
                  </a:cubicBezTo>
                  <a:cubicBezTo>
                    <a:pt x="33" y="48"/>
                    <a:pt x="32" y="46"/>
                    <a:pt x="31" y="44"/>
                  </a:cubicBezTo>
                  <a:cubicBezTo>
                    <a:pt x="29" y="42"/>
                    <a:pt x="26" y="41"/>
                    <a:pt x="22" y="40"/>
                  </a:cubicBezTo>
                  <a:lnTo>
                    <a:pt x="22" y="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12" name="Group 61"/>
          <p:cNvGrpSpPr/>
          <p:nvPr/>
        </p:nvGrpSpPr>
        <p:grpSpPr>
          <a:xfrm>
            <a:off x="4891793" y="2997977"/>
            <a:ext cx="2986020" cy="2997870"/>
            <a:chOff x="4958468" y="3328177"/>
            <a:chExt cx="2986020" cy="2997870"/>
          </a:xfrm>
        </p:grpSpPr>
        <p:sp>
          <p:nvSpPr>
            <p:cNvPr id="213" name="Freeform 491"/>
            <p:cNvSpPr>
              <a:spLocks noEditPoints="1"/>
            </p:cNvSpPr>
            <p:nvPr/>
          </p:nvSpPr>
          <p:spPr bwMode="auto">
            <a:xfrm>
              <a:off x="4958468" y="3328177"/>
              <a:ext cx="2986020" cy="2997870"/>
            </a:xfrm>
            <a:custGeom>
              <a:avLst/>
              <a:gdLst>
                <a:gd name="T0" fmla="*/ 1407 w 1705"/>
                <a:gd name="T1" fmla="*/ 204 h 1712"/>
                <a:gd name="T2" fmla="*/ 1345 w 1705"/>
                <a:gd name="T3" fmla="*/ 201 h 1712"/>
                <a:gd name="T4" fmla="*/ 1229 w 1705"/>
                <a:gd name="T5" fmla="*/ 290 h 1712"/>
                <a:gd name="T6" fmla="*/ 1107 w 1705"/>
                <a:gd name="T7" fmla="*/ 310 h 1712"/>
                <a:gd name="T8" fmla="*/ 1012 w 1705"/>
                <a:gd name="T9" fmla="*/ 230 h 1712"/>
                <a:gd name="T10" fmla="*/ 986 w 1705"/>
                <a:gd name="T11" fmla="*/ 40 h 1712"/>
                <a:gd name="T12" fmla="*/ 946 w 1705"/>
                <a:gd name="T13" fmla="*/ 0 h 1712"/>
                <a:gd name="T14" fmla="*/ 777 w 1705"/>
                <a:gd name="T15" fmla="*/ 0 h 1712"/>
                <a:gd name="T16" fmla="*/ 728 w 1705"/>
                <a:gd name="T17" fmla="*/ 54 h 1712"/>
                <a:gd name="T18" fmla="*/ 702 w 1705"/>
                <a:gd name="T19" fmla="*/ 227 h 1712"/>
                <a:gd name="T20" fmla="*/ 628 w 1705"/>
                <a:gd name="T21" fmla="*/ 299 h 1712"/>
                <a:gd name="T22" fmla="*/ 537 w 1705"/>
                <a:gd name="T23" fmla="*/ 313 h 1712"/>
                <a:gd name="T24" fmla="*/ 365 w 1705"/>
                <a:gd name="T25" fmla="*/ 184 h 1712"/>
                <a:gd name="T26" fmla="*/ 312 w 1705"/>
                <a:gd name="T27" fmla="*/ 187 h 1712"/>
                <a:gd name="T28" fmla="*/ 193 w 1705"/>
                <a:gd name="T29" fmla="*/ 307 h 1712"/>
                <a:gd name="T30" fmla="*/ 193 w 1705"/>
                <a:gd name="T31" fmla="*/ 367 h 1712"/>
                <a:gd name="T32" fmla="*/ 314 w 1705"/>
                <a:gd name="T33" fmla="*/ 525 h 1712"/>
                <a:gd name="T34" fmla="*/ 304 w 1705"/>
                <a:gd name="T35" fmla="*/ 607 h 1712"/>
                <a:gd name="T36" fmla="*/ 241 w 1705"/>
                <a:gd name="T37" fmla="*/ 696 h 1712"/>
                <a:gd name="T38" fmla="*/ 46 w 1705"/>
                <a:gd name="T39" fmla="*/ 720 h 1712"/>
                <a:gd name="T40" fmla="*/ 4 w 1705"/>
                <a:gd name="T41" fmla="*/ 755 h 1712"/>
                <a:gd name="T42" fmla="*/ 0 w 1705"/>
                <a:gd name="T43" fmla="*/ 936 h 1712"/>
                <a:gd name="T44" fmla="*/ 51 w 1705"/>
                <a:gd name="T45" fmla="*/ 986 h 1712"/>
                <a:gd name="T46" fmla="*/ 217 w 1705"/>
                <a:gd name="T47" fmla="*/ 1012 h 1712"/>
                <a:gd name="T48" fmla="*/ 298 w 1705"/>
                <a:gd name="T49" fmla="*/ 1089 h 1712"/>
                <a:gd name="T50" fmla="*/ 300 w 1705"/>
                <a:gd name="T51" fmla="*/ 1189 h 1712"/>
                <a:gd name="T52" fmla="*/ 190 w 1705"/>
                <a:gd name="T53" fmla="*/ 1322 h 1712"/>
                <a:gd name="T54" fmla="*/ 194 w 1705"/>
                <a:gd name="T55" fmla="*/ 1407 h 1712"/>
                <a:gd name="T56" fmla="*/ 297 w 1705"/>
                <a:gd name="T57" fmla="*/ 1514 h 1712"/>
                <a:gd name="T58" fmla="*/ 372 w 1705"/>
                <a:gd name="T59" fmla="*/ 1515 h 1712"/>
                <a:gd name="T60" fmla="*/ 505 w 1705"/>
                <a:gd name="T61" fmla="*/ 1417 h 1712"/>
                <a:gd name="T62" fmla="*/ 623 w 1705"/>
                <a:gd name="T63" fmla="*/ 1421 h 1712"/>
                <a:gd name="T64" fmla="*/ 693 w 1705"/>
                <a:gd name="T65" fmla="*/ 1490 h 1712"/>
                <a:gd name="T66" fmla="*/ 716 w 1705"/>
                <a:gd name="T67" fmla="*/ 1655 h 1712"/>
                <a:gd name="T68" fmla="*/ 771 w 1705"/>
                <a:gd name="T69" fmla="*/ 1712 h 1712"/>
                <a:gd name="T70" fmla="*/ 922 w 1705"/>
                <a:gd name="T71" fmla="*/ 1712 h 1712"/>
                <a:gd name="T72" fmla="*/ 980 w 1705"/>
                <a:gd name="T73" fmla="*/ 1663 h 1712"/>
                <a:gd name="T74" fmla="*/ 1007 w 1705"/>
                <a:gd name="T75" fmla="*/ 1486 h 1712"/>
                <a:gd name="T76" fmla="*/ 1103 w 1705"/>
                <a:gd name="T77" fmla="*/ 1408 h 1712"/>
                <a:gd name="T78" fmla="*/ 1194 w 1705"/>
                <a:gd name="T79" fmla="*/ 1422 h 1712"/>
                <a:gd name="T80" fmla="*/ 1324 w 1705"/>
                <a:gd name="T81" fmla="*/ 1523 h 1712"/>
                <a:gd name="T82" fmla="*/ 1393 w 1705"/>
                <a:gd name="T83" fmla="*/ 1521 h 1712"/>
                <a:gd name="T84" fmla="*/ 1505 w 1705"/>
                <a:gd name="T85" fmla="*/ 1410 h 1712"/>
                <a:gd name="T86" fmla="*/ 1516 w 1705"/>
                <a:gd name="T87" fmla="*/ 1341 h 1712"/>
                <a:gd name="T88" fmla="*/ 1406 w 1705"/>
                <a:gd name="T89" fmla="*/ 1195 h 1712"/>
                <a:gd name="T90" fmla="*/ 1414 w 1705"/>
                <a:gd name="T91" fmla="*/ 1085 h 1712"/>
                <a:gd name="T92" fmla="*/ 1501 w 1705"/>
                <a:gd name="T93" fmla="*/ 1012 h 1712"/>
                <a:gd name="T94" fmla="*/ 1649 w 1705"/>
                <a:gd name="T95" fmla="*/ 995 h 1712"/>
                <a:gd name="T96" fmla="*/ 1701 w 1705"/>
                <a:gd name="T97" fmla="*/ 954 h 1712"/>
                <a:gd name="T98" fmla="*/ 1705 w 1705"/>
                <a:gd name="T99" fmla="*/ 778 h 1712"/>
                <a:gd name="T100" fmla="*/ 1662 w 1705"/>
                <a:gd name="T101" fmla="*/ 732 h 1712"/>
                <a:gd name="T102" fmla="*/ 1455 w 1705"/>
                <a:gd name="T103" fmla="*/ 692 h 1712"/>
                <a:gd name="T104" fmla="*/ 1404 w 1705"/>
                <a:gd name="T105" fmla="*/ 608 h 1712"/>
                <a:gd name="T106" fmla="*/ 1412 w 1705"/>
                <a:gd name="T107" fmla="*/ 517 h 1712"/>
                <a:gd name="T108" fmla="*/ 1504 w 1705"/>
                <a:gd name="T109" fmla="*/ 396 h 1712"/>
                <a:gd name="T110" fmla="*/ 1521 w 1705"/>
                <a:gd name="T111" fmla="*/ 332 h 1712"/>
                <a:gd name="T112" fmla="*/ 1407 w 1705"/>
                <a:gd name="T113" fmla="*/ 204 h 1712"/>
                <a:gd name="T114" fmla="*/ 996 w 1705"/>
                <a:gd name="T115" fmla="*/ 1003 h 1712"/>
                <a:gd name="T116" fmla="*/ 703 w 1705"/>
                <a:gd name="T117" fmla="*/ 1002 h 1712"/>
                <a:gd name="T118" fmla="*/ 705 w 1705"/>
                <a:gd name="T119" fmla="*/ 710 h 1712"/>
                <a:gd name="T120" fmla="*/ 997 w 1705"/>
                <a:gd name="T121" fmla="*/ 711 h 1712"/>
                <a:gd name="T122" fmla="*/ 996 w 1705"/>
                <a:gd name="T123" fmla="*/ 100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5" h="1712">
                  <a:moveTo>
                    <a:pt x="1407" y="204"/>
                  </a:moveTo>
                  <a:cubicBezTo>
                    <a:pt x="1376" y="174"/>
                    <a:pt x="1345" y="201"/>
                    <a:pt x="1345" y="201"/>
                  </a:cubicBezTo>
                  <a:cubicBezTo>
                    <a:pt x="1345" y="201"/>
                    <a:pt x="1289" y="241"/>
                    <a:pt x="1229" y="290"/>
                  </a:cubicBezTo>
                  <a:cubicBezTo>
                    <a:pt x="1169" y="338"/>
                    <a:pt x="1107" y="310"/>
                    <a:pt x="1107" y="310"/>
                  </a:cubicBezTo>
                  <a:cubicBezTo>
                    <a:pt x="1015" y="289"/>
                    <a:pt x="1012" y="230"/>
                    <a:pt x="1012" y="230"/>
                  </a:cubicBezTo>
                  <a:cubicBezTo>
                    <a:pt x="986" y="40"/>
                    <a:pt x="986" y="40"/>
                    <a:pt x="986" y="40"/>
                  </a:cubicBezTo>
                  <a:cubicBezTo>
                    <a:pt x="980" y="1"/>
                    <a:pt x="946" y="0"/>
                    <a:pt x="946" y="0"/>
                  </a:cubicBezTo>
                  <a:cubicBezTo>
                    <a:pt x="777" y="0"/>
                    <a:pt x="777" y="0"/>
                    <a:pt x="777" y="0"/>
                  </a:cubicBezTo>
                  <a:cubicBezTo>
                    <a:pt x="730" y="2"/>
                    <a:pt x="728" y="54"/>
                    <a:pt x="728" y="54"/>
                  </a:cubicBezTo>
                  <a:cubicBezTo>
                    <a:pt x="702" y="227"/>
                    <a:pt x="702" y="227"/>
                    <a:pt x="702" y="227"/>
                  </a:cubicBezTo>
                  <a:cubicBezTo>
                    <a:pt x="696" y="258"/>
                    <a:pt x="628" y="299"/>
                    <a:pt x="628" y="299"/>
                  </a:cubicBezTo>
                  <a:cubicBezTo>
                    <a:pt x="589" y="322"/>
                    <a:pt x="537" y="313"/>
                    <a:pt x="537" y="313"/>
                  </a:cubicBezTo>
                  <a:cubicBezTo>
                    <a:pt x="365" y="184"/>
                    <a:pt x="365" y="184"/>
                    <a:pt x="365" y="184"/>
                  </a:cubicBezTo>
                  <a:cubicBezTo>
                    <a:pt x="342" y="166"/>
                    <a:pt x="312" y="187"/>
                    <a:pt x="312" y="187"/>
                  </a:cubicBezTo>
                  <a:cubicBezTo>
                    <a:pt x="193" y="307"/>
                    <a:pt x="193" y="307"/>
                    <a:pt x="193" y="307"/>
                  </a:cubicBezTo>
                  <a:cubicBezTo>
                    <a:pt x="165" y="336"/>
                    <a:pt x="193" y="367"/>
                    <a:pt x="193" y="367"/>
                  </a:cubicBezTo>
                  <a:cubicBezTo>
                    <a:pt x="199" y="374"/>
                    <a:pt x="314" y="525"/>
                    <a:pt x="314" y="525"/>
                  </a:cubicBezTo>
                  <a:cubicBezTo>
                    <a:pt x="322" y="545"/>
                    <a:pt x="304" y="607"/>
                    <a:pt x="304" y="607"/>
                  </a:cubicBezTo>
                  <a:cubicBezTo>
                    <a:pt x="292" y="669"/>
                    <a:pt x="241" y="696"/>
                    <a:pt x="241" y="696"/>
                  </a:cubicBezTo>
                  <a:cubicBezTo>
                    <a:pt x="46" y="720"/>
                    <a:pt x="46" y="720"/>
                    <a:pt x="46" y="720"/>
                  </a:cubicBezTo>
                  <a:cubicBezTo>
                    <a:pt x="16" y="720"/>
                    <a:pt x="4" y="755"/>
                    <a:pt x="4" y="755"/>
                  </a:cubicBezTo>
                  <a:cubicBezTo>
                    <a:pt x="0" y="936"/>
                    <a:pt x="0" y="936"/>
                    <a:pt x="0" y="936"/>
                  </a:cubicBezTo>
                  <a:cubicBezTo>
                    <a:pt x="2" y="977"/>
                    <a:pt x="51" y="986"/>
                    <a:pt x="51" y="986"/>
                  </a:cubicBezTo>
                  <a:cubicBezTo>
                    <a:pt x="217" y="1012"/>
                    <a:pt x="217" y="1012"/>
                    <a:pt x="217" y="1012"/>
                  </a:cubicBezTo>
                  <a:cubicBezTo>
                    <a:pt x="268" y="1014"/>
                    <a:pt x="298" y="1089"/>
                    <a:pt x="298" y="1089"/>
                  </a:cubicBezTo>
                  <a:cubicBezTo>
                    <a:pt x="321" y="1136"/>
                    <a:pt x="300" y="1189"/>
                    <a:pt x="300" y="1189"/>
                  </a:cubicBezTo>
                  <a:cubicBezTo>
                    <a:pt x="190" y="1322"/>
                    <a:pt x="190" y="1322"/>
                    <a:pt x="190" y="1322"/>
                  </a:cubicBezTo>
                  <a:cubicBezTo>
                    <a:pt x="152" y="1368"/>
                    <a:pt x="194" y="1407"/>
                    <a:pt x="194" y="1407"/>
                  </a:cubicBezTo>
                  <a:cubicBezTo>
                    <a:pt x="297" y="1514"/>
                    <a:pt x="297" y="1514"/>
                    <a:pt x="297" y="1514"/>
                  </a:cubicBezTo>
                  <a:cubicBezTo>
                    <a:pt x="335" y="1550"/>
                    <a:pt x="372" y="1515"/>
                    <a:pt x="372" y="1515"/>
                  </a:cubicBezTo>
                  <a:cubicBezTo>
                    <a:pt x="505" y="1417"/>
                    <a:pt x="505" y="1417"/>
                    <a:pt x="505" y="1417"/>
                  </a:cubicBezTo>
                  <a:cubicBezTo>
                    <a:pt x="551" y="1380"/>
                    <a:pt x="623" y="1421"/>
                    <a:pt x="623" y="1421"/>
                  </a:cubicBezTo>
                  <a:cubicBezTo>
                    <a:pt x="691" y="1446"/>
                    <a:pt x="693" y="1490"/>
                    <a:pt x="693" y="1490"/>
                  </a:cubicBezTo>
                  <a:cubicBezTo>
                    <a:pt x="716" y="1655"/>
                    <a:pt x="716" y="1655"/>
                    <a:pt x="716" y="1655"/>
                  </a:cubicBezTo>
                  <a:cubicBezTo>
                    <a:pt x="718" y="1709"/>
                    <a:pt x="771" y="1712"/>
                    <a:pt x="771" y="1712"/>
                  </a:cubicBezTo>
                  <a:cubicBezTo>
                    <a:pt x="922" y="1712"/>
                    <a:pt x="922" y="1712"/>
                    <a:pt x="922" y="1712"/>
                  </a:cubicBezTo>
                  <a:cubicBezTo>
                    <a:pt x="981" y="1703"/>
                    <a:pt x="980" y="1663"/>
                    <a:pt x="980" y="1663"/>
                  </a:cubicBezTo>
                  <a:cubicBezTo>
                    <a:pt x="1007" y="1486"/>
                    <a:pt x="1007" y="1486"/>
                    <a:pt x="1007" y="1486"/>
                  </a:cubicBezTo>
                  <a:cubicBezTo>
                    <a:pt x="1016" y="1422"/>
                    <a:pt x="1103" y="1408"/>
                    <a:pt x="1103" y="1408"/>
                  </a:cubicBezTo>
                  <a:cubicBezTo>
                    <a:pt x="1163" y="1387"/>
                    <a:pt x="1194" y="1422"/>
                    <a:pt x="1194" y="1422"/>
                  </a:cubicBezTo>
                  <a:cubicBezTo>
                    <a:pt x="1324" y="1523"/>
                    <a:pt x="1324" y="1523"/>
                    <a:pt x="1324" y="1523"/>
                  </a:cubicBezTo>
                  <a:cubicBezTo>
                    <a:pt x="1353" y="1549"/>
                    <a:pt x="1393" y="1521"/>
                    <a:pt x="1393" y="1521"/>
                  </a:cubicBezTo>
                  <a:cubicBezTo>
                    <a:pt x="1505" y="1410"/>
                    <a:pt x="1505" y="1410"/>
                    <a:pt x="1505" y="1410"/>
                  </a:cubicBezTo>
                  <a:cubicBezTo>
                    <a:pt x="1546" y="1372"/>
                    <a:pt x="1516" y="1341"/>
                    <a:pt x="1516" y="1341"/>
                  </a:cubicBezTo>
                  <a:cubicBezTo>
                    <a:pt x="1406" y="1195"/>
                    <a:pt x="1406" y="1195"/>
                    <a:pt x="1406" y="1195"/>
                  </a:cubicBezTo>
                  <a:cubicBezTo>
                    <a:pt x="1378" y="1154"/>
                    <a:pt x="1414" y="1085"/>
                    <a:pt x="1414" y="1085"/>
                  </a:cubicBezTo>
                  <a:cubicBezTo>
                    <a:pt x="1439" y="1013"/>
                    <a:pt x="1501" y="1012"/>
                    <a:pt x="1501" y="1012"/>
                  </a:cubicBezTo>
                  <a:cubicBezTo>
                    <a:pt x="1649" y="995"/>
                    <a:pt x="1649" y="995"/>
                    <a:pt x="1649" y="995"/>
                  </a:cubicBezTo>
                  <a:cubicBezTo>
                    <a:pt x="1688" y="998"/>
                    <a:pt x="1701" y="954"/>
                    <a:pt x="1701" y="954"/>
                  </a:cubicBezTo>
                  <a:cubicBezTo>
                    <a:pt x="1705" y="778"/>
                    <a:pt x="1705" y="778"/>
                    <a:pt x="1705" y="778"/>
                  </a:cubicBezTo>
                  <a:cubicBezTo>
                    <a:pt x="1700" y="733"/>
                    <a:pt x="1662" y="732"/>
                    <a:pt x="1662" y="732"/>
                  </a:cubicBezTo>
                  <a:cubicBezTo>
                    <a:pt x="1455" y="692"/>
                    <a:pt x="1455" y="692"/>
                    <a:pt x="1455" y="692"/>
                  </a:cubicBezTo>
                  <a:cubicBezTo>
                    <a:pt x="1420" y="683"/>
                    <a:pt x="1404" y="608"/>
                    <a:pt x="1404" y="608"/>
                  </a:cubicBezTo>
                  <a:cubicBezTo>
                    <a:pt x="1384" y="551"/>
                    <a:pt x="1412" y="517"/>
                    <a:pt x="1412" y="517"/>
                  </a:cubicBezTo>
                  <a:cubicBezTo>
                    <a:pt x="1504" y="396"/>
                    <a:pt x="1504" y="396"/>
                    <a:pt x="1504" y="396"/>
                  </a:cubicBezTo>
                  <a:cubicBezTo>
                    <a:pt x="1544" y="354"/>
                    <a:pt x="1521" y="332"/>
                    <a:pt x="1521" y="332"/>
                  </a:cubicBezTo>
                  <a:cubicBezTo>
                    <a:pt x="1521" y="332"/>
                    <a:pt x="1438" y="234"/>
                    <a:pt x="1407" y="204"/>
                  </a:cubicBezTo>
                  <a:close/>
                  <a:moveTo>
                    <a:pt x="996" y="1003"/>
                  </a:moveTo>
                  <a:cubicBezTo>
                    <a:pt x="915" y="1084"/>
                    <a:pt x="784" y="1083"/>
                    <a:pt x="703" y="1002"/>
                  </a:cubicBezTo>
                  <a:cubicBezTo>
                    <a:pt x="623" y="921"/>
                    <a:pt x="624" y="790"/>
                    <a:pt x="705" y="710"/>
                  </a:cubicBezTo>
                  <a:cubicBezTo>
                    <a:pt x="786" y="629"/>
                    <a:pt x="917" y="630"/>
                    <a:pt x="997" y="711"/>
                  </a:cubicBezTo>
                  <a:cubicBezTo>
                    <a:pt x="1077" y="792"/>
                    <a:pt x="1077" y="923"/>
                    <a:pt x="996" y="1003"/>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214" name="Freeform 495"/>
            <p:cNvSpPr/>
            <p:nvPr/>
          </p:nvSpPr>
          <p:spPr bwMode="auto">
            <a:xfrm>
              <a:off x="5791621" y="5558806"/>
              <a:ext cx="124417" cy="14071"/>
            </a:xfrm>
            <a:custGeom>
              <a:avLst/>
              <a:gdLst>
                <a:gd name="T0" fmla="*/ 68 w 71"/>
                <a:gd name="T1" fmla="*/ 0 h 8"/>
                <a:gd name="T2" fmla="*/ 2 w 71"/>
                <a:gd name="T3" fmla="*/ 0 h 8"/>
                <a:gd name="T4" fmla="*/ 0 w 71"/>
                <a:gd name="T5" fmla="*/ 4 h 8"/>
                <a:gd name="T6" fmla="*/ 4 w 71"/>
                <a:gd name="T7" fmla="*/ 7 h 8"/>
                <a:gd name="T8" fmla="*/ 8 w 71"/>
                <a:gd name="T9" fmla="*/ 7 h 8"/>
                <a:gd name="T10" fmla="*/ 8 w 71"/>
                <a:gd name="T11" fmla="*/ 7 h 8"/>
                <a:gd name="T12" fmla="*/ 62 w 71"/>
                <a:gd name="T13" fmla="*/ 7 h 8"/>
                <a:gd name="T14" fmla="*/ 68 w 71"/>
                <a:gd name="T15" fmla="*/ 7 h 8"/>
                <a:gd name="T16" fmla="*/ 71 w 71"/>
                <a:gd name="T17" fmla="*/ 4 h 8"/>
                <a:gd name="T18" fmla="*/ 68 w 7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
                  <a:moveTo>
                    <a:pt x="68" y="0"/>
                  </a:moveTo>
                  <a:cubicBezTo>
                    <a:pt x="2" y="0"/>
                    <a:pt x="2" y="0"/>
                    <a:pt x="2" y="0"/>
                  </a:cubicBezTo>
                  <a:cubicBezTo>
                    <a:pt x="2" y="0"/>
                    <a:pt x="0" y="0"/>
                    <a:pt x="0" y="4"/>
                  </a:cubicBezTo>
                  <a:cubicBezTo>
                    <a:pt x="0" y="8"/>
                    <a:pt x="4" y="7"/>
                    <a:pt x="4" y="7"/>
                  </a:cubicBezTo>
                  <a:cubicBezTo>
                    <a:pt x="8" y="7"/>
                    <a:pt x="8" y="7"/>
                    <a:pt x="8" y="7"/>
                  </a:cubicBezTo>
                  <a:cubicBezTo>
                    <a:pt x="8" y="7"/>
                    <a:pt x="8" y="7"/>
                    <a:pt x="8" y="7"/>
                  </a:cubicBezTo>
                  <a:cubicBezTo>
                    <a:pt x="62" y="7"/>
                    <a:pt x="62" y="7"/>
                    <a:pt x="62" y="7"/>
                  </a:cubicBezTo>
                  <a:cubicBezTo>
                    <a:pt x="68" y="7"/>
                    <a:pt x="68" y="7"/>
                    <a:pt x="68" y="7"/>
                  </a:cubicBezTo>
                  <a:cubicBezTo>
                    <a:pt x="68" y="7"/>
                    <a:pt x="71" y="6"/>
                    <a:pt x="71" y="4"/>
                  </a:cubicBezTo>
                  <a:cubicBezTo>
                    <a:pt x="71" y="1"/>
                    <a:pt x="68" y="0"/>
                    <a:pt x="68"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5" name="Freeform 496"/>
            <p:cNvSpPr/>
            <p:nvPr/>
          </p:nvSpPr>
          <p:spPr bwMode="auto">
            <a:xfrm>
              <a:off x="5784956" y="5539550"/>
              <a:ext cx="136267" cy="14071"/>
            </a:xfrm>
            <a:custGeom>
              <a:avLst/>
              <a:gdLst>
                <a:gd name="T0" fmla="*/ 75 w 78"/>
                <a:gd name="T1" fmla="*/ 0 h 8"/>
                <a:gd name="T2" fmla="*/ 3 w 78"/>
                <a:gd name="T3" fmla="*/ 0 h 8"/>
                <a:gd name="T4" fmla="*/ 0 w 78"/>
                <a:gd name="T5" fmla="*/ 4 h 8"/>
                <a:gd name="T6" fmla="*/ 6 w 78"/>
                <a:gd name="T7" fmla="*/ 7 h 8"/>
                <a:gd name="T8" fmla="*/ 72 w 78"/>
                <a:gd name="T9" fmla="*/ 7 h 8"/>
                <a:gd name="T10" fmla="*/ 75 w 78"/>
                <a:gd name="T11" fmla="*/ 7 h 8"/>
                <a:gd name="T12" fmla="*/ 78 w 78"/>
                <a:gd name="T13" fmla="*/ 3 h 8"/>
                <a:gd name="T14" fmla="*/ 75 w 7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
                  <a:moveTo>
                    <a:pt x="75" y="0"/>
                  </a:moveTo>
                  <a:cubicBezTo>
                    <a:pt x="3" y="0"/>
                    <a:pt x="3" y="0"/>
                    <a:pt x="3" y="0"/>
                  </a:cubicBezTo>
                  <a:cubicBezTo>
                    <a:pt x="3" y="0"/>
                    <a:pt x="0" y="0"/>
                    <a:pt x="0" y="4"/>
                  </a:cubicBezTo>
                  <a:cubicBezTo>
                    <a:pt x="0" y="8"/>
                    <a:pt x="6" y="7"/>
                    <a:pt x="6" y="7"/>
                  </a:cubicBezTo>
                  <a:cubicBezTo>
                    <a:pt x="72" y="7"/>
                    <a:pt x="72" y="7"/>
                    <a:pt x="72" y="7"/>
                  </a:cubicBezTo>
                  <a:cubicBezTo>
                    <a:pt x="75" y="7"/>
                    <a:pt x="75" y="7"/>
                    <a:pt x="75" y="7"/>
                  </a:cubicBezTo>
                  <a:cubicBezTo>
                    <a:pt x="75" y="7"/>
                    <a:pt x="78" y="7"/>
                    <a:pt x="78" y="3"/>
                  </a:cubicBezTo>
                  <a:cubicBezTo>
                    <a:pt x="78" y="0"/>
                    <a:pt x="75" y="0"/>
                    <a:pt x="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6" name="Freeform 497"/>
            <p:cNvSpPr/>
            <p:nvPr/>
          </p:nvSpPr>
          <p:spPr bwMode="auto">
            <a:xfrm>
              <a:off x="5784956" y="5501040"/>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7" name="Freeform 498"/>
            <p:cNvSpPr/>
            <p:nvPr/>
          </p:nvSpPr>
          <p:spPr bwMode="auto">
            <a:xfrm>
              <a:off x="5784956" y="5520295"/>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8" name="Freeform 499"/>
            <p:cNvSpPr>
              <a:spLocks noEditPoints="1"/>
            </p:cNvSpPr>
            <p:nvPr/>
          </p:nvSpPr>
          <p:spPr bwMode="auto">
            <a:xfrm>
              <a:off x="5690161" y="5090018"/>
              <a:ext cx="324374" cy="402135"/>
            </a:xfrm>
            <a:custGeom>
              <a:avLst/>
              <a:gdLst>
                <a:gd name="T0" fmla="*/ 94 w 185"/>
                <a:gd name="T1" fmla="*/ 0 h 230"/>
                <a:gd name="T2" fmla="*/ 87 w 185"/>
                <a:gd name="T3" fmla="*/ 0 h 230"/>
                <a:gd name="T4" fmla="*/ 8 w 185"/>
                <a:gd name="T5" fmla="*/ 51 h 230"/>
                <a:gd name="T6" fmla="*/ 0 w 185"/>
                <a:gd name="T7" fmla="*/ 92 h 230"/>
                <a:gd name="T8" fmla="*/ 9 w 185"/>
                <a:gd name="T9" fmla="*/ 133 h 230"/>
                <a:gd name="T10" fmla="*/ 25 w 185"/>
                <a:gd name="T11" fmla="*/ 163 h 230"/>
                <a:gd name="T12" fmla="*/ 40 w 185"/>
                <a:gd name="T13" fmla="*/ 193 h 230"/>
                <a:gd name="T14" fmla="*/ 43 w 185"/>
                <a:gd name="T15" fmla="*/ 213 h 230"/>
                <a:gd name="T16" fmla="*/ 55 w 185"/>
                <a:gd name="T17" fmla="*/ 230 h 230"/>
                <a:gd name="T18" fmla="*/ 134 w 185"/>
                <a:gd name="T19" fmla="*/ 229 h 230"/>
                <a:gd name="T20" fmla="*/ 145 w 185"/>
                <a:gd name="T21" fmla="*/ 193 h 230"/>
                <a:gd name="T22" fmla="*/ 160 w 185"/>
                <a:gd name="T23" fmla="*/ 163 h 230"/>
                <a:gd name="T24" fmla="*/ 185 w 185"/>
                <a:gd name="T25" fmla="*/ 92 h 230"/>
                <a:gd name="T26" fmla="*/ 185 w 185"/>
                <a:gd name="T27" fmla="*/ 89 h 230"/>
                <a:gd name="T28" fmla="*/ 176 w 185"/>
                <a:gd name="T29" fmla="*/ 92 h 230"/>
                <a:gd name="T30" fmla="*/ 152 w 185"/>
                <a:gd name="T31" fmla="*/ 158 h 230"/>
                <a:gd name="T32" fmla="*/ 148 w 185"/>
                <a:gd name="T33" fmla="*/ 164 h 230"/>
                <a:gd name="T34" fmla="*/ 148 w 185"/>
                <a:gd name="T35" fmla="*/ 141 h 230"/>
                <a:gd name="T36" fmla="*/ 141 w 185"/>
                <a:gd name="T37" fmla="*/ 122 h 230"/>
                <a:gd name="T38" fmla="*/ 107 w 185"/>
                <a:gd name="T39" fmla="*/ 101 h 230"/>
                <a:gd name="T40" fmla="*/ 101 w 185"/>
                <a:gd name="T41" fmla="*/ 137 h 230"/>
                <a:gd name="T42" fmla="*/ 97 w 185"/>
                <a:gd name="T43" fmla="*/ 117 h 230"/>
                <a:gd name="T44" fmla="*/ 89 w 185"/>
                <a:gd name="T45" fmla="*/ 126 h 230"/>
                <a:gd name="T46" fmla="*/ 85 w 185"/>
                <a:gd name="T47" fmla="*/ 141 h 230"/>
                <a:gd name="T48" fmla="*/ 80 w 185"/>
                <a:gd name="T49" fmla="*/ 101 h 230"/>
                <a:gd name="T50" fmla="*/ 93 w 185"/>
                <a:gd name="T51" fmla="*/ 113 h 230"/>
                <a:gd name="T52" fmla="*/ 107 w 185"/>
                <a:gd name="T53" fmla="*/ 101 h 230"/>
                <a:gd name="T54" fmla="*/ 110 w 185"/>
                <a:gd name="T55" fmla="*/ 85 h 230"/>
                <a:gd name="T56" fmla="*/ 90 w 185"/>
                <a:gd name="T57" fmla="*/ 44 h 230"/>
                <a:gd name="T58" fmla="*/ 77 w 185"/>
                <a:gd name="T59" fmla="*/ 83 h 230"/>
                <a:gd name="T60" fmla="*/ 80 w 185"/>
                <a:gd name="T61" fmla="*/ 99 h 230"/>
                <a:gd name="T62" fmla="*/ 47 w 185"/>
                <a:gd name="T63" fmla="*/ 119 h 230"/>
                <a:gd name="T64" fmla="*/ 38 w 185"/>
                <a:gd name="T65" fmla="*/ 141 h 230"/>
                <a:gd name="T66" fmla="*/ 36 w 185"/>
                <a:gd name="T67" fmla="*/ 159 h 230"/>
                <a:gd name="T68" fmla="*/ 33 w 185"/>
                <a:gd name="T69" fmla="*/ 159 h 230"/>
                <a:gd name="T70" fmla="*/ 17 w 185"/>
                <a:gd name="T71" fmla="*/ 129 h 230"/>
                <a:gd name="T72" fmla="*/ 9 w 185"/>
                <a:gd name="T73" fmla="*/ 87 h 230"/>
                <a:gd name="T74" fmla="*/ 33 w 185"/>
                <a:gd name="T75" fmla="*/ 33 h 230"/>
                <a:gd name="T76" fmla="*/ 93 w 185"/>
                <a:gd name="T77" fmla="*/ 9 h 230"/>
                <a:gd name="T78" fmla="*/ 176 w 185"/>
                <a:gd name="T79"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30">
                  <a:moveTo>
                    <a:pt x="158" y="26"/>
                  </a:moveTo>
                  <a:cubicBezTo>
                    <a:pt x="142" y="10"/>
                    <a:pt x="120" y="1"/>
                    <a:pt x="94" y="0"/>
                  </a:cubicBezTo>
                  <a:cubicBezTo>
                    <a:pt x="94" y="0"/>
                    <a:pt x="94" y="0"/>
                    <a:pt x="93" y="0"/>
                  </a:cubicBezTo>
                  <a:cubicBezTo>
                    <a:pt x="87" y="0"/>
                    <a:pt x="87" y="0"/>
                    <a:pt x="87" y="0"/>
                  </a:cubicBezTo>
                  <a:cubicBezTo>
                    <a:pt x="63" y="0"/>
                    <a:pt x="44" y="9"/>
                    <a:pt x="27" y="26"/>
                  </a:cubicBezTo>
                  <a:cubicBezTo>
                    <a:pt x="20" y="33"/>
                    <a:pt x="13" y="40"/>
                    <a:pt x="8" y="51"/>
                  </a:cubicBezTo>
                  <a:cubicBezTo>
                    <a:pt x="3" y="62"/>
                    <a:pt x="0" y="74"/>
                    <a:pt x="0" y="87"/>
                  </a:cubicBezTo>
                  <a:cubicBezTo>
                    <a:pt x="0" y="92"/>
                    <a:pt x="0" y="92"/>
                    <a:pt x="0" y="92"/>
                  </a:cubicBezTo>
                  <a:cubicBezTo>
                    <a:pt x="0" y="93"/>
                    <a:pt x="0" y="93"/>
                    <a:pt x="0" y="93"/>
                  </a:cubicBezTo>
                  <a:cubicBezTo>
                    <a:pt x="1" y="109"/>
                    <a:pt x="4" y="122"/>
                    <a:pt x="9" y="133"/>
                  </a:cubicBezTo>
                  <a:cubicBezTo>
                    <a:pt x="13" y="142"/>
                    <a:pt x="18" y="151"/>
                    <a:pt x="23" y="160"/>
                  </a:cubicBezTo>
                  <a:cubicBezTo>
                    <a:pt x="25" y="163"/>
                    <a:pt x="25" y="163"/>
                    <a:pt x="25" y="163"/>
                  </a:cubicBezTo>
                  <a:cubicBezTo>
                    <a:pt x="26" y="165"/>
                    <a:pt x="27" y="167"/>
                    <a:pt x="28" y="169"/>
                  </a:cubicBezTo>
                  <a:cubicBezTo>
                    <a:pt x="33" y="177"/>
                    <a:pt x="37" y="184"/>
                    <a:pt x="40" y="193"/>
                  </a:cubicBezTo>
                  <a:cubicBezTo>
                    <a:pt x="41" y="197"/>
                    <a:pt x="41" y="201"/>
                    <a:pt x="42" y="205"/>
                  </a:cubicBezTo>
                  <a:cubicBezTo>
                    <a:pt x="42" y="208"/>
                    <a:pt x="42" y="210"/>
                    <a:pt x="43" y="213"/>
                  </a:cubicBezTo>
                  <a:cubicBezTo>
                    <a:pt x="44" y="220"/>
                    <a:pt x="49" y="225"/>
                    <a:pt x="52" y="229"/>
                  </a:cubicBezTo>
                  <a:cubicBezTo>
                    <a:pt x="53" y="230"/>
                    <a:pt x="54" y="230"/>
                    <a:pt x="55" y="230"/>
                  </a:cubicBezTo>
                  <a:cubicBezTo>
                    <a:pt x="130" y="230"/>
                    <a:pt x="130" y="230"/>
                    <a:pt x="130" y="230"/>
                  </a:cubicBezTo>
                  <a:cubicBezTo>
                    <a:pt x="132" y="230"/>
                    <a:pt x="133" y="230"/>
                    <a:pt x="134" y="229"/>
                  </a:cubicBezTo>
                  <a:cubicBezTo>
                    <a:pt x="140" y="223"/>
                    <a:pt x="141" y="214"/>
                    <a:pt x="142" y="205"/>
                  </a:cubicBezTo>
                  <a:cubicBezTo>
                    <a:pt x="143" y="201"/>
                    <a:pt x="144" y="197"/>
                    <a:pt x="145" y="193"/>
                  </a:cubicBezTo>
                  <a:cubicBezTo>
                    <a:pt x="148" y="185"/>
                    <a:pt x="152" y="176"/>
                    <a:pt x="156" y="168"/>
                  </a:cubicBezTo>
                  <a:cubicBezTo>
                    <a:pt x="158" y="166"/>
                    <a:pt x="159" y="164"/>
                    <a:pt x="160" y="163"/>
                  </a:cubicBezTo>
                  <a:cubicBezTo>
                    <a:pt x="161" y="160"/>
                    <a:pt x="162" y="157"/>
                    <a:pt x="164" y="155"/>
                  </a:cubicBezTo>
                  <a:cubicBezTo>
                    <a:pt x="173" y="137"/>
                    <a:pt x="184" y="119"/>
                    <a:pt x="185" y="92"/>
                  </a:cubicBezTo>
                  <a:cubicBezTo>
                    <a:pt x="185" y="92"/>
                    <a:pt x="185" y="92"/>
                    <a:pt x="185" y="92"/>
                  </a:cubicBezTo>
                  <a:cubicBezTo>
                    <a:pt x="185" y="89"/>
                    <a:pt x="185" y="89"/>
                    <a:pt x="185" y="89"/>
                  </a:cubicBezTo>
                  <a:cubicBezTo>
                    <a:pt x="184" y="64"/>
                    <a:pt x="175" y="43"/>
                    <a:pt x="158" y="26"/>
                  </a:cubicBezTo>
                  <a:close/>
                  <a:moveTo>
                    <a:pt x="176" y="92"/>
                  </a:moveTo>
                  <a:cubicBezTo>
                    <a:pt x="174" y="116"/>
                    <a:pt x="165" y="133"/>
                    <a:pt x="156" y="150"/>
                  </a:cubicBezTo>
                  <a:cubicBezTo>
                    <a:pt x="154" y="153"/>
                    <a:pt x="153" y="156"/>
                    <a:pt x="152" y="158"/>
                  </a:cubicBezTo>
                  <a:cubicBezTo>
                    <a:pt x="151" y="160"/>
                    <a:pt x="149" y="162"/>
                    <a:pt x="148" y="164"/>
                  </a:cubicBezTo>
                  <a:cubicBezTo>
                    <a:pt x="148" y="164"/>
                    <a:pt x="148" y="164"/>
                    <a:pt x="148" y="164"/>
                  </a:cubicBezTo>
                  <a:cubicBezTo>
                    <a:pt x="148" y="161"/>
                    <a:pt x="148" y="159"/>
                    <a:pt x="149" y="154"/>
                  </a:cubicBezTo>
                  <a:cubicBezTo>
                    <a:pt x="150" y="148"/>
                    <a:pt x="148" y="144"/>
                    <a:pt x="148" y="141"/>
                  </a:cubicBezTo>
                  <a:cubicBezTo>
                    <a:pt x="147" y="137"/>
                    <a:pt x="145" y="129"/>
                    <a:pt x="145" y="129"/>
                  </a:cubicBezTo>
                  <a:cubicBezTo>
                    <a:pt x="145" y="120"/>
                    <a:pt x="141" y="122"/>
                    <a:pt x="141" y="122"/>
                  </a:cubicBezTo>
                  <a:cubicBezTo>
                    <a:pt x="139" y="118"/>
                    <a:pt x="117" y="110"/>
                    <a:pt x="117" y="110"/>
                  </a:cubicBezTo>
                  <a:cubicBezTo>
                    <a:pt x="107" y="101"/>
                    <a:pt x="107" y="101"/>
                    <a:pt x="107" y="101"/>
                  </a:cubicBezTo>
                  <a:cubicBezTo>
                    <a:pt x="109" y="103"/>
                    <a:pt x="109" y="103"/>
                    <a:pt x="109" y="103"/>
                  </a:cubicBezTo>
                  <a:cubicBezTo>
                    <a:pt x="109" y="111"/>
                    <a:pt x="101" y="137"/>
                    <a:pt x="101" y="137"/>
                  </a:cubicBezTo>
                  <a:cubicBezTo>
                    <a:pt x="102" y="134"/>
                    <a:pt x="96" y="124"/>
                    <a:pt x="96" y="124"/>
                  </a:cubicBezTo>
                  <a:cubicBezTo>
                    <a:pt x="95" y="123"/>
                    <a:pt x="97" y="117"/>
                    <a:pt x="97" y="117"/>
                  </a:cubicBezTo>
                  <a:cubicBezTo>
                    <a:pt x="90" y="109"/>
                    <a:pt x="86" y="118"/>
                    <a:pt x="86" y="118"/>
                  </a:cubicBezTo>
                  <a:cubicBezTo>
                    <a:pt x="85" y="120"/>
                    <a:pt x="89" y="126"/>
                    <a:pt x="89" y="126"/>
                  </a:cubicBezTo>
                  <a:cubicBezTo>
                    <a:pt x="88" y="127"/>
                    <a:pt x="88" y="133"/>
                    <a:pt x="88" y="133"/>
                  </a:cubicBezTo>
                  <a:cubicBezTo>
                    <a:pt x="87" y="135"/>
                    <a:pt x="85" y="141"/>
                    <a:pt x="85" y="141"/>
                  </a:cubicBezTo>
                  <a:cubicBezTo>
                    <a:pt x="80" y="128"/>
                    <a:pt x="78" y="103"/>
                    <a:pt x="78" y="103"/>
                  </a:cubicBezTo>
                  <a:cubicBezTo>
                    <a:pt x="77" y="102"/>
                    <a:pt x="80" y="101"/>
                    <a:pt x="80" y="101"/>
                  </a:cubicBezTo>
                  <a:cubicBezTo>
                    <a:pt x="82" y="104"/>
                    <a:pt x="82" y="104"/>
                    <a:pt x="82" y="104"/>
                  </a:cubicBezTo>
                  <a:cubicBezTo>
                    <a:pt x="84" y="108"/>
                    <a:pt x="93" y="113"/>
                    <a:pt x="93" y="113"/>
                  </a:cubicBezTo>
                  <a:cubicBezTo>
                    <a:pt x="102" y="107"/>
                    <a:pt x="102" y="107"/>
                    <a:pt x="102" y="107"/>
                  </a:cubicBezTo>
                  <a:cubicBezTo>
                    <a:pt x="108" y="104"/>
                    <a:pt x="107" y="101"/>
                    <a:pt x="107" y="101"/>
                  </a:cubicBezTo>
                  <a:cubicBezTo>
                    <a:pt x="106" y="100"/>
                    <a:pt x="106" y="94"/>
                    <a:pt x="106" y="94"/>
                  </a:cubicBezTo>
                  <a:cubicBezTo>
                    <a:pt x="107" y="93"/>
                    <a:pt x="110" y="85"/>
                    <a:pt x="110" y="85"/>
                  </a:cubicBezTo>
                  <a:cubicBezTo>
                    <a:pt x="114" y="80"/>
                    <a:pt x="113" y="71"/>
                    <a:pt x="113" y="71"/>
                  </a:cubicBezTo>
                  <a:cubicBezTo>
                    <a:pt x="119" y="41"/>
                    <a:pt x="90" y="44"/>
                    <a:pt x="90" y="44"/>
                  </a:cubicBezTo>
                  <a:cubicBezTo>
                    <a:pt x="69" y="46"/>
                    <a:pt x="75" y="72"/>
                    <a:pt x="75" y="72"/>
                  </a:cubicBezTo>
                  <a:cubicBezTo>
                    <a:pt x="72" y="73"/>
                    <a:pt x="77" y="83"/>
                    <a:pt x="77" y="83"/>
                  </a:cubicBezTo>
                  <a:cubicBezTo>
                    <a:pt x="76" y="84"/>
                    <a:pt x="79" y="91"/>
                    <a:pt x="79" y="91"/>
                  </a:cubicBezTo>
                  <a:cubicBezTo>
                    <a:pt x="80" y="99"/>
                    <a:pt x="80" y="99"/>
                    <a:pt x="80" y="99"/>
                  </a:cubicBezTo>
                  <a:cubicBezTo>
                    <a:pt x="78" y="100"/>
                    <a:pt x="71" y="109"/>
                    <a:pt x="71" y="109"/>
                  </a:cubicBezTo>
                  <a:cubicBezTo>
                    <a:pt x="59" y="109"/>
                    <a:pt x="47" y="119"/>
                    <a:pt x="47" y="119"/>
                  </a:cubicBezTo>
                  <a:cubicBezTo>
                    <a:pt x="40" y="118"/>
                    <a:pt x="41" y="123"/>
                    <a:pt x="41" y="129"/>
                  </a:cubicBezTo>
                  <a:cubicBezTo>
                    <a:pt x="41" y="134"/>
                    <a:pt x="41" y="133"/>
                    <a:pt x="38" y="141"/>
                  </a:cubicBezTo>
                  <a:cubicBezTo>
                    <a:pt x="35" y="148"/>
                    <a:pt x="39" y="144"/>
                    <a:pt x="37" y="148"/>
                  </a:cubicBezTo>
                  <a:cubicBezTo>
                    <a:pt x="36" y="151"/>
                    <a:pt x="36" y="154"/>
                    <a:pt x="36" y="159"/>
                  </a:cubicBezTo>
                  <a:cubicBezTo>
                    <a:pt x="36" y="160"/>
                    <a:pt x="36" y="162"/>
                    <a:pt x="36" y="163"/>
                  </a:cubicBezTo>
                  <a:cubicBezTo>
                    <a:pt x="35" y="162"/>
                    <a:pt x="34" y="160"/>
                    <a:pt x="33" y="159"/>
                  </a:cubicBezTo>
                  <a:cubicBezTo>
                    <a:pt x="31" y="155"/>
                    <a:pt x="31" y="155"/>
                    <a:pt x="31" y="155"/>
                  </a:cubicBezTo>
                  <a:cubicBezTo>
                    <a:pt x="26" y="147"/>
                    <a:pt x="21" y="138"/>
                    <a:pt x="17" y="129"/>
                  </a:cubicBezTo>
                  <a:cubicBezTo>
                    <a:pt x="12" y="119"/>
                    <a:pt x="10" y="108"/>
                    <a:pt x="9" y="92"/>
                  </a:cubicBezTo>
                  <a:cubicBezTo>
                    <a:pt x="9" y="87"/>
                    <a:pt x="9" y="87"/>
                    <a:pt x="9" y="87"/>
                  </a:cubicBezTo>
                  <a:cubicBezTo>
                    <a:pt x="10" y="75"/>
                    <a:pt x="12" y="65"/>
                    <a:pt x="17" y="55"/>
                  </a:cubicBezTo>
                  <a:cubicBezTo>
                    <a:pt x="21" y="46"/>
                    <a:pt x="27" y="39"/>
                    <a:pt x="33" y="33"/>
                  </a:cubicBezTo>
                  <a:cubicBezTo>
                    <a:pt x="48" y="17"/>
                    <a:pt x="66" y="10"/>
                    <a:pt x="87" y="9"/>
                  </a:cubicBezTo>
                  <a:cubicBezTo>
                    <a:pt x="93" y="9"/>
                    <a:pt x="93" y="9"/>
                    <a:pt x="93" y="9"/>
                  </a:cubicBezTo>
                  <a:cubicBezTo>
                    <a:pt x="117" y="10"/>
                    <a:pt x="137" y="18"/>
                    <a:pt x="151" y="32"/>
                  </a:cubicBezTo>
                  <a:cubicBezTo>
                    <a:pt x="167" y="48"/>
                    <a:pt x="175" y="67"/>
                    <a:pt x="176" y="90"/>
                  </a:cubicBezTo>
                  <a:lnTo>
                    <a:pt x="176" y="9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9" name="Freeform 500"/>
            <p:cNvSpPr/>
            <p:nvPr/>
          </p:nvSpPr>
          <p:spPr bwMode="auto">
            <a:xfrm>
              <a:off x="6883236" y="5084093"/>
              <a:ext cx="430277" cy="369550"/>
            </a:xfrm>
            <a:custGeom>
              <a:avLst/>
              <a:gdLst>
                <a:gd name="T0" fmla="*/ 164 w 246"/>
                <a:gd name="T1" fmla="*/ 0 h 211"/>
                <a:gd name="T2" fmla="*/ 81 w 246"/>
                <a:gd name="T3" fmla="*/ 0 h 211"/>
                <a:gd name="T4" fmla="*/ 0 w 246"/>
                <a:gd name="T5" fmla="*/ 68 h 211"/>
                <a:gd name="T6" fmla="*/ 25 w 246"/>
                <a:gd name="T7" fmla="*/ 68 h 211"/>
                <a:gd name="T8" fmla="*/ 84 w 246"/>
                <a:gd name="T9" fmla="*/ 23 h 211"/>
                <a:gd name="T10" fmla="*/ 161 w 246"/>
                <a:gd name="T11" fmla="*/ 23 h 211"/>
                <a:gd name="T12" fmla="*/ 222 w 246"/>
                <a:gd name="T13" fmla="*/ 85 h 211"/>
                <a:gd name="T14" fmla="*/ 161 w 246"/>
                <a:gd name="T15" fmla="*/ 146 h 211"/>
                <a:gd name="T16" fmla="*/ 123 w 246"/>
                <a:gd name="T17" fmla="*/ 146 h 211"/>
                <a:gd name="T18" fmla="*/ 123 w 246"/>
                <a:gd name="T19" fmla="*/ 155 h 211"/>
                <a:gd name="T20" fmla="*/ 123 w 246"/>
                <a:gd name="T21" fmla="*/ 160 h 211"/>
                <a:gd name="T22" fmla="*/ 123 w 246"/>
                <a:gd name="T23" fmla="*/ 168 h 211"/>
                <a:gd name="T24" fmla="*/ 139 w 246"/>
                <a:gd name="T25" fmla="*/ 168 h 211"/>
                <a:gd name="T26" fmla="*/ 189 w 246"/>
                <a:gd name="T27" fmla="*/ 211 h 211"/>
                <a:gd name="T28" fmla="*/ 186 w 246"/>
                <a:gd name="T29" fmla="*/ 165 h 211"/>
                <a:gd name="T30" fmla="*/ 246 w 246"/>
                <a:gd name="T31" fmla="*/ 86 h 211"/>
                <a:gd name="T32" fmla="*/ 246 w 246"/>
                <a:gd name="T33" fmla="*/ 82 h 211"/>
                <a:gd name="T34" fmla="*/ 164 w 246"/>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11">
                  <a:moveTo>
                    <a:pt x="164" y="0"/>
                  </a:moveTo>
                  <a:cubicBezTo>
                    <a:pt x="81" y="0"/>
                    <a:pt x="81" y="0"/>
                    <a:pt x="81" y="0"/>
                  </a:cubicBezTo>
                  <a:cubicBezTo>
                    <a:pt x="41" y="0"/>
                    <a:pt x="7" y="29"/>
                    <a:pt x="0" y="68"/>
                  </a:cubicBezTo>
                  <a:cubicBezTo>
                    <a:pt x="25" y="68"/>
                    <a:pt x="25" y="68"/>
                    <a:pt x="25" y="68"/>
                  </a:cubicBezTo>
                  <a:cubicBezTo>
                    <a:pt x="33" y="42"/>
                    <a:pt x="56" y="23"/>
                    <a:pt x="84" y="23"/>
                  </a:cubicBezTo>
                  <a:cubicBezTo>
                    <a:pt x="161" y="23"/>
                    <a:pt x="161" y="23"/>
                    <a:pt x="161" y="23"/>
                  </a:cubicBezTo>
                  <a:cubicBezTo>
                    <a:pt x="195" y="23"/>
                    <a:pt x="222" y="51"/>
                    <a:pt x="222" y="85"/>
                  </a:cubicBezTo>
                  <a:cubicBezTo>
                    <a:pt x="222" y="119"/>
                    <a:pt x="195" y="146"/>
                    <a:pt x="161" y="146"/>
                  </a:cubicBezTo>
                  <a:cubicBezTo>
                    <a:pt x="123" y="146"/>
                    <a:pt x="123" y="146"/>
                    <a:pt x="123" y="146"/>
                  </a:cubicBezTo>
                  <a:cubicBezTo>
                    <a:pt x="123" y="149"/>
                    <a:pt x="123" y="152"/>
                    <a:pt x="123" y="155"/>
                  </a:cubicBezTo>
                  <a:cubicBezTo>
                    <a:pt x="123" y="160"/>
                    <a:pt x="123" y="160"/>
                    <a:pt x="123" y="160"/>
                  </a:cubicBezTo>
                  <a:cubicBezTo>
                    <a:pt x="123" y="162"/>
                    <a:pt x="123" y="165"/>
                    <a:pt x="123" y="168"/>
                  </a:cubicBezTo>
                  <a:cubicBezTo>
                    <a:pt x="139" y="168"/>
                    <a:pt x="139" y="168"/>
                    <a:pt x="139" y="168"/>
                  </a:cubicBezTo>
                  <a:cubicBezTo>
                    <a:pt x="189" y="211"/>
                    <a:pt x="189" y="211"/>
                    <a:pt x="189" y="211"/>
                  </a:cubicBezTo>
                  <a:cubicBezTo>
                    <a:pt x="186" y="165"/>
                    <a:pt x="186" y="165"/>
                    <a:pt x="186" y="165"/>
                  </a:cubicBezTo>
                  <a:cubicBezTo>
                    <a:pt x="220" y="156"/>
                    <a:pt x="246" y="124"/>
                    <a:pt x="246" y="86"/>
                  </a:cubicBezTo>
                  <a:cubicBezTo>
                    <a:pt x="246" y="82"/>
                    <a:pt x="246" y="82"/>
                    <a:pt x="246" y="82"/>
                  </a:cubicBezTo>
                  <a:cubicBezTo>
                    <a:pt x="246" y="37"/>
                    <a:pt x="210" y="0"/>
                    <a:pt x="164"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0" name="Freeform 501"/>
            <p:cNvSpPr/>
            <p:nvPr/>
          </p:nvSpPr>
          <p:spPr bwMode="auto">
            <a:xfrm>
              <a:off x="6866944" y="5366255"/>
              <a:ext cx="17774" cy="39991"/>
            </a:xfrm>
            <a:custGeom>
              <a:avLst/>
              <a:gdLst>
                <a:gd name="T0" fmla="*/ 0 w 10"/>
                <a:gd name="T1" fmla="*/ 0 h 23"/>
                <a:gd name="T2" fmla="*/ 0 w 10"/>
                <a:gd name="T3" fmla="*/ 23 h 23"/>
                <a:gd name="T4" fmla="*/ 8 w 10"/>
                <a:gd name="T5" fmla="*/ 19 h 23"/>
                <a:gd name="T6" fmla="*/ 10 w 10"/>
                <a:gd name="T7" fmla="*/ 11 h 23"/>
                <a:gd name="T8" fmla="*/ 8 w 10"/>
                <a:gd name="T9" fmla="*/ 4 h 23"/>
                <a:gd name="T10" fmla="*/ 0 w 10"/>
                <a:gd name="T11" fmla="*/ 0 h 23"/>
              </a:gdLst>
              <a:ahLst/>
              <a:cxnLst>
                <a:cxn ang="0">
                  <a:pos x="T0" y="T1"/>
                </a:cxn>
                <a:cxn ang="0">
                  <a:pos x="T2" y="T3"/>
                </a:cxn>
                <a:cxn ang="0">
                  <a:pos x="T4" y="T5"/>
                </a:cxn>
                <a:cxn ang="0">
                  <a:pos x="T6" y="T7"/>
                </a:cxn>
                <a:cxn ang="0">
                  <a:pos x="T8" y="T9"/>
                </a:cxn>
                <a:cxn ang="0">
                  <a:pos x="T10" y="T11"/>
                </a:cxn>
              </a:cxnLst>
              <a:rect l="0" t="0" r="r" b="b"/>
              <a:pathLst>
                <a:path w="10" h="23">
                  <a:moveTo>
                    <a:pt x="0" y="0"/>
                  </a:moveTo>
                  <a:cubicBezTo>
                    <a:pt x="0" y="23"/>
                    <a:pt x="0" y="23"/>
                    <a:pt x="0" y="23"/>
                  </a:cubicBezTo>
                  <a:cubicBezTo>
                    <a:pt x="3" y="22"/>
                    <a:pt x="6" y="21"/>
                    <a:pt x="8" y="19"/>
                  </a:cubicBezTo>
                  <a:cubicBezTo>
                    <a:pt x="9" y="17"/>
                    <a:pt x="10" y="14"/>
                    <a:pt x="10" y="11"/>
                  </a:cubicBezTo>
                  <a:cubicBezTo>
                    <a:pt x="10" y="8"/>
                    <a:pt x="10" y="6"/>
                    <a:pt x="8" y="4"/>
                  </a:cubicBezTo>
                  <a:cubicBezTo>
                    <a:pt x="7" y="3"/>
                    <a:pt x="4" y="1"/>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1" name="Freeform 502"/>
            <p:cNvSpPr>
              <a:spLocks noEditPoints="1"/>
            </p:cNvSpPr>
            <p:nvPr/>
          </p:nvSpPr>
          <p:spPr bwMode="auto">
            <a:xfrm>
              <a:off x="6775852" y="5277385"/>
              <a:ext cx="174036" cy="173296"/>
            </a:xfrm>
            <a:custGeom>
              <a:avLst/>
              <a:gdLst>
                <a:gd name="T0" fmla="*/ 50 w 99"/>
                <a:gd name="T1" fmla="*/ 0 h 99"/>
                <a:gd name="T2" fmla="*/ 0 w 99"/>
                <a:gd name="T3" fmla="*/ 49 h 99"/>
                <a:gd name="T4" fmla="*/ 50 w 99"/>
                <a:gd name="T5" fmla="*/ 99 h 99"/>
                <a:gd name="T6" fmla="*/ 99 w 99"/>
                <a:gd name="T7" fmla="*/ 49 h 99"/>
                <a:gd name="T8" fmla="*/ 50 w 99"/>
                <a:gd name="T9" fmla="*/ 0 h 99"/>
                <a:gd name="T10" fmla="*/ 65 w 99"/>
                <a:gd name="T11" fmla="*/ 74 h 99"/>
                <a:gd name="T12" fmla="*/ 52 w 99"/>
                <a:gd name="T13" fmla="*/ 80 h 99"/>
                <a:gd name="T14" fmla="*/ 52 w 99"/>
                <a:gd name="T15" fmla="*/ 87 h 99"/>
                <a:gd name="T16" fmla="*/ 48 w 99"/>
                <a:gd name="T17" fmla="*/ 87 h 99"/>
                <a:gd name="T18" fmla="*/ 48 w 99"/>
                <a:gd name="T19" fmla="*/ 80 h 99"/>
                <a:gd name="T20" fmla="*/ 39 w 99"/>
                <a:gd name="T21" fmla="*/ 77 h 99"/>
                <a:gd name="T22" fmla="*/ 33 w 99"/>
                <a:gd name="T23" fmla="*/ 72 h 99"/>
                <a:gd name="T24" fmla="*/ 30 w 99"/>
                <a:gd name="T25" fmla="*/ 62 h 99"/>
                <a:gd name="T26" fmla="*/ 38 w 99"/>
                <a:gd name="T27" fmla="*/ 60 h 99"/>
                <a:gd name="T28" fmla="*/ 41 w 99"/>
                <a:gd name="T29" fmla="*/ 69 h 99"/>
                <a:gd name="T30" fmla="*/ 48 w 99"/>
                <a:gd name="T31" fmla="*/ 74 h 99"/>
                <a:gd name="T32" fmla="*/ 48 w 99"/>
                <a:gd name="T33" fmla="*/ 50 h 99"/>
                <a:gd name="T34" fmla="*/ 39 w 99"/>
                <a:gd name="T35" fmla="*/ 47 h 99"/>
                <a:gd name="T36" fmla="*/ 33 w 99"/>
                <a:gd name="T37" fmla="*/ 41 h 99"/>
                <a:gd name="T38" fmla="*/ 31 w 99"/>
                <a:gd name="T39" fmla="*/ 33 h 99"/>
                <a:gd name="T40" fmla="*/ 37 w 99"/>
                <a:gd name="T41" fmla="*/ 20 h 99"/>
                <a:gd name="T42" fmla="*/ 48 w 99"/>
                <a:gd name="T43" fmla="*/ 16 h 99"/>
                <a:gd name="T44" fmla="*/ 48 w 99"/>
                <a:gd name="T45" fmla="*/ 13 h 99"/>
                <a:gd name="T46" fmla="*/ 52 w 99"/>
                <a:gd name="T47" fmla="*/ 13 h 99"/>
                <a:gd name="T48" fmla="*/ 52 w 99"/>
                <a:gd name="T49" fmla="*/ 16 h 99"/>
                <a:gd name="T50" fmla="*/ 63 w 99"/>
                <a:gd name="T51" fmla="*/ 20 h 99"/>
                <a:gd name="T52" fmla="*/ 68 w 99"/>
                <a:gd name="T53" fmla="*/ 31 h 99"/>
                <a:gd name="T54" fmla="*/ 61 w 99"/>
                <a:gd name="T55" fmla="*/ 32 h 99"/>
                <a:gd name="T56" fmla="*/ 58 w 99"/>
                <a:gd name="T57" fmla="*/ 26 h 99"/>
                <a:gd name="T58" fmla="*/ 52 w 99"/>
                <a:gd name="T59" fmla="*/ 23 h 99"/>
                <a:gd name="T60" fmla="*/ 52 w 99"/>
                <a:gd name="T61" fmla="*/ 44 h 99"/>
                <a:gd name="T62" fmla="*/ 60 w 99"/>
                <a:gd name="T63" fmla="*/ 46 h 99"/>
                <a:gd name="T64" fmla="*/ 65 w 99"/>
                <a:gd name="T65" fmla="*/ 50 h 99"/>
                <a:gd name="T66" fmla="*/ 69 w 99"/>
                <a:gd name="T67" fmla="*/ 55 h 99"/>
                <a:gd name="T68" fmla="*/ 70 w 99"/>
                <a:gd name="T69" fmla="*/ 61 h 99"/>
                <a:gd name="T70" fmla="*/ 65 w 99"/>
                <a:gd name="T71"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9">
                  <a:moveTo>
                    <a:pt x="50" y="0"/>
                  </a:moveTo>
                  <a:cubicBezTo>
                    <a:pt x="22" y="0"/>
                    <a:pt x="0" y="22"/>
                    <a:pt x="0" y="49"/>
                  </a:cubicBezTo>
                  <a:cubicBezTo>
                    <a:pt x="0" y="77"/>
                    <a:pt x="22" y="99"/>
                    <a:pt x="50" y="99"/>
                  </a:cubicBezTo>
                  <a:cubicBezTo>
                    <a:pt x="77" y="99"/>
                    <a:pt x="99" y="77"/>
                    <a:pt x="99" y="49"/>
                  </a:cubicBezTo>
                  <a:cubicBezTo>
                    <a:pt x="99" y="22"/>
                    <a:pt x="77" y="0"/>
                    <a:pt x="50" y="0"/>
                  </a:cubicBezTo>
                  <a:close/>
                  <a:moveTo>
                    <a:pt x="65" y="74"/>
                  </a:moveTo>
                  <a:cubicBezTo>
                    <a:pt x="62" y="78"/>
                    <a:pt x="58" y="79"/>
                    <a:pt x="52" y="80"/>
                  </a:cubicBezTo>
                  <a:cubicBezTo>
                    <a:pt x="52" y="87"/>
                    <a:pt x="52" y="87"/>
                    <a:pt x="52" y="87"/>
                  </a:cubicBezTo>
                  <a:cubicBezTo>
                    <a:pt x="48" y="87"/>
                    <a:pt x="48" y="87"/>
                    <a:pt x="48" y="87"/>
                  </a:cubicBezTo>
                  <a:cubicBezTo>
                    <a:pt x="48" y="80"/>
                    <a:pt x="48" y="80"/>
                    <a:pt x="48" y="80"/>
                  </a:cubicBezTo>
                  <a:cubicBezTo>
                    <a:pt x="44" y="79"/>
                    <a:pt x="41" y="79"/>
                    <a:pt x="39" y="77"/>
                  </a:cubicBezTo>
                  <a:cubicBezTo>
                    <a:pt x="37" y="76"/>
                    <a:pt x="35" y="74"/>
                    <a:pt x="33" y="72"/>
                  </a:cubicBezTo>
                  <a:cubicBezTo>
                    <a:pt x="31" y="69"/>
                    <a:pt x="30" y="66"/>
                    <a:pt x="30" y="62"/>
                  </a:cubicBezTo>
                  <a:cubicBezTo>
                    <a:pt x="38" y="60"/>
                    <a:pt x="38" y="60"/>
                    <a:pt x="38" y="60"/>
                  </a:cubicBezTo>
                  <a:cubicBezTo>
                    <a:pt x="38" y="64"/>
                    <a:pt x="39" y="67"/>
                    <a:pt x="41" y="69"/>
                  </a:cubicBezTo>
                  <a:cubicBezTo>
                    <a:pt x="43" y="72"/>
                    <a:pt x="45" y="73"/>
                    <a:pt x="48" y="74"/>
                  </a:cubicBezTo>
                  <a:cubicBezTo>
                    <a:pt x="48" y="50"/>
                    <a:pt x="48" y="50"/>
                    <a:pt x="48" y="50"/>
                  </a:cubicBezTo>
                  <a:cubicBezTo>
                    <a:pt x="45" y="49"/>
                    <a:pt x="42" y="48"/>
                    <a:pt x="39" y="47"/>
                  </a:cubicBezTo>
                  <a:cubicBezTo>
                    <a:pt x="36" y="45"/>
                    <a:pt x="35" y="43"/>
                    <a:pt x="33" y="41"/>
                  </a:cubicBezTo>
                  <a:cubicBezTo>
                    <a:pt x="32" y="39"/>
                    <a:pt x="31" y="36"/>
                    <a:pt x="31" y="33"/>
                  </a:cubicBezTo>
                  <a:cubicBezTo>
                    <a:pt x="31" y="28"/>
                    <a:pt x="33" y="24"/>
                    <a:pt x="37" y="20"/>
                  </a:cubicBezTo>
                  <a:cubicBezTo>
                    <a:pt x="39" y="18"/>
                    <a:pt x="43" y="17"/>
                    <a:pt x="48" y="16"/>
                  </a:cubicBezTo>
                  <a:cubicBezTo>
                    <a:pt x="48" y="13"/>
                    <a:pt x="48" y="13"/>
                    <a:pt x="48" y="13"/>
                  </a:cubicBezTo>
                  <a:cubicBezTo>
                    <a:pt x="52" y="13"/>
                    <a:pt x="52" y="13"/>
                    <a:pt x="52" y="13"/>
                  </a:cubicBezTo>
                  <a:cubicBezTo>
                    <a:pt x="52" y="16"/>
                    <a:pt x="52" y="16"/>
                    <a:pt x="52" y="16"/>
                  </a:cubicBezTo>
                  <a:cubicBezTo>
                    <a:pt x="57" y="17"/>
                    <a:pt x="60" y="18"/>
                    <a:pt x="63" y="20"/>
                  </a:cubicBezTo>
                  <a:cubicBezTo>
                    <a:pt x="66" y="23"/>
                    <a:pt x="68" y="26"/>
                    <a:pt x="68" y="31"/>
                  </a:cubicBezTo>
                  <a:cubicBezTo>
                    <a:pt x="61" y="32"/>
                    <a:pt x="61" y="32"/>
                    <a:pt x="61" y="32"/>
                  </a:cubicBezTo>
                  <a:cubicBezTo>
                    <a:pt x="60" y="29"/>
                    <a:pt x="59" y="27"/>
                    <a:pt x="58" y="26"/>
                  </a:cubicBezTo>
                  <a:cubicBezTo>
                    <a:pt x="57" y="24"/>
                    <a:pt x="55" y="23"/>
                    <a:pt x="52" y="23"/>
                  </a:cubicBezTo>
                  <a:cubicBezTo>
                    <a:pt x="52" y="44"/>
                    <a:pt x="52" y="44"/>
                    <a:pt x="52" y="44"/>
                  </a:cubicBezTo>
                  <a:cubicBezTo>
                    <a:pt x="56" y="45"/>
                    <a:pt x="59" y="46"/>
                    <a:pt x="60" y="46"/>
                  </a:cubicBezTo>
                  <a:cubicBezTo>
                    <a:pt x="62" y="47"/>
                    <a:pt x="64" y="48"/>
                    <a:pt x="65" y="50"/>
                  </a:cubicBezTo>
                  <a:cubicBezTo>
                    <a:pt x="67" y="51"/>
                    <a:pt x="68" y="53"/>
                    <a:pt x="69" y="55"/>
                  </a:cubicBezTo>
                  <a:cubicBezTo>
                    <a:pt x="70" y="57"/>
                    <a:pt x="70" y="59"/>
                    <a:pt x="70" y="61"/>
                  </a:cubicBezTo>
                  <a:cubicBezTo>
                    <a:pt x="70" y="67"/>
                    <a:pt x="68" y="71"/>
                    <a:pt x="65" y="7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bg1"/>
                </a:solidFill>
              </a:endParaRPr>
            </a:p>
          </p:txBody>
        </p:sp>
        <p:sp>
          <p:nvSpPr>
            <p:cNvPr id="222" name="Freeform 503"/>
            <p:cNvSpPr/>
            <p:nvPr/>
          </p:nvSpPr>
          <p:spPr bwMode="auto">
            <a:xfrm>
              <a:off x="6844726" y="5315895"/>
              <a:ext cx="15552" cy="36288"/>
            </a:xfrm>
            <a:custGeom>
              <a:avLst/>
              <a:gdLst>
                <a:gd name="T0" fmla="*/ 0 w 9"/>
                <a:gd name="T1" fmla="*/ 11 h 21"/>
                <a:gd name="T2" fmla="*/ 2 w 9"/>
                <a:gd name="T3" fmla="*/ 17 h 21"/>
                <a:gd name="T4" fmla="*/ 9 w 9"/>
                <a:gd name="T5" fmla="*/ 21 h 21"/>
                <a:gd name="T6" fmla="*/ 9 w 9"/>
                <a:gd name="T7" fmla="*/ 0 h 21"/>
                <a:gd name="T8" fmla="*/ 2 w 9"/>
                <a:gd name="T9" fmla="*/ 4 h 21"/>
                <a:gd name="T10" fmla="*/ 0 w 9"/>
                <a:gd name="T11" fmla="*/ 11 h 21"/>
              </a:gdLst>
              <a:ahLst/>
              <a:cxnLst>
                <a:cxn ang="0">
                  <a:pos x="T0" y="T1"/>
                </a:cxn>
                <a:cxn ang="0">
                  <a:pos x="T2" y="T3"/>
                </a:cxn>
                <a:cxn ang="0">
                  <a:pos x="T4" y="T5"/>
                </a:cxn>
                <a:cxn ang="0">
                  <a:pos x="T6" y="T7"/>
                </a:cxn>
                <a:cxn ang="0">
                  <a:pos x="T8" y="T9"/>
                </a:cxn>
                <a:cxn ang="0">
                  <a:pos x="T10" y="T11"/>
                </a:cxn>
              </a:cxnLst>
              <a:rect l="0" t="0" r="r" b="b"/>
              <a:pathLst>
                <a:path w="9" h="21">
                  <a:moveTo>
                    <a:pt x="0" y="11"/>
                  </a:moveTo>
                  <a:cubicBezTo>
                    <a:pt x="0" y="13"/>
                    <a:pt x="0" y="15"/>
                    <a:pt x="2" y="17"/>
                  </a:cubicBezTo>
                  <a:cubicBezTo>
                    <a:pt x="3" y="19"/>
                    <a:pt x="6" y="20"/>
                    <a:pt x="9" y="21"/>
                  </a:cubicBezTo>
                  <a:cubicBezTo>
                    <a:pt x="9" y="0"/>
                    <a:pt x="9" y="0"/>
                    <a:pt x="9" y="0"/>
                  </a:cubicBezTo>
                  <a:cubicBezTo>
                    <a:pt x="6" y="1"/>
                    <a:pt x="4" y="2"/>
                    <a:pt x="2" y="4"/>
                  </a:cubicBezTo>
                  <a:cubicBezTo>
                    <a:pt x="1" y="6"/>
                    <a:pt x="0" y="8"/>
                    <a:pt x="0" y="1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3" name="Freeform 504"/>
            <p:cNvSpPr>
              <a:spLocks noEditPoints="1"/>
            </p:cNvSpPr>
            <p:nvPr/>
          </p:nvSpPr>
          <p:spPr bwMode="auto">
            <a:xfrm>
              <a:off x="6649954" y="5215917"/>
              <a:ext cx="432499" cy="369550"/>
            </a:xfrm>
            <a:custGeom>
              <a:avLst/>
              <a:gdLst>
                <a:gd name="T0" fmla="*/ 165 w 247"/>
                <a:gd name="T1" fmla="*/ 0 h 211"/>
                <a:gd name="T2" fmla="*/ 82 w 247"/>
                <a:gd name="T3" fmla="*/ 0 h 211"/>
                <a:gd name="T4" fmla="*/ 0 w 247"/>
                <a:gd name="T5" fmla="*/ 82 h 211"/>
                <a:gd name="T6" fmla="*/ 0 w 247"/>
                <a:gd name="T7" fmla="*/ 86 h 211"/>
                <a:gd name="T8" fmla="*/ 61 w 247"/>
                <a:gd name="T9" fmla="*/ 165 h 211"/>
                <a:gd name="T10" fmla="*/ 58 w 247"/>
                <a:gd name="T11" fmla="*/ 211 h 211"/>
                <a:gd name="T12" fmla="*/ 107 w 247"/>
                <a:gd name="T13" fmla="*/ 168 h 211"/>
                <a:gd name="T14" fmla="*/ 165 w 247"/>
                <a:gd name="T15" fmla="*/ 168 h 211"/>
                <a:gd name="T16" fmla="*/ 247 w 247"/>
                <a:gd name="T17" fmla="*/ 86 h 211"/>
                <a:gd name="T18" fmla="*/ 247 w 247"/>
                <a:gd name="T19" fmla="*/ 82 h 211"/>
                <a:gd name="T20" fmla="*/ 165 w 247"/>
                <a:gd name="T21" fmla="*/ 0 h 211"/>
                <a:gd name="T22" fmla="*/ 122 w 247"/>
                <a:gd name="T23" fmla="*/ 147 h 211"/>
                <a:gd name="T24" fmla="*/ 59 w 247"/>
                <a:gd name="T25" fmla="*/ 84 h 211"/>
                <a:gd name="T26" fmla="*/ 122 w 247"/>
                <a:gd name="T27" fmla="*/ 22 h 211"/>
                <a:gd name="T28" fmla="*/ 184 w 247"/>
                <a:gd name="T29" fmla="*/ 84 h 211"/>
                <a:gd name="T30" fmla="*/ 122 w 247"/>
                <a:gd name="T31" fmla="*/ 1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211">
                  <a:moveTo>
                    <a:pt x="165" y="0"/>
                  </a:moveTo>
                  <a:cubicBezTo>
                    <a:pt x="82" y="0"/>
                    <a:pt x="82" y="0"/>
                    <a:pt x="82" y="0"/>
                  </a:cubicBezTo>
                  <a:cubicBezTo>
                    <a:pt x="37" y="0"/>
                    <a:pt x="0" y="37"/>
                    <a:pt x="0" y="82"/>
                  </a:cubicBezTo>
                  <a:cubicBezTo>
                    <a:pt x="0" y="86"/>
                    <a:pt x="0" y="86"/>
                    <a:pt x="0" y="86"/>
                  </a:cubicBezTo>
                  <a:cubicBezTo>
                    <a:pt x="0" y="124"/>
                    <a:pt x="26" y="156"/>
                    <a:pt x="61" y="165"/>
                  </a:cubicBezTo>
                  <a:cubicBezTo>
                    <a:pt x="58" y="211"/>
                    <a:pt x="58" y="211"/>
                    <a:pt x="58" y="211"/>
                  </a:cubicBezTo>
                  <a:cubicBezTo>
                    <a:pt x="107" y="168"/>
                    <a:pt x="107" y="168"/>
                    <a:pt x="107" y="168"/>
                  </a:cubicBezTo>
                  <a:cubicBezTo>
                    <a:pt x="165" y="168"/>
                    <a:pt x="165" y="168"/>
                    <a:pt x="165" y="168"/>
                  </a:cubicBezTo>
                  <a:cubicBezTo>
                    <a:pt x="211" y="168"/>
                    <a:pt x="247" y="131"/>
                    <a:pt x="247" y="86"/>
                  </a:cubicBezTo>
                  <a:cubicBezTo>
                    <a:pt x="247" y="82"/>
                    <a:pt x="247" y="82"/>
                    <a:pt x="247" y="82"/>
                  </a:cubicBezTo>
                  <a:cubicBezTo>
                    <a:pt x="247" y="37"/>
                    <a:pt x="211" y="0"/>
                    <a:pt x="165" y="0"/>
                  </a:cubicBezTo>
                  <a:close/>
                  <a:moveTo>
                    <a:pt x="122" y="147"/>
                  </a:moveTo>
                  <a:cubicBezTo>
                    <a:pt x="87" y="147"/>
                    <a:pt x="59" y="119"/>
                    <a:pt x="59" y="84"/>
                  </a:cubicBezTo>
                  <a:cubicBezTo>
                    <a:pt x="59" y="50"/>
                    <a:pt x="87" y="22"/>
                    <a:pt x="122" y="22"/>
                  </a:cubicBezTo>
                  <a:cubicBezTo>
                    <a:pt x="156" y="22"/>
                    <a:pt x="184" y="50"/>
                    <a:pt x="184" y="84"/>
                  </a:cubicBezTo>
                  <a:cubicBezTo>
                    <a:pt x="184" y="119"/>
                    <a:pt x="156" y="147"/>
                    <a:pt x="122" y="14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4" name="Freeform 528"/>
            <p:cNvSpPr/>
            <p:nvPr/>
          </p:nvSpPr>
          <p:spPr bwMode="auto">
            <a:xfrm>
              <a:off x="6725493" y="4091716"/>
              <a:ext cx="94794" cy="94794"/>
            </a:xfrm>
            <a:custGeom>
              <a:avLst/>
              <a:gdLst>
                <a:gd name="T0" fmla="*/ 28 w 54"/>
                <a:gd name="T1" fmla="*/ 53 h 54"/>
                <a:gd name="T2" fmla="*/ 54 w 54"/>
                <a:gd name="T3" fmla="*/ 26 h 54"/>
                <a:gd name="T4" fmla="*/ 26 w 54"/>
                <a:gd name="T5" fmla="*/ 1 h 54"/>
                <a:gd name="T6" fmla="*/ 1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2" y="1"/>
                    <a:pt x="0" y="14"/>
                    <a:pt x="1"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5" name="Freeform 529"/>
            <p:cNvSpPr/>
            <p:nvPr/>
          </p:nvSpPr>
          <p:spPr bwMode="auto">
            <a:xfrm>
              <a:off x="6679577" y="4191694"/>
              <a:ext cx="187367" cy="134786"/>
            </a:xfrm>
            <a:custGeom>
              <a:avLst/>
              <a:gdLst>
                <a:gd name="T0" fmla="*/ 82 w 107"/>
                <a:gd name="T1" fmla="*/ 0 h 77"/>
                <a:gd name="T2" fmla="*/ 55 w 107"/>
                <a:gd name="T3" fmla="*/ 31 h 77"/>
                <a:gd name="T4" fmla="*/ 25 w 107"/>
                <a:gd name="T5" fmla="*/ 1 h 77"/>
                <a:gd name="T6" fmla="*/ 1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5" y="31"/>
                    <a:pt x="55" y="31"/>
                    <a:pt x="55" y="31"/>
                  </a:cubicBezTo>
                  <a:cubicBezTo>
                    <a:pt x="25" y="1"/>
                    <a:pt x="25" y="1"/>
                    <a:pt x="25" y="1"/>
                  </a:cubicBezTo>
                  <a:cubicBezTo>
                    <a:pt x="8" y="8"/>
                    <a:pt x="0" y="18"/>
                    <a:pt x="1" y="34"/>
                  </a:cubicBezTo>
                  <a:cubicBezTo>
                    <a:pt x="2" y="77"/>
                    <a:pt x="2" y="77"/>
                    <a:pt x="2" y="77"/>
                  </a:cubicBezTo>
                  <a:cubicBezTo>
                    <a:pt x="107" y="77"/>
                    <a:pt x="107" y="77"/>
                    <a:pt x="107" y="77"/>
                  </a:cubicBezTo>
                  <a:cubicBezTo>
                    <a:pt x="105" y="31"/>
                    <a:pt x="105" y="31"/>
                    <a:pt x="105" y="31"/>
                  </a:cubicBezTo>
                  <a:cubicBezTo>
                    <a:pt x="105" y="15"/>
                    <a:pt x="99"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6" name="Freeform 530"/>
            <p:cNvSpPr/>
            <p:nvPr/>
          </p:nvSpPr>
          <p:spPr bwMode="auto">
            <a:xfrm>
              <a:off x="6895086" y="4095418"/>
              <a:ext cx="139970" cy="136267"/>
            </a:xfrm>
            <a:custGeom>
              <a:avLst/>
              <a:gdLst>
                <a:gd name="T0" fmla="*/ 41 w 80"/>
                <a:gd name="T1" fmla="*/ 78 h 78"/>
                <a:gd name="T2" fmla="*/ 79 w 80"/>
                <a:gd name="T3" fmla="*/ 38 h 78"/>
                <a:gd name="T4" fmla="*/ 38 w 80"/>
                <a:gd name="T5" fmla="*/ 0 h 78"/>
                <a:gd name="T6" fmla="*/ 0 w 80"/>
                <a:gd name="T7" fmla="*/ 40 h 78"/>
                <a:gd name="T8" fmla="*/ 41 w 80"/>
                <a:gd name="T9" fmla="*/ 78 h 78"/>
              </a:gdLst>
              <a:ahLst/>
              <a:cxnLst>
                <a:cxn ang="0">
                  <a:pos x="T0" y="T1"/>
                </a:cxn>
                <a:cxn ang="0">
                  <a:pos x="T2" y="T3"/>
                </a:cxn>
                <a:cxn ang="0">
                  <a:pos x="T4" y="T5"/>
                </a:cxn>
                <a:cxn ang="0">
                  <a:pos x="T6" y="T7"/>
                </a:cxn>
                <a:cxn ang="0">
                  <a:pos x="T8" y="T9"/>
                </a:cxn>
              </a:cxnLst>
              <a:rect l="0" t="0" r="r" b="b"/>
              <a:pathLst>
                <a:path w="80" h="78">
                  <a:moveTo>
                    <a:pt x="41" y="78"/>
                  </a:moveTo>
                  <a:cubicBezTo>
                    <a:pt x="63" y="77"/>
                    <a:pt x="80" y="59"/>
                    <a:pt x="79" y="38"/>
                  </a:cubicBezTo>
                  <a:cubicBezTo>
                    <a:pt x="78" y="16"/>
                    <a:pt x="60" y="0"/>
                    <a:pt x="38" y="0"/>
                  </a:cubicBezTo>
                  <a:cubicBezTo>
                    <a:pt x="17" y="1"/>
                    <a:pt x="0" y="19"/>
                    <a:pt x="0" y="40"/>
                  </a:cubicBezTo>
                  <a:cubicBezTo>
                    <a:pt x="1" y="62"/>
                    <a:pt x="19" y="78"/>
                    <a:pt x="41" y="7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7" name="Freeform 531"/>
            <p:cNvSpPr/>
            <p:nvPr/>
          </p:nvSpPr>
          <p:spPr bwMode="auto">
            <a:xfrm>
              <a:off x="6826952" y="4238351"/>
              <a:ext cx="276977" cy="203660"/>
            </a:xfrm>
            <a:custGeom>
              <a:avLst/>
              <a:gdLst>
                <a:gd name="T0" fmla="*/ 121 w 158"/>
                <a:gd name="T1" fmla="*/ 1 h 116"/>
                <a:gd name="T2" fmla="*/ 156 w 158"/>
                <a:gd name="T3" fmla="*/ 47 h 116"/>
                <a:gd name="T4" fmla="*/ 158 w 158"/>
                <a:gd name="T5" fmla="*/ 116 h 116"/>
                <a:gd name="T6" fmla="*/ 3 w 158"/>
                <a:gd name="T7" fmla="*/ 116 h 116"/>
                <a:gd name="T8" fmla="*/ 1 w 158"/>
                <a:gd name="T9" fmla="*/ 52 h 116"/>
                <a:gd name="T10" fmla="*/ 38 w 158"/>
                <a:gd name="T11" fmla="*/ 3 h 116"/>
                <a:gd name="T12" fmla="*/ 57 w 158"/>
                <a:gd name="T13" fmla="*/ 0 h 116"/>
                <a:gd name="T14" fmla="*/ 77 w 158"/>
                <a:gd name="T15" fmla="*/ 22 h 116"/>
                <a:gd name="T16" fmla="*/ 67 w 158"/>
                <a:gd name="T17" fmla="*/ 114 h 116"/>
                <a:gd name="T18" fmla="*/ 101 w 158"/>
                <a:gd name="T19" fmla="*/ 115 h 116"/>
                <a:gd name="T20" fmla="*/ 85 w 158"/>
                <a:gd name="T21" fmla="*/ 22 h 116"/>
                <a:gd name="T22" fmla="*/ 103 w 158"/>
                <a:gd name="T23" fmla="*/ 1 h 116"/>
                <a:gd name="T24" fmla="*/ 121 w 158"/>
                <a:gd name="T25"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16">
                  <a:moveTo>
                    <a:pt x="121" y="1"/>
                  </a:moveTo>
                  <a:cubicBezTo>
                    <a:pt x="146" y="11"/>
                    <a:pt x="155" y="24"/>
                    <a:pt x="156" y="47"/>
                  </a:cubicBezTo>
                  <a:cubicBezTo>
                    <a:pt x="158" y="116"/>
                    <a:pt x="158" y="116"/>
                    <a:pt x="158" y="116"/>
                  </a:cubicBezTo>
                  <a:cubicBezTo>
                    <a:pt x="3" y="116"/>
                    <a:pt x="3" y="116"/>
                    <a:pt x="3" y="116"/>
                  </a:cubicBezTo>
                  <a:cubicBezTo>
                    <a:pt x="1" y="52"/>
                    <a:pt x="1" y="52"/>
                    <a:pt x="1" y="52"/>
                  </a:cubicBezTo>
                  <a:cubicBezTo>
                    <a:pt x="0" y="28"/>
                    <a:pt x="11" y="13"/>
                    <a:pt x="38" y="3"/>
                  </a:cubicBezTo>
                  <a:cubicBezTo>
                    <a:pt x="57" y="0"/>
                    <a:pt x="57" y="0"/>
                    <a:pt x="57" y="0"/>
                  </a:cubicBezTo>
                  <a:cubicBezTo>
                    <a:pt x="57" y="0"/>
                    <a:pt x="78" y="20"/>
                    <a:pt x="77" y="22"/>
                  </a:cubicBezTo>
                  <a:cubicBezTo>
                    <a:pt x="76" y="24"/>
                    <a:pt x="67" y="114"/>
                    <a:pt x="67" y="114"/>
                  </a:cubicBezTo>
                  <a:cubicBezTo>
                    <a:pt x="101" y="115"/>
                    <a:pt x="101" y="115"/>
                    <a:pt x="101" y="115"/>
                  </a:cubicBezTo>
                  <a:cubicBezTo>
                    <a:pt x="85" y="22"/>
                    <a:pt x="85" y="22"/>
                    <a:pt x="85" y="22"/>
                  </a:cubicBezTo>
                  <a:cubicBezTo>
                    <a:pt x="103" y="1"/>
                    <a:pt x="103" y="1"/>
                    <a:pt x="103" y="1"/>
                  </a:cubicBezTo>
                  <a:lnTo>
                    <a:pt x="121" y="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8" name="Freeform 532"/>
            <p:cNvSpPr/>
            <p:nvPr/>
          </p:nvSpPr>
          <p:spPr bwMode="auto">
            <a:xfrm>
              <a:off x="7115779" y="4091716"/>
              <a:ext cx="94794" cy="94794"/>
            </a:xfrm>
            <a:custGeom>
              <a:avLst/>
              <a:gdLst>
                <a:gd name="T0" fmla="*/ 28 w 54"/>
                <a:gd name="T1" fmla="*/ 53 h 54"/>
                <a:gd name="T2" fmla="*/ 54 w 54"/>
                <a:gd name="T3" fmla="*/ 26 h 54"/>
                <a:gd name="T4" fmla="*/ 26 w 54"/>
                <a:gd name="T5" fmla="*/ 1 h 54"/>
                <a:gd name="T6" fmla="*/ 0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1" y="1"/>
                    <a:pt x="0" y="14"/>
                    <a:pt x="0"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9" name="Freeform 533"/>
            <p:cNvSpPr/>
            <p:nvPr/>
          </p:nvSpPr>
          <p:spPr bwMode="auto">
            <a:xfrm>
              <a:off x="7070603" y="4191694"/>
              <a:ext cx="187367" cy="134786"/>
            </a:xfrm>
            <a:custGeom>
              <a:avLst/>
              <a:gdLst>
                <a:gd name="T0" fmla="*/ 82 w 107"/>
                <a:gd name="T1" fmla="*/ 0 h 77"/>
                <a:gd name="T2" fmla="*/ 54 w 107"/>
                <a:gd name="T3" fmla="*/ 31 h 77"/>
                <a:gd name="T4" fmla="*/ 25 w 107"/>
                <a:gd name="T5" fmla="*/ 1 h 77"/>
                <a:gd name="T6" fmla="*/ 0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4" y="31"/>
                    <a:pt x="54" y="31"/>
                    <a:pt x="54" y="31"/>
                  </a:cubicBezTo>
                  <a:cubicBezTo>
                    <a:pt x="25" y="1"/>
                    <a:pt x="25" y="1"/>
                    <a:pt x="25" y="1"/>
                  </a:cubicBezTo>
                  <a:cubicBezTo>
                    <a:pt x="7" y="8"/>
                    <a:pt x="0" y="18"/>
                    <a:pt x="0" y="34"/>
                  </a:cubicBezTo>
                  <a:cubicBezTo>
                    <a:pt x="2" y="77"/>
                    <a:pt x="2" y="77"/>
                    <a:pt x="2" y="77"/>
                  </a:cubicBezTo>
                  <a:cubicBezTo>
                    <a:pt x="107" y="77"/>
                    <a:pt x="107" y="77"/>
                    <a:pt x="107" y="77"/>
                  </a:cubicBezTo>
                  <a:cubicBezTo>
                    <a:pt x="105" y="31"/>
                    <a:pt x="105" y="31"/>
                    <a:pt x="105" y="31"/>
                  </a:cubicBezTo>
                  <a:cubicBezTo>
                    <a:pt x="104" y="15"/>
                    <a:pt x="98"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0" name="Freeform 539"/>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1" name="Freeform 540"/>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32" name="Group 58"/>
          <p:cNvGrpSpPr/>
          <p:nvPr/>
        </p:nvGrpSpPr>
        <p:grpSpPr>
          <a:xfrm>
            <a:off x="6490706" y="2134460"/>
            <a:ext cx="610979" cy="611720"/>
            <a:chOff x="6557381" y="2464660"/>
            <a:chExt cx="610979" cy="611720"/>
          </a:xfrm>
        </p:grpSpPr>
        <p:sp>
          <p:nvSpPr>
            <p:cNvPr id="233" name="Freeform 541"/>
            <p:cNvSpPr/>
            <p:nvPr/>
          </p:nvSpPr>
          <p:spPr bwMode="auto">
            <a:xfrm>
              <a:off x="6557381" y="2464660"/>
              <a:ext cx="610979" cy="611720"/>
            </a:xfrm>
            <a:custGeom>
              <a:avLst/>
              <a:gdLst>
                <a:gd name="T0" fmla="*/ 349 w 349"/>
                <a:gd name="T1" fmla="*/ 282 h 349"/>
                <a:gd name="T2" fmla="*/ 282 w 349"/>
                <a:gd name="T3" fmla="*/ 349 h 349"/>
                <a:gd name="T4" fmla="*/ 68 w 349"/>
                <a:gd name="T5" fmla="*/ 349 h 349"/>
                <a:gd name="T6" fmla="*/ 0 w 349"/>
                <a:gd name="T7" fmla="*/ 282 h 349"/>
                <a:gd name="T8" fmla="*/ 0 w 349"/>
                <a:gd name="T9" fmla="*/ 68 h 349"/>
                <a:gd name="T10" fmla="*/ 68 w 349"/>
                <a:gd name="T11" fmla="*/ 0 h 349"/>
                <a:gd name="T12" fmla="*/ 282 w 349"/>
                <a:gd name="T13" fmla="*/ 0 h 349"/>
                <a:gd name="T14" fmla="*/ 349 w 349"/>
                <a:gd name="T15" fmla="*/ 68 h 349"/>
                <a:gd name="T16" fmla="*/ 349 w 349"/>
                <a:gd name="T17" fmla="*/ 28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9">
                  <a:moveTo>
                    <a:pt x="349" y="282"/>
                  </a:moveTo>
                  <a:cubicBezTo>
                    <a:pt x="349" y="319"/>
                    <a:pt x="319" y="349"/>
                    <a:pt x="282" y="349"/>
                  </a:cubicBezTo>
                  <a:cubicBezTo>
                    <a:pt x="68" y="349"/>
                    <a:pt x="68" y="349"/>
                    <a:pt x="68" y="349"/>
                  </a:cubicBezTo>
                  <a:cubicBezTo>
                    <a:pt x="30" y="349"/>
                    <a:pt x="0" y="319"/>
                    <a:pt x="0" y="282"/>
                  </a:cubicBezTo>
                  <a:cubicBezTo>
                    <a:pt x="0" y="68"/>
                    <a:pt x="0" y="68"/>
                    <a:pt x="0" y="68"/>
                  </a:cubicBezTo>
                  <a:cubicBezTo>
                    <a:pt x="0" y="31"/>
                    <a:pt x="30" y="0"/>
                    <a:pt x="68" y="0"/>
                  </a:cubicBezTo>
                  <a:cubicBezTo>
                    <a:pt x="282" y="0"/>
                    <a:pt x="282" y="0"/>
                    <a:pt x="282" y="0"/>
                  </a:cubicBezTo>
                  <a:cubicBezTo>
                    <a:pt x="319" y="0"/>
                    <a:pt x="349" y="31"/>
                    <a:pt x="349" y="68"/>
                  </a:cubicBezTo>
                  <a:lnTo>
                    <a:pt x="349" y="282"/>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sp>
          <p:nvSpPr>
            <p:cNvPr id="234" name="Freeform 542"/>
            <p:cNvSpPr>
              <a:spLocks noEditPoints="1"/>
            </p:cNvSpPr>
            <p:nvPr/>
          </p:nvSpPr>
          <p:spPr bwMode="auto">
            <a:xfrm>
              <a:off x="6704757" y="2572044"/>
              <a:ext cx="309563" cy="385102"/>
            </a:xfrm>
            <a:custGeom>
              <a:avLst/>
              <a:gdLst>
                <a:gd name="T0" fmla="*/ 106 w 177"/>
                <a:gd name="T1" fmla="*/ 39 h 220"/>
                <a:gd name="T2" fmla="*/ 119 w 177"/>
                <a:gd name="T3" fmla="*/ 12 h 220"/>
                <a:gd name="T4" fmla="*/ 99 w 177"/>
                <a:gd name="T5" fmla="*/ 6 h 220"/>
                <a:gd name="T6" fmla="*/ 51 w 177"/>
                <a:gd name="T7" fmla="*/ 6 h 220"/>
                <a:gd name="T8" fmla="*/ 55 w 177"/>
                <a:gd name="T9" fmla="*/ 24 h 220"/>
                <a:gd name="T10" fmla="*/ 67 w 177"/>
                <a:gd name="T11" fmla="*/ 39 h 220"/>
                <a:gd name="T12" fmla="*/ 1 w 177"/>
                <a:gd name="T13" fmla="*/ 177 h 220"/>
                <a:gd name="T14" fmla="*/ 3 w 177"/>
                <a:gd name="T15" fmla="*/ 202 h 220"/>
                <a:gd name="T16" fmla="*/ 23 w 177"/>
                <a:gd name="T17" fmla="*/ 220 h 220"/>
                <a:gd name="T18" fmla="*/ 153 w 177"/>
                <a:gd name="T19" fmla="*/ 217 h 220"/>
                <a:gd name="T20" fmla="*/ 175 w 177"/>
                <a:gd name="T21" fmla="*/ 201 h 220"/>
                <a:gd name="T22" fmla="*/ 176 w 177"/>
                <a:gd name="T23" fmla="*/ 195 h 220"/>
                <a:gd name="T24" fmla="*/ 176 w 177"/>
                <a:gd name="T25" fmla="*/ 193 h 220"/>
                <a:gd name="T26" fmla="*/ 176 w 177"/>
                <a:gd name="T27" fmla="*/ 174 h 220"/>
                <a:gd name="T28" fmla="*/ 106 w 177"/>
                <a:gd name="T29" fmla="*/ 39 h 220"/>
                <a:gd name="T30" fmla="*/ 112 w 177"/>
                <a:gd name="T31" fmla="*/ 168 h 220"/>
                <a:gd name="T32" fmla="*/ 92 w 177"/>
                <a:gd name="T33" fmla="*/ 178 h 220"/>
                <a:gd name="T34" fmla="*/ 92 w 177"/>
                <a:gd name="T35" fmla="*/ 190 h 220"/>
                <a:gd name="T36" fmla="*/ 85 w 177"/>
                <a:gd name="T37" fmla="*/ 190 h 220"/>
                <a:gd name="T38" fmla="*/ 85 w 177"/>
                <a:gd name="T39" fmla="*/ 178 h 220"/>
                <a:gd name="T40" fmla="*/ 70 w 177"/>
                <a:gd name="T41" fmla="*/ 174 h 220"/>
                <a:gd name="T42" fmla="*/ 60 w 177"/>
                <a:gd name="T43" fmla="*/ 165 h 220"/>
                <a:gd name="T44" fmla="*/ 55 w 177"/>
                <a:gd name="T45" fmla="*/ 149 h 220"/>
                <a:gd name="T46" fmla="*/ 67 w 177"/>
                <a:gd name="T47" fmla="*/ 147 h 220"/>
                <a:gd name="T48" fmla="*/ 72 w 177"/>
                <a:gd name="T49" fmla="*/ 161 h 220"/>
                <a:gd name="T50" fmla="*/ 85 w 177"/>
                <a:gd name="T51" fmla="*/ 168 h 220"/>
                <a:gd name="T52" fmla="*/ 84 w 177"/>
                <a:gd name="T53" fmla="*/ 130 h 220"/>
                <a:gd name="T54" fmla="*/ 69 w 177"/>
                <a:gd name="T55" fmla="*/ 124 h 220"/>
                <a:gd name="T56" fmla="*/ 60 w 177"/>
                <a:gd name="T57" fmla="*/ 116 h 220"/>
                <a:gd name="T58" fmla="*/ 57 w 177"/>
                <a:gd name="T59" fmla="*/ 103 h 220"/>
                <a:gd name="T60" fmla="*/ 65 w 177"/>
                <a:gd name="T61" fmla="*/ 82 h 220"/>
                <a:gd name="T62" fmla="*/ 83 w 177"/>
                <a:gd name="T63" fmla="*/ 75 h 220"/>
                <a:gd name="T64" fmla="*/ 83 w 177"/>
                <a:gd name="T65" fmla="*/ 69 h 220"/>
                <a:gd name="T66" fmla="*/ 90 w 177"/>
                <a:gd name="T67" fmla="*/ 69 h 220"/>
                <a:gd name="T68" fmla="*/ 90 w 177"/>
                <a:gd name="T69" fmla="*/ 75 h 220"/>
                <a:gd name="T70" fmla="*/ 107 w 177"/>
                <a:gd name="T71" fmla="*/ 81 h 220"/>
                <a:gd name="T72" fmla="*/ 116 w 177"/>
                <a:gd name="T73" fmla="*/ 99 h 220"/>
                <a:gd name="T74" fmla="*/ 104 w 177"/>
                <a:gd name="T75" fmla="*/ 101 h 220"/>
                <a:gd name="T76" fmla="*/ 100 w 177"/>
                <a:gd name="T77" fmla="*/ 90 h 220"/>
                <a:gd name="T78" fmla="*/ 90 w 177"/>
                <a:gd name="T79" fmla="*/ 85 h 220"/>
                <a:gd name="T80" fmla="*/ 91 w 177"/>
                <a:gd name="T81" fmla="*/ 120 h 220"/>
                <a:gd name="T82" fmla="*/ 103 w 177"/>
                <a:gd name="T83" fmla="*/ 123 h 220"/>
                <a:gd name="T84" fmla="*/ 112 w 177"/>
                <a:gd name="T85" fmla="*/ 129 h 220"/>
                <a:gd name="T86" fmla="*/ 118 w 177"/>
                <a:gd name="T87" fmla="*/ 137 h 220"/>
                <a:gd name="T88" fmla="*/ 120 w 177"/>
                <a:gd name="T89" fmla="*/ 147 h 220"/>
                <a:gd name="T90" fmla="*/ 112 w 177"/>
                <a:gd name="T91" fmla="*/ 16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0">
                  <a:moveTo>
                    <a:pt x="106" y="39"/>
                  </a:moveTo>
                  <a:cubicBezTo>
                    <a:pt x="107" y="30"/>
                    <a:pt x="111" y="19"/>
                    <a:pt x="119" y="12"/>
                  </a:cubicBezTo>
                  <a:cubicBezTo>
                    <a:pt x="131" y="3"/>
                    <a:pt x="112" y="4"/>
                    <a:pt x="99" y="6"/>
                  </a:cubicBezTo>
                  <a:cubicBezTo>
                    <a:pt x="86" y="7"/>
                    <a:pt x="57" y="0"/>
                    <a:pt x="51" y="6"/>
                  </a:cubicBezTo>
                  <a:cubicBezTo>
                    <a:pt x="45" y="11"/>
                    <a:pt x="48" y="20"/>
                    <a:pt x="55" y="24"/>
                  </a:cubicBezTo>
                  <a:cubicBezTo>
                    <a:pt x="59" y="27"/>
                    <a:pt x="64" y="34"/>
                    <a:pt x="67" y="39"/>
                  </a:cubicBezTo>
                  <a:cubicBezTo>
                    <a:pt x="28" y="54"/>
                    <a:pt x="0" y="110"/>
                    <a:pt x="1" y="177"/>
                  </a:cubicBezTo>
                  <a:cubicBezTo>
                    <a:pt x="1" y="185"/>
                    <a:pt x="2" y="194"/>
                    <a:pt x="3" y="202"/>
                  </a:cubicBezTo>
                  <a:cubicBezTo>
                    <a:pt x="5" y="207"/>
                    <a:pt x="10" y="220"/>
                    <a:pt x="23" y="220"/>
                  </a:cubicBezTo>
                  <a:cubicBezTo>
                    <a:pt x="40" y="219"/>
                    <a:pt x="153" y="217"/>
                    <a:pt x="153" y="217"/>
                  </a:cubicBezTo>
                  <a:cubicBezTo>
                    <a:pt x="153" y="217"/>
                    <a:pt x="172" y="217"/>
                    <a:pt x="175" y="201"/>
                  </a:cubicBezTo>
                  <a:cubicBezTo>
                    <a:pt x="175" y="199"/>
                    <a:pt x="176" y="197"/>
                    <a:pt x="176" y="195"/>
                  </a:cubicBezTo>
                  <a:cubicBezTo>
                    <a:pt x="176" y="194"/>
                    <a:pt x="176" y="194"/>
                    <a:pt x="176" y="193"/>
                  </a:cubicBezTo>
                  <a:cubicBezTo>
                    <a:pt x="176" y="187"/>
                    <a:pt x="177" y="180"/>
                    <a:pt x="176" y="174"/>
                  </a:cubicBezTo>
                  <a:cubicBezTo>
                    <a:pt x="175" y="107"/>
                    <a:pt x="145" y="52"/>
                    <a:pt x="106" y="39"/>
                  </a:cubicBezTo>
                  <a:close/>
                  <a:moveTo>
                    <a:pt x="112" y="168"/>
                  </a:moveTo>
                  <a:cubicBezTo>
                    <a:pt x="107" y="174"/>
                    <a:pt x="100" y="177"/>
                    <a:pt x="92" y="178"/>
                  </a:cubicBezTo>
                  <a:cubicBezTo>
                    <a:pt x="92" y="190"/>
                    <a:pt x="92" y="190"/>
                    <a:pt x="92" y="190"/>
                  </a:cubicBezTo>
                  <a:cubicBezTo>
                    <a:pt x="85" y="190"/>
                    <a:pt x="85" y="190"/>
                    <a:pt x="85" y="190"/>
                  </a:cubicBezTo>
                  <a:cubicBezTo>
                    <a:pt x="85" y="178"/>
                    <a:pt x="85" y="178"/>
                    <a:pt x="85" y="178"/>
                  </a:cubicBezTo>
                  <a:cubicBezTo>
                    <a:pt x="79" y="177"/>
                    <a:pt x="74" y="176"/>
                    <a:pt x="70" y="174"/>
                  </a:cubicBezTo>
                  <a:cubicBezTo>
                    <a:pt x="66" y="172"/>
                    <a:pt x="63" y="169"/>
                    <a:pt x="60" y="165"/>
                  </a:cubicBezTo>
                  <a:cubicBezTo>
                    <a:pt x="58" y="161"/>
                    <a:pt x="56" y="155"/>
                    <a:pt x="55" y="149"/>
                  </a:cubicBezTo>
                  <a:cubicBezTo>
                    <a:pt x="67" y="147"/>
                    <a:pt x="67" y="147"/>
                    <a:pt x="67" y="147"/>
                  </a:cubicBezTo>
                  <a:cubicBezTo>
                    <a:pt x="68" y="153"/>
                    <a:pt x="70" y="158"/>
                    <a:pt x="72" y="161"/>
                  </a:cubicBezTo>
                  <a:cubicBezTo>
                    <a:pt x="76" y="165"/>
                    <a:pt x="80" y="167"/>
                    <a:pt x="85" y="168"/>
                  </a:cubicBezTo>
                  <a:cubicBezTo>
                    <a:pt x="84" y="130"/>
                    <a:pt x="84" y="130"/>
                    <a:pt x="84" y="130"/>
                  </a:cubicBezTo>
                  <a:cubicBezTo>
                    <a:pt x="79" y="129"/>
                    <a:pt x="74" y="127"/>
                    <a:pt x="69" y="124"/>
                  </a:cubicBezTo>
                  <a:cubicBezTo>
                    <a:pt x="65" y="122"/>
                    <a:pt x="62" y="119"/>
                    <a:pt x="60" y="116"/>
                  </a:cubicBezTo>
                  <a:cubicBezTo>
                    <a:pt x="58" y="112"/>
                    <a:pt x="57" y="108"/>
                    <a:pt x="57" y="103"/>
                  </a:cubicBezTo>
                  <a:cubicBezTo>
                    <a:pt x="56" y="94"/>
                    <a:pt x="59" y="87"/>
                    <a:pt x="65" y="82"/>
                  </a:cubicBezTo>
                  <a:cubicBezTo>
                    <a:pt x="69" y="78"/>
                    <a:pt x="75" y="76"/>
                    <a:pt x="83" y="75"/>
                  </a:cubicBezTo>
                  <a:cubicBezTo>
                    <a:pt x="83" y="69"/>
                    <a:pt x="83" y="69"/>
                    <a:pt x="83" y="69"/>
                  </a:cubicBezTo>
                  <a:cubicBezTo>
                    <a:pt x="90" y="69"/>
                    <a:pt x="90" y="69"/>
                    <a:pt x="90" y="69"/>
                  </a:cubicBezTo>
                  <a:cubicBezTo>
                    <a:pt x="90" y="75"/>
                    <a:pt x="90" y="75"/>
                    <a:pt x="90" y="75"/>
                  </a:cubicBezTo>
                  <a:cubicBezTo>
                    <a:pt x="97" y="76"/>
                    <a:pt x="103" y="78"/>
                    <a:pt x="107" y="81"/>
                  </a:cubicBezTo>
                  <a:cubicBezTo>
                    <a:pt x="112" y="85"/>
                    <a:pt x="115" y="91"/>
                    <a:pt x="116" y="99"/>
                  </a:cubicBezTo>
                  <a:cubicBezTo>
                    <a:pt x="104" y="101"/>
                    <a:pt x="104" y="101"/>
                    <a:pt x="104" y="101"/>
                  </a:cubicBezTo>
                  <a:cubicBezTo>
                    <a:pt x="103" y="96"/>
                    <a:pt x="102" y="92"/>
                    <a:pt x="100" y="90"/>
                  </a:cubicBezTo>
                  <a:cubicBezTo>
                    <a:pt x="97" y="87"/>
                    <a:pt x="94" y="86"/>
                    <a:pt x="90" y="85"/>
                  </a:cubicBezTo>
                  <a:cubicBezTo>
                    <a:pt x="91" y="120"/>
                    <a:pt x="91" y="120"/>
                    <a:pt x="91" y="120"/>
                  </a:cubicBezTo>
                  <a:cubicBezTo>
                    <a:pt x="97" y="121"/>
                    <a:pt x="101" y="122"/>
                    <a:pt x="103" y="123"/>
                  </a:cubicBezTo>
                  <a:cubicBezTo>
                    <a:pt x="107" y="124"/>
                    <a:pt x="110" y="126"/>
                    <a:pt x="112" y="129"/>
                  </a:cubicBezTo>
                  <a:cubicBezTo>
                    <a:pt x="114" y="131"/>
                    <a:pt x="116" y="134"/>
                    <a:pt x="118" y="137"/>
                  </a:cubicBezTo>
                  <a:cubicBezTo>
                    <a:pt x="119" y="140"/>
                    <a:pt x="120" y="144"/>
                    <a:pt x="120" y="147"/>
                  </a:cubicBezTo>
                  <a:cubicBezTo>
                    <a:pt x="120" y="156"/>
                    <a:pt x="117" y="163"/>
                    <a:pt x="112" y="168"/>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5" name="Freeform 543"/>
            <p:cNvSpPr/>
            <p:nvPr/>
          </p:nvSpPr>
          <p:spPr bwMode="auto">
            <a:xfrm>
              <a:off x="6863981" y="2800884"/>
              <a:ext cx="28142" cy="65171"/>
            </a:xfrm>
            <a:custGeom>
              <a:avLst/>
              <a:gdLst>
                <a:gd name="T0" fmla="*/ 0 w 16"/>
                <a:gd name="T1" fmla="*/ 0 h 37"/>
                <a:gd name="T2" fmla="*/ 1 w 16"/>
                <a:gd name="T3" fmla="*/ 37 h 37"/>
                <a:gd name="T4" fmla="*/ 12 w 16"/>
                <a:gd name="T5" fmla="*/ 30 h 37"/>
                <a:gd name="T6" fmla="*/ 16 w 16"/>
                <a:gd name="T7" fmla="*/ 17 h 37"/>
                <a:gd name="T8" fmla="*/ 13 w 16"/>
                <a:gd name="T9" fmla="*/ 7 h 37"/>
                <a:gd name="T10" fmla="*/ 0 w 16"/>
                <a:gd name="T11" fmla="*/ 0 h 37"/>
              </a:gdLst>
              <a:ahLst/>
              <a:cxnLst>
                <a:cxn ang="0">
                  <a:pos x="T0" y="T1"/>
                </a:cxn>
                <a:cxn ang="0">
                  <a:pos x="T2" y="T3"/>
                </a:cxn>
                <a:cxn ang="0">
                  <a:pos x="T4" y="T5"/>
                </a:cxn>
                <a:cxn ang="0">
                  <a:pos x="T6" y="T7"/>
                </a:cxn>
                <a:cxn ang="0">
                  <a:pos x="T8" y="T9"/>
                </a:cxn>
                <a:cxn ang="0">
                  <a:pos x="T10" y="T11"/>
                </a:cxn>
              </a:cxnLst>
              <a:rect l="0" t="0" r="r" b="b"/>
              <a:pathLst>
                <a:path w="16" h="37">
                  <a:moveTo>
                    <a:pt x="0" y="0"/>
                  </a:moveTo>
                  <a:cubicBezTo>
                    <a:pt x="1" y="37"/>
                    <a:pt x="1" y="37"/>
                    <a:pt x="1" y="37"/>
                  </a:cubicBezTo>
                  <a:cubicBezTo>
                    <a:pt x="5" y="36"/>
                    <a:pt x="9" y="34"/>
                    <a:pt x="12" y="30"/>
                  </a:cubicBezTo>
                  <a:cubicBezTo>
                    <a:pt x="15" y="27"/>
                    <a:pt x="16" y="23"/>
                    <a:pt x="16" y="17"/>
                  </a:cubicBezTo>
                  <a:cubicBezTo>
                    <a:pt x="16" y="13"/>
                    <a:pt x="15" y="10"/>
                    <a:pt x="13" y="7"/>
                  </a:cubicBezTo>
                  <a:cubicBezTo>
                    <a:pt x="11" y="4"/>
                    <a:pt x="6" y="2"/>
                    <a:pt x="0" y="0"/>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6" name="Freeform 544"/>
            <p:cNvSpPr/>
            <p:nvPr/>
          </p:nvSpPr>
          <p:spPr bwMode="auto">
            <a:xfrm>
              <a:off x="6823249" y="2720901"/>
              <a:ext cx="28142" cy="57765"/>
            </a:xfrm>
            <a:custGeom>
              <a:avLst/>
              <a:gdLst>
                <a:gd name="T0" fmla="*/ 1 w 16"/>
                <a:gd name="T1" fmla="*/ 17 h 33"/>
                <a:gd name="T2" fmla="*/ 4 w 16"/>
                <a:gd name="T3" fmla="*/ 27 h 33"/>
                <a:gd name="T4" fmla="*/ 16 w 16"/>
                <a:gd name="T5" fmla="*/ 33 h 33"/>
                <a:gd name="T6" fmla="*/ 15 w 16"/>
                <a:gd name="T7" fmla="*/ 0 h 33"/>
                <a:gd name="T8" fmla="*/ 4 w 16"/>
                <a:gd name="T9" fmla="*/ 6 h 33"/>
                <a:gd name="T10" fmla="*/ 1 w 16"/>
                <a:gd name="T11" fmla="*/ 17 h 33"/>
              </a:gdLst>
              <a:ahLst/>
              <a:cxnLst>
                <a:cxn ang="0">
                  <a:pos x="T0" y="T1"/>
                </a:cxn>
                <a:cxn ang="0">
                  <a:pos x="T2" y="T3"/>
                </a:cxn>
                <a:cxn ang="0">
                  <a:pos x="T4" y="T5"/>
                </a:cxn>
                <a:cxn ang="0">
                  <a:pos x="T6" y="T7"/>
                </a:cxn>
                <a:cxn ang="0">
                  <a:pos x="T8" y="T9"/>
                </a:cxn>
                <a:cxn ang="0">
                  <a:pos x="T10" y="T11"/>
                </a:cxn>
              </a:cxnLst>
              <a:rect l="0" t="0" r="r" b="b"/>
              <a:pathLst>
                <a:path w="16" h="33">
                  <a:moveTo>
                    <a:pt x="1" y="17"/>
                  </a:moveTo>
                  <a:cubicBezTo>
                    <a:pt x="1" y="21"/>
                    <a:pt x="2" y="24"/>
                    <a:pt x="4" y="27"/>
                  </a:cubicBezTo>
                  <a:cubicBezTo>
                    <a:pt x="6" y="30"/>
                    <a:pt x="10" y="32"/>
                    <a:pt x="16" y="33"/>
                  </a:cubicBezTo>
                  <a:cubicBezTo>
                    <a:pt x="15" y="0"/>
                    <a:pt x="15" y="0"/>
                    <a:pt x="15" y="0"/>
                  </a:cubicBezTo>
                  <a:cubicBezTo>
                    <a:pt x="11" y="1"/>
                    <a:pt x="7" y="3"/>
                    <a:pt x="4" y="6"/>
                  </a:cubicBezTo>
                  <a:cubicBezTo>
                    <a:pt x="2" y="9"/>
                    <a:pt x="0" y="13"/>
                    <a:pt x="1" y="17"/>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grpSp>
      <p:grpSp>
        <p:nvGrpSpPr>
          <p:cNvPr id="237" name="Group 57"/>
          <p:cNvGrpSpPr/>
          <p:nvPr/>
        </p:nvGrpSpPr>
        <p:grpSpPr>
          <a:xfrm>
            <a:off x="7375601" y="1843897"/>
            <a:ext cx="3116698" cy="1133144"/>
            <a:chOff x="7813899" y="2232029"/>
            <a:chExt cx="3116698" cy="1133144"/>
          </a:xfrm>
        </p:grpSpPr>
        <p:sp>
          <p:nvSpPr>
            <p:cNvPr id="238" name="Rectangle 55"/>
            <p:cNvSpPr/>
            <p:nvPr/>
          </p:nvSpPr>
          <p:spPr>
            <a:xfrm>
              <a:off x="7813899" y="2534176"/>
              <a:ext cx="3116698" cy="830997"/>
            </a:xfrm>
            <a:prstGeom prst="rect">
              <a:avLst/>
            </a:prstGeom>
          </p:spPr>
          <p:txBody>
            <a:bodyPr wrap="square">
              <a:spAutoFit/>
            </a:bodyPr>
            <a:lstStyle/>
            <a:p>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39" name="TextBox 56"/>
            <p:cNvSpPr txBox="1"/>
            <p:nvPr/>
          </p:nvSpPr>
          <p:spPr>
            <a:xfrm>
              <a:off x="7813899" y="2232029"/>
              <a:ext cx="1821332" cy="369332"/>
            </a:xfrm>
            <a:prstGeom prst="rect">
              <a:avLst/>
            </a:prstGeom>
            <a:noFill/>
          </p:spPr>
          <p:txBody>
            <a:bodyPr wrap="none" rtlCol="0">
              <a:spAutoFit/>
            </a:bodyPr>
            <a:lstStyle/>
            <a:p>
              <a:r>
                <a:rPr lang="en-US" b="1" dirty="0">
                  <a:solidFill>
                    <a:srgbClr val="F4B183"/>
                  </a:solidFill>
                </a:rPr>
                <a:t>Cool Animation</a:t>
              </a:r>
              <a:endParaRPr lang="en-GB" b="1" dirty="0">
                <a:solidFill>
                  <a:srgbClr val="F4B183"/>
                </a:solidFill>
              </a:endParaRPr>
            </a:p>
          </p:txBody>
        </p:sp>
      </p:grpSp>
      <p:grpSp>
        <p:nvGrpSpPr>
          <p:cNvPr id="240" name="Group 66"/>
          <p:cNvGrpSpPr/>
          <p:nvPr/>
        </p:nvGrpSpPr>
        <p:grpSpPr>
          <a:xfrm flipH="1">
            <a:off x="1070803" y="4708690"/>
            <a:ext cx="3116698" cy="1133144"/>
            <a:chOff x="7813899" y="2232029"/>
            <a:chExt cx="3116698" cy="1133144"/>
          </a:xfrm>
        </p:grpSpPr>
        <p:sp>
          <p:nvSpPr>
            <p:cNvPr id="241" name="Rectangle 67"/>
            <p:cNvSpPr/>
            <p:nvPr/>
          </p:nvSpPr>
          <p:spPr>
            <a:xfrm>
              <a:off x="7813899" y="2534176"/>
              <a:ext cx="3116698" cy="830997"/>
            </a:xfrm>
            <a:prstGeom prst="rect">
              <a:avLst/>
            </a:prstGeom>
          </p:spPr>
          <p:txBody>
            <a:bodyPr wrap="square">
              <a:spAutoFit/>
            </a:bodyPr>
            <a:lstStyle/>
            <a:p>
              <a:pPr algn="r"/>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42" name="TextBox 68"/>
            <p:cNvSpPr txBox="1"/>
            <p:nvPr/>
          </p:nvSpPr>
          <p:spPr>
            <a:xfrm>
              <a:off x="7813899" y="2232029"/>
              <a:ext cx="1544012" cy="369332"/>
            </a:xfrm>
            <a:prstGeom prst="rect">
              <a:avLst/>
            </a:prstGeom>
            <a:noFill/>
          </p:spPr>
          <p:txBody>
            <a:bodyPr wrap="none" rtlCol="0">
              <a:spAutoFit/>
            </a:bodyPr>
            <a:lstStyle/>
            <a:p>
              <a:pPr algn="r"/>
              <a:r>
                <a:rPr lang="en-US" b="1" dirty="0">
                  <a:solidFill>
                    <a:srgbClr val="F4B183"/>
                  </a:solidFill>
                </a:rPr>
                <a:t>Great Design</a:t>
              </a:r>
              <a:endParaRPr lang="en-GB" b="1" dirty="0">
                <a:solidFill>
                  <a:srgbClr val="F4B183"/>
                </a:solidFill>
              </a:endParaRPr>
            </a:p>
          </p:txBody>
        </p:sp>
      </p:grpSp>
      <p:grpSp>
        <p:nvGrpSpPr>
          <p:cNvPr id="243" name="Group 62"/>
          <p:cNvGrpSpPr/>
          <p:nvPr/>
        </p:nvGrpSpPr>
        <p:grpSpPr>
          <a:xfrm>
            <a:off x="8385297" y="4614309"/>
            <a:ext cx="3254106" cy="1333455"/>
            <a:chOff x="8451972" y="4944509"/>
            <a:chExt cx="3254106" cy="1333455"/>
          </a:xfrm>
        </p:grpSpPr>
        <p:sp>
          <p:nvSpPr>
            <p:cNvPr id="244" name="Rectangle 73"/>
            <p:cNvSpPr/>
            <p:nvPr/>
          </p:nvSpPr>
          <p:spPr>
            <a:xfrm>
              <a:off x="8451972" y="4944509"/>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5" name="Rectangle 74"/>
            <p:cNvSpPr/>
            <p:nvPr/>
          </p:nvSpPr>
          <p:spPr>
            <a:xfrm>
              <a:off x="9813950" y="5077635"/>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46" name="TextBox 75"/>
            <p:cNvSpPr txBox="1"/>
            <p:nvPr/>
          </p:nvSpPr>
          <p:spPr>
            <a:xfrm>
              <a:off x="8597465" y="5123740"/>
              <a:ext cx="970137" cy="707886"/>
            </a:xfrm>
            <a:prstGeom prst="rect">
              <a:avLst/>
            </a:prstGeom>
            <a:noFill/>
          </p:spPr>
          <p:txBody>
            <a:bodyPr wrap="none" rtlCol="0">
              <a:spAutoFit/>
            </a:bodyPr>
            <a:lstStyle/>
            <a:p>
              <a:r>
                <a:rPr lang="en-US" sz="4000" b="1" dirty="0">
                  <a:solidFill>
                    <a:srgbClr val="F4B183"/>
                  </a:solidFill>
                  <a:latin typeface="+mj-lt"/>
                </a:rPr>
                <a:t>85%</a:t>
              </a:r>
              <a:endParaRPr lang="en-GB" sz="4000" b="1" dirty="0">
                <a:solidFill>
                  <a:srgbClr val="F4B183"/>
                </a:solidFill>
                <a:latin typeface="+mj-lt"/>
              </a:endParaRPr>
            </a:p>
          </p:txBody>
        </p:sp>
        <p:sp>
          <p:nvSpPr>
            <p:cNvPr id="247" name="TextBox 76"/>
            <p:cNvSpPr txBox="1"/>
            <p:nvPr/>
          </p:nvSpPr>
          <p:spPr>
            <a:xfrm>
              <a:off x="8597687" y="5702798"/>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248" name="Group 3"/>
          <p:cNvGrpSpPr/>
          <p:nvPr/>
        </p:nvGrpSpPr>
        <p:grpSpPr>
          <a:xfrm>
            <a:off x="674563" y="1710848"/>
            <a:ext cx="3254106" cy="1333455"/>
            <a:chOff x="741238" y="2041048"/>
            <a:chExt cx="3254106" cy="1333455"/>
          </a:xfrm>
        </p:grpSpPr>
        <p:sp>
          <p:nvSpPr>
            <p:cNvPr id="249" name="Rectangle 77"/>
            <p:cNvSpPr/>
            <p:nvPr/>
          </p:nvSpPr>
          <p:spPr>
            <a:xfrm>
              <a:off x="741238" y="2041048"/>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0" name="Rectangle 78"/>
            <p:cNvSpPr/>
            <p:nvPr/>
          </p:nvSpPr>
          <p:spPr>
            <a:xfrm>
              <a:off x="2103216" y="2174174"/>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51" name="TextBox 79"/>
            <p:cNvSpPr txBox="1"/>
            <p:nvPr/>
          </p:nvSpPr>
          <p:spPr>
            <a:xfrm>
              <a:off x="886731" y="2220279"/>
              <a:ext cx="970137" cy="707886"/>
            </a:xfrm>
            <a:prstGeom prst="rect">
              <a:avLst/>
            </a:prstGeom>
            <a:noFill/>
          </p:spPr>
          <p:txBody>
            <a:bodyPr wrap="none" rtlCol="0">
              <a:spAutoFit/>
            </a:bodyPr>
            <a:lstStyle/>
            <a:p>
              <a:r>
                <a:rPr lang="en-US" sz="4000" b="1" dirty="0">
                  <a:solidFill>
                    <a:srgbClr val="F4B183"/>
                  </a:solidFill>
                  <a:latin typeface="+mj-lt"/>
                </a:rPr>
                <a:t>90%</a:t>
              </a:r>
              <a:endParaRPr lang="en-GB" sz="4000" b="1" dirty="0">
                <a:solidFill>
                  <a:srgbClr val="F4B183"/>
                </a:solidFill>
                <a:latin typeface="+mj-lt"/>
              </a:endParaRPr>
            </a:p>
          </p:txBody>
        </p:sp>
        <p:sp>
          <p:nvSpPr>
            <p:cNvPr id="252" name="TextBox 80"/>
            <p:cNvSpPr txBox="1"/>
            <p:nvPr/>
          </p:nvSpPr>
          <p:spPr>
            <a:xfrm>
              <a:off x="886953" y="2799337"/>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73" name="组合 72"/>
          <p:cNvGrpSpPr/>
          <p:nvPr/>
        </p:nvGrpSpPr>
        <p:grpSpPr>
          <a:xfrm>
            <a:off x="134487" y="637135"/>
            <a:ext cx="10533513" cy="523220"/>
            <a:chOff x="134487" y="637135"/>
            <a:chExt cx="10533513" cy="523220"/>
          </a:xfrm>
        </p:grpSpPr>
        <p:sp>
          <p:nvSpPr>
            <p:cNvPr id="74"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75"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7"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直接连接符 77"/>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p:cTn id="7" dur="500" fill="hold"/>
                                        <p:tgtEl>
                                          <p:spTgt spid="196"/>
                                        </p:tgtEl>
                                        <p:attrNameLst>
                                          <p:attrName>ppt_w</p:attrName>
                                        </p:attrNameLst>
                                      </p:cBhvr>
                                      <p:tavLst>
                                        <p:tav tm="0">
                                          <p:val>
                                            <p:fltVal val="0"/>
                                          </p:val>
                                        </p:tav>
                                        <p:tav tm="100000">
                                          <p:val>
                                            <p:strVal val="#ppt_w"/>
                                          </p:val>
                                        </p:tav>
                                      </p:tavLst>
                                    </p:anim>
                                    <p:anim calcmode="lin" valueType="num">
                                      <p:cBhvr>
                                        <p:cTn id="8" dur="500" fill="hold"/>
                                        <p:tgtEl>
                                          <p:spTgt spid="196"/>
                                        </p:tgtEl>
                                        <p:attrNameLst>
                                          <p:attrName>ppt_h</p:attrName>
                                        </p:attrNameLst>
                                      </p:cBhvr>
                                      <p:tavLst>
                                        <p:tav tm="0">
                                          <p:val>
                                            <p:fltVal val="0"/>
                                          </p:val>
                                        </p:tav>
                                        <p:tav tm="100000">
                                          <p:val>
                                            <p:strVal val="#ppt_h"/>
                                          </p:val>
                                        </p:tav>
                                      </p:tavLst>
                                    </p:anim>
                                    <p:animEffect transition="in" filter="fade">
                                      <p:cBhvr>
                                        <p:cTn id="9" dur="500"/>
                                        <p:tgtEl>
                                          <p:spTgt spid="19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2"/>
                                        </p:tgtEl>
                                        <p:attrNameLst>
                                          <p:attrName>style.visibility</p:attrName>
                                        </p:attrNameLst>
                                      </p:cBhvr>
                                      <p:to>
                                        <p:strVal val="visible"/>
                                      </p:to>
                                    </p:set>
                                    <p:anim calcmode="lin" valueType="num">
                                      <p:cBhvr>
                                        <p:cTn id="13" dur="500" fill="hold"/>
                                        <p:tgtEl>
                                          <p:spTgt spid="212"/>
                                        </p:tgtEl>
                                        <p:attrNameLst>
                                          <p:attrName>ppt_w</p:attrName>
                                        </p:attrNameLst>
                                      </p:cBhvr>
                                      <p:tavLst>
                                        <p:tav tm="0">
                                          <p:val>
                                            <p:fltVal val="0"/>
                                          </p:val>
                                        </p:tav>
                                        <p:tav tm="100000">
                                          <p:val>
                                            <p:strVal val="#ppt_w"/>
                                          </p:val>
                                        </p:tav>
                                      </p:tavLst>
                                    </p:anim>
                                    <p:anim calcmode="lin" valueType="num">
                                      <p:cBhvr>
                                        <p:cTn id="14" dur="500" fill="hold"/>
                                        <p:tgtEl>
                                          <p:spTgt spid="212"/>
                                        </p:tgtEl>
                                        <p:attrNameLst>
                                          <p:attrName>ppt_h</p:attrName>
                                        </p:attrNameLst>
                                      </p:cBhvr>
                                      <p:tavLst>
                                        <p:tav tm="0">
                                          <p:val>
                                            <p:fltVal val="0"/>
                                          </p:val>
                                        </p:tav>
                                        <p:tav tm="100000">
                                          <p:val>
                                            <p:strVal val="#ppt_h"/>
                                          </p:val>
                                        </p:tav>
                                      </p:tavLst>
                                    </p:anim>
                                    <p:animEffect transition="in" filter="fade">
                                      <p:cBhvr>
                                        <p:cTn id="15" dur="500"/>
                                        <p:tgtEl>
                                          <p:spTgt spid="2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32"/>
                                        </p:tgtEl>
                                        <p:attrNameLst>
                                          <p:attrName>style.visibility</p:attrName>
                                        </p:attrNameLst>
                                      </p:cBhvr>
                                      <p:to>
                                        <p:strVal val="visible"/>
                                      </p:to>
                                    </p:set>
                                    <p:anim calcmode="lin" valueType="num">
                                      <p:cBhvr>
                                        <p:cTn id="19" dur="500" fill="hold"/>
                                        <p:tgtEl>
                                          <p:spTgt spid="232"/>
                                        </p:tgtEl>
                                        <p:attrNameLst>
                                          <p:attrName>ppt_w</p:attrName>
                                        </p:attrNameLst>
                                      </p:cBhvr>
                                      <p:tavLst>
                                        <p:tav tm="0">
                                          <p:val>
                                            <p:fltVal val="0"/>
                                          </p:val>
                                        </p:tav>
                                        <p:tav tm="100000">
                                          <p:val>
                                            <p:strVal val="#ppt_w"/>
                                          </p:val>
                                        </p:tav>
                                      </p:tavLst>
                                    </p:anim>
                                    <p:anim calcmode="lin" valueType="num">
                                      <p:cBhvr>
                                        <p:cTn id="20" dur="500" fill="hold"/>
                                        <p:tgtEl>
                                          <p:spTgt spid="232"/>
                                        </p:tgtEl>
                                        <p:attrNameLst>
                                          <p:attrName>ppt_h</p:attrName>
                                        </p:attrNameLst>
                                      </p:cBhvr>
                                      <p:tavLst>
                                        <p:tav tm="0">
                                          <p:val>
                                            <p:fltVal val="0"/>
                                          </p:val>
                                        </p:tav>
                                        <p:tav tm="100000">
                                          <p:val>
                                            <p:strVal val="#ppt_h"/>
                                          </p:val>
                                        </p:tav>
                                      </p:tavLst>
                                    </p:anim>
                                    <p:animEffect transition="in" filter="fade">
                                      <p:cBhvr>
                                        <p:cTn id="21" dur="500"/>
                                        <p:tgtEl>
                                          <p:spTgt spid="23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237"/>
                                        </p:tgtEl>
                                        <p:attrNameLst>
                                          <p:attrName>style.visibility</p:attrName>
                                        </p:attrNameLst>
                                      </p:cBhvr>
                                      <p:to>
                                        <p:strVal val="visible"/>
                                      </p:to>
                                    </p:set>
                                    <p:anim calcmode="lin" valueType="num">
                                      <p:cBhvr additive="base">
                                        <p:cTn id="25" dur="500"/>
                                        <p:tgtEl>
                                          <p:spTgt spid="237"/>
                                        </p:tgtEl>
                                        <p:attrNameLst>
                                          <p:attrName>ppt_x</p:attrName>
                                        </p:attrNameLst>
                                      </p:cBhvr>
                                      <p:tavLst>
                                        <p:tav tm="0">
                                          <p:val>
                                            <p:strVal val="#ppt_x-#ppt_w*1.125000"/>
                                          </p:val>
                                        </p:tav>
                                        <p:tav tm="100000">
                                          <p:val>
                                            <p:strVal val="#ppt_x"/>
                                          </p:val>
                                        </p:tav>
                                      </p:tavLst>
                                    </p:anim>
                                    <p:animEffect transition="in" filter="wipe(right)">
                                      <p:cBhvr>
                                        <p:cTn id="26" dur="500"/>
                                        <p:tgtEl>
                                          <p:spTgt spid="23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82"/>
                                        </p:tgtEl>
                                        <p:attrNameLst>
                                          <p:attrName>style.visibility</p:attrName>
                                        </p:attrNameLst>
                                      </p:cBhvr>
                                      <p:to>
                                        <p:strVal val="visible"/>
                                      </p:to>
                                    </p:set>
                                    <p:anim calcmode="lin" valueType="num">
                                      <p:cBhvr>
                                        <p:cTn id="30" dur="500" fill="hold"/>
                                        <p:tgtEl>
                                          <p:spTgt spid="182"/>
                                        </p:tgtEl>
                                        <p:attrNameLst>
                                          <p:attrName>ppt_w</p:attrName>
                                        </p:attrNameLst>
                                      </p:cBhvr>
                                      <p:tavLst>
                                        <p:tav tm="0">
                                          <p:val>
                                            <p:fltVal val="0"/>
                                          </p:val>
                                        </p:tav>
                                        <p:tav tm="100000">
                                          <p:val>
                                            <p:strVal val="#ppt_w"/>
                                          </p:val>
                                        </p:tav>
                                      </p:tavLst>
                                    </p:anim>
                                    <p:anim calcmode="lin" valueType="num">
                                      <p:cBhvr>
                                        <p:cTn id="31" dur="500" fill="hold"/>
                                        <p:tgtEl>
                                          <p:spTgt spid="182"/>
                                        </p:tgtEl>
                                        <p:attrNameLst>
                                          <p:attrName>ppt_h</p:attrName>
                                        </p:attrNameLst>
                                      </p:cBhvr>
                                      <p:tavLst>
                                        <p:tav tm="0">
                                          <p:val>
                                            <p:fltVal val="0"/>
                                          </p:val>
                                        </p:tav>
                                        <p:tav tm="100000">
                                          <p:val>
                                            <p:strVal val="#ppt_h"/>
                                          </p:val>
                                        </p:tav>
                                      </p:tavLst>
                                    </p:anim>
                                    <p:animEffect transition="in" filter="fade">
                                      <p:cBhvr>
                                        <p:cTn id="32" dur="500"/>
                                        <p:tgtEl>
                                          <p:spTgt spid="182"/>
                                        </p:tgtEl>
                                      </p:cBhvr>
                                    </p:animEffect>
                                  </p:childTnLst>
                                </p:cTn>
                              </p:par>
                            </p:childTnLst>
                          </p:cTn>
                        </p:par>
                        <p:par>
                          <p:cTn id="33" fill="hold">
                            <p:stCondLst>
                              <p:cond delay="2500"/>
                            </p:stCondLst>
                            <p:childTnLst>
                              <p:par>
                                <p:cTn id="34" presetID="12" presetClass="entr" presetSubtype="2" fill="hold" nodeType="afterEffect">
                                  <p:stCondLst>
                                    <p:cond delay="0"/>
                                  </p:stCondLst>
                                  <p:childTnLst>
                                    <p:set>
                                      <p:cBhvr>
                                        <p:cTn id="35" dur="1" fill="hold">
                                          <p:stCondLst>
                                            <p:cond delay="0"/>
                                          </p:stCondLst>
                                        </p:cTn>
                                        <p:tgtEl>
                                          <p:spTgt spid="240"/>
                                        </p:tgtEl>
                                        <p:attrNameLst>
                                          <p:attrName>style.visibility</p:attrName>
                                        </p:attrNameLst>
                                      </p:cBhvr>
                                      <p:to>
                                        <p:strVal val="visible"/>
                                      </p:to>
                                    </p:set>
                                    <p:anim calcmode="lin" valueType="num">
                                      <p:cBhvr additive="base">
                                        <p:cTn id="36" dur="500"/>
                                        <p:tgtEl>
                                          <p:spTgt spid="240"/>
                                        </p:tgtEl>
                                        <p:attrNameLst>
                                          <p:attrName>ppt_x</p:attrName>
                                        </p:attrNameLst>
                                      </p:cBhvr>
                                      <p:tavLst>
                                        <p:tav tm="0">
                                          <p:val>
                                            <p:strVal val="#ppt_x+#ppt_w*1.125000"/>
                                          </p:val>
                                        </p:tav>
                                        <p:tav tm="100000">
                                          <p:val>
                                            <p:strVal val="#ppt_x"/>
                                          </p:val>
                                        </p:tav>
                                      </p:tavLst>
                                    </p:anim>
                                    <p:animEffect transition="in" filter="wipe(left)">
                                      <p:cBhvr>
                                        <p:cTn id="37" dur="500"/>
                                        <p:tgtEl>
                                          <p:spTgt spid="240"/>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248"/>
                                        </p:tgtEl>
                                        <p:attrNameLst>
                                          <p:attrName>style.visibility</p:attrName>
                                        </p:attrNameLst>
                                      </p:cBhvr>
                                      <p:to>
                                        <p:strVal val="visible"/>
                                      </p:to>
                                    </p:set>
                                    <p:animEffect transition="in" filter="fade">
                                      <p:cBhvr>
                                        <p:cTn id="41" dur="1000"/>
                                        <p:tgtEl>
                                          <p:spTgt spid="248"/>
                                        </p:tgtEl>
                                      </p:cBhvr>
                                    </p:animEffect>
                                    <p:anim calcmode="lin" valueType="num">
                                      <p:cBhvr>
                                        <p:cTn id="42" dur="1000" fill="hold"/>
                                        <p:tgtEl>
                                          <p:spTgt spid="248"/>
                                        </p:tgtEl>
                                        <p:attrNameLst>
                                          <p:attrName>ppt_x</p:attrName>
                                        </p:attrNameLst>
                                      </p:cBhvr>
                                      <p:tavLst>
                                        <p:tav tm="0">
                                          <p:val>
                                            <p:strVal val="#ppt_x"/>
                                          </p:val>
                                        </p:tav>
                                        <p:tav tm="100000">
                                          <p:val>
                                            <p:strVal val="#ppt_x"/>
                                          </p:val>
                                        </p:tav>
                                      </p:tavLst>
                                    </p:anim>
                                    <p:anim calcmode="lin" valueType="num">
                                      <p:cBhvr>
                                        <p:cTn id="43" dur="1000" fill="hold"/>
                                        <p:tgtEl>
                                          <p:spTgt spid="24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42" presetClass="entr" presetSubtype="0" fill="hold" nodeType="afterEffect">
                                  <p:stCondLst>
                                    <p:cond delay="0"/>
                                  </p:stCondLst>
                                  <p:childTnLst>
                                    <p:set>
                                      <p:cBhvr>
                                        <p:cTn id="46" dur="1" fill="hold">
                                          <p:stCondLst>
                                            <p:cond delay="0"/>
                                          </p:stCondLst>
                                        </p:cTn>
                                        <p:tgtEl>
                                          <p:spTgt spid="243"/>
                                        </p:tgtEl>
                                        <p:attrNameLst>
                                          <p:attrName>style.visibility</p:attrName>
                                        </p:attrNameLst>
                                      </p:cBhvr>
                                      <p:to>
                                        <p:strVal val="visible"/>
                                      </p:to>
                                    </p:set>
                                    <p:animEffect transition="in" filter="fade">
                                      <p:cBhvr>
                                        <p:cTn id="47" dur="1000"/>
                                        <p:tgtEl>
                                          <p:spTgt spid="243"/>
                                        </p:tgtEl>
                                      </p:cBhvr>
                                    </p:animEffect>
                                    <p:anim calcmode="lin" valueType="num">
                                      <p:cBhvr>
                                        <p:cTn id="48" dur="1000" fill="hold"/>
                                        <p:tgtEl>
                                          <p:spTgt spid="243"/>
                                        </p:tgtEl>
                                        <p:attrNameLst>
                                          <p:attrName>ppt_x</p:attrName>
                                        </p:attrNameLst>
                                      </p:cBhvr>
                                      <p:tavLst>
                                        <p:tav tm="0">
                                          <p:val>
                                            <p:strVal val="#ppt_x"/>
                                          </p:val>
                                        </p:tav>
                                        <p:tav tm="100000">
                                          <p:val>
                                            <p:strVal val="#ppt_x"/>
                                          </p:val>
                                        </p:tav>
                                      </p:tavLst>
                                    </p:anim>
                                    <p:anim calcmode="lin" valueType="num">
                                      <p:cBhvr>
                                        <p:cTn id="49" dur="1000" fill="hold"/>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33527"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Microsoft YaHei" panose="020B0503020204020204" pitchFamily="34" charset="-122"/>
                <a:ea typeface="Microsoft YaHei" panose="020B0503020204020204" pitchFamily="34" charset="-122"/>
              </a:rPr>
              <a:t>输入内容</a:t>
            </a:r>
            <a:endParaRPr lang="en-US" altLang="zh-CN"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Oval 4"/>
          <p:cNvSpPr/>
          <p:nvPr/>
        </p:nvSpPr>
        <p:spPr>
          <a:xfrm>
            <a:off x="7574975" y="1339083"/>
            <a:ext cx="2841368" cy="2869780"/>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4" name="Oval 7"/>
          <p:cNvSpPr/>
          <p:nvPr/>
        </p:nvSpPr>
        <p:spPr>
          <a:xfrm>
            <a:off x="6091144" y="1339083"/>
            <a:ext cx="1940693" cy="196009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5" name="Oval 8"/>
          <p:cNvSpPr/>
          <p:nvPr/>
        </p:nvSpPr>
        <p:spPr>
          <a:xfrm>
            <a:off x="2639257" y="1695919"/>
            <a:ext cx="2134762" cy="215610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6" name="Oval 5"/>
          <p:cNvSpPr/>
          <p:nvPr/>
        </p:nvSpPr>
        <p:spPr>
          <a:xfrm>
            <a:off x="4249998" y="2319132"/>
            <a:ext cx="2583062" cy="2608891"/>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77" name="Group 11"/>
          <p:cNvGrpSpPr/>
          <p:nvPr/>
        </p:nvGrpSpPr>
        <p:grpSpPr>
          <a:xfrm flipH="1">
            <a:off x="4645519" y="3334712"/>
            <a:ext cx="1792020" cy="1129382"/>
            <a:chOff x="9968706" y="2761849"/>
            <a:chExt cx="1792020" cy="1129382"/>
          </a:xfrm>
        </p:grpSpPr>
        <p:sp>
          <p:nvSpPr>
            <p:cNvPr id="78" name="TextBox 1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79" name="Rectangle 13"/>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sp>
        <p:nvSpPr>
          <p:cNvPr id="80" name="TextBox 14"/>
          <p:cNvSpPr txBox="1"/>
          <p:nvPr/>
        </p:nvSpPr>
        <p:spPr>
          <a:xfrm>
            <a:off x="5177189" y="2859825"/>
            <a:ext cx="736099" cy="523220"/>
          </a:xfrm>
          <a:prstGeom prst="rect">
            <a:avLst/>
          </a:prstGeom>
          <a:noFill/>
        </p:spPr>
        <p:txBody>
          <a:bodyPr wrap="none" rtlCol="0">
            <a:spAutoFit/>
          </a:bodyPr>
          <a:lstStyle/>
          <a:p>
            <a:pPr algn="ctr"/>
            <a:r>
              <a:rPr lang="en-US" sz="2800" b="1">
                <a:solidFill>
                  <a:schemeClr val="bg1"/>
                </a:solidFill>
                <a:latin typeface="+mj-lt"/>
              </a:rPr>
              <a:t>72%</a:t>
            </a:r>
            <a:endParaRPr lang="en-GB" sz="2800" b="1">
              <a:solidFill>
                <a:schemeClr val="bg1"/>
              </a:solidFill>
              <a:latin typeface="+mj-lt"/>
            </a:endParaRPr>
          </a:p>
        </p:txBody>
      </p:sp>
      <p:sp>
        <p:nvSpPr>
          <p:cNvPr id="81" name="TextBox 15"/>
          <p:cNvSpPr txBox="1"/>
          <p:nvPr/>
        </p:nvSpPr>
        <p:spPr>
          <a:xfrm>
            <a:off x="3343009" y="2859825"/>
            <a:ext cx="736099" cy="523220"/>
          </a:xfrm>
          <a:prstGeom prst="rect">
            <a:avLst/>
          </a:prstGeom>
          <a:noFill/>
        </p:spPr>
        <p:txBody>
          <a:bodyPr wrap="none" rtlCol="0">
            <a:spAutoFit/>
          </a:bodyPr>
          <a:lstStyle/>
          <a:p>
            <a:pPr algn="ctr"/>
            <a:r>
              <a:rPr lang="en-US" sz="2800" b="1">
                <a:solidFill>
                  <a:schemeClr val="bg1"/>
                </a:solidFill>
                <a:latin typeface="+mj-lt"/>
              </a:rPr>
              <a:t>54%</a:t>
            </a:r>
            <a:endParaRPr lang="en-GB" sz="2800" b="1">
              <a:solidFill>
                <a:schemeClr val="bg1"/>
              </a:solidFill>
              <a:latin typeface="+mj-lt"/>
            </a:endParaRPr>
          </a:p>
        </p:txBody>
      </p:sp>
      <p:sp>
        <p:nvSpPr>
          <p:cNvPr id="82" name="TextBox 16"/>
          <p:cNvSpPr txBox="1"/>
          <p:nvPr/>
        </p:nvSpPr>
        <p:spPr>
          <a:xfrm>
            <a:off x="6693440" y="2379990"/>
            <a:ext cx="736099" cy="523220"/>
          </a:xfrm>
          <a:prstGeom prst="rect">
            <a:avLst/>
          </a:prstGeom>
          <a:noFill/>
        </p:spPr>
        <p:txBody>
          <a:bodyPr wrap="none" rtlCol="0">
            <a:spAutoFit/>
          </a:bodyPr>
          <a:lstStyle/>
          <a:p>
            <a:pPr algn="ctr"/>
            <a:r>
              <a:rPr lang="en-US" sz="2800" b="1">
                <a:solidFill>
                  <a:schemeClr val="bg1"/>
                </a:solidFill>
                <a:latin typeface="+mj-lt"/>
              </a:rPr>
              <a:t>56%</a:t>
            </a:r>
            <a:endParaRPr lang="en-GB" sz="2800" b="1">
              <a:solidFill>
                <a:schemeClr val="bg1"/>
              </a:solidFill>
              <a:latin typeface="+mj-lt"/>
            </a:endParaRPr>
          </a:p>
        </p:txBody>
      </p:sp>
      <p:sp>
        <p:nvSpPr>
          <p:cNvPr id="83" name="TextBox 17"/>
          <p:cNvSpPr txBox="1"/>
          <p:nvPr/>
        </p:nvSpPr>
        <p:spPr>
          <a:xfrm>
            <a:off x="8627609" y="1981624"/>
            <a:ext cx="736099" cy="523220"/>
          </a:xfrm>
          <a:prstGeom prst="rect">
            <a:avLst/>
          </a:prstGeom>
          <a:noFill/>
        </p:spPr>
        <p:txBody>
          <a:bodyPr wrap="none" rtlCol="0">
            <a:spAutoFit/>
          </a:bodyPr>
          <a:lstStyle/>
          <a:p>
            <a:pPr algn="ctr"/>
            <a:r>
              <a:rPr lang="en-US" sz="2800" b="1">
                <a:solidFill>
                  <a:schemeClr val="bg1"/>
                </a:solidFill>
                <a:latin typeface="+mj-lt"/>
              </a:rPr>
              <a:t>88%</a:t>
            </a:r>
            <a:endParaRPr lang="en-GB" sz="2800" b="1">
              <a:solidFill>
                <a:schemeClr val="bg1"/>
              </a:solidFill>
              <a:latin typeface="+mj-lt"/>
            </a:endParaRPr>
          </a:p>
        </p:txBody>
      </p:sp>
      <p:grpSp>
        <p:nvGrpSpPr>
          <p:cNvPr id="84" name="Group 18"/>
          <p:cNvGrpSpPr/>
          <p:nvPr/>
        </p:nvGrpSpPr>
        <p:grpSpPr>
          <a:xfrm flipH="1">
            <a:off x="8099648" y="2556744"/>
            <a:ext cx="1792020" cy="1129382"/>
            <a:chOff x="9968706" y="2761849"/>
            <a:chExt cx="1792020" cy="1129382"/>
          </a:xfrm>
        </p:grpSpPr>
        <p:sp>
          <p:nvSpPr>
            <p:cNvPr id="85" name="TextBox 19"/>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6" name="Rectangle 20"/>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grpSp>
        <p:nvGrpSpPr>
          <p:cNvPr id="87" name="Group 21"/>
          <p:cNvGrpSpPr/>
          <p:nvPr/>
        </p:nvGrpSpPr>
        <p:grpSpPr>
          <a:xfrm flipH="1">
            <a:off x="2810628" y="1943880"/>
            <a:ext cx="1792020" cy="944716"/>
            <a:chOff x="9968706" y="2761849"/>
            <a:chExt cx="1792020" cy="944716"/>
          </a:xfrm>
        </p:grpSpPr>
        <p:sp>
          <p:nvSpPr>
            <p:cNvPr id="88" name="TextBox 2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9" name="Rectangle 23"/>
            <p:cNvSpPr/>
            <p:nvPr/>
          </p:nvSpPr>
          <p:spPr>
            <a:xfrm>
              <a:off x="9968706" y="3060234"/>
              <a:ext cx="1792020" cy="646331"/>
            </a:xfrm>
            <a:prstGeom prst="rect">
              <a:avLst/>
            </a:prstGeom>
          </p:spPr>
          <p:txBody>
            <a:bodyPr wrap="square">
              <a:spAutoFit/>
            </a:bodyPr>
            <a:lstStyle/>
            <a:p>
              <a:pPr algn="ctr"/>
              <a:r>
                <a:rPr lang="en-GB" sz="1200">
                  <a:solidFill>
                    <a:schemeClr val="bg1"/>
                  </a:solidFill>
                </a:rPr>
                <a:t>Lorem ipsum dolor sit amet, consectetuer adipiscing elit</a:t>
              </a:r>
              <a:endParaRPr lang="en-GB" sz="1200">
                <a:solidFill>
                  <a:schemeClr val="bg1"/>
                </a:solidFill>
              </a:endParaRPr>
            </a:p>
          </p:txBody>
        </p:sp>
      </p:grpSp>
      <p:grpSp>
        <p:nvGrpSpPr>
          <p:cNvPr id="90" name="Group 24"/>
          <p:cNvGrpSpPr/>
          <p:nvPr/>
        </p:nvGrpSpPr>
        <p:grpSpPr>
          <a:xfrm flipH="1">
            <a:off x="6165479" y="1581507"/>
            <a:ext cx="1792020" cy="760050"/>
            <a:chOff x="9968706" y="2761849"/>
            <a:chExt cx="1792020" cy="760050"/>
          </a:xfrm>
        </p:grpSpPr>
        <p:sp>
          <p:nvSpPr>
            <p:cNvPr id="91" name="TextBox 25"/>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92" name="Rectangle 26"/>
            <p:cNvSpPr/>
            <p:nvPr/>
          </p:nvSpPr>
          <p:spPr>
            <a:xfrm>
              <a:off x="9968706" y="3060234"/>
              <a:ext cx="1792020" cy="461665"/>
            </a:xfrm>
            <a:prstGeom prst="rect">
              <a:avLst/>
            </a:prstGeom>
          </p:spPr>
          <p:txBody>
            <a:bodyPr wrap="square">
              <a:spAutoFit/>
            </a:bodyPr>
            <a:lstStyle/>
            <a:p>
              <a:pPr algn="ctr"/>
              <a:r>
                <a:rPr lang="en-GB" sz="1200">
                  <a:solidFill>
                    <a:schemeClr val="bg1"/>
                  </a:solidFill>
                </a:rPr>
                <a:t>Lorem ipsum dolor sit consectetuer</a:t>
              </a:r>
              <a:endParaRPr lang="en-GB" sz="1200">
                <a:solidFill>
                  <a:schemeClr val="bg1"/>
                </a:solidFill>
              </a:endParaRPr>
            </a:p>
          </p:txBody>
        </p:sp>
      </p:grpSp>
      <p:sp>
        <p:nvSpPr>
          <p:cNvPr id="93" name="TextBox 27"/>
          <p:cNvSpPr txBox="1"/>
          <p:nvPr/>
        </p:nvSpPr>
        <p:spPr>
          <a:xfrm>
            <a:off x="445537" y="4244686"/>
            <a:ext cx="1260281" cy="400110"/>
          </a:xfrm>
          <a:prstGeom prst="rect">
            <a:avLst/>
          </a:prstGeom>
          <a:noFill/>
        </p:spPr>
        <p:txBody>
          <a:bodyPr wrap="none" rtlCol="0">
            <a:spAutoFit/>
          </a:bodyPr>
          <a:lstStyle/>
          <a:p>
            <a:r>
              <a:rPr lang="en-US" sz="2000">
                <a:solidFill>
                  <a:srgbClr val="F4B183"/>
                </a:solidFill>
                <a:latin typeface="+mj-lt"/>
              </a:rPr>
              <a:t>Year 2014</a:t>
            </a:r>
            <a:endParaRPr lang="en-GB" sz="2000">
              <a:solidFill>
                <a:srgbClr val="F4B183"/>
              </a:solidFill>
              <a:latin typeface="+mj-lt"/>
            </a:endParaRPr>
          </a:p>
        </p:txBody>
      </p:sp>
      <p:sp>
        <p:nvSpPr>
          <p:cNvPr id="94" name="Rectangle 28"/>
          <p:cNvSpPr/>
          <p:nvPr/>
        </p:nvSpPr>
        <p:spPr>
          <a:xfrm>
            <a:off x="445538" y="4626243"/>
            <a:ext cx="4012778"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endParaRPr lang="en-GB" sz="1200">
              <a:solidFill>
                <a:schemeClr val="bg1"/>
              </a:solidFill>
            </a:endParaRPr>
          </a:p>
          <a:p>
            <a:r>
              <a:rPr lang="en-GB" sz="1200">
                <a:solidFill>
                  <a:schemeClr val="bg1"/>
                </a:solidFill>
              </a:rPr>
              <a:t> Nullam porttitor consectetur nunc in tempor. Cras vitae venenatis sem at pretium arcu. </a:t>
            </a:r>
            <a:endParaRPr lang="en-GB" sz="1200">
              <a:solidFill>
                <a:schemeClr val="bg1"/>
              </a:solidFill>
            </a:endParaRPr>
          </a:p>
        </p:txBody>
      </p:sp>
      <p:sp>
        <p:nvSpPr>
          <p:cNvPr id="95" name="TextBox 29"/>
          <p:cNvSpPr txBox="1"/>
          <p:nvPr/>
        </p:nvSpPr>
        <p:spPr>
          <a:xfrm>
            <a:off x="10541145" y="4244686"/>
            <a:ext cx="1260280" cy="400110"/>
          </a:xfrm>
          <a:prstGeom prst="rect">
            <a:avLst/>
          </a:prstGeom>
          <a:noFill/>
        </p:spPr>
        <p:txBody>
          <a:bodyPr wrap="none" rtlCol="0">
            <a:spAutoFit/>
          </a:bodyPr>
          <a:lstStyle/>
          <a:p>
            <a:pPr algn="r"/>
            <a:r>
              <a:rPr lang="en-US" sz="2000">
                <a:solidFill>
                  <a:srgbClr val="F4B183"/>
                </a:solidFill>
                <a:latin typeface="+mj-lt"/>
              </a:rPr>
              <a:t>Year 2015</a:t>
            </a:r>
            <a:endParaRPr lang="en-GB" sz="2000">
              <a:solidFill>
                <a:srgbClr val="F4B183"/>
              </a:solidFill>
              <a:latin typeface="+mj-lt"/>
            </a:endParaRPr>
          </a:p>
        </p:txBody>
      </p:sp>
      <p:sp>
        <p:nvSpPr>
          <p:cNvPr id="96" name="Rectangle 30"/>
          <p:cNvSpPr/>
          <p:nvPr/>
        </p:nvSpPr>
        <p:spPr>
          <a:xfrm>
            <a:off x="7788647" y="4626243"/>
            <a:ext cx="4012778" cy="1200329"/>
          </a:xfrm>
          <a:prstGeom prst="rect">
            <a:avLst/>
          </a:prstGeom>
        </p:spPr>
        <p:txBody>
          <a:bodyPr wrap="square">
            <a:spAutoFit/>
          </a:bodyPr>
          <a:lstStyle/>
          <a:p>
            <a:pPr algn="r"/>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pPr algn="r"/>
            <a:endParaRPr lang="en-GB" sz="1200">
              <a:solidFill>
                <a:schemeClr val="bg1"/>
              </a:solidFill>
            </a:endParaRPr>
          </a:p>
          <a:p>
            <a:pPr algn="r"/>
            <a:r>
              <a:rPr lang="en-GB" sz="1200">
                <a:solidFill>
                  <a:schemeClr val="bg1"/>
                </a:solidFill>
              </a:rPr>
              <a:t> Nullam porttitor consectetur nunc in tempor. Cras vitae venenatis sem at pretium arcu. </a:t>
            </a:r>
            <a:endParaRPr lang="en-GB" sz="1200">
              <a:solidFill>
                <a:schemeClr val="bg1"/>
              </a:solidFill>
            </a:endParaRPr>
          </a:p>
        </p:txBody>
      </p:sp>
      <p:grpSp>
        <p:nvGrpSpPr>
          <p:cNvPr id="26" name="组合 25"/>
          <p:cNvGrpSpPr/>
          <p:nvPr/>
        </p:nvGrpSpPr>
        <p:grpSpPr>
          <a:xfrm>
            <a:off x="134487" y="637135"/>
            <a:ext cx="10533513" cy="523220"/>
            <a:chOff x="134487" y="637135"/>
            <a:chExt cx="10533513" cy="523220"/>
          </a:xfrm>
        </p:grpSpPr>
        <p:sp>
          <p:nvSpPr>
            <p:cNvPr id="2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500"/>
                                        <p:tgtEl>
                                          <p:spTgt spid="9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3"/>
          <p:cNvGrpSpPr/>
          <p:nvPr/>
        </p:nvGrpSpPr>
        <p:grpSpPr>
          <a:xfrm>
            <a:off x="684991" y="1397444"/>
            <a:ext cx="5868208" cy="3541925"/>
            <a:chOff x="684991" y="1562544"/>
            <a:chExt cx="5868208" cy="3541925"/>
          </a:xfrm>
        </p:grpSpPr>
        <p:grpSp>
          <p:nvGrpSpPr>
            <p:cNvPr id="27" name="Group 8"/>
            <p:cNvGrpSpPr/>
            <p:nvPr/>
          </p:nvGrpSpPr>
          <p:grpSpPr>
            <a:xfrm>
              <a:off x="1371598" y="1562545"/>
              <a:ext cx="5181601" cy="3397386"/>
              <a:chOff x="7024254" y="1898073"/>
              <a:chExt cx="3616036" cy="3616036"/>
            </a:xfrm>
          </p:grpSpPr>
          <p:cxnSp>
            <p:nvCxnSpPr>
              <p:cNvPr id="33" name="Straight Connector 6"/>
              <p:cNvCxnSpPr/>
              <p:nvPr/>
            </p:nvCxnSpPr>
            <p:spPr>
              <a:xfrm>
                <a:off x="7042295" y="1898073"/>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7"/>
              <p:cNvCxnSpPr/>
              <p:nvPr/>
            </p:nvCxnSpPr>
            <p:spPr>
              <a:xfrm rot="16200000">
                <a:off x="8832272" y="3678381"/>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9"/>
            <p:cNvSpPr txBox="1"/>
            <p:nvPr/>
          </p:nvSpPr>
          <p:spPr>
            <a:xfrm>
              <a:off x="919029" y="4765915"/>
              <a:ext cx="401072" cy="338554"/>
            </a:xfrm>
            <a:prstGeom prst="rect">
              <a:avLst/>
            </a:prstGeom>
            <a:noFill/>
          </p:spPr>
          <p:txBody>
            <a:bodyPr wrap="none" rtlCol="0">
              <a:spAutoFit/>
            </a:bodyPr>
            <a:lstStyle/>
            <a:p>
              <a:pPr algn="r"/>
              <a:r>
                <a:rPr lang="en-US" sz="1600" b="1">
                  <a:solidFill>
                    <a:schemeClr val="bg1"/>
                  </a:solidFill>
                </a:rPr>
                <a:t>0%</a:t>
              </a:r>
              <a:endParaRPr lang="en-GB" sz="1600" b="1">
                <a:solidFill>
                  <a:schemeClr val="bg1"/>
                </a:solidFill>
              </a:endParaRPr>
            </a:p>
          </p:txBody>
        </p:sp>
        <p:sp>
          <p:nvSpPr>
            <p:cNvPr id="29" name="TextBox 10"/>
            <p:cNvSpPr txBox="1"/>
            <p:nvPr/>
          </p:nvSpPr>
          <p:spPr>
            <a:xfrm>
              <a:off x="684991" y="1562544"/>
              <a:ext cx="635110" cy="338554"/>
            </a:xfrm>
            <a:prstGeom prst="rect">
              <a:avLst/>
            </a:prstGeom>
            <a:noFill/>
          </p:spPr>
          <p:txBody>
            <a:bodyPr wrap="none" rtlCol="0">
              <a:spAutoFit/>
            </a:bodyPr>
            <a:lstStyle/>
            <a:p>
              <a:pPr algn="r"/>
              <a:r>
                <a:rPr lang="en-US" sz="1600" b="1">
                  <a:solidFill>
                    <a:schemeClr val="bg1"/>
                  </a:solidFill>
                </a:rPr>
                <a:t>100%</a:t>
              </a:r>
              <a:endParaRPr lang="en-GB" sz="1600" b="1">
                <a:solidFill>
                  <a:schemeClr val="bg1"/>
                </a:solidFill>
              </a:endParaRPr>
            </a:p>
          </p:txBody>
        </p:sp>
        <p:sp>
          <p:nvSpPr>
            <p:cNvPr id="30" name="TextBox 11"/>
            <p:cNvSpPr txBox="1"/>
            <p:nvPr/>
          </p:nvSpPr>
          <p:spPr>
            <a:xfrm>
              <a:off x="787583" y="3176599"/>
              <a:ext cx="532518" cy="338554"/>
            </a:xfrm>
            <a:prstGeom prst="rect">
              <a:avLst/>
            </a:prstGeom>
            <a:noFill/>
          </p:spPr>
          <p:txBody>
            <a:bodyPr wrap="none" rtlCol="0">
              <a:spAutoFit/>
            </a:bodyPr>
            <a:lstStyle/>
            <a:p>
              <a:pPr algn="r"/>
              <a:r>
                <a:rPr lang="en-US" sz="1600" b="1">
                  <a:solidFill>
                    <a:schemeClr val="bg1"/>
                  </a:solidFill>
                </a:rPr>
                <a:t>50%</a:t>
              </a:r>
              <a:endParaRPr lang="en-GB" sz="1600" b="1">
                <a:solidFill>
                  <a:schemeClr val="bg1"/>
                </a:solidFill>
              </a:endParaRPr>
            </a:p>
          </p:txBody>
        </p:sp>
        <p:sp>
          <p:nvSpPr>
            <p:cNvPr id="31" name="TextBox 12"/>
            <p:cNvSpPr txBox="1"/>
            <p:nvPr/>
          </p:nvSpPr>
          <p:spPr>
            <a:xfrm>
              <a:off x="787583" y="2367042"/>
              <a:ext cx="532518" cy="338554"/>
            </a:xfrm>
            <a:prstGeom prst="rect">
              <a:avLst/>
            </a:prstGeom>
            <a:noFill/>
          </p:spPr>
          <p:txBody>
            <a:bodyPr wrap="none" rtlCol="0">
              <a:spAutoFit/>
            </a:bodyPr>
            <a:lstStyle/>
            <a:p>
              <a:pPr algn="r"/>
              <a:r>
                <a:rPr lang="en-US" sz="1600" b="1">
                  <a:solidFill>
                    <a:schemeClr val="bg1"/>
                  </a:solidFill>
                </a:rPr>
                <a:t>75%</a:t>
              </a:r>
              <a:endParaRPr lang="en-GB" sz="1600" b="1">
                <a:solidFill>
                  <a:schemeClr val="bg1"/>
                </a:solidFill>
              </a:endParaRPr>
            </a:p>
          </p:txBody>
        </p:sp>
        <p:sp>
          <p:nvSpPr>
            <p:cNvPr id="32" name="TextBox 13"/>
            <p:cNvSpPr txBox="1"/>
            <p:nvPr/>
          </p:nvSpPr>
          <p:spPr>
            <a:xfrm>
              <a:off x="787583" y="3986156"/>
              <a:ext cx="532518" cy="338554"/>
            </a:xfrm>
            <a:prstGeom prst="rect">
              <a:avLst/>
            </a:prstGeom>
            <a:noFill/>
          </p:spPr>
          <p:txBody>
            <a:bodyPr wrap="none" rtlCol="0">
              <a:spAutoFit/>
            </a:bodyPr>
            <a:lstStyle/>
            <a:p>
              <a:pPr algn="r"/>
              <a:r>
                <a:rPr lang="en-US" sz="1600" b="1">
                  <a:solidFill>
                    <a:schemeClr val="bg1"/>
                  </a:solidFill>
                </a:rPr>
                <a:t>25%</a:t>
              </a:r>
              <a:endParaRPr lang="en-GB" sz="1600" b="1">
                <a:solidFill>
                  <a:schemeClr val="bg1"/>
                </a:solidFill>
              </a:endParaRPr>
            </a:p>
          </p:txBody>
        </p:sp>
      </p:grpSp>
      <p:sp>
        <p:nvSpPr>
          <p:cNvPr id="35" name="Rectangle 14"/>
          <p:cNvSpPr/>
          <p:nvPr/>
        </p:nvSpPr>
        <p:spPr>
          <a:xfrm>
            <a:off x="1806864"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6" name="Rectangle 18"/>
          <p:cNvSpPr/>
          <p:nvPr/>
        </p:nvSpPr>
        <p:spPr>
          <a:xfrm>
            <a:off x="2316018" y="2201942"/>
            <a:ext cx="471054" cy="2533514"/>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Rectangle 19"/>
          <p:cNvSpPr/>
          <p:nvPr/>
        </p:nvSpPr>
        <p:spPr>
          <a:xfrm>
            <a:off x="2825172" y="2540496"/>
            <a:ext cx="471054" cy="219496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8" name="Rectangle 20"/>
          <p:cNvSpPr/>
          <p:nvPr/>
        </p:nvSpPr>
        <p:spPr>
          <a:xfrm>
            <a:off x="3334326" y="2910613"/>
            <a:ext cx="471054" cy="18248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Rectangle 21"/>
          <p:cNvSpPr/>
          <p:nvPr/>
        </p:nvSpPr>
        <p:spPr>
          <a:xfrm>
            <a:off x="4122884" y="2065485"/>
            <a:ext cx="471054" cy="26699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Rectangle 22"/>
          <p:cNvSpPr/>
          <p:nvPr/>
        </p:nvSpPr>
        <p:spPr>
          <a:xfrm>
            <a:off x="4644738" y="2661230"/>
            <a:ext cx="471054" cy="207422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1" name="Rectangle 23"/>
          <p:cNvSpPr/>
          <p:nvPr/>
        </p:nvSpPr>
        <p:spPr>
          <a:xfrm>
            <a:off x="5153892"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24"/>
          <p:cNvSpPr/>
          <p:nvPr/>
        </p:nvSpPr>
        <p:spPr>
          <a:xfrm>
            <a:off x="5663046" y="2370285"/>
            <a:ext cx="471054" cy="23651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extBox 25"/>
          <p:cNvSpPr txBox="1"/>
          <p:nvPr/>
        </p:nvSpPr>
        <p:spPr>
          <a:xfrm>
            <a:off x="208214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4" name="TextBox 27"/>
          <p:cNvSpPr txBox="1"/>
          <p:nvPr/>
        </p:nvSpPr>
        <p:spPr>
          <a:xfrm>
            <a:off x="442356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5" name="Rectangle 29"/>
          <p:cNvSpPr/>
          <p:nvPr/>
        </p:nvSpPr>
        <p:spPr>
          <a:xfrm>
            <a:off x="684991"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6" name="Rectangle 33"/>
          <p:cNvSpPr/>
          <p:nvPr/>
        </p:nvSpPr>
        <p:spPr>
          <a:xfrm>
            <a:off x="3480817"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7" name="Rectangle 37"/>
          <p:cNvSpPr/>
          <p:nvPr/>
        </p:nvSpPr>
        <p:spPr>
          <a:xfrm>
            <a:off x="6276643"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8" name="Rectangle 38"/>
          <p:cNvSpPr/>
          <p:nvPr/>
        </p:nvSpPr>
        <p:spPr>
          <a:xfrm>
            <a:off x="9072469"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49" name="Group 39"/>
          <p:cNvGrpSpPr/>
          <p:nvPr/>
        </p:nvGrpSpPr>
        <p:grpSpPr>
          <a:xfrm>
            <a:off x="1599391" y="5627840"/>
            <a:ext cx="1634838" cy="968029"/>
            <a:chOff x="1599391" y="5777848"/>
            <a:chExt cx="1634838" cy="968029"/>
          </a:xfrm>
        </p:grpSpPr>
        <p:sp>
          <p:nvSpPr>
            <p:cNvPr id="50" name="TextBox 40"/>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1" name="Rectangle 41"/>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2" name="Group 42"/>
          <p:cNvGrpSpPr/>
          <p:nvPr/>
        </p:nvGrpSpPr>
        <p:grpSpPr>
          <a:xfrm>
            <a:off x="4391890" y="5627840"/>
            <a:ext cx="1634838" cy="968029"/>
            <a:chOff x="1599391" y="5777848"/>
            <a:chExt cx="1634838" cy="968029"/>
          </a:xfrm>
        </p:grpSpPr>
        <p:sp>
          <p:nvSpPr>
            <p:cNvPr id="53" name="TextBox 43"/>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4" name="Rectangle 44"/>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5" name="Group 45"/>
          <p:cNvGrpSpPr/>
          <p:nvPr/>
        </p:nvGrpSpPr>
        <p:grpSpPr>
          <a:xfrm>
            <a:off x="7191043" y="5627840"/>
            <a:ext cx="1634838" cy="968029"/>
            <a:chOff x="1599391" y="5777848"/>
            <a:chExt cx="1634838" cy="968029"/>
          </a:xfrm>
        </p:grpSpPr>
        <p:sp>
          <p:nvSpPr>
            <p:cNvPr id="56" name="TextBox 46"/>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7" name="Rectangle 47"/>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8" name="Group 48"/>
          <p:cNvGrpSpPr/>
          <p:nvPr/>
        </p:nvGrpSpPr>
        <p:grpSpPr>
          <a:xfrm>
            <a:off x="9986869" y="5627840"/>
            <a:ext cx="1634838" cy="968029"/>
            <a:chOff x="1599391" y="5777848"/>
            <a:chExt cx="1634838" cy="968029"/>
          </a:xfrm>
        </p:grpSpPr>
        <p:sp>
          <p:nvSpPr>
            <p:cNvPr id="59" name="TextBox 49"/>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60" name="Rectangle 50"/>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sp>
        <p:nvSpPr>
          <p:cNvPr id="61" name="TextBox 51"/>
          <p:cNvSpPr txBox="1"/>
          <p:nvPr/>
        </p:nvSpPr>
        <p:spPr>
          <a:xfrm>
            <a:off x="7032568" y="1771633"/>
            <a:ext cx="1585690" cy="369332"/>
          </a:xfrm>
          <a:prstGeom prst="rect">
            <a:avLst/>
          </a:prstGeom>
          <a:noFill/>
        </p:spPr>
        <p:txBody>
          <a:bodyPr wrap="none" rtlCol="0">
            <a:spAutoFit/>
          </a:bodyPr>
          <a:lstStyle/>
          <a:p>
            <a:r>
              <a:rPr lang="en-US" b="1" dirty="0">
                <a:solidFill>
                  <a:schemeClr val="bg1"/>
                </a:solidFill>
              </a:rPr>
              <a:t>Data </a:t>
            </a:r>
            <a:r>
              <a:rPr lang="en-US" b="1" dirty="0">
                <a:solidFill>
                  <a:srgbClr val="F4B183"/>
                </a:solidFill>
              </a:rPr>
              <a:t>Analysis</a:t>
            </a:r>
            <a:endParaRPr lang="en-GB" b="1" dirty="0">
              <a:solidFill>
                <a:srgbClr val="F4B183"/>
              </a:solidFill>
            </a:endParaRPr>
          </a:p>
        </p:txBody>
      </p:sp>
      <p:sp>
        <p:nvSpPr>
          <p:cNvPr id="62" name="Rectangle 52"/>
          <p:cNvSpPr/>
          <p:nvPr/>
        </p:nvSpPr>
        <p:spPr>
          <a:xfrm>
            <a:off x="7038108" y="2124997"/>
            <a:ext cx="4476669"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a:t>
            </a:r>
            <a:endParaRPr lang="en-GB" sz="1200">
              <a:solidFill>
                <a:schemeClr val="bg1"/>
              </a:solidFill>
            </a:endParaRPr>
          </a:p>
        </p:txBody>
      </p:sp>
      <p:grpSp>
        <p:nvGrpSpPr>
          <p:cNvPr id="63" name="Group 4"/>
          <p:cNvGrpSpPr/>
          <p:nvPr/>
        </p:nvGrpSpPr>
        <p:grpSpPr>
          <a:xfrm>
            <a:off x="7032568" y="3127759"/>
            <a:ext cx="4383735" cy="1330625"/>
            <a:chOff x="7032568" y="3292859"/>
            <a:chExt cx="4383735" cy="1330625"/>
          </a:xfrm>
          <a:noFill/>
        </p:grpSpPr>
        <p:sp>
          <p:nvSpPr>
            <p:cNvPr id="64" name="Rectangle 53"/>
            <p:cNvSpPr/>
            <p:nvPr/>
          </p:nvSpPr>
          <p:spPr>
            <a:xfrm>
              <a:off x="7032568" y="3292859"/>
              <a:ext cx="4383735" cy="1229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5" name="Rectangle 54"/>
            <p:cNvSpPr/>
            <p:nvPr/>
          </p:nvSpPr>
          <p:spPr>
            <a:xfrm>
              <a:off x="7288334" y="3423155"/>
              <a:ext cx="3585991" cy="1200329"/>
            </a:xfrm>
            <a:prstGeom prst="rect">
              <a:avLst/>
            </a:prstGeom>
            <a:grpFill/>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Cras vitae venenatis sem at pretium arcu. </a:t>
              </a:r>
              <a:endParaRPr lang="en-GB" sz="1200">
                <a:solidFill>
                  <a:schemeClr val="bg1"/>
                </a:solidFill>
              </a:endParaRPr>
            </a:p>
          </p:txBody>
        </p:sp>
      </p:gr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down)">
                                      <p:cBhvr>
                                        <p:cTn id="35" dur="500"/>
                                        <p:tgtEl>
                                          <p:spTgt spid="4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left)">
                                      <p:cBhvr>
                                        <p:cTn id="67" dur="500"/>
                                        <p:tgtEl>
                                          <p:spTgt spid="5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childTnLst>
                          </p:cTn>
                        </p:par>
                        <p:par>
                          <p:cTn id="76" fill="hold">
                            <p:stCondLst>
                              <p:cond delay="9000"/>
                            </p:stCondLst>
                            <p:childTnLst>
                              <p:par>
                                <p:cTn id="77" presetID="42" presetClass="entr" presetSubtype="0"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1000"/>
                                        <p:tgtEl>
                                          <p:spTgt spid="63"/>
                                        </p:tgtEl>
                                      </p:cBhvr>
                                    </p:animEffect>
                                    <p:anim calcmode="lin" valueType="num">
                                      <p:cBhvr>
                                        <p:cTn id="80" dur="1000" fill="hold"/>
                                        <p:tgtEl>
                                          <p:spTgt spid="63"/>
                                        </p:tgtEl>
                                        <p:attrNameLst>
                                          <p:attrName>ppt_x</p:attrName>
                                        </p:attrNameLst>
                                      </p:cBhvr>
                                      <p:tavLst>
                                        <p:tav tm="0">
                                          <p:val>
                                            <p:strVal val="#ppt_x"/>
                                          </p:val>
                                        </p:tav>
                                        <p:tav tm="100000">
                                          <p:val>
                                            <p:strVal val="#ppt_x"/>
                                          </p:val>
                                        </p:tav>
                                      </p:tavLst>
                                    </p:anim>
                                    <p:anim calcmode="lin" valueType="num">
                                      <p:cBhvr>
                                        <p:cTn id="8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animBg="1"/>
      <p:bldP spid="61" grpId="0"/>
      <p:bldP spid="6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7"/>
          <p:cNvGrpSpPr/>
          <p:nvPr/>
        </p:nvGrpSpPr>
        <p:grpSpPr>
          <a:xfrm>
            <a:off x="1597886" y="1816966"/>
            <a:ext cx="9047024" cy="3816065"/>
            <a:chOff x="1572486" y="2058266"/>
            <a:chExt cx="9047024" cy="3816065"/>
          </a:xfrm>
        </p:grpSpPr>
        <p:sp>
          <p:nvSpPr>
            <p:cNvPr id="67" name="Rectangle 3"/>
            <p:cNvSpPr/>
            <p:nvPr/>
          </p:nvSpPr>
          <p:spPr>
            <a:xfrm>
              <a:off x="1572491"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Basic</a:t>
              </a:r>
              <a:endParaRPr lang="en-GB" sz="2400" b="1">
                <a:solidFill>
                  <a:schemeClr val="tx1"/>
                </a:solidFill>
              </a:endParaRPr>
            </a:p>
          </p:txBody>
        </p:sp>
        <p:sp>
          <p:nvSpPr>
            <p:cNvPr id="68" name="Rectangle 4"/>
            <p:cNvSpPr/>
            <p:nvPr/>
          </p:nvSpPr>
          <p:spPr>
            <a:xfrm>
              <a:off x="3834246"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Standard</a:t>
              </a:r>
              <a:endParaRPr lang="en-GB" sz="2400" b="1">
                <a:solidFill>
                  <a:schemeClr val="tx1"/>
                </a:solidFill>
              </a:endParaRPr>
            </a:p>
          </p:txBody>
        </p:sp>
        <p:sp>
          <p:nvSpPr>
            <p:cNvPr id="69" name="Rectangle 5"/>
            <p:cNvSpPr/>
            <p:nvPr/>
          </p:nvSpPr>
          <p:spPr>
            <a:xfrm>
              <a:off x="6096000"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Advanced</a:t>
              </a:r>
              <a:endParaRPr lang="en-GB" sz="2400" b="1">
                <a:solidFill>
                  <a:schemeClr val="tx1"/>
                </a:solidFill>
              </a:endParaRPr>
            </a:p>
          </p:txBody>
        </p:sp>
        <p:sp>
          <p:nvSpPr>
            <p:cNvPr id="70" name="Rectangle 6"/>
            <p:cNvSpPr/>
            <p:nvPr/>
          </p:nvSpPr>
          <p:spPr>
            <a:xfrm>
              <a:off x="8357755"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Premium</a:t>
              </a:r>
              <a:endParaRPr lang="en-GB" sz="2400" b="1">
                <a:solidFill>
                  <a:schemeClr val="tx1"/>
                </a:solidFill>
              </a:endParaRPr>
            </a:p>
          </p:txBody>
        </p:sp>
        <p:sp>
          <p:nvSpPr>
            <p:cNvPr id="71" name="Freeform 12"/>
            <p:cNvSpPr/>
            <p:nvPr/>
          </p:nvSpPr>
          <p:spPr>
            <a:xfrm>
              <a:off x="1572490" y="257694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2" name="Freeform 14"/>
            <p:cNvSpPr/>
            <p:nvPr/>
          </p:nvSpPr>
          <p:spPr>
            <a:xfrm>
              <a:off x="1572489" y="351905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3" name="Freeform 15"/>
            <p:cNvSpPr/>
            <p:nvPr/>
          </p:nvSpPr>
          <p:spPr>
            <a:xfrm>
              <a:off x="1572488" y="446116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4" name="Freeform 16"/>
            <p:cNvSpPr/>
            <p:nvPr/>
          </p:nvSpPr>
          <p:spPr>
            <a:xfrm>
              <a:off x="1572486" y="540327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5" name="TextBox 17"/>
            <p:cNvSpPr txBox="1"/>
            <p:nvPr/>
          </p:nvSpPr>
          <p:spPr>
            <a:xfrm>
              <a:off x="2092463" y="2643196"/>
              <a:ext cx="1221809" cy="338554"/>
            </a:xfrm>
            <a:prstGeom prst="rect">
              <a:avLst/>
            </a:prstGeom>
            <a:noFill/>
          </p:spPr>
          <p:txBody>
            <a:bodyPr wrap="none" rtlCol="0">
              <a:spAutoFit/>
            </a:bodyPr>
            <a:lstStyle/>
            <a:p>
              <a:pPr algn="ctr"/>
              <a:r>
                <a:rPr lang="en-US" sz="1600"/>
                <a:t>One Design</a:t>
              </a:r>
              <a:endParaRPr lang="en-GB" sz="1600"/>
            </a:p>
          </p:txBody>
        </p:sp>
        <p:sp>
          <p:nvSpPr>
            <p:cNvPr id="76" name="TextBox 18"/>
            <p:cNvSpPr txBox="1"/>
            <p:nvPr/>
          </p:nvSpPr>
          <p:spPr>
            <a:xfrm>
              <a:off x="4385477" y="2643196"/>
              <a:ext cx="1159292" cy="338554"/>
            </a:xfrm>
            <a:prstGeom prst="rect">
              <a:avLst/>
            </a:prstGeom>
            <a:noFill/>
          </p:spPr>
          <p:txBody>
            <a:bodyPr wrap="none" rtlCol="0">
              <a:spAutoFit/>
            </a:bodyPr>
            <a:lstStyle/>
            <a:p>
              <a:pPr algn="ctr"/>
              <a:r>
                <a:rPr lang="en-US" sz="1600"/>
                <a:t>TwoDesign</a:t>
              </a:r>
              <a:endParaRPr lang="en-GB" sz="1600"/>
            </a:p>
          </p:txBody>
        </p:sp>
        <p:sp>
          <p:nvSpPr>
            <p:cNvPr id="77" name="TextBox 19"/>
            <p:cNvSpPr txBox="1"/>
            <p:nvPr/>
          </p:nvSpPr>
          <p:spPr>
            <a:xfrm>
              <a:off x="6553456" y="2643196"/>
              <a:ext cx="1346844" cy="338554"/>
            </a:xfrm>
            <a:prstGeom prst="rect">
              <a:avLst/>
            </a:prstGeom>
            <a:noFill/>
          </p:spPr>
          <p:txBody>
            <a:bodyPr wrap="none" rtlCol="0">
              <a:spAutoFit/>
            </a:bodyPr>
            <a:lstStyle/>
            <a:p>
              <a:pPr algn="ctr"/>
              <a:r>
                <a:rPr lang="en-US" sz="1600"/>
                <a:t>Three Design</a:t>
              </a:r>
              <a:endParaRPr lang="en-GB" sz="1600"/>
            </a:p>
          </p:txBody>
        </p:sp>
        <p:sp>
          <p:nvSpPr>
            <p:cNvPr id="78" name="TextBox 20"/>
            <p:cNvSpPr txBox="1"/>
            <p:nvPr/>
          </p:nvSpPr>
          <p:spPr>
            <a:xfrm>
              <a:off x="8865706" y="2643196"/>
              <a:ext cx="1245854" cy="338554"/>
            </a:xfrm>
            <a:prstGeom prst="rect">
              <a:avLst/>
            </a:prstGeom>
            <a:noFill/>
          </p:spPr>
          <p:txBody>
            <a:bodyPr wrap="none" rtlCol="0">
              <a:spAutoFit/>
            </a:bodyPr>
            <a:lstStyle/>
            <a:p>
              <a:pPr algn="ctr"/>
              <a:r>
                <a:rPr lang="en-US" sz="1600"/>
                <a:t>Four Design</a:t>
              </a:r>
              <a:endParaRPr lang="en-GB" sz="1600"/>
            </a:p>
          </p:txBody>
        </p:sp>
        <p:sp>
          <p:nvSpPr>
            <p:cNvPr id="79" name="TextBox 21"/>
            <p:cNvSpPr txBox="1"/>
            <p:nvPr/>
          </p:nvSpPr>
          <p:spPr>
            <a:xfrm>
              <a:off x="8843263" y="3585306"/>
              <a:ext cx="1290738" cy="338554"/>
            </a:xfrm>
            <a:prstGeom prst="rect">
              <a:avLst/>
            </a:prstGeom>
            <a:noFill/>
          </p:spPr>
          <p:txBody>
            <a:bodyPr wrap="none" rtlCol="0">
              <a:spAutoFit/>
            </a:bodyPr>
            <a:lstStyle/>
            <a:p>
              <a:pPr algn="ctr"/>
              <a:r>
                <a:rPr lang="en-US" sz="1600"/>
                <a:t>15 GB Space</a:t>
              </a:r>
              <a:endParaRPr lang="en-GB" sz="1600"/>
            </a:p>
          </p:txBody>
        </p:sp>
        <p:sp>
          <p:nvSpPr>
            <p:cNvPr id="80" name="TextBox 22"/>
            <p:cNvSpPr txBox="1"/>
            <p:nvPr/>
          </p:nvSpPr>
          <p:spPr>
            <a:xfrm>
              <a:off x="9135010" y="4527416"/>
              <a:ext cx="707245" cy="338554"/>
            </a:xfrm>
            <a:prstGeom prst="rect">
              <a:avLst/>
            </a:prstGeom>
            <a:noFill/>
          </p:spPr>
          <p:txBody>
            <a:bodyPr wrap="none" rtlCol="0">
              <a:spAutoFit/>
            </a:bodyPr>
            <a:lstStyle/>
            <a:p>
              <a:pPr algn="ctr"/>
              <a:r>
                <a:rPr lang="en-US" sz="1600" dirty="0"/>
                <a:t>Cloud</a:t>
              </a:r>
              <a:endParaRPr lang="en-GB" sz="1600" dirty="0"/>
            </a:p>
          </p:txBody>
        </p:sp>
        <p:sp>
          <p:nvSpPr>
            <p:cNvPr id="81" name="TextBox 23"/>
            <p:cNvSpPr txBox="1"/>
            <p:nvPr/>
          </p:nvSpPr>
          <p:spPr>
            <a:xfrm>
              <a:off x="8853682" y="5469526"/>
              <a:ext cx="1269899" cy="400110"/>
            </a:xfrm>
            <a:prstGeom prst="rect">
              <a:avLst/>
            </a:prstGeom>
            <a:noFill/>
          </p:spPr>
          <p:txBody>
            <a:bodyPr wrap="none" rtlCol="0">
              <a:spAutoFit/>
            </a:bodyPr>
            <a:lstStyle/>
            <a:p>
              <a:pPr algn="ctr"/>
              <a:r>
                <a:rPr lang="en-US" sz="2000" b="1"/>
                <a:t>$25</a:t>
              </a:r>
              <a:r>
                <a:rPr lang="en-US" sz="1600"/>
                <a:t>/month</a:t>
              </a:r>
              <a:endParaRPr lang="en-GB" sz="1600"/>
            </a:p>
          </p:txBody>
        </p:sp>
        <p:sp>
          <p:nvSpPr>
            <p:cNvPr id="82" name="TextBox 24"/>
            <p:cNvSpPr txBox="1"/>
            <p:nvPr/>
          </p:nvSpPr>
          <p:spPr>
            <a:xfrm>
              <a:off x="6609560" y="3585306"/>
              <a:ext cx="1234633" cy="338554"/>
            </a:xfrm>
            <a:prstGeom prst="rect">
              <a:avLst/>
            </a:prstGeom>
            <a:noFill/>
          </p:spPr>
          <p:txBody>
            <a:bodyPr wrap="none" rtlCol="0">
              <a:spAutoFit/>
            </a:bodyPr>
            <a:lstStyle/>
            <a:p>
              <a:pPr algn="ctr"/>
              <a:r>
                <a:rPr lang="en-US" sz="1600"/>
                <a:t>10GB Space</a:t>
              </a:r>
              <a:endParaRPr lang="en-GB" sz="1600"/>
            </a:p>
          </p:txBody>
        </p:sp>
        <p:sp>
          <p:nvSpPr>
            <p:cNvPr id="83" name="TextBox 25"/>
            <p:cNvSpPr txBox="1"/>
            <p:nvPr/>
          </p:nvSpPr>
          <p:spPr>
            <a:xfrm>
              <a:off x="6590326" y="4527416"/>
              <a:ext cx="1273105" cy="338554"/>
            </a:xfrm>
            <a:prstGeom prst="rect">
              <a:avLst/>
            </a:prstGeom>
            <a:noFill/>
          </p:spPr>
          <p:txBody>
            <a:bodyPr wrap="none" rtlCol="0">
              <a:spAutoFit/>
            </a:bodyPr>
            <a:lstStyle/>
            <a:p>
              <a:pPr algn="ctr"/>
              <a:r>
                <a:rPr lang="en-US" sz="1600"/>
                <a:t>24h Support</a:t>
              </a:r>
              <a:endParaRPr lang="en-GB" sz="1600"/>
            </a:p>
          </p:txBody>
        </p:sp>
        <p:sp>
          <p:nvSpPr>
            <p:cNvPr id="84" name="TextBox 26"/>
            <p:cNvSpPr txBox="1"/>
            <p:nvPr/>
          </p:nvSpPr>
          <p:spPr>
            <a:xfrm>
              <a:off x="6556661" y="5469526"/>
              <a:ext cx="1340432" cy="400110"/>
            </a:xfrm>
            <a:prstGeom prst="rect">
              <a:avLst/>
            </a:prstGeom>
            <a:noFill/>
          </p:spPr>
          <p:txBody>
            <a:bodyPr wrap="none" rtlCol="0">
              <a:spAutoFit/>
            </a:bodyPr>
            <a:lstStyle/>
            <a:p>
              <a:pPr algn="ctr"/>
              <a:r>
                <a:rPr lang="en-US" sz="2000" b="1"/>
                <a:t>$20 </a:t>
              </a:r>
              <a:r>
                <a:rPr lang="en-US" sz="1600"/>
                <a:t>/month</a:t>
              </a:r>
              <a:endParaRPr lang="en-GB" sz="1600"/>
            </a:p>
          </p:txBody>
        </p:sp>
        <p:sp>
          <p:nvSpPr>
            <p:cNvPr id="85" name="TextBox 27"/>
            <p:cNvSpPr txBox="1"/>
            <p:nvPr/>
          </p:nvSpPr>
          <p:spPr>
            <a:xfrm>
              <a:off x="4373454" y="3585306"/>
              <a:ext cx="1183337" cy="338554"/>
            </a:xfrm>
            <a:prstGeom prst="rect">
              <a:avLst/>
            </a:prstGeom>
            <a:noFill/>
          </p:spPr>
          <p:txBody>
            <a:bodyPr wrap="none" rtlCol="0">
              <a:spAutoFit/>
            </a:bodyPr>
            <a:lstStyle/>
            <a:p>
              <a:pPr algn="ctr"/>
              <a:r>
                <a:rPr lang="en-US" sz="1600"/>
                <a:t>5 GB Space</a:t>
              </a:r>
              <a:endParaRPr lang="en-GB" sz="1600"/>
            </a:p>
          </p:txBody>
        </p:sp>
        <p:sp>
          <p:nvSpPr>
            <p:cNvPr id="86" name="TextBox 28"/>
            <p:cNvSpPr txBox="1"/>
            <p:nvPr/>
          </p:nvSpPr>
          <p:spPr>
            <a:xfrm>
              <a:off x="4770198" y="4527416"/>
              <a:ext cx="389850" cy="338554"/>
            </a:xfrm>
            <a:prstGeom prst="rect">
              <a:avLst/>
            </a:prstGeom>
            <a:noFill/>
          </p:spPr>
          <p:txBody>
            <a:bodyPr wrap="none" rtlCol="0">
              <a:spAutoFit/>
            </a:bodyPr>
            <a:lstStyle/>
            <a:p>
              <a:pPr algn="ctr"/>
              <a:r>
                <a:rPr lang="en-US" sz="1600"/>
                <a:t>--</a:t>
              </a:r>
              <a:endParaRPr lang="en-GB" sz="1600"/>
            </a:p>
          </p:txBody>
        </p:sp>
        <p:sp>
          <p:nvSpPr>
            <p:cNvPr id="87" name="TextBox 29"/>
            <p:cNvSpPr txBox="1"/>
            <p:nvPr/>
          </p:nvSpPr>
          <p:spPr>
            <a:xfrm>
              <a:off x="4294907" y="5469526"/>
              <a:ext cx="1340432" cy="400110"/>
            </a:xfrm>
            <a:prstGeom prst="rect">
              <a:avLst/>
            </a:prstGeom>
            <a:noFill/>
          </p:spPr>
          <p:txBody>
            <a:bodyPr wrap="none" rtlCol="0">
              <a:spAutoFit/>
            </a:bodyPr>
            <a:lstStyle/>
            <a:p>
              <a:pPr algn="ctr"/>
              <a:r>
                <a:rPr lang="en-US" sz="2000" b="1"/>
                <a:t>$15 </a:t>
              </a:r>
              <a:r>
                <a:rPr lang="en-US" sz="1600"/>
                <a:t>/month</a:t>
              </a:r>
              <a:endParaRPr lang="en-GB" sz="1600"/>
            </a:p>
          </p:txBody>
        </p:sp>
        <p:sp>
          <p:nvSpPr>
            <p:cNvPr id="88" name="TextBox 30"/>
            <p:cNvSpPr txBox="1"/>
            <p:nvPr/>
          </p:nvSpPr>
          <p:spPr>
            <a:xfrm>
              <a:off x="2111702" y="3585306"/>
              <a:ext cx="1183337" cy="338554"/>
            </a:xfrm>
            <a:prstGeom prst="rect">
              <a:avLst/>
            </a:prstGeom>
            <a:noFill/>
          </p:spPr>
          <p:txBody>
            <a:bodyPr wrap="none" rtlCol="0">
              <a:spAutoFit/>
            </a:bodyPr>
            <a:lstStyle/>
            <a:p>
              <a:pPr algn="ctr"/>
              <a:r>
                <a:rPr lang="en-US" sz="1600"/>
                <a:t>1 GB Space</a:t>
              </a:r>
              <a:endParaRPr lang="en-GB" sz="1600"/>
            </a:p>
          </p:txBody>
        </p:sp>
        <p:sp>
          <p:nvSpPr>
            <p:cNvPr id="89" name="TextBox 31"/>
            <p:cNvSpPr txBox="1"/>
            <p:nvPr/>
          </p:nvSpPr>
          <p:spPr>
            <a:xfrm>
              <a:off x="2508443" y="4527416"/>
              <a:ext cx="389850" cy="338554"/>
            </a:xfrm>
            <a:prstGeom prst="rect">
              <a:avLst/>
            </a:prstGeom>
            <a:noFill/>
          </p:spPr>
          <p:txBody>
            <a:bodyPr wrap="none" rtlCol="0">
              <a:spAutoFit/>
            </a:bodyPr>
            <a:lstStyle/>
            <a:p>
              <a:pPr algn="ctr"/>
              <a:r>
                <a:rPr lang="en-US" sz="1600"/>
                <a:t>--</a:t>
              </a:r>
              <a:endParaRPr lang="en-GB" sz="1600"/>
            </a:p>
          </p:txBody>
        </p:sp>
        <p:sp>
          <p:nvSpPr>
            <p:cNvPr id="90" name="TextBox 32"/>
            <p:cNvSpPr txBox="1"/>
            <p:nvPr/>
          </p:nvSpPr>
          <p:spPr>
            <a:xfrm>
              <a:off x="2033153" y="5469526"/>
              <a:ext cx="1340432" cy="400110"/>
            </a:xfrm>
            <a:prstGeom prst="rect">
              <a:avLst/>
            </a:prstGeom>
            <a:noFill/>
          </p:spPr>
          <p:txBody>
            <a:bodyPr wrap="none" rtlCol="0">
              <a:spAutoFit/>
            </a:bodyPr>
            <a:lstStyle/>
            <a:p>
              <a:pPr algn="ctr"/>
              <a:r>
                <a:rPr lang="en-US" sz="2000" b="1" dirty="0"/>
                <a:t>$10 </a:t>
              </a:r>
              <a:r>
                <a:rPr lang="en-US" sz="1600" dirty="0"/>
                <a:t>/month</a:t>
              </a:r>
              <a:endParaRPr lang="en-GB" sz="1600" dirty="0"/>
            </a:p>
          </p:txBody>
        </p:sp>
        <p:sp>
          <p:nvSpPr>
            <p:cNvPr id="91" name="TextBox 34"/>
            <p:cNvSpPr txBox="1"/>
            <p:nvPr/>
          </p:nvSpPr>
          <p:spPr>
            <a:xfrm>
              <a:off x="8926620" y="3114251"/>
              <a:ext cx="1124027" cy="338554"/>
            </a:xfrm>
            <a:prstGeom prst="rect">
              <a:avLst/>
            </a:prstGeom>
            <a:noFill/>
          </p:spPr>
          <p:txBody>
            <a:bodyPr wrap="none" rtlCol="0">
              <a:spAutoFit/>
            </a:bodyPr>
            <a:lstStyle/>
            <a:p>
              <a:pPr algn="ctr"/>
              <a:r>
                <a:rPr lang="en-US" sz="1600">
                  <a:solidFill>
                    <a:schemeClr val="bg1"/>
                  </a:solidFill>
                </a:rPr>
                <a:t>4 Domains</a:t>
              </a:r>
              <a:endParaRPr lang="en-GB" sz="1600">
                <a:solidFill>
                  <a:schemeClr val="bg1"/>
                </a:solidFill>
              </a:endParaRPr>
            </a:p>
          </p:txBody>
        </p:sp>
        <p:sp>
          <p:nvSpPr>
            <p:cNvPr id="92" name="TextBox 35"/>
            <p:cNvSpPr txBox="1"/>
            <p:nvPr/>
          </p:nvSpPr>
          <p:spPr>
            <a:xfrm>
              <a:off x="6664865" y="3114251"/>
              <a:ext cx="1124027" cy="338554"/>
            </a:xfrm>
            <a:prstGeom prst="rect">
              <a:avLst/>
            </a:prstGeom>
            <a:noFill/>
          </p:spPr>
          <p:txBody>
            <a:bodyPr wrap="none" rtlCol="0">
              <a:spAutoFit/>
            </a:bodyPr>
            <a:lstStyle/>
            <a:p>
              <a:pPr algn="ctr"/>
              <a:r>
                <a:rPr lang="en-US" sz="1600">
                  <a:solidFill>
                    <a:schemeClr val="bg1"/>
                  </a:solidFill>
                </a:rPr>
                <a:t>3 Domains</a:t>
              </a:r>
              <a:endParaRPr lang="en-GB" sz="1600">
                <a:solidFill>
                  <a:schemeClr val="bg1"/>
                </a:solidFill>
              </a:endParaRPr>
            </a:p>
          </p:txBody>
        </p:sp>
        <p:sp>
          <p:nvSpPr>
            <p:cNvPr id="93" name="TextBox 36"/>
            <p:cNvSpPr txBox="1"/>
            <p:nvPr/>
          </p:nvSpPr>
          <p:spPr>
            <a:xfrm>
              <a:off x="4403111" y="3114251"/>
              <a:ext cx="1124027" cy="338554"/>
            </a:xfrm>
            <a:prstGeom prst="rect">
              <a:avLst/>
            </a:prstGeom>
            <a:noFill/>
          </p:spPr>
          <p:txBody>
            <a:bodyPr wrap="none" rtlCol="0">
              <a:spAutoFit/>
            </a:bodyPr>
            <a:lstStyle/>
            <a:p>
              <a:pPr algn="ctr"/>
              <a:r>
                <a:rPr lang="en-US" sz="1600">
                  <a:solidFill>
                    <a:schemeClr val="bg1"/>
                  </a:solidFill>
                </a:rPr>
                <a:t>2 Domains</a:t>
              </a:r>
              <a:endParaRPr lang="en-GB" sz="1600">
                <a:solidFill>
                  <a:schemeClr val="bg1"/>
                </a:solidFill>
              </a:endParaRPr>
            </a:p>
          </p:txBody>
        </p:sp>
        <p:sp>
          <p:nvSpPr>
            <p:cNvPr id="94" name="TextBox 37"/>
            <p:cNvSpPr txBox="1"/>
            <p:nvPr/>
          </p:nvSpPr>
          <p:spPr>
            <a:xfrm>
              <a:off x="2141356" y="3114251"/>
              <a:ext cx="1124027" cy="338554"/>
            </a:xfrm>
            <a:prstGeom prst="rect">
              <a:avLst/>
            </a:prstGeom>
            <a:noFill/>
          </p:spPr>
          <p:txBody>
            <a:bodyPr wrap="none" rtlCol="0">
              <a:spAutoFit/>
            </a:bodyPr>
            <a:lstStyle/>
            <a:p>
              <a:pPr algn="ctr"/>
              <a:r>
                <a:rPr lang="en-US" sz="1600">
                  <a:solidFill>
                    <a:schemeClr val="bg1"/>
                  </a:solidFill>
                </a:rPr>
                <a:t>1 Domains</a:t>
              </a:r>
              <a:endParaRPr lang="en-GB" sz="1600">
                <a:solidFill>
                  <a:schemeClr val="bg1"/>
                </a:solidFill>
              </a:endParaRPr>
            </a:p>
          </p:txBody>
        </p:sp>
        <p:sp>
          <p:nvSpPr>
            <p:cNvPr id="95" name="TextBox 39"/>
            <p:cNvSpPr txBox="1"/>
            <p:nvPr/>
          </p:nvSpPr>
          <p:spPr>
            <a:xfrm>
              <a:off x="8800786" y="4056360"/>
              <a:ext cx="1375698" cy="338554"/>
            </a:xfrm>
            <a:prstGeom prst="rect">
              <a:avLst/>
            </a:prstGeom>
            <a:noFill/>
          </p:spPr>
          <p:txBody>
            <a:bodyPr wrap="none" rtlCol="0">
              <a:spAutoFit/>
            </a:bodyPr>
            <a:lstStyle/>
            <a:p>
              <a:pPr algn="ctr"/>
              <a:r>
                <a:rPr lang="en-US" sz="1600">
                  <a:solidFill>
                    <a:schemeClr val="bg1"/>
                  </a:solidFill>
                </a:rPr>
                <a:t>Control Panel</a:t>
              </a:r>
              <a:endParaRPr lang="en-GB" sz="1600">
                <a:solidFill>
                  <a:schemeClr val="bg1"/>
                </a:solidFill>
              </a:endParaRPr>
            </a:p>
          </p:txBody>
        </p:sp>
        <p:sp>
          <p:nvSpPr>
            <p:cNvPr id="96" name="TextBox 40"/>
            <p:cNvSpPr txBox="1"/>
            <p:nvPr/>
          </p:nvSpPr>
          <p:spPr>
            <a:xfrm>
              <a:off x="6873255" y="4056360"/>
              <a:ext cx="707245" cy="338554"/>
            </a:xfrm>
            <a:prstGeom prst="rect">
              <a:avLst/>
            </a:prstGeom>
            <a:noFill/>
          </p:spPr>
          <p:txBody>
            <a:bodyPr wrap="none" rtlCol="0">
              <a:spAutoFit/>
            </a:bodyPr>
            <a:lstStyle/>
            <a:p>
              <a:pPr algn="ctr"/>
              <a:r>
                <a:rPr lang="en-US" sz="1600">
                  <a:solidFill>
                    <a:schemeClr val="bg1"/>
                  </a:solidFill>
                </a:rPr>
                <a:t>Cloud</a:t>
              </a:r>
              <a:endParaRPr lang="en-GB" sz="1600">
                <a:solidFill>
                  <a:schemeClr val="bg1"/>
                </a:solidFill>
              </a:endParaRPr>
            </a:p>
          </p:txBody>
        </p:sp>
        <p:sp>
          <p:nvSpPr>
            <p:cNvPr id="97" name="TextBox 41"/>
            <p:cNvSpPr txBox="1"/>
            <p:nvPr/>
          </p:nvSpPr>
          <p:spPr>
            <a:xfrm>
              <a:off x="4256438" y="4056360"/>
              <a:ext cx="1417376" cy="338554"/>
            </a:xfrm>
            <a:prstGeom prst="rect">
              <a:avLst/>
            </a:prstGeom>
            <a:noFill/>
          </p:spPr>
          <p:txBody>
            <a:bodyPr wrap="none" rtlCol="0">
              <a:spAutoFit/>
            </a:bodyPr>
            <a:lstStyle/>
            <a:p>
              <a:pPr algn="ctr"/>
              <a:r>
                <a:rPr lang="en-US" sz="1600">
                  <a:solidFill>
                    <a:schemeClr val="bg1"/>
                  </a:solidFill>
                </a:rPr>
                <a:t>Email Support</a:t>
              </a:r>
              <a:endParaRPr lang="en-GB" sz="1600">
                <a:solidFill>
                  <a:schemeClr val="bg1"/>
                </a:solidFill>
              </a:endParaRPr>
            </a:p>
          </p:txBody>
        </p:sp>
        <p:sp>
          <p:nvSpPr>
            <p:cNvPr id="98" name="TextBox 42"/>
            <p:cNvSpPr txBox="1"/>
            <p:nvPr/>
          </p:nvSpPr>
          <p:spPr>
            <a:xfrm>
              <a:off x="2508443" y="405636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99" name="TextBox 44"/>
            <p:cNvSpPr txBox="1"/>
            <p:nvPr/>
          </p:nvSpPr>
          <p:spPr>
            <a:xfrm>
              <a:off x="8908186" y="4998470"/>
              <a:ext cx="1160895" cy="338554"/>
            </a:xfrm>
            <a:prstGeom prst="rect">
              <a:avLst/>
            </a:prstGeom>
            <a:noFill/>
          </p:spPr>
          <p:txBody>
            <a:bodyPr wrap="none" rtlCol="0">
              <a:spAutoFit/>
            </a:bodyPr>
            <a:lstStyle/>
            <a:p>
              <a:pPr algn="ctr"/>
              <a:r>
                <a:rPr lang="en-US" sz="1600">
                  <a:solidFill>
                    <a:schemeClr val="bg1"/>
                  </a:solidFill>
                </a:rPr>
                <a:t>24 Support</a:t>
              </a:r>
              <a:endParaRPr lang="en-GB" sz="1600">
                <a:solidFill>
                  <a:schemeClr val="bg1"/>
                </a:solidFill>
              </a:endParaRPr>
            </a:p>
          </p:txBody>
        </p:sp>
        <p:sp>
          <p:nvSpPr>
            <p:cNvPr id="100" name="TextBox 45"/>
            <p:cNvSpPr txBox="1"/>
            <p:nvPr/>
          </p:nvSpPr>
          <p:spPr>
            <a:xfrm>
              <a:off x="7031952"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1" name="TextBox 46"/>
            <p:cNvSpPr txBox="1"/>
            <p:nvPr/>
          </p:nvSpPr>
          <p:spPr>
            <a:xfrm>
              <a:off x="4770198"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2" name="TextBox 47"/>
            <p:cNvSpPr txBox="1"/>
            <p:nvPr/>
          </p:nvSpPr>
          <p:spPr>
            <a:xfrm>
              <a:off x="2508443"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grpSp>
      <p:grpSp>
        <p:nvGrpSpPr>
          <p:cNvPr id="39" name="组合 38"/>
          <p:cNvGrpSpPr/>
          <p:nvPr/>
        </p:nvGrpSpPr>
        <p:grpSpPr>
          <a:xfrm>
            <a:off x="134487" y="637135"/>
            <a:ext cx="10533513" cy="523220"/>
            <a:chOff x="134487" y="637135"/>
            <a:chExt cx="10533513" cy="523220"/>
          </a:xfrm>
        </p:grpSpPr>
        <p:sp>
          <p:nvSpPr>
            <p:cNvPr id="4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4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直接连接符 4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45"/>
          <p:cNvGrpSpPr/>
          <p:nvPr/>
        </p:nvGrpSpPr>
        <p:grpSpPr>
          <a:xfrm>
            <a:off x="782540" y="1899130"/>
            <a:ext cx="4992823" cy="3798889"/>
            <a:chOff x="4219575" y="1744663"/>
            <a:chExt cx="657226" cy="500063"/>
          </a:xfrm>
          <a:solidFill>
            <a:srgbClr val="F4B183"/>
          </a:solidFill>
        </p:grpSpPr>
        <p:sp>
          <p:nvSpPr>
            <p:cNvPr id="40" name="Freeform 36"/>
            <p:cNvSpPr/>
            <p:nvPr/>
          </p:nvSpPr>
          <p:spPr bwMode="auto">
            <a:xfrm>
              <a:off x="4568825" y="1816100"/>
              <a:ext cx="26988" cy="39688"/>
            </a:xfrm>
            <a:custGeom>
              <a:avLst/>
              <a:gdLst/>
              <a:ahLst/>
              <a:cxnLst>
                <a:cxn ang="0">
                  <a:pos x="3" y="27"/>
                </a:cxn>
                <a:cxn ang="0">
                  <a:pos x="9" y="21"/>
                </a:cxn>
                <a:cxn ang="0">
                  <a:pos x="0" y="14"/>
                </a:cxn>
                <a:cxn ang="0">
                  <a:pos x="9" y="0"/>
                </a:cxn>
                <a:cxn ang="0">
                  <a:pos x="20" y="12"/>
                </a:cxn>
                <a:cxn ang="0">
                  <a:pos x="6" y="30"/>
                </a:cxn>
                <a:cxn ang="0">
                  <a:pos x="0" y="27"/>
                </a:cxn>
                <a:cxn ang="0">
                  <a:pos x="2" y="25"/>
                </a:cxn>
                <a:cxn ang="0">
                  <a:pos x="3" y="27"/>
                </a:cxn>
              </a:cxnLst>
              <a:rect l="0" t="0" r="r" b="b"/>
              <a:pathLst>
                <a:path w="20" h="3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nvGrpSpPr>
            <p:cNvPr id="41" name="Group 343"/>
            <p:cNvGrpSpPr/>
            <p:nvPr/>
          </p:nvGrpSpPr>
          <p:grpSpPr>
            <a:xfrm>
              <a:off x="4219575" y="1744663"/>
              <a:ext cx="657226" cy="500063"/>
              <a:chOff x="4219575" y="1744663"/>
              <a:chExt cx="657226" cy="500063"/>
            </a:xfrm>
            <a:grpFill/>
          </p:grpSpPr>
          <p:sp>
            <p:nvSpPr>
              <p:cNvPr id="42" name="Freeform 24"/>
              <p:cNvSpPr/>
              <p:nvPr/>
            </p:nvSpPr>
            <p:spPr bwMode="auto">
              <a:xfrm>
                <a:off x="4230688" y="1782763"/>
                <a:ext cx="646113" cy="461963"/>
              </a:xfrm>
              <a:custGeom>
                <a:avLst/>
                <a:gdLst/>
                <a:ahLst/>
                <a:cxnLst>
                  <a:cxn ang="0">
                    <a:pos x="473" y="233"/>
                  </a:cxn>
                  <a:cxn ang="0">
                    <a:pos x="470" y="273"/>
                  </a:cxn>
                  <a:cxn ang="0">
                    <a:pos x="427" y="274"/>
                  </a:cxn>
                  <a:cxn ang="0">
                    <a:pos x="401" y="283"/>
                  </a:cxn>
                  <a:cxn ang="0">
                    <a:pos x="403" y="303"/>
                  </a:cxn>
                  <a:cxn ang="0">
                    <a:pos x="413" y="322"/>
                  </a:cxn>
                  <a:cxn ang="0">
                    <a:pos x="401" y="319"/>
                  </a:cxn>
                  <a:cxn ang="0">
                    <a:pos x="397" y="336"/>
                  </a:cxn>
                  <a:cxn ang="0">
                    <a:pos x="382" y="315"/>
                  </a:cxn>
                  <a:cxn ang="0">
                    <a:pos x="358" y="278"/>
                  </a:cxn>
                  <a:cxn ang="0">
                    <a:pos x="329" y="238"/>
                  </a:cxn>
                  <a:cxn ang="0">
                    <a:pos x="289" y="213"/>
                  </a:cxn>
                  <a:cxn ang="0">
                    <a:pos x="270" y="212"/>
                  </a:cxn>
                  <a:cxn ang="0">
                    <a:pos x="289" y="244"/>
                  </a:cxn>
                  <a:cxn ang="0">
                    <a:pos x="315" y="264"/>
                  </a:cxn>
                  <a:cxn ang="0">
                    <a:pos x="330" y="283"/>
                  </a:cxn>
                  <a:cxn ang="0">
                    <a:pos x="323" y="305"/>
                  </a:cxn>
                  <a:cxn ang="0">
                    <a:pos x="316" y="303"/>
                  </a:cxn>
                  <a:cxn ang="0">
                    <a:pos x="291" y="273"/>
                  </a:cxn>
                  <a:cxn ang="0">
                    <a:pos x="229" y="223"/>
                  </a:cxn>
                  <a:cxn ang="0">
                    <a:pos x="168" y="237"/>
                  </a:cxn>
                  <a:cxn ang="0">
                    <a:pos x="135" y="272"/>
                  </a:cxn>
                  <a:cxn ang="0">
                    <a:pos x="101" y="326"/>
                  </a:cxn>
                  <a:cxn ang="0">
                    <a:pos x="72" y="338"/>
                  </a:cxn>
                  <a:cxn ang="0">
                    <a:pos x="10" y="334"/>
                  </a:cxn>
                  <a:cxn ang="0">
                    <a:pos x="0" y="306"/>
                  </a:cxn>
                  <a:cxn ang="0">
                    <a:pos x="4" y="246"/>
                  </a:cxn>
                  <a:cxn ang="0">
                    <a:pos x="48" y="235"/>
                  </a:cxn>
                  <a:cxn ang="0">
                    <a:pos x="89" y="240"/>
                  </a:cxn>
                  <a:cxn ang="0">
                    <a:pos x="105" y="206"/>
                  </a:cxn>
                  <a:cxn ang="0">
                    <a:pos x="103" y="193"/>
                  </a:cxn>
                  <a:cxn ang="0">
                    <a:pos x="60" y="163"/>
                  </a:cxn>
                  <a:cxn ang="0">
                    <a:pos x="88" y="157"/>
                  </a:cxn>
                  <a:cxn ang="0">
                    <a:pos x="96" y="143"/>
                  </a:cxn>
                  <a:cxn ang="0">
                    <a:pos x="114" y="145"/>
                  </a:cxn>
                  <a:cxn ang="0">
                    <a:pos x="147" y="118"/>
                  </a:cxn>
                  <a:cxn ang="0">
                    <a:pos x="176" y="89"/>
                  </a:cxn>
                  <a:cxn ang="0">
                    <a:pos x="208" y="73"/>
                  </a:cxn>
                  <a:cxn ang="0">
                    <a:pos x="225" y="54"/>
                  </a:cxn>
                  <a:cxn ang="0">
                    <a:pos x="245" y="5"/>
                  </a:cxn>
                  <a:cxn ang="0">
                    <a:pos x="251" y="25"/>
                  </a:cxn>
                  <a:cxn ang="0">
                    <a:pos x="240" y="54"/>
                  </a:cxn>
                  <a:cxn ang="0">
                    <a:pos x="254" y="66"/>
                  </a:cxn>
                  <a:cxn ang="0">
                    <a:pos x="289" y="68"/>
                  </a:cxn>
                  <a:cxn ang="0">
                    <a:pos x="333" y="50"/>
                  </a:cxn>
                  <a:cxn ang="0">
                    <a:pos x="378" y="55"/>
                  </a:cxn>
                  <a:cxn ang="0">
                    <a:pos x="408" y="95"/>
                  </a:cxn>
                  <a:cxn ang="0">
                    <a:pos x="399" y="153"/>
                  </a:cxn>
                  <a:cxn ang="0">
                    <a:pos x="470" y="180"/>
                  </a:cxn>
                  <a:cxn ang="0">
                    <a:pos x="474" y="204"/>
                  </a:cxn>
                  <a:cxn ang="0">
                    <a:pos x="476" y="216"/>
                  </a:cxn>
                </a:cxnLst>
                <a:rect l="0" t="0" r="r" b="b"/>
                <a:pathLst>
                  <a:path w="485" h="347">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3" name="Freeform 28"/>
              <p:cNvSpPr/>
              <p:nvPr/>
            </p:nvSpPr>
            <p:spPr bwMode="auto">
              <a:xfrm>
                <a:off x="4219575" y="1841500"/>
                <a:ext cx="73025" cy="87313"/>
              </a:xfrm>
              <a:custGeom>
                <a:avLst/>
                <a:gdLst/>
                <a:ahLst/>
                <a:cxnLst>
                  <a:cxn ang="0">
                    <a:pos x="9" y="19"/>
                  </a:cxn>
                  <a:cxn ang="0">
                    <a:pos x="22" y="14"/>
                  </a:cxn>
                  <a:cxn ang="0">
                    <a:pos x="19" y="8"/>
                  </a:cxn>
                  <a:cxn ang="0">
                    <a:pos x="32" y="0"/>
                  </a:cxn>
                  <a:cxn ang="0">
                    <a:pos x="40" y="0"/>
                  </a:cxn>
                  <a:cxn ang="0">
                    <a:pos x="55" y="18"/>
                  </a:cxn>
                  <a:cxn ang="0">
                    <a:pos x="47" y="24"/>
                  </a:cxn>
                  <a:cxn ang="0">
                    <a:pos x="47" y="39"/>
                  </a:cxn>
                  <a:cxn ang="0">
                    <a:pos x="47" y="52"/>
                  </a:cxn>
                  <a:cxn ang="0">
                    <a:pos x="35" y="54"/>
                  </a:cxn>
                  <a:cxn ang="0">
                    <a:pos x="19" y="64"/>
                  </a:cxn>
                  <a:cxn ang="0">
                    <a:pos x="11" y="65"/>
                  </a:cxn>
                  <a:cxn ang="0">
                    <a:pos x="0" y="55"/>
                  </a:cxn>
                  <a:cxn ang="0">
                    <a:pos x="13" y="33"/>
                  </a:cxn>
                  <a:cxn ang="0">
                    <a:pos x="4" y="23"/>
                  </a:cxn>
                  <a:cxn ang="0">
                    <a:pos x="9" y="19"/>
                  </a:cxn>
                </a:cxnLst>
                <a:rect l="0" t="0" r="r" b="b"/>
                <a:pathLst>
                  <a:path w="55" h="65">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4" name="Freeform 29"/>
              <p:cNvSpPr/>
              <p:nvPr/>
            </p:nvSpPr>
            <p:spPr bwMode="auto">
              <a:xfrm>
                <a:off x="4276725" y="1758950"/>
                <a:ext cx="139700" cy="203200"/>
              </a:xfrm>
              <a:custGeom>
                <a:avLst/>
                <a:gdLst/>
                <a:ahLst/>
                <a:cxnLst>
                  <a:cxn ang="0">
                    <a:pos x="96" y="102"/>
                  </a:cxn>
                  <a:cxn ang="0">
                    <a:pos x="91" y="128"/>
                  </a:cxn>
                  <a:cxn ang="0">
                    <a:pos x="100" y="133"/>
                  </a:cxn>
                  <a:cxn ang="0">
                    <a:pos x="70" y="139"/>
                  </a:cxn>
                  <a:cxn ang="0">
                    <a:pos x="39" y="141"/>
                  </a:cxn>
                  <a:cxn ang="0">
                    <a:pos x="26" y="148"/>
                  </a:cxn>
                  <a:cxn ang="0">
                    <a:pos x="16" y="152"/>
                  </a:cxn>
                  <a:cxn ang="0">
                    <a:pos x="32" y="133"/>
                  </a:cxn>
                  <a:cxn ang="0">
                    <a:pos x="46" y="124"/>
                  </a:cxn>
                  <a:cxn ang="0">
                    <a:pos x="26" y="123"/>
                  </a:cxn>
                  <a:cxn ang="0">
                    <a:pos x="19" y="123"/>
                  </a:cxn>
                  <a:cxn ang="0">
                    <a:pos x="28" y="96"/>
                  </a:cxn>
                  <a:cxn ang="0">
                    <a:pos x="48" y="81"/>
                  </a:cxn>
                  <a:cxn ang="0">
                    <a:pos x="40" y="70"/>
                  </a:cxn>
                  <a:cxn ang="0">
                    <a:pos x="26" y="72"/>
                  </a:cxn>
                  <a:cxn ang="0">
                    <a:pos x="23" y="59"/>
                  </a:cxn>
                  <a:cxn ang="0">
                    <a:pos x="16" y="49"/>
                  </a:cxn>
                  <a:cxn ang="0">
                    <a:pos x="12" y="55"/>
                  </a:cxn>
                  <a:cxn ang="0">
                    <a:pos x="14" y="45"/>
                  </a:cxn>
                  <a:cxn ang="0">
                    <a:pos x="8" y="38"/>
                  </a:cxn>
                  <a:cxn ang="0">
                    <a:pos x="11" y="29"/>
                  </a:cxn>
                  <a:cxn ang="0">
                    <a:pos x="8" y="20"/>
                  </a:cxn>
                  <a:cxn ang="0">
                    <a:pos x="12" y="21"/>
                  </a:cxn>
                  <a:cxn ang="0">
                    <a:pos x="16" y="14"/>
                  </a:cxn>
                  <a:cxn ang="0">
                    <a:pos x="25" y="0"/>
                  </a:cxn>
                  <a:cxn ang="0">
                    <a:pos x="42" y="4"/>
                  </a:cxn>
                  <a:cxn ang="0">
                    <a:pos x="33" y="19"/>
                  </a:cxn>
                  <a:cxn ang="0">
                    <a:pos x="47" y="46"/>
                  </a:cxn>
                  <a:cxn ang="0">
                    <a:pos x="53" y="50"/>
                  </a:cxn>
                  <a:cxn ang="0">
                    <a:pos x="84" y="89"/>
                  </a:cxn>
                  <a:cxn ang="0">
                    <a:pos x="87" y="102"/>
                  </a:cxn>
                  <a:cxn ang="0">
                    <a:pos x="92" y="102"/>
                  </a:cxn>
                </a:cxnLst>
                <a:rect l="0" t="0" r="r" b="b"/>
                <a:pathLst>
                  <a:path w="105" h="152">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5" name="Freeform 31"/>
              <p:cNvSpPr/>
              <p:nvPr/>
            </p:nvSpPr>
            <p:spPr bwMode="auto">
              <a:xfrm>
                <a:off x="4592638" y="2203450"/>
                <a:ext cx="46038" cy="30163"/>
              </a:xfrm>
              <a:custGeom>
                <a:avLst/>
                <a:gdLst/>
                <a:ahLst/>
                <a:cxnLst>
                  <a:cxn ang="0">
                    <a:pos x="0" y="5"/>
                  </a:cxn>
                  <a:cxn ang="0">
                    <a:pos x="0" y="8"/>
                  </a:cxn>
                  <a:cxn ang="0">
                    <a:pos x="7" y="10"/>
                  </a:cxn>
                  <a:cxn ang="0">
                    <a:pos x="27" y="21"/>
                  </a:cxn>
                  <a:cxn ang="0">
                    <a:pos x="30" y="23"/>
                  </a:cxn>
                  <a:cxn ang="0">
                    <a:pos x="33" y="20"/>
                  </a:cxn>
                  <a:cxn ang="0">
                    <a:pos x="31" y="13"/>
                  </a:cxn>
                  <a:cxn ang="0">
                    <a:pos x="33" y="8"/>
                  </a:cxn>
                  <a:cxn ang="0">
                    <a:pos x="35" y="3"/>
                  </a:cxn>
                  <a:cxn ang="0">
                    <a:pos x="20" y="6"/>
                  </a:cxn>
                  <a:cxn ang="0">
                    <a:pos x="0" y="5"/>
                  </a:cxn>
                </a:cxnLst>
                <a:rect l="0" t="0" r="r" b="b"/>
                <a:pathLst>
                  <a:path w="35" h="23">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6" name="Freeform 32"/>
              <p:cNvSpPr/>
              <p:nvPr/>
            </p:nvSpPr>
            <p:spPr bwMode="auto">
              <a:xfrm>
                <a:off x="4527550" y="2111375"/>
                <a:ext cx="15875" cy="30163"/>
              </a:xfrm>
              <a:custGeom>
                <a:avLst/>
                <a:gdLst/>
                <a:ahLst/>
                <a:cxnLst>
                  <a:cxn ang="0">
                    <a:pos x="3" y="5"/>
                  </a:cxn>
                  <a:cxn ang="0">
                    <a:pos x="10" y="0"/>
                  </a:cxn>
                  <a:cxn ang="0">
                    <a:pos x="12" y="5"/>
                  </a:cxn>
                  <a:cxn ang="0">
                    <a:pos x="8" y="23"/>
                  </a:cxn>
                  <a:cxn ang="0">
                    <a:pos x="0" y="6"/>
                  </a:cxn>
                  <a:cxn ang="0">
                    <a:pos x="3" y="5"/>
                  </a:cxn>
                </a:cxnLst>
                <a:rect l="0" t="0" r="r" b="b"/>
                <a:pathLst>
                  <a:path w="12" h="23">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7" name="Freeform 33"/>
              <p:cNvSpPr/>
              <p:nvPr/>
            </p:nvSpPr>
            <p:spPr bwMode="auto">
              <a:xfrm>
                <a:off x="4524375" y="2144713"/>
                <a:ext cx="25400" cy="44450"/>
              </a:xfrm>
              <a:custGeom>
                <a:avLst/>
                <a:gdLst/>
                <a:ahLst/>
                <a:cxnLst>
                  <a:cxn ang="0">
                    <a:pos x="5" y="15"/>
                  </a:cxn>
                  <a:cxn ang="0">
                    <a:pos x="0" y="6"/>
                  </a:cxn>
                  <a:cxn ang="0">
                    <a:pos x="9" y="0"/>
                  </a:cxn>
                  <a:cxn ang="0">
                    <a:pos x="15" y="3"/>
                  </a:cxn>
                  <a:cxn ang="0">
                    <a:pos x="18" y="21"/>
                  </a:cxn>
                  <a:cxn ang="0">
                    <a:pos x="6" y="33"/>
                  </a:cxn>
                  <a:cxn ang="0">
                    <a:pos x="2" y="24"/>
                  </a:cxn>
                  <a:cxn ang="0">
                    <a:pos x="5" y="15"/>
                  </a:cxn>
                </a:cxnLst>
                <a:rect l="0" t="0" r="r" b="b"/>
                <a:pathLst>
                  <a:path w="19" h="33">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8" name="Freeform 34"/>
              <p:cNvSpPr/>
              <p:nvPr/>
            </p:nvSpPr>
            <p:spPr bwMode="auto">
              <a:xfrm>
                <a:off x="4429125" y="2171700"/>
                <a:ext cx="12700" cy="9525"/>
              </a:xfrm>
              <a:custGeom>
                <a:avLst/>
                <a:gdLst/>
                <a:ahLst/>
                <a:cxnLst>
                  <a:cxn ang="0">
                    <a:pos x="9" y="5"/>
                  </a:cxn>
                  <a:cxn ang="0">
                    <a:pos x="6" y="7"/>
                  </a:cxn>
                  <a:cxn ang="0">
                    <a:pos x="0" y="3"/>
                  </a:cxn>
                  <a:cxn ang="0">
                    <a:pos x="7" y="0"/>
                  </a:cxn>
                  <a:cxn ang="0">
                    <a:pos x="9" y="5"/>
                  </a:cxn>
                </a:cxnLst>
                <a:rect l="0" t="0" r="r" b="b"/>
                <a:pathLst>
                  <a:path w="9" h="7">
                    <a:moveTo>
                      <a:pt x="9" y="5"/>
                    </a:moveTo>
                    <a:cubicBezTo>
                      <a:pt x="9" y="6"/>
                      <a:pt x="7" y="7"/>
                      <a:pt x="6" y="7"/>
                    </a:cubicBezTo>
                    <a:cubicBezTo>
                      <a:pt x="4" y="7"/>
                      <a:pt x="1" y="3"/>
                      <a:pt x="0" y="3"/>
                    </a:cubicBezTo>
                    <a:cubicBezTo>
                      <a:pt x="3" y="2"/>
                      <a:pt x="5" y="0"/>
                      <a:pt x="7" y="0"/>
                    </a:cubicBezTo>
                    <a:cubicBezTo>
                      <a:pt x="7" y="1"/>
                      <a:pt x="9" y="3"/>
                      <a:pt x="9"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9" name="Freeform 35"/>
              <p:cNvSpPr/>
              <p:nvPr/>
            </p:nvSpPr>
            <p:spPr bwMode="auto">
              <a:xfrm>
                <a:off x="4551363" y="1833563"/>
                <a:ext cx="15875" cy="19050"/>
              </a:xfrm>
              <a:custGeom>
                <a:avLst/>
                <a:gdLst/>
                <a:ahLst/>
                <a:cxnLst>
                  <a:cxn ang="0">
                    <a:pos x="11" y="10"/>
                  </a:cxn>
                  <a:cxn ang="0">
                    <a:pos x="0" y="5"/>
                  </a:cxn>
                  <a:cxn ang="0">
                    <a:pos x="0" y="0"/>
                  </a:cxn>
                  <a:cxn ang="0">
                    <a:pos x="9" y="0"/>
                  </a:cxn>
                  <a:cxn ang="0">
                    <a:pos x="12" y="9"/>
                  </a:cxn>
                  <a:cxn ang="0">
                    <a:pos x="11" y="14"/>
                  </a:cxn>
                  <a:cxn ang="0">
                    <a:pos x="11" y="10"/>
                  </a:cxn>
                </a:cxnLst>
                <a:rect l="0" t="0" r="r" b="b"/>
                <a:pathLst>
                  <a:path w="12" h="14">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0" name="Freeform 37"/>
              <p:cNvSpPr/>
              <p:nvPr/>
            </p:nvSpPr>
            <p:spPr bwMode="auto">
              <a:xfrm>
                <a:off x="4684713" y="1773238"/>
                <a:ext cx="15875" cy="23813"/>
              </a:xfrm>
              <a:custGeom>
                <a:avLst/>
                <a:gdLst/>
                <a:ahLst/>
                <a:cxnLst>
                  <a:cxn ang="0">
                    <a:pos x="8" y="6"/>
                  </a:cxn>
                  <a:cxn ang="0">
                    <a:pos x="1" y="17"/>
                  </a:cxn>
                  <a:cxn ang="0">
                    <a:pos x="1" y="11"/>
                  </a:cxn>
                  <a:cxn ang="0">
                    <a:pos x="11" y="0"/>
                  </a:cxn>
                  <a:cxn ang="0">
                    <a:pos x="8" y="6"/>
                  </a:cxn>
                </a:cxnLst>
                <a:rect l="0" t="0" r="r" b="b"/>
                <a:pathLst>
                  <a:path w="11" h="17">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1" name="Freeform 38"/>
              <p:cNvSpPr/>
              <p:nvPr/>
            </p:nvSpPr>
            <p:spPr bwMode="auto">
              <a:xfrm>
                <a:off x="4746625" y="1744663"/>
                <a:ext cx="20638" cy="26988"/>
              </a:xfrm>
              <a:custGeom>
                <a:avLst/>
                <a:gdLst/>
                <a:ahLst/>
                <a:cxnLst>
                  <a:cxn ang="0">
                    <a:pos x="12" y="10"/>
                  </a:cxn>
                  <a:cxn ang="0">
                    <a:pos x="12" y="16"/>
                  </a:cxn>
                  <a:cxn ang="0">
                    <a:pos x="5" y="20"/>
                  </a:cxn>
                  <a:cxn ang="0">
                    <a:pos x="0" y="13"/>
                  </a:cxn>
                  <a:cxn ang="0">
                    <a:pos x="10" y="10"/>
                  </a:cxn>
                  <a:cxn ang="0">
                    <a:pos x="7" y="5"/>
                  </a:cxn>
                  <a:cxn ang="0">
                    <a:pos x="11" y="0"/>
                  </a:cxn>
                  <a:cxn ang="0">
                    <a:pos x="16" y="5"/>
                  </a:cxn>
                  <a:cxn ang="0">
                    <a:pos x="12" y="10"/>
                  </a:cxn>
                </a:cxnLst>
                <a:rect l="0" t="0" r="r" b="b"/>
                <a:pathLst>
                  <a:path w="16" h="2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grpSp>
      <p:sp>
        <p:nvSpPr>
          <p:cNvPr id="52" name="Rectangle 16"/>
          <p:cNvSpPr/>
          <p:nvPr/>
        </p:nvSpPr>
        <p:spPr>
          <a:xfrm>
            <a:off x="7011972" y="379754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17"/>
          <p:cNvGrpSpPr/>
          <p:nvPr/>
        </p:nvGrpSpPr>
        <p:grpSpPr>
          <a:xfrm>
            <a:off x="6991955" y="3784550"/>
            <a:ext cx="2245718" cy="400110"/>
            <a:chOff x="7085761" y="3518746"/>
            <a:chExt cx="2041562" cy="363736"/>
          </a:xfrm>
          <a:solidFill>
            <a:srgbClr val="F4B183"/>
          </a:solidFill>
        </p:grpSpPr>
        <p:sp>
          <p:nvSpPr>
            <p:cNvPr id="54" name="Rectangle 18"/>
            <p:cNvSpPr/>
            <p:nvPr/>
          </p:nvSpPr>
          <p:spPr>
            <a:xfrm>
              <a:off x="7103958" y="3530558"/>
              <a:ext cx="2023365"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Content Placeholder 2"/>
            <p:cNvSpPr txBox="1"/>
            <p:nvPr/>
          </p:nvSpPr>
          <p:spPr>
            <a:xfrm>
              <a:off x="7085761" y="351874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a:solidFill>
                    <a:schemeClr val="tx1"/>
                  </a:solidFill>
                </a:rPr>
                <a:t>50%</a:t>
              </a:r>
              <a:endParaRPr lang="en-US" sz="1800" b="1" dirty="0">
                <a:solidFill>
                  <a:schemeClr val="tx1"/>
                </a:solidFill>
              </a:endParaRPr>
            </a:p>
          </p:txBody>
        </p:sp>
      </p:grpSp>
      <p:sp>
        <p:nvSpPr>
          <p:cNvPr id="56" name="Rectangle 20"/>
          <p:cNvSpPr/>
          <p:nvPr/>
        </p:nvSpPr>
        <p:spPr>
          <a:xfrm>
            <a:off x="7011972" y="5425446"/>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21"/>
          <p:cNvGrpSpPr/>
          <p:nvPr/>
        </p:nvGrpSpPr>
        <p:grpSpPr>
          <a:xfrm>
            <a:off x="6991955" y="5413933"/>
            <a:ext cx="1852947" cy="400110"/>
            <a:chOff x="7085761" y="5000003"/>
            <a:chExt cx="1684497" cy="363736"/>
          </a:xfrm>
          <a:solidFill>
            <a:srgbClr val="F4B183"/>
          </a:solidFill>
        </p:grpSpPr>
        <p:sp>
          <p:nvSpPr>
            <p:cNvPr id="58" name="Rectangle 22"/>
            <p:cNvSpPr/>
            <p:nvPr/>
          </p:nvSpPr>
          <p:spPr>
            <a:xfrm>
              <a:off x="7103958" y="5010469"/>
              <a:ext cx="1666300"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Content Placeholder 2"/>
            <p:cNvSpPr txBox="1"/>
            <p:nvPr/>
          </p:nvSpPr>
          <p:spPr>
            <a:xfrm>
              <a:off x="7085761" y="5000003"/>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45%</a:t>
              </a:r>
              <a:endParaRPr lang="en-US" sz="1800" b="1" dirty="0">
                <a:solidFill>
                  <a:schemeClr val="tx1"/>
                </a:solidFill>
              </a:endParaRPr>
            </a:p>
          </p:txBody>
        </p:sp>
      </p:grpSp>
      <p:sp>
        <p:nvSpPr>
          <p:cNvPr id="60" name="Rectangle 24"/>
          <p:cNvSpPr/>
          <p:nvPr/>
        </p:nvSpPr>
        <p:spPr>
          <a:xfrm>
            <a:off x="7011972" y="487960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25"/>
          <p:cNvGrpSpPr/>
          <p:nvPr/>
        </p:nvGrpSpPr>
        <p:grpSpPr>
          <a:xfrm>
            <a:off x="6991955" y="4866609"/>
            <a:ext cx="3336749" cy="400110"/>
            <a:chOff x="7085761" y="4502436"/>
            <a:chExt cx="3033408" cy="363736"/>
          </a:xfrm>
          <a:solidFill>
            <a:srgbClr val="F4B183"/>
          </a:solidFill>
        </p:grpSpPr>
        <p:sp>
          <p:nvSpPr>
            <p:cNvPr id="62" name="Rectangle 26"/>
            <p:cNvSpPr/>
            <p:nvPr/>
          </p:nvSpPr>
          <p:spPr>
            <a:xfrm>
              <a:off x="7103958" y="4514248"/>
              <a:ext cx="301521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Content Placeholder 2"/>
            <p:cNvSpPr txBox="1"/>
            <p:nvPr/>
          </p:nvSpPr>
          <p:spPr>
            <a:xfrm>
              <a:off x="7085761" y="450243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75%</a:t>
              </a:r>
              <a:endParaRPr lang="en-US" sz="1800" b="1" dirty="0">
                <a:solidFill>
                  <a:schemeClr val="tx1"/>
                </a:solidFill>
              </a:endParaRPr>
            </a:p>
          </p:txBody>
        </p:sp>
      </p:grpSp>
      <p:sp>
        <p:nvSpPr>
          <p:cNvPr id="64" name="Rectangle 28"/>
          <p:cNvSpPr/>
          <p:nvPr/>
        </p:nvSpPr>
        <p:spPr>
          <a:xfrm>
            <a:off x="7011972" y="4334294"/>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5" name="Group 29"/>
          <p:cNvGrpSpPr/>
          <p:nvPr/>
        </p:nvGrpSpPr>
        <p:grpSpPr>
          <a:xfrm>
            <a:off x="6991955" y="4321301"/>
            <a:ext cx="2638491" cy="400110"/>
            <a:chOff x="7085761" y="4006701"/>
            <a:chExt cx="2398628" cy="363736"/>
          </a:xfrm>
          <a:solidFill>
            <a:srgbClr val="F4B183"/>
          </a:solidFill>
        </p:grpSpPr>
        <p:sp>
          <p:nvSpPr>
            <p:cNvPr id="103" name="Rectangle 30"/>
            <p:cNvSpPr/>
            <p:nvPr/>
          </p:nvSpPr>
          <p:spPr>
            <a:xfrm>
              <a:off x="7103958" y="4018513"/>
              <a:ext cx="238043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Content Placeholder 2"/>
            <p:cNvSpPr txBox="1"/>
            <p:nvPr/>
          </p:nvSpPr>
          <p:spPr>
            <a:xfrm>
              <a:off x="7085761" y="4006701"/>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62%</a:t>
              </a:r>
              <a:endParaRPr lang="en-US" sz="1800" b="1" dirty="0">
                <a:solidFill>
                  <a:schemeClr val="tx1"/>
                </a:solidFill>
              </a:endParaRPr>
            </a:p>
          </p:txBody>
        </p:sp>
      </p:grpSp>
      <p:grpSp>
        <p:nvGrpSpPr>
          <p:cNvPr id="105" name="Group 32"/>
          <p:cNvGrpSpPr/>
          <p:nvPr/>
        </p:nvGrpSpPr>
        <p:grpSpPr>
          <a:xfrm>
            <a:off x="6462138" y="4316583"/>
            <a:ext cx="364788" cy="365411"/>
            <a:chOff x="7275629" y="3973834"/>
            <a:chExt cx="464344" cy="465138"/>
          </a:xfrm>
          <a:solidFill>
            <a:srgbClr val="F4B183"/>
          </a:solidFill>
        </p:grpSpPr>
        <p:sp>
          <p:nvSpPr>
            <p:cNvPr id="106"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7"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8"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9"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0"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1"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2" name="Group 39"/>
          <p:cNvGrpSpPr/>
          <p:nvPr/>
        </p:nvGrpSpPr>
        <p:grpSpPr>
          <a:xfrm>
            <a:off x="6493873" y="5434988"/>
            <a:ext cx="309982" cy="354179"/>
            <a:chOff x="9162373" y="3045147"/>
            <a:chExt cx="406400" cy="464344"/>
          </a:xfrm>
          <a:solidFill>
            <a:srgbClr val="F4B183"/>
          </a:solidFill>
        </p:grpSpPr>
        <p:sp>
          <p:nvSpPr>
            <p:cNvPr id="113"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4"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5"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6"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7" name="Group 44"/>
          <p:cNvGrpSpPr/>
          <p:nvPr/>
        </p:nvGrpSpPr>
        <p:grpSpPr>
          <a:xfrm>
            <a:off x="6528169" y="3791838"/>
            <a:ext cx="250675" cy="365411"/>
            <a:chOff x="3582988" y="3510757"/>
            <a:chExt cx="319088" cy="465138"/>
          </a:xfrm>
          <a:solidFill>
            <a:srgbClr val="F4B183"/>
          </a:solidFill>
        </p:grpSpPr>
        <p:sp>
          <p:nvSpPr>
            <p:cNvPr id="118"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9"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0" name="Group 47"/>
          <p:cNvGrpSpPr/>
          <p:nvPr/>
        </p:nvGrpSpPr>
        <p:grpSpPr>
          <a:xfrm>
            <a:off x="6508153" y="4875786"/>
            <a:ext cx="273746" cy="365411"/>
            <a:chOff x="2639219" y="3510757"/>
            <a:chExt cx="348456" cy="465138"/>
          </a:xfrm>
          <a:solidFill>
            <a:srgbClr val="F4B183"/>
          </a:solidFill>
        </p:grpSpPr>
        <p:sp>
          <p:nvSpPr>
            <p:cNvPr id="121"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22"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3" name="Group 50"/>
          <p:cNvGrpSpPr/>
          <p:nvPr/>
        </p:nvGrpSpPr>
        <p:grpSpPr>
          <a:xfrm>
            <a:off x="6494974" y="1886430"/>
            <a:ext cx="4734165" cy="1015644"/>
            <a:chOff x="12238818" y="4933683"/>
            <a:chExt cx="9468330" cy="2031288"/>
          </a:xfrm>
        </p:grpSpPr>
        <p:sp>
          <p:nvSpPr>
            <p:cNvPr id="124" name="TextBox 51"/>
            <p:cNvSpPr txBox="1"/>
            <p:nvPr/>
          </p:nvSpPr>
          <p:spPr>
            <a:xfrm>
              <a:off x="14990026" y="5138705"/>
              <a:ext cx="6717122" cy="1514224"/>
            </a:xfrm>
            <a:prstGeom prst="rect">
              <a:avLst/>
            </a:prstGeom>
            <a:noFill/>
          </p:spPr>
          <p:txBody>
            <a:bodyPr wrap="square" lIns="91422" tIns="45711" rIns="91422" bIns="45711" rtlCol="0">
              <a:spAutoFit/>
            </a:bodyPr>
            <a:lstStyle/>
            <a:p>
              <a:pPr>
                <a:lnSpc>
                  <a:spcPct val="120000"/>
                </a:lnSpc>
              </a:pPr>
              <a:r>
                <a:rPr lang="en-US" sz="1200">
                  <a:solidFill>
                    <a:schemeClr val="bg1"/>
                  </a:solidFill>
                </a:rPr>
                <a:t>Lorem ipsum dolor sit amet, conectatetur teis adipiscing elit. Pellentesque consequat ta libero teus maximus. </a:t>
              </a:r>
              <a:endParaRPr lang="en-US" sz="1200" dirty="0">
                <a:solidFill>
                  <a:schemeClr val="bg1"/>
                </a:solidFill>
                <a:cs typeface="Lato Light"/>
              </a:endParaRPr>
            </a:p>
          </p:txBody>
        </p:sp>
        <p:sp>
          <p:nvSpPr>
            <p:cNvPr id="125" name="TextBox 52"/>
            <p:cNvSpPr txBox="1"/>
            <p:nvPr/>
          </p:nvSpPr>
          <p:spPr>
            <a:xfrm>
              <a:off x="12238818" y="4933683"/>
              <a:ext cx="2844296" cy="2031288"/>
            </a:xfrm>
            <a:prstGeom prst="rect">
              <a:avLst/>
            </a:prstGeom>
            <a:noFill/>
          </p:spPr>
          <p:txBody>
            <a:bodyPr wrap="none" lIns="91422" tIns="45711" rIns="91422" bIns="45711" rtlCol="0">
              <a:spAutoFit/>
            </a:bodyPr>
            <a:lstStyle/>
            <a:p>
              <a:r>
                <a:rPr lang="en-US" sz="6000" dirty="0">
                  <a:solidFill>
                    <a:srgbClr val="F4B183"/>
                  </a:solidFill>
                  <a:cs typeface="Lato Light"/>
                </a:rPr>
                <a:t>68K</a:t>
              </a:r>
              <a:endParaRPr lang="id-ID" sz="6000" dirty="0">
                <a:solidFill>
                  <a:srgbClr val="F4B183"/>
                </a:solidFill>
                <a:cs typeface="Lato Light"/>
              </a:endParaRPr>
            </a:p>
          </p:txBody>
        </p:sp>
      </p:grpSp>
      <p:grpSp>
        <p:nvGrpSpPr>
          <p:cNvPr id="126" name="Group 53"/>
          <p:cNvGrpSpPr/>
          <p:nvPr/>
        </p:nvGrpSpPr>
        <p:grpSpPr>
          <a:xfrm>
            <a:off x="6594342" y="2994614"/>
            <a:ext cx="464344" cy="464344"/>
            <a:chOff x="3510757" y="2582069"/>
            <a:chExt cx="464344" cy="464344"/>
          </a:xfrm>
          <a:solidFill>
            <a:srgbClr val="F4B183"/>
          </a:solidFill>
        </p:grpSpPr>
        <p:sp>
          <p:nvSpPr>
            <p:cNvPr id="127"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sp>
          <p:nvSpPr>
            <p:cNvPr id="128"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grpSp>
      <p:sp>
        <p:nvSpPr>
          <p:cNvPr id="129" name="Rectangle 56"/>
          <p:cNvSpPr/>
          <p:nvPr/>
        </p:nvSpPr>
        <p:spPr>
          <a:xfrm>
            <a:off x="7080116" y="2965176"/>
            <a:ext cx="3153629" cy="461665"/>
          </a:xfrm>
          <a:prstGeom prst="rect">
            <a:avLst/>
          </a:prstGeom>
        </p:spPr>
        <p:txBody>
          <a:bodyPr wrap="square">
            <a:spAutoFit/>
          </a:bodyPr>
          <a:lstStyle/>
          <a:p>
            <a:r>
              <a:rPr lang="en-GB" sz="1200" i="1">
                <a:solidFill>
                  <a:schemeClr val="bg1"/>
                </a:solidFill>
              </a:rPr>
              <a:t>Lorem ipsum dolor sit amet, consectetur </a:t>
            </a:r>
            <a:endParaRPr lang="en-GB" sz="1200" i="1">
              <a:solidFill>
                <a:schemeClr val="bg1"/>
              </a:solidFill>
            </a:endParaRPr>
          </a:p>
          <a:p>
            <a:r>
              <a:rPr lang="en-GB" sz="1200" i="1">
                <a:solidFill>
                  <a:schemeClr val="bg1"/>
                </a:solidFill>
              </a:rPr>
              <a:t>adipiscing elit. </a:t>
            </a:r>
            <a:endParaRPr lang="en-GB" sz="1200" i="1">
              <a:solidFill>
                <a:schemeClr val="bg1"/>
              </a:solidFill>
            </a:endParaRPr>
          </a:p>
        </p:txBody>
      </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6"/>
                                        </p:tgtEl>
                                        <p:attrNameLst>
                                          <p:attrName>style.visibility</p:attrName>
                                        </p:attrNameLst>
                                      </p:cBhvr>
                                      <p:to>
                                        <p:strVal val="visible"/>
                                      </p:to>
                                    </p:set>
                                    <p:anim calcmode="lin" valueType="num">
                                      <p:cBhvr>
                                        <p:cTn id="16" dur="500" fill="hold"/>
                                        <p:tgtEl>
                                          <p:spTgt spid="126"/>
                                        </p:tgtEl>
                                        <p:attrNameLst>
                                          <p:attrName>ppt_w</p:attrName>
                                        </p:attrNameLst>
                                      </p:cBhvr>
                                      <p:tavLst>
                                        <p:tav tm="0">
                                          <p:val>
                                            <p:fltVal val="0"/>
                                          </p:val>
                                        </p:tav>
                                        <p:tav tm="100000">
                                          <p:val>
                                            <p:strVal val="#ppt_w"/>
                                          </p:val>
                                        </p:tav>
                                      </p:tavLst>
                                    </p:anim>
                                    <p:anim calcmode="lin" valueType="num">
                                      <p:cBhvr>
                                        <p:cTn id="17" dur="500" fill="hold"/>
                                        <p:tgtEl>
                                          <p:spTgt spid="126"/>
                                        </p:tgtEl>
                                        <p:attrNameLst>
                                          <p:attrName>ppt_h</p:attrName>
                                        </p:attrNameLst>
                                      </p:cBhvr>
                                      <p:tavLst>
                                        <p:tav tm="0">
                                          <p:val>
                                            <p:fltVal val="0"/>
                                          </p:val>
                                        </p:tav>
                                        <p:tav tm="100000">
                                          <p:val>
                                            <p:strVal val="#ppt_h"/>
                                          </p:val>
                                        </p:tav>
                                      </p:tavLst>
                                    </p:anim>
                                    <p:animEffect transition="in" filter="fade">
                                      <p:cBhvr>
                                        <p:cTn id="18" dur="500"/>
                                        <p:tgtEl>
                                          <p:spTgt spid="1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117"/>
                                        </p:tgtEl>
                                        <p:attrNameLst>
                                          <p:attrName>style.visibility</p:attrName>
                                        </p:attrNameLst>
                                      </p:cBhvr>
                                      <p:to>
                                        <p:strVal val="visible"/>
                                      </p:to>
                                    </p:set>
                                    <p:anim calcmode="lin" valueType="num">
                                      <p:cBhvr>
                                        <p:cTn id="26" dur="500" fill="hold"/>
                                        <p:tgtEl>
                                          <p:spTgt spid="117"/>
                                        </p:tgtEl>
                                        <p:attrNameLst>
                                          <p:attrName>ppt_w</p:attrName>
                                        </p:attrNameLst>
                                      </p:cBhvr>
                                      <p:tavLst>
                                        <p:tav tm="0">
                                          <p:val>
                                            <p:fltVal val="0"/>
                                          </p:val>
                                        </p:tav>
                                        <p:tav tm="100000">
                                          <p:val>
                                            <p:strVal val="#ppt_w"/>
                                          </p:val>
                                        </p:tav>
                                      </p:tavLst>
                                    </p:anim>
                                    <p:anim calcmode="lin" valueType="num">
                                      <p:cBhvr>
                                        <p:cTn id="27" dur="500" fill="hold"/>
                                        <p:tgtEl>
                                          <p:spTgt spid="117"/>
                                        </p:tgtEl>
                                        <p:attrNameLst>
                                          <p:attrName>ppt_h</p:attrName>
                                        </p:attrNameLst>
                                      </p:cBhvr>
                                      <p:tavLst>
                                        <p:tav tm="0">
                                          <p:val>
                                            <p:fltVal val="0"/>
                                          </p:val>
                                        </p:tav>
                                        <p:tav tm="100000">
                                          <p:val>
                                            <p:strVal val="#ppt_h"/>
                                          </p:val>
                                        </p:tav>
                                      </p:tavLst>
                                    </p:anim>
                                    <p:animEffect transition="in" filter="fade">
                                      <p:cBhvr>
                                        <p:cTn id="28" dur="500"/>
                                        <p:tgtEl>
                                          <p:spTgt spid="11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05"/>
                                        </p:tgtEl>
                                        <p:attrNameLst>
                                          <p:attrName>style.visibility</p:attrName>
                                        </p:attrNameLst>
                                      </p:cBhvr>
                                      <p:to>
                                        <p:strVal val="visible"/>
                                      </p:to>
                                    </p:set>
                                    <p:anim calcmode="lin" valueType="num">
                                      <p:cBhvr>
                                        <p:cTn id="40" dur="500" fill="hold"/>
                                        <p:tgtEl>
                                          <p:spTgt spid="105"/>
                                        </p:tgtEl>
                                        <p:attrNameLst>
                                          <p:attrName>ppt_w</p:attrName>
                                        </p:attrNameLst>
                                      </p:cBhvr>
                                      <p:tavLst>
                                        <p:tav tm="0">
                                          <p:val>
                                            <p:fltVal val="0"/>
                                          </p:val>
                                        </p:tav>
                                        <p:tav tm="100000">
                                          <p:val>
                                            <p:strVal val="#ppt_w"/>
                                          </p:val>
                                        </p:tav>
                                      </p:tavLst>
                                    </p:anim>
                                    <p:anim calcmode="lin" valueType="num">
                                      <p:cBhvr>
                                        <p:cTn id="41" dur="500" fill="hold"/>
                                        <p:tgtEl>
                                          <p:spTgt spid="105"/>
                                        </p:tgtEl>
                                        <p:attrNameLst>
                                          <p:attrName>ppt_h</p:attrName>
                                        </p:attrNameLst>
                                      </p:cBhvr>
                                      <p:tavLst>
                                        <p:tav tm="0">
                                          <p:val>
                                            <p:fltVal val="0"/>
                                          </p:val>
                                        </p:tav>
                                        <p:tav tm="100000">
                                          <p:val>
                                            <p:strVal val="#ppt_h"/>
                                          </p:val>
                                        </p:tav>
                                      </p:tavLst>
                                    </p:anim>
                                    <p:animEffect transition="in" filter="fade">
                                      <p:cBhvr>
                                        <p:cTn id="42" dur="500"/>
                                        <p:tgtEl>
                                          <p:spTgt spid="10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childTnLst>
                          </p:cTn>
                        </p:par>
                        <p:par>
                          <p:cTn id="47" fill="hold">
                            <p:stCondLst>
                              <p:cond delay="4500"/>
                            </p:stCondLst>
                            <p:childTnLst>
                              <p:par>
                                <p:cTn id="48" presetID="22" presetClass="entr" presetSubtype="8"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anim calcmode="lin" valueType="num">
                                      <p:cBhvr>
                                        <p:cTn id="54" dur="500" fill="hold"/>
                                        <p:tgtEl>
                                          <p:spTgt spid="120"/>
                                        </p:tgtEl>
                                        <p:attrNameLst>
                                          <p:attrName>ppt_w</p:attrName>
                                        </p:attrNameLst>
                                      </p:cBhvr>
                                      <p:tavLst>
                                        <p:tav tm="0">
                                          <p:val>
                                            <p:fltVal val="0"/>
                                          </p:val>
                                        </p:tav>
                                        <p:tav tm="100000">
                                          <p:val>
                                            <p:strVal val="#ppt_w"/>
                                          </p:val>
                                        </p:tav>
                                      </p:tavLst>
                                    </p:anim>
                                    <p:anim calcmode="lin" valueType="num">
                                      <p:cBhvr>
                                        <p:cTn id="55" dur="500" fill="hold"/>
                                        <p:tgtEl>
                                          <p:spTgt spid="120"/>
                                        </p:tgtEl>
                                        <p:attrNameLst>
                                          <p:attrName>ppt_h</p:attrName>
                                        </p:attrNameLst>
                                      </p:cBhvr>
                                      <p:tavLst>
                                        <p:tav tm="0">
                                          <p:val>
                                            <p:fltVal val="0"/>
                                          </p:val>
                                        </p:tav>
                                        <p:tav tm="100000">
                                          <p:val>
                                            <p:strVal val="#ppt_h"/>
                                          </p:val>
                                        </p:tav>
                                      </p:tavLst>
                                    </p:anim>
                                    <p:animEffect transition="in" filter="fade">
                                      <p:cBhvr>
                                        <p:cTn id="56" dur="500"/>
                                        <p:tgtEl>
                                          <p:spTgt spid="120"/>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6000"/>
                            </p:stCondLst>
                            <p:childTnLst>
                              <p:par>
                                <p:cTn id="62" presetID="22" presetClass="entr" presetSubtype="8"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childTnLst>
                          </p:cTn>
                        </p:par>
                        <p:par>
                          <p:cTn id="65" fill="hold">
                            <p:stCondLst>
                              <p:cond delay="6500"/>
                            </p:stCondLst>
                            <p:childTnLst>
                              <p:par>
                                <p:cTn id="66" presetID="53" presetClass="entr" presetSubtype="16" fill="hold" nodeType="afterEffect">
                                  <p:stCondLst>
                                    <p:cond delay="0"/>
                                  </p:stCondLst>
                                  <p:childTnLst>
                                    <p:set>
                                      <p:cBhvr>
                                        <p:cTn id="67" dur="1" fill="hold">
                                          <p:stCondLst>
                                            <p:cond delay="0"/>
                                          </p:stCondLst>
                                        </p:cTn>
                                        <p:tgtEl>
                                          <p:spTgt spid="112"/>
                                        </p:tgtEl>
                                        <p:attrNameLst>
                                          <p:attrName>style.visibility</p:attrName>
                                        </p:attrNameLst>
                                      </p:cBhvr>
                                      <p:to>
                                        <p:strVal val="visible"/>
                                      </p:to>
                                    </p:set>
                                    <p:anim calcmode="lin" valueType="num">
                                      <p:cBhvr>
                                        <p:cTn id="68" dur="500" fill="hold"/>
                                        <p:tgtEl>
                                          <p:spTgt spid="112"/>
                                        </p:tgtEl>
                                        <p:attrNameLst>
                                          <p:attrName>ppt_w</p:attrName>
                                        </p:attrNameLst>
                                      </p:cBhvr>
                                      <p:tavLst>
                                        <p:tav tm="0">
                                          <p:val>
                                            <p:fltVal val="0"/>
                                          </p:val>
                                        </p:tav>
                                        <p:tav tm="100000">
                                          <p:val>
                                            <p:strVal val="#ppt_w"/>
                                          </p:val>
                                        </p:tav>
                                      </p:tavLst>
                                    </p:anim>
                                    <p:anim calcmode="lin" valueType="num">
                                      <p:cBhvr>
                                        <p:cTn id="69" dur="500" fill="hold"/>
                                        <p:tgtEl>
                                          <p:spTgt spid="112"/>
                                        </p:tgtEl>
                                        <p:attrNameLst>
                                          <p:attrName>ppt_h</p:attrName>
                                        </p:attrNameLst>
                                      </p:cBhvr>
                                      <p:tavLst>
                                        <p:tav tm="0">
                                          <p:val>
                                            <p:fltVal val="0"/>
                                          </p:val>
                                        </p:tav>
                                        <p:tav tm="100000">
                                          <p:val>
                                            <p:strVal val="#ppt_h"/>
                                          </p:val>
                                        </p:tav>
                                      </p:tavLst>
                                    </p:anim>
                                    <p:animEffect transition="in" filter="fade">
                                      <p:cBhvr>
                                        <p:cTn id="70" dur="500"/>
                                        <p:tgtEl>
                                          <p:spTgt spid="112"/>
                                        </p:tgtEl>
                                      </p:cBhvr>
                                    </p:animEffect>
                                  </p:childTnLst>
                                </p:cTn>
                              </p:par>
                            </p:childTnLst>
                          </p:cTn>
                        </p:par>
                        <p:par>
                          <p:cTn id="71" fill="hold">
                            <p:stCondLst>
                              <p:cond delay="7000"/>
                            </p:stCondLst>
                            <p:childTnLst>
                              <p:par>
                                <p:cTn id="72" presetID="22" presetClass="entr" presetSubtype="8"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childTnLst>
                          </p:cTn>
                        </p:par>
                        <p:par>
                          <p:cTn id="75" fill="hold">
                            <p:stCondLst>
                              <p:cond delay="7500"/>
                            </p:stCondLst>
                            <p:childTnLst>
                              <p:par>
                                <p:cTn id="76" presetID="22" presetClass="entr" presetSubtype="8"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left)">
                                      <p:cBhvr>
                                        <p:cTn id="7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6" grpId="0" animBg="1"/>
      <p:bldP spid="60" grpId="0" animBg="1"/>
      <p:bldP spid="64" grpId="0" animBg="1"/>
      <p:bldP spid="1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51281"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24752" y="2829969"/>
            <a:ext cx="974947"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Microsoft YaHei" panose="020B0503020204020204" pitchFamily="34" charset="-122"/>
                <a:ea typeface="Microsoft YaHei" panose="020B0503020204020204" pitchFamily="34" charset="-122"/>
              </a:rPr>
              <a:t>输入内容</a:t>
            </a:r>
            <a:endParaRPr lang="en-US" altLang="zh-CN"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双向绑定</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rPr>
              <a:t>MVVM</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48005" y="1733112"/>
            <a:ext cx="4836795" cy="2340934"/>
            <a:chOff x="1043" y="2836"/>
            <a:chExt cx="5826" cy="3687"/>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Microsoft YaHei" panose="020B0503020204020204" pitchFamily="34" charset="-122"/>
                  <a:ea typeface="Microsoft YaHei" panose="020B0503020204020204" pitchFamily="34" charset="-122"/>
                </a:rPr>
                <a:t>MVVM</a:t>
              </a:r>
              <a:endParaRPr lang="en-US" b="1" dirty="0">
                <a:solidFill>
                  <a:srgbClr val="F4B183"/>
                </a:solidFill>
                <a:latin typeface="Microsoft YaHei" panose="020B0503020204020204" pitchFamily="34" charset="-122"/>
                <a:ea typeface="Microsoft YaHei" panose="020B0503020204020204" pitchFamily="34" charset="-122"/>
              </a:endParaRPr>
            </a:p>
          </p:txBody>
        </p:sp>
        <p:sp>
          <p:nvSpPr>
            <p:cNvPr id="4" name="Rectangle 24"/>
            <p:cNvSpPr/>
            <p:nvPr/>
          </p:nvSpPr>
          <p:spPr>
            <a:xfrm>
              <a:off x="1043" y="3665"/>
              <a:ext cx="5826" cy="2858"/>
            </a:xfrm>
            <a:prstGeom prst="rect">
              <a:avLst/>
            </a:prstGeom>
          </p:spPr>
          <p:txBody>
            <a:bodyPr wrap="square">
              <a:spAutoFit/>
            </a:bodyPr>
            <a:p>
              <a:pPr algn="just"/>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1.  Mode-View-ViewMode </a:t>
              </a:r>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     即模型</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视图</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视图模型</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2.  </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一种</a:t>
              </a:r>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简化用户界面的事件驱动编程方式</a:t>
              </a:r>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pPr lvl="1" algn="just"/>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3"/>
          <p:cNvGrpSpPr/>
          <p:nvPr/>
        </p:nvGrpSpPr>
        <p:grpSpPr>
          <a:xfrm>
            <a:off x="4091844" y="1663118"/>
            <a:ext cx="4071125" cy="4071125"/>
            <a:chOff x="3386666" y="719666"/>
            <a:chExt cx="5418667" cy="5418667"/>
          </a:xfrm>
        </p:grpSpPr>
        <p:sp>
          <p:nvSpPr>
            <p:cNvPr id="67" name="Diamond 4"/>
            <p:cNvSpPr/>
            <p:nvPr/>
          </p:nvSpPr>
          <p:spPr>
            <a:xfrm>
              <a:off x="3386666" y="719666"/>
              <a:ext cx="5418667" cy="5418667"/>
            </a:xfrm>
            <a:prstGeom prst="diamond">
              <a:avLst/>
            </a:prstGeom>
            <a:solidFill>
              <a:schemeClr val="bg1">
                <a:alpha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8"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S</a:t>
              </a:r>
              <a:endParaRPr lang="en-GB" sz="8000" kern="1200">
                <a:solidFill>
                  <a:schemeClr val="tx1"/>
                </a:solidFill>
                <a:latin typeface="+mj-lt"/>
              </a:endParaRPr>
            </a:p>
          </p:txBody>
        </p:sp>
        <p:sp>
          <p:nvSpPr>
            <p:cNvPr id="69"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W</a:t>
              </a:r>
              <a:endParaRPr lang="en-GB" sz="8000" kern="1200">
                <a:solidFill>
                  <a:schemeClr val="tx1"/>
                </a:solidFill>
                <a:latin typeface="+mj-lt"/>
              </a:endParaRPr>
            </a:p>
          </p:txBody>
        </p:sp>
        <p:sp>
          <p:nvSpPr>
            <p:cNvPr id="70"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T</a:t>
              </a:r>
              <a:endParaRPr lang="en-GB" sz="8000" kern="1200">
                <a:solidFill>
                  <a:schemeClr val="tx1"/>
                </a:solidFill>
                <a:latin typeface="+mj-lt"/>
              </a:endParaRPr>
            </a:p>
          </p:txBody>
        </p:sp>
        <p:sp>
          <p:nvSpPr>
            <p:cNvPr id="71"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rPr>
                <a:t>O</a:t>
              </a:r>
              <a:endParaRPr lang="en-GB" sz="8000" kern="1200">
                <a:solidFill>
                  <a:schemeClr val="tx1"/>
                </a:solidFill>
              </a:endParaRPr>
            </a:p>
          </p:txBody>
        </p:sp>
      </p:grpSp>
      <p:grpSp>
        <p:nvGrpSpPr>
          <p:cNvPr id="72" name="Group 12"/>
          <p:cNvGrpSpPr/>
          <p:nvPr/>
        </p:nvGrpSpPr>
        <p:grpSpPr>
          <a:xfrm>
            <a:off x="562946" y="1991930"/>
            <a:ext cx="3070021" cy="1015663"/>
            <a:chOff x="8716043" y="2853384"/>
            <a:chExt cx="3070021" cy="1015663"/>
          </a:xfrm>
        </p:grpSpPr>
        <p:sp>
          <p:nvSpPr>
            <p:cNvPr id="73" name="TextBox 13"/>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4" name="TextBox 14"/>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5" name="Group 21"/>
          <p:cNvGrpSpPr/>
          <p:nvPr/>
        </p:nvGrpSpPr>
        <p:grpSpPr>
          <a:xfrm>
            <a:off x="562946" y="4331823"/>
            <a:ext cx="3070021" cy="1015663"/>
            <a:chOff x="8716043" y="2853384"/>
            <a:chExt cx="3070021" cy="1015663"/>
          </a:xfrm>
        </p:grpSpPr>
        <p:sp>
          <p:nvSpPr>
            <p:cNvPr id="76" name="TextBox 22"/>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7" name="TextBox 23"/>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8" name="Group 24"/>
          <p:cNvGrpSpPr/>
          <p:nvPr/>
        </p:nvGrpSpPr>
        <p:grpSpPr>
          <a:xfrm flipH="1">
            <a:off x="8549726" y="1991930"/>
            <a:ext cx="3070021" cy="1015663"/>
            <a:chOff x="8716043" y="2853384"/>
            <a:chExt cx="3070021" cy="1015663"/>
          </a:xfrm>
        </p:grpSpPr>
        <p:sp>
          <p:nvSpPr>
            <p:cNvPr id="79" name="TextBox 25"/>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0" name="TextBox 26"/>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81" name="Group 27"/>
          <p:cNvGrpSpPr/>
          <p:nvPr/>
        </p:nvGrpSpPr>
        <p:grpSpPr>
          <a:xfrm flipH="1">
            <a:off x="8549726" y="4331823"/>
            <a:ext cx="3070021" cy="1015663"/>
            <a:chOff x="8716043" y="2853384"/>
            <a:chExt cx="3070021" cy="1015663"/>
          </a:xfrm>
        </p:grpSpPr>
        <p:sp>
          <p:nvSpPr>
            <p:cNvPr id="82" name="TextBox 28"/>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3" name="TextBox 29"/>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20" name="组合 19"/>
          <p:cNvGrpSpPr/>
          <p:nvPr/>
        </p:nvGrpSpPr>
        <p:grpSpPr>
          <a:xfrm>
            <a:off x="134487" y="637135"/>
            <a:ext cx="10533513" cy="523220"/>
            <a:chOff x="134487" y="637135"/>
            <a:chExt cx="10533513" cy="523220"/>
          </a:xfrm>
        </p:grpSpPr>
        <p:sp>
          <p:nvSpPr>
            <p:cNvPr id="2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接连接符 2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nodeType="after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p:tgtEl>
                                          <p:spTgt spid="72"/>
                                        </p:tgtEl>
                                        <p:attrNameLst>
                                          <p:attrName>ppt_x</p:attrName>
                                        </p:attrNameLst>
                                      </p:cBhvr>
                                      <p:tavLst>
                                        <p:tav tm="0">
                                          <p:val>
                                            <p:strVal val="#ppt_x+#ppt_w*1.125000"/>
                                          </p:val>
                                        </p:tav>
                                        <p:tav tm="100000">
                                          <p:val>
                                            <p:strVal val="#ppt_x"/>
                                          </p:val>
                                        </p:tav>
                                      </p:tavLst>
                                    </p:anim>
                                    <p:animEffect transition="in" filter="wipe(left)">
                                      <p:cBhvr>
                                        <p:cTn id="14" dur="500"/>
                                        <p:tgtEl>
                                          <p:spTgt spid="72"/>
                                        </p:tgtEl>
                                      </p:cBhvr>
                                    </p:animEffec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p:tgtEl>
                                          <p:spTgt spid="75"/>
                                        </p:tgtEl>
                                        <p:attrNameLst>
                                          <p:attrName>ppt_x</p:attrName>
                                        </p:attrNameLst>
                                      </p:cBhvr>
                                      <p:tavLst>
                                        <p:tav tm="0">
                                          <p:val>
                                            <p:strVal val="#ppt_x+#ppt_w*1.125000"/>
                                          </p:val>
                                        </p:tav>
                                        <p:tav tm="100000">
                                          <p:val>
                                            <p:strVal val="#ppt_x"/>
                                          </p:val>
                                        </p:tav>
                                      </p:tavLst>
                                    </p:anim>
                                    <p:animEffect transition="in" filter="wipe(left)">
                                      <p:cBhvr>
                                        <p:cTn id="19" dur="500"/>
                                        <p:tgtEl>
                                          <p:spTgt spid="75"/>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p:tgtEl>
                                          <p:spTgt spid="78"/>
                                        </p:tgtEl>
                                        <p:attrNameLst>
                                          <p:attrName>ppt_x</p:attrName>
                                        </p:attrNameLst>
                                      </p:cBhvr>
                                      <p:tavLst>
                                        <p:tav tm="0">
                                          <p:val>
                                            <p:strVal val="#ppt_x+#ppt_w*1.125000"/>
                                          </p:val>
                                        </p:tav>
                                        <p:tav tm="100000">
                                          <p:val>
                                            <p:strVal val="#ppt_x"/>
                                          </p:val>
                                        </p:tav>
                                      </p:tavLst>
                                    </p:anim>
                                    <p:animEffect transition="in" filter="wipe(left)">
                                      <p:cBhvr>
                                        <p:cTn id="24" dur="500"/>
                                        <p:tgtEl>
                                          <p:spTgt spid="78"/>
                                        </p:tgtEl>
                                      </p:cBhvr>
                                    </p:animEffect>
                                  </p:childTnLst>
                                </p:cTn>
                              </p:par>
                            </p:childTnLst>
                          </p:cTn>
                        </p:par>
                        <p:par>
                          <p:cTn id="25" fill="hold">
                            <p:stCondLst>
                              <p:cond delay="2500"/>
                            </p:stCondLst>
                            <p:childTnLst>
                              <p:par>
                                <p:cTn id="26" presetID="12" presetClass="entr" presetSubtype="2"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 calcmode="lin" valueType="num">
                                      <p:cBhvr additive="base">
                                        <p:cTn id="28" dur="500"/>
                                        <p:tgtEl>
                                          <p:spTgt spid="81"/>
                                        </p:tgtEl>
                                        <p:attrNameLst>
                                          <p:attrName>ppt_x</p:attrName>
                                        </p:attrNameLst>
                                      </p:cBhvr>
                                      <p:tavLst>
                                        <p:tav tm="0">
                                          <p:val>
                                            <p:strVal val="#ppt_x+#ppt_w*1.125000"/>
                                          </p:val>
                                        </p:tav>
                                        <p:tav tm="100000">
                                          <p:val>
                                            <p:strVal val="#ppt_x"/>
                                          </p:val>
                                        </p:tav>
                                      </p:tavLst>
                                    </p:anim>
                                    <p:animEffect transition="in" filter="wipe(left)">
                                      <p:cBhvr>
                                        <p:cTn id="2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2"/>
          <p:cNvSpPr/>
          <p:nvPr/>
        </p:nvSpPr>
        <p:spPr>
          <a:xfrm>
            <a:off x="947399" y="2122381"/>
            <a:ext cx="5237501" cy="18928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Intrinsicly enable optimal results for error-free architectures. Conveniently drive professional communities for extensive </a:t>
            </a:r>
            <a:r>
              <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 Compellingly deliver prospective catalysts for change before economically sound meta-services. Intrinsicly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1" name="TextBox 24"/>
          <p:cNvSpPr txBox="1"/>
          <p:nvPr/>
        </p:nvSpPr>
        <p:spPr>
          <a:xfrm>
            <a:off x="947399" y="4373710"/>
            <a:ext cx="5237501" cy="1477328"/>
          </a:xfrm>
          <a:prstGeom prst="rect">
            <a:avLst/>
          </a:prstGeom>
          <a:noFill/>
        </p:spPr>
        <p:txBody>
          <a:bodyPr wrap="square" rtlCol="0">
            <a:spAutoFit/>
          </a:bodyPr>
          <a:lstStyle/>
          <a:p>
            <a:r>
              <a:rPr lang="en-US" dirty="0">
                <a:solidFill>
                  <a:srgbClr val="F4B183"/>
                </a:solidFill>
                <a:latin typeface="微软雅黑 Light" panose="020B0502040204020203" pitchFamily="34" charset="-122"/>
                <a:ea typeface="微软雅黑 Light" panose="020B0502040204020203" pitchFamily="34" charset="-122"/>
              </a:rPr>
              <a:t>WEB ESSENTIAL </a:t>
            </a:r>
            <a:endParaRPr lang="en-US" dirty="0">
              <a:solidFill>
                <a:srgbClr val="F4B183"/>
              </a:solidFill>
              <a:latin typeface="微软雅黑 Light" panose="020B0502040204020203" pitchFamily="34" charset="-122"/>
              <a:ea typeface="微软雅黑 Light" panose="020B0502040204020203" pitchFamily="34" charset="-122"/>
            </a:endParaRPr>
          </a:p>
          <a:p>
            <a:r>
              <a:rPr lang="en-US" dirty="0">
                <a:solidFill>
                  <a:srgbClr val="F4B183"/>
                </a:solidFill>
                <a:latin typeface="微软雅黑 Light" panose="020B0502040204020203" pitchFamily="34" charset="-122"/>
                <a:ea typeface="微软雅黑 Light" panose="020B0502040204020203" pitchFamily="34" charset="-122"/>
              </a:rPr>
              <a:t>TOOLS</a:t>
            </a:r>
            <a:endParaRPr lang="en-US" dirty="0">
              <a:solidFill>
                <a:srgbClr val="F4B183"/>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22" name="TextBox 19"/>
          <p:cNvSpPr txBox="1"/>
          <p:nvPr/>
        </p:nvSpPr>
        <p:spPr>
          <a:xfrm>
            <a:off x="1041400" y="1550881"/>
            <a:ext cx="1306458" cy="255389"/>
          </a:xfrm>
          <a:prstGeom prst="roundRect">
            <a:avLst/>
          </a:prstGeom>
          <a:solidFill>
            <a:srgbClr val="F4B183"/>
          </a:solid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TWO BRAND IMAGE</a:t>
            </a:r>
            <a:endParaRPr lang="en-US" sz="900" dirty="0">
              <a:latin typeface="微软雅黑 Light" panose="020B0502040204020203" pitchFamily="34" charset="-122"/>
              <a:ea typeface="微软雅黑 Light" panose="020B0502040204020203" pitchFamily="34" charset="-122"/>
            </a:endParaRPr>
          </a:p>
        </p:txBody>
      </p:sp>
      <p:pic>
        <p:nvPicPr>
          <p:cNvPr id="23" name="图片占位符 4"/>
          <p:cNvPicPr>
            <a:picLocks noChangeAspect="1"/>
          </p:cNvPicPr>
          <p:nvPr/>
        </p:nvPicPr>
        <p:blipFill>
          <a:blip r:embed="rId1">
            <a:extLst>
              <a:ext uri="{28A0092B-C50C-407E-A947-70E740481C1C}">
                <a14:useLocalDpi xmlns:a14="http://schemas.microsoft.com/office/drawing/2010/main" val="0"/>
              </a:ext>
            </a:extLst>
          </a:blip>
          <a:srcRect l="34456" r="34456"/>
          <a:stretch>
            <a:fillRect/>
          </a:stretch>
        </p:blipFill>
        <p:spPr>
          <a:xfrm>
            <a:off x="6735763" y="1447800"/>
            <a:ext cx="2203450" cy="4727575"/>
          </a:xfrm>
          <a:prstGeom prst="rect">
            <a:avLst/>
          </a:prstGeom>
        </p:spPr>
      </p:pic>
      <p:pic>
        <p:nvPicPr>
          <p:cNvPr id="24" name="图片占位符 6" descr="图片包含 室内, 餐桌, 计算机, 办公桌&#10;&#10;已生成极高可信度的说明"/>
          <p:cNvPicPr>
            <a:picLocks noChangeAspect="1"/>
          </p:cNvPicPr>
          <p:nvPr/>
        </p:nvPicPr>
        <p:blipFill>
          <a:blip r:embed="rId2">
            <a:extLst>
              <a:ext uri="{28A0092B-C50C-407E-A947-70E740481C1C}">
                <a14:useLocalDpi xmlns:a14="http://schemas.microsoft.com/office/drawing/2010/main" val="0"/>
              </a:ext>
            </a:extLst>
          </a:blip>
          <a:srcRect l="34069" r="34069"/>
          <a:stretch>
            <a:fillRect/>
          </a:stretch>
        </p:blipFill>
        <p:spPr>
          <a:xfrm>
            <a:off x="9023350" y="1447800"/>
            <a:ext cx="2203450" cy="4727575"/>
          </a:xfrm>
          <a:prstGeom prst="rect">
            <a:avLst/>
          </a:prstGeom>
        </p:spPr>
      </p:pic>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fade">
                                      <p:cBhvr>
                                        <p:cTn id="15" dur="500"/>
                                        <p:tgtEl>
                                          <p:spTgt spid="20">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animEffect transition="in" filter="fade">
                                      <p:cBhvr>
                                        <p:cTn id="19" dur="500"/>
                                        <p:tgtEl>
                                          <p:spTgt spid="20">
                                            <p:txEl>
                                              <p:pRg st="5" end="5"/>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wipe(left)">
                                      <p:cBhvr>
                                        <p:cTn id="23" dur="500"/>
                                        <p:tgtEl>
                                          <p:spTgt spid="21">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wipe(left)">
                                      <p:cBhvr>
                                        <p:cTn id="27" dur="500"/>
                                        <p:tgtEl>
                                          <p:spTgt spid="21">
                                            <p:txEl>
                                              <p:pRg st="1" end="1"/>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animEffect transition="in" filter="wipe(left)">
                                      <p:cBhvr>
                                        <p:cTn id="31" dur="500"/>
                                        <p:tgtEl>
                                          <p:spTgt spid="21">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5" end="5"/>
                                            </p:txEl>
                                          </p:spTgt>
                                        </p:tgtEl>
                                        <p:attrNameLst>
                                          <p:attrName>style.visibility</p:attrName>
                                        </p:attrNameLst>
                                      </p:cBhvr>
                                      <p:to>
                                        <p:strVal val="visible"/>
                                      </p:to>
                                    </p:set>
                                    <p:animEffect transition="in" filter="wipe(left)">
                                      <p:cBhvr>
                                        <p:cTn id="35"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build="p"/>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
          <p:cNvSpPr/>
          <p:nvPr/>
        </p:nvSpPr>
        <p:spPr>
          <a:xfrm>
            <a:off x="13208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01</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8" name="Rectangle 6"/>
          <p:cNvSpPr/>
          <p:nvPr/>
        </p:nvSpPr>
        <p:spPr>
          <a:xfrm>
            <a:off x="21044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Oval 7"/>
          <p:cNvSpPr/>
          <p:nvPr/>
        </p:nvSpPr>
        <p:spPr>
          <a:xfrm>
            <a:off x="13334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02</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Rectangle 8"/>
          <p:cNvSpPr/>
          <p:nvPr/>
        </p:nvSpPr>
        <p:spPr>
          <a:xfrm>
            <a:off x="21170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9"/>
          <p:cNvSpPr/>
          <p:nvPr/>
        </p:nvSpPr>
        <p:spPr>
          <a:xfrm>
            <a:off x="13208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03</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2" name="Rectangle 10"/>
          <p:cNvSpPr/>
          <p:nvPr/>
        </p:nvSpPr>
        <p:spPr>
          <a:xfrm>
            <a:off x="21044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3" name="Oval 11"/>
          <p:cNvSpPr/>
          <p:nvPr/>
        </p:nvSpPr>
        <p:spPr>
          <a:xfrm>
            <a:off x="65151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04</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4" name="Rectangle 12"/>
          <p:cNvSpPr/>
          <p:nvPr/>
        </p:nvSpPr>
        <p:spPr>
          <a:xfrm>
            <a:off x="72987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13"/>
          <p:cNvSpPr/>
          <p:nvPr/>
        </p:nvSpPr>
        <p:spPr>
          <a:xfrm>
            <a:off x="65277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05</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6" name="Rectangle 14"/>
          <p:cNvSpPr/>
          <p:nvPr/>
        </p:nvSpPr>
        <p:spPr>
          <a:xfrm>
            <a:off x="73113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7" name="Oval 15"/>
          <p:cNvSpPr/>
          <p:nvPr/>
        </p:nvSpPr>
        <p:spPr>
          <a:xfrm>
            <a:off x="65151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06</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8" name="Rectangle 16"/>
          <p:cNvSpPr/>
          <p:nvPr/>
        </p:nvSpPr>
        <p:spPr>
          <a:xfrm>
            <a:off x="72987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9" name="组合 18"/>
          <p:cNvGrpSpPr/>
          <p:nvPr/>
        </p:nvGrpSpPr>
        <p:grpSpPr>
          <a:xfrm>
            <a:off x="134487" y="637135"/>
            <a:ext cx="10533513" cy="523220"/>
            <a:chOff x="134487" y="637135"/>
            <a:chExt cx="10533513" cy="523220"/>
          </a:xfrm>
        </p:grpSpPr>
        <p:sp>
          <p:nvSpPr>
            <p:cNvPr id="2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接连接符 2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450" decel="100000" fill="hold"/>
                                        <p:tgtEl>
                                          <p:spTgt spid="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300"/>
                                        <p:tgtEl>
                                          <p:spTgt spid="8">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300"/>
                                        <p:tgtEl>
                                          <p:spTgt spid="8">
                                            <p:txEl>
                                              <p:pRg st="2" end="2"/>
                                            </p:txEl>
                                          </p:spTgt>
                                        </p:tgtEl>
                                      </p:cBhvr>
                                    </p:animEffect>
                                  </p:childTnLst>
                                </p:cTn>
                              </p:par>
                            </p:childTnLst>
                          </p:cTn>
                        </p:par>
                        <p:par>
                          <p:cTn id="19" fill="hold">
                            <p:stCondLst>
                              <p:cond delay="1500"/>
                            </p:stCondLst>
                            <p:childTnLst>
                              <p:par>
                                <p:cTn id="20" presetID="37"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450" decel="100000" fill="hold"/>
                                        <p:tgtEl>
                                          <p:spTgt spid="9"/>
                                        </p:tgtEl>
                                        <p:attrNameLst>
                                          <p:attrName>ppt_y</p:attrName>
                                        </p:attrNameLst>
                                      </p:cBhvr>
                                      <p:tavLst>
                                        <p:tav tm="0">
                                          <p:val>
                                            <p:strVal val="#ppt_y+1"/>
                                          </p:val>
                                        </p:tav>
                                        <p:tav tm="100000">
                                          <p:val>
                                            <p:strVal val="#ppt_y-.03"/>
                                          </p:val>
                                        </p:tav>
                                      </p:tavLst>
                                    </p:anim>
                                    <p:anim calcmode="lin" valueType="num">
                                      <p:cBhvr>
                                        <p:cTn id="25"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300"/>
                                        <p:tgtEl>
                                          <p:spTgt spid="10">
                                            <p:txEl>
                                              <p:pRg st="0" end="0"/>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300"/>
                                        <p:tgtEl>
                                          <p:spTgt spid="10">
                                            <p:txEl>
                                              <p:pRg st="2" end="2"/>
                                            </p:txEl>
                                          </p:spTgt>
                                        </p:tgtEl>
                                      </p:cBhvr>
                                    </p:animEffect>
                                  </p:childTnLst>
                                </p:cTn>
                              </p:par>
                            </p:childTnLst>
                          </p:cTn>
                        </p:par>
                        <p:par>
                          <p:cTn id="34" fill="hold">
                            <p:stCondLst>
                              <p:cond delay="3000"/>
                            </p:stCondLst>
                            <p:childTnLst>
                              <p:par>
                                <p:cTn id="35" presetID="37"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450" decel="100000" fill="hold"/>
                                        <p:tgtEl>
                                          <p:spTgt spid="11"/>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wipe(left)">
                                      <p:cBhvr>
                                        <p:cTn id="44" dur="300"/>
                                        <p:tgtEl>
                                          <p:spTgt spid="12">
                                            <p:txEl>
                                              <p:pRg st="0" end="0"/>
                                            </p:txEl>
                                          </p:spTgt>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Effect transition="in" filter="wipe(left)">
                                      <p:cBhvr>
                                        <p:cTn id="48" dur="300"/>
                                        <p:tgtEl>
                                          <p:spTgt spid="12">
                                            <p:txEl>
                                              <p:pRg st="2" end="2"/>
                                            </p:txEl>
                                          </p:spTgt>
                                        </p:tgtEl>
                                      </p:cBhvr>
                                    </p:animEffect>
                                  </p:childTnLst>
                                </p:cTn>
                              </p:par>
                            </p:childTnLst>
                          </p:cTn>
                        </p:par>
                        <p:par>
                          <p:cTn id="49" fill="hold">
                            <p:stCondLst>
                              <p:cond delay="4500"/>
                            </p:stCondLst>
                            <p:childTnLst>
                              <p:par>
                                <p:cTn id="50" presetID="37"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anim calcmode="lin" valueType="num">
                                      <p:cBhvr>
                                        <p:cTn id="53" dur="500" fill="hold"/>
                                        <p:tgtEl>
                                          <p:spTgt spid="13"/>
                                        </p:tgtEl>
                                        <p:attrNameLst>
                                          <p:attrName>ppt_x</p:attrName>
                                        </p:attrNameLst>
                                      </p:cBhvr>
                                      <p:tavLst>
                                        <p:tav tm="0">
                                          <p:val>
                                            <p:strVal val="#ppt_x"/>
                                          </p:val>
                                        </p:tav>
                                        <p:tav tm="100000">
                                          <p:val>
                                            <p:strVal val="#ppt_x"/>
                                          </p:val>
                                        </p:tav>
                                      </p:tavLst>
                                    </p:anim>
                                    <p:anim calcmode="lin" valueType="num">
                                      <p:cBhvr>
                                        <p:cTn id="54" dur="450" decel="100000" fill="hold"/>
                                        <p:tgtEl>
                                          <p:spTgt spid="13"/>
                                        </p:tgtEl>
                                        <p:attrNameLst>
                                          <p:attrName>ppt_y</p:attrName>
                                        </p:attrNameLst>
                                      </p:cBhvr>
                                      <p:tavLst>
                                        <p:tav tm="0">
                                          <p:val>
                                            <p:strVal val="#ppt_y+1"/>
                                          </p:val>
                                        </p:tav>
                                        <p:tav tm="100000">
                                          <p:val>
                                            <p:strVal val="#ppt_y-.03"/>
                                          </p:val>
                                        </p:tav>
                                      </p:tavLst>
                                    </p:anim>
                                    <p:anim calcmode="lin" valueType="num">
                                      <p:cBhvr>
                                        <p:cTn id="5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wipe(left)">
                                      <p:cBhvr>
                                        <p:cTn id="59" dur="300"/>
                                        <p:tgtEl>
                                          <p:spTgt spid="14">
                                            <p:txEl>
                                              <p:pRg st="0" end="0"/>
                                            </p:txEl>
                                          </p:spTgt>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animEffect transition="in" filter="wipe(left)">
                                      <p:cBhvr>
                                        <p:cTn id="63" dur="300"/>
                                        <p:tgtEl>
                                          <p:spTgt spid="14">
                                            <p:txEl>
                                              <p:pRg st="2" end="2"/>
                                            </p:txEl>
                                          </p:spTgt>
                                        </p:tgtEl>
                                      </p:cBhvr>
                                    </p:animEffect>
                                  </p:childTnLst>
                                </p:cTn>
                              </p:par>
                            </p:childTnLst>
                          </p:cTn>
                        </p:par>
                        <p:par>
                          <p:cTn id="64" fill="hold">
                            <p:stCondLst>
                              <p:cond delay="6000"/>
                            </p:stCondLst>
                            <p:childTnLst>
                              <p:par>
                                <p:cTn id="65" presetID="37"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anim calcmode="lin" valueType="num">
                                      <p:cBhvr>
                                        <p:cTn id="68" dur="500" fill="hold"/>
                                        <p:tgtEl>
                                          <p:spTgt spid="15"/>
                                        </p:tgtEl>
                                        <p:attrNameLst>
                                          <p:attrName>ppt_x</p:attrName>
                                        </p:attrNameLst>
                                      </p:cBhvr>
                                      <p:tavLst>
                                        <p:tav tm="0">
                                          <p:val>
                                            <p:strVal val="#ppt_x"/>
                                          </p:val>
                                        </p:tav>
                                        <p:tav tm="100000">
                                          <p:val>
                                            <p:strVal val="#ppt_x"/>
                                          </p:val>
                                        </p:tav>
                                      </p:tavLst>
                                    </p:anim>
                                    <p:anim calcmode="lin" valueType="num">
                                      <p:cBhvr>
                                        <p:cTn id="69" dur="450" decel="100000" fill="hold"/>
                                        <p:tgtEl>
                                          <p:spTgt spid="15"/>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16">
                                            <p:txEl>
                                              <p:pRg st="0" end="0"/>
                                            </p:txEl>
                                          </p:spTgt>
                                        </p:tgtEl>
                                        <p:attrNameLst>
                                          <p:attrName>style.visibility</p:attrName>
                                        </p:attrNameLst>
                                      </p:cBhvr>
                                      <p:to>
                                        <p:strVal val="visible"/>
                                      </p:to>
                                    </p:set>
                                    <p:animEffect transition="in" filter="wipe(left)">
                                      <p:cBhvr>
                                        <p:cTn id="74" dur="300"/>
                                        <p:tgtEl>
                                          <p:spTgt spid="16">
                                            <p:txEl>
                                              <p:pRg st="0" end="0"/>
                                            </p:txEl>
                                          </p:spTgt>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16">
                                            <p:txEl>
                                              <p:pRg st="2" end="2"/>
                                            </p:txEl>
                                          </p:spTgt>
                                        </p:tgtEl>
                                        <p:attrNameLst>
                                          <p:attrName>style.visibility</p:attrName>
                                        </p:attrNameLst>
                                      </p:cBhvr>
                                      <p:to>
                                        <p:strVal val="visible"/>
                                      </p:to>
                                    </p:set>
                                    <p:animEffect transition="in" filter="wipe(left)">
                                      <p:cBhvr>
                                        <p:cTn id="78" dur="300"/>
                                        <p:tgtEl>
                                          <p:spTgt spid="16">
                                            <p:txEl>
                                              <p:pRg st="2" end="2"/>
                                            </p:txEl>
                                          </p:spTgt>
                                        </p:tgtEl>
                                      </p:cBhvr>
                                    </p:animEffect>
                                  </p:childTnLst>
                                </p:cTn>
                              </p:par>
                            </p:childTnLst>
                          </p:cTn>
                        </p:par>
                        <p:par>
                          <p:cTn id="79" fill="hold">
                            <p:stCondLst>
                              <p:cond delay="7500"/>
                            </p:stCondLst>
                            <p:childTnLst>
                              <p:par>
                                <p:cTn id="80" presetID="37" presetClass="entr" presetSubtype="0"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anim calcmode="lin" valueType="num">
                                      <p:cBhvr>
                                        <p:cTn id="83" dur="500" fill="hold"/>
                                        <p:tgtEl>
                                          <p:spTgt spid="17"/>
                                        </p:tgtEl>
                                        <p:attrNameLst>
                                          <p:attrName>ppt_x</p:attrName>
                                        </p:attrNameLst>
                                      </p:cBhvr>
                                      <p:tavLst>
                                        <p:tav tm="0">
                                          <p:val>
                                            <p:strVal val="#ppt_x"/>
                                          </p:val>
                                        </p:tav>
                                        <p:tav tm="100000">
                                          <p:val>
                                            <p:strVal val="#ppt_x"/>
                                          </p:val>
                                        </p:tav>
                                      </p:tavLst>
                                    </p:anim>
                                    <p:anim calcmode="lin" valueType="num">
                                      <p:cBhvr>
                                        <p:cTn id="84" dur="450" decel="100000" fill="hold"/>
                                        <p:tgtEl>
                                          <p:spTgt spid="17"/>
                                        </p:tgtEl>
                                        <p:attrNameLst>
                                          <p:attrName>ppt_y</p:attrName>
                                        </p:attrNameLst>
                                      </p:cBhvr>
                                      <p:tavLst>
                                        <p:tav tm="0">
                                          <p:val>
                                            <p:strVal val="#ppt_y+1"/>
                                          </p:val>
                                        </p:tav>
                                        <p:tav tm="100000">
                                          <p:val>
                                            <p:strVal val="#ppt_y-.03"/>
                                          </p:val>
                                        </p:tav>
                                      </p:tavLst>
                                    </p:anim>
                                    <p:anim calcmode="lin" valueType="num">
                                      <p:cBhvr>
                                        <p:cTn id="85"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18">
                                            <p:txEl>
                                              <p:pRg st="0" end="0"/>
                                            </p:txEl>
                                          </p:spTgt>
                                        </p:tgtEl>
                                        <p:attrNameLst>
                                          <p:attrName>style.visibility</p:attrName>
                                        </p:attrNameLst>
                                      </p:cBhvr>
                                      <p:to>
                                        <p:strVal val="visible"/>
                                      </p:to>
                                    </p:set>
                                    <p:animEffect transition="in" filter="wipe(left)">
                                      <p:cBhvr>
                                        <p:cTn id="89" dur="300"/>
                                        <p:tgtEl>
                                          <p:spTgt spid="18">
                                            <p:txEl>
                                              <p:pRg st="0" end="0"/>
                                            </p:txEl>
                                          </p:spTgt>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18">
                                            <p:txEl>
                                              <p:pRg st="2" end="2"/>
                                            </p:txEl>
                                          </p:spTgt>
                                        </p:tgtEl>
                                        <p:attrNameLst>
                                          <p:attrName>style.visibility</p:attrName>
                                        </p:attrNameLst>
                                      </p:cBhvr>
                                      <p:to>
                                        <p:strVal val="visible"/>
                                      </p:to>
                                    </p:set>
                                    <p:animEffect transition="in" filter="wipe(left)">
                                      <p:cBhvr>
                                        <p:cTn id="93" dur="3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bldP spid="9" grpId="0" animBg="1"/>
      <p:bldP spid="10" grpId="0" build="p"/>
      <p:bldP spid="11" grpId="0" animBg="1"/>
      <p:bldP spid="12" grpId="0" build="p"/>
      <p:bldP spid="13" grpId="0" animBg="1"/>
      <p:bldP spid="14" grpId="0" build="p"/>
      <p:bldP spid="15" grpId="0" animBg="1"/>
      <p:bldP spid="16" grpId="0" build="p"/>
      <p:bldP spid="17" grpId="0" animBg="1"/>
      <p:bldP spid="1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1"/>
          <p:cNvGraphicFramePr/>
          <p:nvPr/>
        </p:nvGraphicFramePr>
        <p:xfrm>
          <a:off x="943767" y="1632527"/>
          <a:ext cx="4886687" cy="26425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Chart 16"/>
          <p:cNvGraphicFramePr/>
          <p:nvPr/>
        </p:nvGraphicFramePr>
        <p:xfrm>
          <a:off x="6416312" y="1632527"/>
          <a:ext cx="4886687" cy="2642520"/>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3"/>
          <p:cNvGrpSpPr/>
          <p:nvPr/>
        </p:nvGrpSpPr>
        <p:grpSpPr>
          <a:xfrm>
            <a:off x="1578995" y="4707057"/>
            <a:ext cx="687003" cy="687003"/>
            <a:chOff x="1578995" y="4719757"/>
            <a:chExt cx="687003" cy="687003"/>
          </a:xfrm>
          <a:solidFill>
            <a:srgbClr val="F4B183"/>
          </a:solidFill>
        </p:grpSpPr>
        <p:sp>
          <p:nvSpPr>
            <p:cNvPr id="22" name="Oval 17"/>
            <p:cNvSpPr/>
            <p:nvPr/>
          </p:nvSpPr>
          <p:spPr>
            <a:xfrm>
              <a:off x="157899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Freeform 5"/>
            <p:cNvSpPr/>
            <p:nvPr/>
          </p:nvSpPr>
          <p:spPr bwMode="auto">
            <a:xfrm>
              <a:off x="176498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grpSp>
        <p:nvGrpSpPr>
          <p:cNvPr id="24" name="Group 4"/>
          <p:cNvGrpSpPr/>
          <p:nvPr/>
        </p:nvGrpSpPr>
        <p:grpSpPr>
          <a:xfrm>
            <a:off x="6901145" y="4707057"/>
            <a:ext cx="687003" cy="687003"/>
            <a:chOff x="6901145" y="4719757"/>
            <a:chExt cx="687003" cy="687003"/>
          </a:xfrm>
          <a:solidFill>
            <a:srgbClr val="F4B183"/>
          </a:solidFill>
        </p:grpSpPr>
        <p:sp>
          <p:nvSpPr>
            <p:cNvPr id="25" name="Oval 19"/>
            <p:cNvSpPr/>
            <p:nvPr/>
          </p:nvSpPr>
          <p:spPr>
            <a:xfrm>
              <a:off x="690114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Freeform 5"/>
            <p:cNvSpPr/>
            <p:nvPr/>
          </p:nvSpPr>
          <p:spPr bwMode="auto">
            <a:xfrm>
              <a:off x="708713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sp>
        <p:nvSpPr>
          <p:cNvPr id="27" name="TextBox 22"/>
          <p:cNvSpPr txBox="1"/>
          <p:nvPr/>
        </p:nvSpPr>
        <p:spPr>
          <a:xfrm>
            <a:off x="2451990" y="4962967"/>
            <a:ext cx="2238113" cy="369332"/>
          </a:xfrm>
          <a:prstGeom prst="rect">
            <a:avLst/>
          </a:prstGeom>
          <a:noFill/>
        </p:spPr>
        <p:txBody>
          <a:bodyPr wrap="none" rtlCol="0">
            <a:spAutoFit/>
          </a:bodyPr>
          <a:lstStyle/>
          <a:p>
            <a:r>
              <a:rPr lang="en-US" b="1" dirty="0">
                <a:solidFill>
                  <a:srgbClr val="F4B183"/>
                </a:solidFill>
              </a:rPr>
              <a:t>Sale By Year Report</a:t>
            </a:r>
            <a:endParaRPr lang="en-GB" b="1" dirty="0">
              <a:solidFill>
                <a:srgbClr val="F4B183"/>
              </a:solidFill>
            </a:endParaRPr>
          </a:p>
        </p:txBody>
      </p:sp>
      <p:sp>
        <p:nvSpPr>
          <p:cNvPr id="28" name="TextBox 23"/>
          <p:cNvSpPr txBox="1"/>
          <p:nvPr/>
        </p:nvSpPr>
        <p:spPr>
          <a:xfrm>
            <a:off x="7774140" y="4962967"/>
            <a:ext cx="2238113" cy="369332"/>
          </a:xfrm>
          <a:prstGeom prst="rect">
            <a:avLst/>
          </a:prstGeom>
          <a:noFill/>
        </p:spPr>
        <p:txBody>
          <a:bodyPr wrap="none" rtlCol="0">
            <a:spAutoFit/>
          </a:bodyPr>
          <a:lstStyle/>
          <a:p>
            <a:r>
              <a:rPr lang="en-US" b="1">
                <a:solidFill>
                  <a:srgbClr val="F4B183"/>
                </a:solidFill>
              </a:rPr>
              <a:t>Sale By Year Report</a:t>
            </a:r>
            <a:endParaRPr lang="en-GB" b="1">
              <a:solidFill>
                <a:srgbClr val="F4B183"/>
              </a:solidFill>
            </a:endParaRPr>
          </a:p>
        </p:txBody>
      </p:sp>
      <p:sp>
        <p:nvSpPr>
          <p:cNvPr id="29" name="Rectangle 24"/>
          <p:cNvSpPr/>
          <p:nvPr/>
        </p:nvSpPr>
        <p:spPr>
          <a:xfrm>
            <a:off x="1578994"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sp>
        <p:nvSpPr>
          <p:cNvPr id="30" name="Rectangle 25"/>
          <p:cNvSpPr/>
          <p:nvPr/>
        </p:nvSpPr>
        <p:spPr>
          <a:xfrm>
            <a:off x="6901145"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grpSp>
        <p:nvGrpSpPr>
          <p:cNvPr id="14" name="组合 13"/>
          <p:cNvGrpSpPr/>
          <p:nvPr/>
        </p:nvGrpSpPr>
        <p:grpSpPr>
          <a:xfrm>
            <a:off x="134487" y="637135"/>
            <a:ext cx="10533513" cy="523220"/>
            <a:chOff x="134487" y="637135"/>
            <a:chExt cx="10533513" cy="523220"/>
          </a:xfrm>
        </p:grpSpPr>
        <p:sp>
          <p:nvSpPr>
            <p:cNvPr id="15"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6"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8"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20" grpId="0">
        <p:bldAsOne/>
      </p:bldGraphic>
      <p:bldP spid="27" grpId="0"/>
      <p:bldP spid="28" grpId="0"/>
      <p:bldP spid="29" grpId="0"/>
      <p:bldP spid="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5151262" y="4103235"/>
            <a:ext cx="1680268" cy="369332"/>
          </a:xfrm>
          <a:prstGeom prst="rect">
            <a:avLst/>
          </a:prstGeom>
          <a:noFill/>
        </p:spPr>
        <p:txBody>
          <a:bodyPr wrap="none" rtlCol="0">
            <a:spAutoFit/>
          </a:bodyPr>
          <a:lstStyle/>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CREATIVE &amp; PROFESSIONAL</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2017</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7" name="TextBox 4"/>
          <p:cNvSpPr txBox="1"/>
          <p:nvPr/>
        </p:nvSpPr>
        <p:spPr>
          <a:xfrm>
            <a:off x="4094465" y="3445641"/>
            <a:ext cx="3793863" cy="584775"/>
          </a:xfrm>
          <a:prstGeom prst="rect">
            <a:avLst/>
          </a:prstGeom>
          <a:noFill/>
        </p:spPr>
        <p:txBody>
          <a:bodyPr wrap="square" rtlCol="0">
            <a:spAutoFit/>
          </a:bodyPr>
          <a:lstStyle/>
          <a:p>
            <a:pPr algn="ctr"/>
            <a:r>
              <a:rPr lang="zh-CN" altLang="en-US" sz="2000" b="1" dirty="0">
                <a:solidFill>
                  <a:srgbClr val="F4B183"/>
                </a:solidFill>
                <a:latin typeface="微软雅黑 Light" panose="020B0502040204020203" pitchFamily="34" charset="-122"/>
                <a:ea typeface="微软雅黑 Light" panose="020B0502040204020203" pitchFamily="34" charset="-122"/>
              </a:rPr>
              <a:t>欧</a:t>
            </a:r>
            <a:r>
              <a:rPr lang="zh-CN" altLang="en-US" b="1" dirty="0">
                <a:solidFill>
                  <a:srgbClr val="F4B183"/>
                </a:solidFill>
                <a:latin typeface="微软雅黑 Light" panose="020B0502040204020203" pitchFamily="34" charset="-122"/>
                <a:ea typeface="微软雅黑 Light" panose="020B0502040204020203" pitchFamily="34" charset="-122"/>
              </a:rPr>
              <a:t>美商务工作模板</a:t>
            </a:r>
            <a:endParaRPr lang="en-US" altLang="zh-CN" b="1" dirty="0">
              <a:solidFill>
                <a:srgbClr val="F4B183"/>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bg1">
                    <a:lumMod val="95000"/>
                  </a:schemeClr>
                </a:solidFill>
              </a:rPr>
              <a:t>Europe and the United States business work template</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4627020" y="2538063"/>
            <a:ext cx="2728752" cy="769441"/>
          </a:xfrm>
          <a:prstGeom prst="rect">
            <a:avLst/>
          </a:prstGeom>
          <a:noFill/>
        </p:spPr>
        <p:txBody>
          <a:bodyPr wrap="square" rtlCol="0">
            <a:spAutoFit/>
          </a:bodyPr>
          <a:lstStyle/>
          <a:p>
            <a:pPr algn="ctr"/>
            <a:r>
              <a:rPr lang="zh-CN" altLang="en-US" sz="4400" b="1" dirty="0">
                <a:solidFill>
                  <a:srgbClr val="F4B183"/>
                </a:solidFill>
                <a:latin typeface="微软雅黑 Light" panose="020B0502040204020203" pitchFamily="34" charset="-122"/>
              </a:rPr>
              <a:t>谢谢下载</a:t>
            </a:r>
            <a:endParaRPr lang="en-US" sz="4400" b="1" dirty="0">
              <a:solidFill>
                <a:srgbClr val="F4B183"/>
              </a:solidFill>
              <a:latin typeface="微软雅黑 Light" panose="020B0502040204020203" pitchFamily="34"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4401346" y="2578510"/>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strVal val="#ppt_x"/>
                                          </p:val>
                                        </p:tav>
                                        <p:tav tm="100000">
                                          <p:val>
                                            <p:strVal val="#ppt_x"/>
                                          </p:val>
                                        </p:tav>
                                      </p:tavLst>
                                    </p:anim>
                                    <p:anim calcmode="lin" valueType="num">
                                      <p:cBhvr>
                                        <p:cTn id="1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P spid="3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Microsoft YaHei" panose="020B0503020204020204" pitchFamily="34" charset="-122"/>
                <a:ea typeface="Microsoft YaHei"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Microsoft YaHei" panose="020B0503020204020204" pitchFamily="34" charset="-122"/>
                <a:ea typeface="Microsoft YaHei"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模板下载：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1"/>
              </a:rPr>
              <a:t>www.ypppt.com/moban/</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        </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 </a:t>
            </a:r>
            <a:r>
              <a:rPr lang="zh-CN" altLang="en-US" sz="1200" kern="0" dirty="0" smtClean="0">
                <a:solidFill>
                  <a:srgbClr val="EEECE1">
                    <a:lumMod val="25000"/>
                  </a:srgbClr>
                </a:solidFill>
                <a:latin typeface="Microsoft YaHei" panose="020B0503020204020204" pitchFamily="34" charset="-122"/>
                <a:ea typeface="Microsoft YaHei" panose="020B0503020204020204" pitchFamily="34" charset="-122"/>
              </a:rPr>
              <a:t>节</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日</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模板：</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2"/>
              </a:rPr>
              <a:t>www.ypppt.com/jieri/</a:t>
            </a:r>
            <a:endParaRPr lang="en-US" altLang="zh-CN" sz="1200" kern="0" dirty="0">
              <a:solidFill>
                <a:srgbClr val="EEECE1">
                  <a:lumMod val="25000"/>
                </a:srgbClr>
              </a:solidFill>
              <a:latin typeface="Microsoft YaHei" panose="020B0503020204020204" pitchFamily="34" charset="-122"/>
              <a:ea typeface="Microsoft YaHei" panose="020B0503020204020204" pitchFamily="34" charset="-122"/>
            </a:endParaRPr>
          </a:p>
          <a:p>
            <a:pPr>
              <a:lnSpc>
                <a:spcPts val="2400"/>
              </a:lnSpc>
            </a:pP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背景图片：</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3"/>
              </a:rPr>
              <a:t>www.ypppt.com/beijing/</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          </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图表下载：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4"/>
              </a:rPr>
              <a:t>www.ypppt.com/tubiao/</a:t>
            </a:r>
            <a:endParaRPr lang="en-US" altLang="zh-CN" sz="1200" kern="0" dirty="0">
              <a:solidFill>
                <a:srgbClr val="EEECE1">
                  <a:lumMod val="25000"/>
                </a:srgbClr>
              </a:solidFill>
              <a:latin typeface="Microsoft YaHei" panose="020B0503020204020204" pitchFamily="34" charset="-122"/>
              <a:ea typeface="Microsoft YaHei" panose="020B0503020204020204" pitchFamily="34" charset="-122"/>
            </a:endParaRPr>
          </a:p>
          <a:p>
            <a:pPr>
              <a:lnSpc>
                <a:spcPts val="2400"/>
              </a:lnSpc>
            </a:pP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素材下载：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 </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5"/>
              </a:rPr>
              <a:t>www.ypppt.com/sucai/</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            </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教程下载：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6"/>
              </a:rPr>
              <a:t>www.ypppt.com/jiaocheng</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hlinkClick r:id="rId6"/>
              </a:rPr>
              <a:t>/</a:t>
            </a:r>
            <a:endPar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endParaRPr>
          </a:p>
          <a:p>
            <a:pPr>
              <a:lnSpc>
                <a:spcPts val="2400"/>
              </a:lnSpc>
            </a:pP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字</a:t>
            </a:r>
            <a:r>
              <a:rPr lang="zh-CN" altLang="en-US" sz="1200" kern="0" dirty="0" smtClean="0">
                <a:solidFill>
                  <a:srgbClr val="EEECE1">
                    <a:lumMod val="25000"/>
                  </a:srgbClr>
                </a:solidFill>
                <a:latin typeface="Microsoft YaHei" panose="020B0503020204020204" pitchFamily="34" charset="-122"/>
                <a:ea typeface="Microsoft YaHei" panose="020B0503020204020204" pitchFamily="34" charset="-122"/>
              </a:rPr>
              <a:t>体下载：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7"/>
              </a:rPr>
              <a:t>http://www.ypppt.com/ziti/</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            </a:t>
            </a:r>
            <a:r>
              <a:rPr lang="zh-CN" altLang="en-US" sz="1200" kern="0" dirty="0" smtClean="0">
                <a:solidFill>
                  <a:srgbClr val="EEECE1">
                    <a:lumMod val="25000"/>
                  </a:srgbClr>
                </a:solidFill>
                <a:latin typeface="Microsoft YaHei" panose="020B0503020204020204" pitchFamily="34" charset="-122"/>
                <a:ea typeface="Microsoft YaHei" panose="020B0503020204020204" pitchFamily="34" charset="-122"/>
              </a:rPr>
              <a:t>绘本故事</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smtClean="0">
                <a:solidFill>
                  <a:srgbClr val="EEECE1">
                    <a:lumMod val="25000"/>
                  </a:srgbClr>
                </a:solidFill>
                <a:latin typeface="Microsoft YaHei" panose="020B0503020204020204" pitchFamily="34" charset="-122"/>
                <a:ea typeface="Microsoft YaHei" panose="020B0503020204020204" pitchFamily="34" charset="-122"/>
              </a:rPr>
              <a:t>：</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8"/>
              </a:rPr>
              <a:t>http://www.ypppt.com/gushi/</a:t>
            </a:r>
            <a:endParaRPr lang="en-US" altLang="zh-CN" sz="1200" kern="0" dirty="0">
              <a:solidFill>
                <a:srgbClr val="EEECE1">
                  <a:lumMod val="25000"/>
                </a:srgbClr>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142615" y="2647315"/>
            <a:ext cx="1884680" cy="730250"/>
          </a:xfrm>
          <a:prstGeom prst="roundRect">
            <a:avLst/>
          </a:prstGeom>
          <a:noFill/>
          <a:ln>
            <a:solidFill>
              <a:srgbClr val="F4B183"/>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View</a:t>
            </a:r>
            <a:endParaRPr lang="zh-CN" altLang="en-US">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 name="圆角矩形 2"/>
          <p:cNvSpPr/>
          <p:nvPr/>
        </p:nvSpPr>
        <p:spPr>
          <a:xfrm>
            <a:off x="5883910" y="2647315"/>
            <a:ext cx="1884680" cy="730250"/>
          </a:xfrm>
          <a:prstGeom prst="roundRect">
            <a:avLst/>
          </a:prstGeom>
          <a:noFill/>
          <a:ln>
            <a:solidFill>
              <a:srgbClr val="F4B183"/>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ViewModel</a:t>
            </a:r>
            <a:endParaRPr lang="zh-CN" altLang="en-US">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4" name="圆角矩形 3"/>
          <p:cNvSpPr/>
          <p:nvPr/>
        </p:nvSpPr>
        <p:spPr>
          <a:xfrm>
            <a:off x="8624570" y="2647315"/>
            <a:ext cx="1884680" cy="730250"/>
          </a:xfrm>
          <a:prstGeom prst="roundRect">
            <a:avLst/>
          </a:prstGeom>
          <a:noFill/>
          <a:ln>
            <a:solidFill>
              <a:srgbClr val="F4B183"/>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Model</a:t>
            </a:r>
            <a:endParaRPr lang="en-US" altLang="zh-CN">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cxnSp>
        <p:nvCxnSpPr>
          <p:cNvPr id="5" name="直接箭头连接符 4"/>
          <p:cNvCxnSpPr/>
          <p:nvPr/>
        </p:nvCxnSpPr>
        <p:spPr>
          <a:xfrm flipV="1">
            <a:off x="7778115" y="2879090"/>
            <a:ext cx="825500" cy="101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7778750" y="3196590"/>
            <a:ext cx="825500" cy="101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873365" y="2520950"/>
            <a:ext cx="751840" cy="368300"/>
          </a:xfrm>
          <a:prstGeom prst="rect">
            <a:avLst/>
          </a:prstGeom>
          <a:noFill/>
        </p:spPr>
        <p:txBody>
          <a:bodyPr wrap="square" rtlCol="0">
            <a:spAutoFit/>
          </a:bodyPr>
          <a:p>
            <a:r>
              <a:rPr lang="en-US" altLang="zh-CN">
                <a:solidFill>
                  <a:schemeClr val="bg1"/>
                </a:solidFill>
              </a:rPr>
              <a:t>Ajax</a:t>
            </a:r>
            <a:endParaRPr lang="en-US" altLang="zh-CN">
              <a:solidFill>
                <a:schemeClr val="bg1"/>
              </a:solidFill>
            </a:endParaRPr>
          </a:p>
        </p:txBody>
      </p:sp>
      <p:sp>
        <p:nvSpPr>
          <p:cNvPr id="8" name="文本框 7"/>
          <p:cNvSpPr txBox="1"/>
          <p:nvPr/>
        </p:nvSpPr>
        <p:spPr>
          <a:xfrm>
            <a:off x="7873365" y="3196590"/>
            <a:ext cx="751840" cy="368300"/>
          </a:xfrm>
          <a:prstGeom prst="rect">
            <a:avLst/>
          </a:prstGeom>
          <a:noFill/>
        </p:spPr>
        <p:txBody>
          <a:bodyPr wrap="square" rtlCol="0">
            <a:spAutoFit/>
          </a:bodyPr>
          <a:p>
            <a:r>
              <a:rPr lang="en-US" altLang="zh-CN">
                <a:solidFill>
                  <a:schemeClr val="bg1"/>
                </a:solidFill>
              </a:rPr>
              <a:t>JSON</a:t>
            </a:r>
            <a:endParaRPr lang="en-US" altLang="zh-CN">
              <a:solidFill>
                <a:schemeClr val="bg1"/>
              </a:solidFill>
            </a:endParaRPr>
          </a:p>
        </p:txBody>
      </p:sp>
      <p:cxnSp>
        <p:nvCxnSpPr>
          <p:cNvPr id="9" name="直接箭头连接符 8"/>
          <p:cNvCxnSpPr>
            <a:stCxn id="2" idx="3"/>
            <a:endCxn id="3" idx="1"/>
          </p:cNvCxnSpPr>
          <p:nvPr/>
        </p:nvCxnSpPr>
        <p:spPr>
          <a:xfrm>
            <a:off x="5027295" y="3001645"/>
            <a:ext cx="856615"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82490" y="3377565"/>
            <a:ext cx="1844040" cy="368300"/>
          </a:xfrm>
          <a:prstGeom prst="rect">
            <a:avLst/>
          </a:prstGeom>
          <a:noFill/>
        </p:spPr>
        <p:txBody>
          <a:bodyPr wrap="square" rtlCol="0">
            <a:spAutoFit/>
          </a:bodyPr>
          <a:p>
            <a:r>
              <a:rPr lang="zh-CN" altLang="en-US">
                <a:solidFill>
                  <a:schemeClr val="bg1"/>
                </a:solidFill>
              </a:rPr>
              <a:t>数据双向绑定</a:t>
            </a:r>
            <a:endParaRPr lang="zh-CN" altLang="en-US">
              <a:solidFill>
                <a:schemeClr val="bg1"/>
              </a:solidFill>
            </a:endParaRPr>
          </a:p>
        </p:txBody>
      </p:sp>
      <p:pic>
        <p:nvPicPr>
          <p:cNvPr id="13" name="图片 12" descr="452002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96670" y="2692400"/>
            <a:ext cx="640080" cy="640080"/>
          </a:xfrm>
          <a:prstGeom prst="rect">
            <a:avLst/>
          </a:prstGeom>
        </p:spPr>
      </p:pic>
      <p:cxnSp>
        <p:nvCxnSpPr>
          <p:cNvPr id="14" name="直接箭头连接符 13"/>
          <p:cNvCxnSpPr/>
          <p:nvPr/>
        </p:nvCxnSpPr>
        <p:spPr>
          <a:xfrm>
            <a:off x="1924685" y="2847340"/>
            <a:ext cx="124841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 idx="1"/>
            <a:endCxn id="13" idx="3"/>
          </p:cNvCxnSpPr>
          <p:nvPr/>
        </p:nvCxnSpPr>
        <p:spPr>
          <a:xfrm flipH="1">
            <a:off x="1936750" y="3001645"/>
            <a:ext cx="120586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174240" y="2479040"/>
            <a:ext cx="730250" cy="368300"/>
          </a:xfrm>
          <a:prstGeom prst="rect">
            <a:avLst/>
          </a:prstGeom>
          <a:noFill/>
        </p:spPr>
        <p:txBody>
          <a:bodyPr wrap="square" rtlCol="0">
            <a:spAutoFit/>
          </a:bodyPr>
          <a:p>
            <a:r>
              <a:rPr lang="zh-CN" altLang="en-US">
                <a:solidFill>
                  <a:schemeClr val="bg1"/>
                </a:solidFill>
              </a:rPr>
              <a:t>交互</a:t>
            </a:r>
            <a:endParaRPr lang="zh-CN" altLang="en-US">
              <a:solidFill>
                <a:schemeClr val="bg1"/>
              </a:solidFill>
            </a:endParaRPr>
          </a:p>
        </p:txBody>
      </p:sp>
      <p:sp>
        <p:nvSpPr>
          <p:cNvPr id="17" name="文本框 16"/>
          <p:cNvSpPr txBox="1"/>
          <p:nvPr/>
        </p:nvSpPr>
        <p:spPr>
          <a:xfrm>
            <a:off x="2183765" y="3009265"/>
            <a:ext cx="730250" cy="368300"/>
          </a:xfrm>
          <a:prstGeom prst="rect">
            <a:avLst/>
          </a:prstGeom>
          <a:noFill/>
        </p:spPr>
        <p:txBody>
          <a:bodyPr wrap="square" rtlCol="0">
            <a:spAutoFit/>
          </a:bodyPr>
          <a:p>
            <a:r>
              <a:rPr lang="zh-CN" altLang="en-US">
                <a:solidFill>
                  <a:schemeClr val="bg1"/>
                </a:solidFill>
              </a:rPr>
              <a:t>呈现</a:t>
            </a:r>
            <a:endParaRPr lang="zh-CN" altLang="en-US">
              <a:solidFill>
                <a:schemeClr val="bg1"/>
              </a:solidFill>
            </a:endParaRPr>
          </a:p>
        </p:txBody>
      </p:sp>
      <p:sp>
        <p:nvSpPr>
          <p:cNvPr id="12" name="下箭头 11"/>
          <p:cNvSpPr/>
          <p:nvPr/>
        </p:nvSpPr>
        <p:spPr>
          <a:xfrm>
            <a:off x="5331460" y="3917950"/>
            <a:ext cx="248285" cy="368300"/>
          </a:xfrm>
          <a:prstGeom prst="downArrow">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p:cNvPicPr>
            <a:picLocks noChangeAspect="1"/>
          </p:cNvPicPr>
          <p:nvPr/>
        </p:nvPicPr>
        <p:blipFill>
          <a:blip r:embed="rId3"/>
          <a:stretch>
            <a:fillRect/>
          </a:stretch>
        </p:blipFill>
        <p:spPr>
          <a:xfrm>
            <a:off x="3865245" y="4552950"/>
            <a:ext cx="1162050" cy="428625"/>
          </a:xfrm>
          <a:prstGeom prst="rect">
            <a:avLst/>
          </a:prstGeom>
        </p:spPr>
      </p:pic>
      <p:sp>
        <p:nvSpPr>
          <p:cNvPr id="19" name="文本框 18"/>
          <p:cNvSpPr txBox="1"/>
          <p:nvPr/>
        </p:nvSpPr>
        <p:spPr>
          <a:xfrm>
            <a:off x="2174240" y="4552950"/>
            <a:ext cx="1484630" cy="368300"/>
          </a:xfrm>
          <a:prstGeom prst="rect">
            <a:avLst/>
          </a:prstGeom>
          <a:noFill/>
        </p:spPr>
        <p:txBody>
          <a:bodyPr wrap="square" rtlCol="0">
            <a:spAutoFit/>
          </a:bodyPr>
          <a:p>
            <a:r>
              <a:rPr lang="zh-CN" altLang="en-US">
                <a:solidFill>
                  <a:schemeClr val="bg1"/>
                </a:solidFill>
              </a:rPr>
              <a:t>响应式框架</a:t>
            </a:r>
            <a:endParaRPr lang="zh-CN" altLang="en-US">
              <a:solidFill>
                <a:schemeClr val="bg1"/>
              </a:solidFill>
            </a:endParaRPr>
          </a:p>
        </p:txBody>
      </p:sp>
      <p:pic>
        <p:nvPicPr>
          <p:cNvPr id="20" name="图片 19"/>
          <p:cNvPicPr>
            <a:picLocks noChangeAspect="1"/>
          </p:cNvPicPr>
          <p:nvPr/>
        </p:nvPicPr>
        <p:blipFill>
          <a:blip r:embed="rId4"/>
          <a:stretch>
            <a:fillRect/>
          </a:stretch>
        </p:blipFill>
        <p:spPr>
          <a:xfrm>
            <a:off x="5467985" y="4524375"/>
            <a:ext cx="1628775" cy="457200"/>
          </a:xfrm>
          <a:prstGeom prst="rect">
            <a:avLst/>
          </a:prstGeom>
        </p:spPr>
      </p:pic>
      <p:pic>
        <p:nvPicPr>
          <p:cNvPr id="21" name="图片 20"/>
          <p:cNvPicPr>
            <a:picLocks noChangeAspect="1"/>
          </p:cNvPicPr>
          <p:nvPr/>
        </p:nvPicPr>
        <p:blipFill>
          <a:blip r:embed="rId5"/>
          <a:stretch>
            <a:fillRect/>
          </a:stretch>
        </p:blipFill>
        <p:spPr>
          <a:xfrm>
            <a:off x="7691755" y="4552950"/>
            <a:ext cx="1114425" cy="390525"/>
          </a:xfrm>
          <a:prstGeom prst="rect">
            <a:avLst/>
          </a:prstGeom>
        </p:spPr>
      </p:pic>
      <p:sp>
        <p:nvSpPr>
          <p:cNvPr id="22" name="下箭头 21"/>
          <p:cNvSpPr/>
          <p:nvPr/>
        </p:nvSpPr>
        <p:spPr>
          <a:xfrm>
            <a:off x="4239260" y="5239385"/>
            <a:ext cx="248285" cy="368300"/>
          </a:xfrm>
          <a:prstGeom prst="downArrow">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783965" y="5744210"/>
            <a:ext cx="1158240" cy="368300"/>
          </a:xfrm>
          <a:prstGeom prst="rect">
            <a:avLst/>
          </a:prstGeom>
          <a:noFill/>
        </p:spPr>
        <p:txBody>
          <a:bodyPr wrap="square" rtlCol="0">
            <a:spAutoFit/>
          </a:bodyPr>
          <a:p>
            <a:r>
              <a:rPr lang="zh-CN" altLang="en-US">
                <a:solidFill>
                  <a:schemeClr val="bg1"/>
                </a:solidFill>
              </a:rPr>
              <a:t>变化侦测</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280920"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Microsoft YaHei" panose="020B0503020204020204" pitchFamily="34" charset="-122"/>
                <a:ea typeface="Microsoft YaHei" panose="020B0503020204020204" pitchFamily="34" charset="-122"/>
              </a:rPr>
              <a:t>Pull / Push</a:t>
            </a:r>
            <a:endParaRPr lang="en-US"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useBgFill="1">
        <p:nvSpPr>
          <p:cNvPr id="74" name="Oval 7"/>
          <p:cNvSpPr/>
          <p:nvPr/>
        </p:nvSpPr>
        <p:spPr>
          <a:xfrm>
            <a:off x="4004310" y="1884045"/>
            <a:ext cx="1116000" cy="1080000"/>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Microsoft YaHei" panose="020B0503020204020204" pitchFamily="34" charset="-122"/>
                <a:ea typeface="Microsoft YaHei" panose="020B0503020204020204" pitchFamily="34" charset="-122"/>
              </a:rPr>
              <a:t>DOM</a:t>
            </a:r>
            <a:endParaRPr lang="en-US" altLang="en-GB">
              <a:solidFill>
                <a:schemeClr val="bg1"/>
              </a:solidFill>
              <a:latin typeface="Microsoft YaHei" panose="020B0503020204020204" pitchFamily="34" charset="-122"/>
              <a:ea typeface="Microsoft YaHei" panose="020B0503020204020204" pitchFamily="34" charset="-122"/>
            </a:endParaRPr>
          </a:p>
        </p:txBody>
      </p:sp>
      <p:sp useBgFill="1">
        <p:nvSpPr>
          <p:cNvPr id="4" name="Oval 7"/>
          <p:cNvSpPr/>
          <p:nvPr/>
        </p:nvSpPr>
        <p:spPr>
          <a:xfrm>
            <a:off x="1547084" y="1885183"/>
            <a:ext cx="1080000" cy="1080000"/>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icrosoft YaHei" panose="020B0503020204020204" pitchFamily="34" charset="-122"/>
                <a:ea typeface="Microsoft YaHei" panose="020B0503020204020204" pitchFamily="34" charset="-122"/>
              </a:rPr>
              <a:t>数据状态</a:t>
            </a:r>
            <a:endParaRPr lang="zh-CN" altLang="en-US">
              <a:solidFill>
                <a:schemeClr val="bg1"/>
              </a:solidFill>
              <a:latin typeface="Microsoft YaHei" panose="020B0503020204020204" pitchFamily="34" charset="-122"/>
              <a:ea typeface="Microsoft YaHei" panose="020B0503020204020204" pitchFamily="34" charset="-122"/>
            </a:endParaRPr>
          </a:p>
        </p:txBody>
      </p:sp>
      <p:sp>
        <p:nvSpPr>
          <p:cNvPr id="6" name="折角形 5"/>
          <p:cNvSpPr/>
          <p:nvPr/>
        </p:nvSpPr>
        <p:spPr>
          <a:xfrm>
            <a:off x="6931025" y="1885315"/>
            <a:ext cx="997585" cy="1056005"/>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icrosoft YaHei" panose="020B0503020204020204" pitchFamily="34" charset="-122"/>
                <a:ea typeface="Microsoft YaHei" panose="020B0503020204020204" pitchFamily="34" charset="-122"/>
              </a:rPr>
              <a:t>用户</a:t>
            </a:r>
            <a:endParaRPr lang="zh-CN" altLang="en-US">
              <a:latin typeface="Microsoft YaHei" panose="020B0503020204020204" pitchFamily="34" charset="-122"/>
              <a:ea typeface="Microsoft YaHei" panose="020B0503020204020204" pitchFamily="34" charset="-122"/>
            </a:endParaRPr>
          </a:p>
          <a:p>
            <a:pPr algn="ctr"/>
            <a:r>
              <a:rPr lang="zh-CN" altLang="en-US">
                <a:latin typeface="Microsoft YaHei" panose="020B0503020204020204" pitchFamily="34" charset="-122"/>
                <a:ea typeface="Microsoft YaHei" panose="020B0503020204020204" pitchFamily="34" charset="-122"/>
              </a:rPr>
              <a:t>界面</a:t>
            </a:r>
            <a:endParaRPr lang="zh-CN" altLang="en-US">
              <a:latin typeface="Microsoft YaHei" panose="020B0503020204020204" pitchFamily="34" charset="-122"/>
              <a:ea typeface="Microsoft YaHei" panose="020B0503020204020204" pitchFamily="34" charset="-122"/>
            </a:endParaRPr>
          </a:p>
        </p:txBody>
      </p:sp>
      <p:cxnSp>
        <p:nvCxnSpPr>
          <p:cNvPr id="7" name="直接箭头连接符 6"/>
          <p:cNvCxnSpPr>
            <a:stCxn id="4" idx="6"/>
            <a:endCxn id="74" idx="2"/>
          </p:cNvCxnSpPr>
          <p:nvPr/>
        </p:nvCxnSpPr>
        <p:spPr>
          <a:xfrm flipV="1">
            <a:off x="2626995" y="2424430"/>
            <a:ext cx="1377315" cy="127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5120005" y="2413635"/>
            <a:ext cx="1811020" cy="1079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892425" y="2006600"/>
            <a:ext cx="84645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生成</a:t>
            </a:r>
            <a:endParaRPr lang="zh-CN" altLang="en-US" sz="1400">
              <a:solidFill>
                <a:schemeClr val="bg1"/>
              </a:solidFill>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5769610" y="2006600"/>
            <a:ext cx="84645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输出</a:t>
            </a:r>
            <a:endParaRPr lang="zh-CN" altLang="en-US" sz="14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useBgFill="1">
        <p:nvSpPr>
          <p:cNvPr id="74" name="Oval 7"/>
          <p:cNvSpPr/>
          <p:nvPr/>
        </p:nvSpPr>
        <p:spPr>
          <a:xfrm>
            <a:off x="4004310" y="1884045"/>
            <a:ext cx="1116000" cy="1080000"/>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Microsoft YaHei" panose="020B0503020204020204" pitchFamily="34" charset="-122"/>
                <a:ea typeface="Microsoft YaHei" panose="020B0503020204020204" pitchFamily="34" charset="-122"/>
              </a:rPr>
              <a:t>DOM</a:t>
            </a:r>
            <a:endParaRPr lang="en-US" altLang="en-GB">
              <a:solidFill>
                <a:schemeClr val="bg1"/>
              </a:solidFill>
              <a:latin typeface="Microsoft YaHei" panose="020B0503020204020204" pitchFamily="34" charset="-122"/>
              <a:ea typeface="Microsoft YaHei" panose="020B0503020204020204" pitchFamily="34" charset="-122"/>
            </a:endParaRPr>
          </a:p>
        </p:txBody>
      </p:sp>
      <p:sp useBgFill="1">
        <p:nvSpPr>
          <p:cNvPr id="4" name="Oval 7"/>
          <p:cNvSpPr/>
          <p:nvPr/>
        </p:nvSpPr>
        <p:spPr>
          <a:xfrm>
            <a:off x="1547084" y="1885183"/>
            <a:ext cx="1080000" cy="1080000"/>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icrosoft YaHei" panose="020B0503020204020204" pitchFamily="34" charset="-122"/>
                <a:ea typeface="Microsoft YaHei" panose="020B0503020204020204" pitchFamily="34" charset="-122"/>
              </a:rPr>
              <a:t>数据状态</a:t>
            </a:r>
            <a:endParaRPr lang="zh-CN" altLang="en-US">
              <a:solidFill>
                <a:schemeClr val="bg1"/>
              </a:solidFill>
              <a:latin typeface="Microsoft YaHei" panose="020B0503020204020204" pitchFamily="34" charset="-122"/>
              <a:ea typeface="Microsoft YaHei" panose="020B0503020204020204" pitchFamily="34" charset="-122"/>
            </a:endParaRPr>
          </a:p>
        </p:txBody>
      </p:sp>
      <p:sp>
        <p:nvSpPr>
          <p:cNvPr id="5" name="矩形 4"/>
          <p:cNvSpPr/>
          <p:nvPr/>
        </p:nvSpPr>
        <p:spPr>
          <a:xfrm>
            <a:off x="2532380" y="3864610"/>
            <a:ext cx="1125855" cy="997585"/>
          </a:xfrm>
          <a:prstGeom prst="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icrosoft YaHei" panose="020B0503020204020204" pitchFamily="34" charset="-122"/>
                <a:ea typeface="Microsoft YaHei" panose="020B0503020204020204" pitchFamily="34" charset="-122"/>
                <a:cs typeface="Microsoft YaHei" panose="020B0503020204020204" pitchFamily="34" charset="-122"/>
              </a:rPr>
              <a:t>VUE</a:t>
            </a:r>
            <a:endParaRPr lang="en-US" altLang="zh-CN">
              <a:latin typeface="Microsoft YaHei" panose="020B0503020204020204" pitchFamily="34" charset="-122"/>
              <a:ea typeface="Microsoft YaHei" panose="020B0503020204020204" pitchFamily="34" charset="-122"/>
              <a:cs typeface="Microsoft YaHei" panose="020B0503020204020204" pitchFamily="34" charset="-122"/>
            </a:endParaRPr>
          </a:p>
          <a:p>
            <a:pPr algn="ctr"/>
            <a:r>
              <a:rPr lang="zh-CN" altLang="en-US">
                <a:latin typeface="Microsoft YaHei" panose="020B0503020204020204" pitchFamily="34" charset="-122"/>
                <a:ea typeface="Microsoft YaHei" panose="020B0503020204020204" pitchFamily="34" charset="-122"/>
                <a:cs typeface="Microsoft YaHei" panose="020B0503020204020204" pitchFamily="34" charset="-122"/>
              </a:rPr>
              <a:t>模板</a:t>
            </a:r>
            <a:endParaRPr lang="zh-CN" altLang="en-US">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6" name="折角形 5"/>
          <p:cNvSpPr/>
          <p:nvPr/>
        </p:nvSpPr>
        <p:spPr>
          <a:xfrm>
            <a:off x="6931025" y="1885315"/>
            <a:ext cx="997585" cy="1056005"/>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icrosoft YaHei" panose="020B0503020204020204" pitchFamily="34" charset="-122"/>
                <a:ea typeface="Microsoft YaHei" panose="020B0503020204020204" pitchFamily="34" charset="-122"/>
              </a:rPr>
              <a:t>用户</a:t>
            </a:r>
            <a:endParaRPr lang="zh-CN" altLang="en-US">
              <a:latin typeface="Microsoft YaHei" panose="020B0503020204020204" pitchFamily="34" charset="-122"/>
              <a:ea typeface="Microsoft YaHei" panose="020B0503020204020204" pitchFamily="34" charset="-122"/>
            </a:endParaRPr>
          </a:p>
          <a:p>
            <a:pPr algn="ctr"/>
            <a:r>
              <a:rPr lang="zh-CN" altLang="en-US">
                <a:latin typeface="Microsoft YaHei" panose="020B0503020204020204" pitchFamily="34" charset="-122"/>
                <a:ea typeface="Microsoft YaHei" panose="020B0503020204020204" pitchFamily="34" charset="-122"/>
              </a:rPr>
              <a:t>界面</a:t>
            </a:r>
            <a:endParaRPr lang="zh-CN" altLang="en-US">
              <a:latin typeface="Microsoft YaHei" panose="020B0503020204020204" pitchFamily="34" charset="-122"/>
              <a:ea typeface="Microsoft YaHei" panose="020B0503020204020204" pitchFamily="34" charset="-122"/>
            </a:endParaRPr>
          </a:p>
        </p:txBody>
      </p:sp>
      <p:cxnSp>
        <p:nvCxnSpPr>
          <p:cNvPr id="7" name="直接箭头连接符 6"/>
          <p:cNvCxnSpPr>
            <a:stCxn id="4" idx="6"/>
            <a:endCxn id="74" idx="2"/>
          </p:cNvCxnSpPr>
          <p:nvPr/>
        </p:nvCxnSpPr>
        <p:spPr>
          <a:xfrm flipV="1">
            <a:off x="2626995" y="2424430"/>
            <a:ext cx="1377315" cy="127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5120005" y="2413635"/>
            <a:ext cx="1811020" cy="1079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31490" y="2241550"/>
            <a:ext cx="325120" cy="368300"/>
          </a:xfrm>
          <a:prstGeom prst="rect">
            <a:avLst/>
          </a:prstGeom>
          <a:noFill/>
        </p:spPr>
        <p:txBody>
          <a:bodyPr wrap="square" rtlCol="0">
            <a:spAutoFit/>
          </a:bodyPr>
          <a:p>
            <a:r>
              <a:rPr lang="en-US" altLang="zh-CN">
                <a:solidFill>
                  <a:srgbClr val="FF0000"/>
                </a:solidFill>
                <a:latin typeface="Microsoft YaHei" panose="020B0503020204020204" pitchFamily="34" charset="-122"/>
                <a:ea typeface="Microsoft YaHei" panose="020B0503020204020204" pitchFamily="34" charset="-122"/>
              </a:rPr>
              <a:t>X</a:t>
            </a:r>
            <a:endParaRPr lang="en-US" altLang="zh-CN">
              <a:solidFill>
                <a:srgbClr val="FF0000"/>
              </a:solidFill>
              <a:latin typeface="Microsoft YaHei" panose="020B0503020204020204" pitchFamily="34" charset="-122"/>
              <a:ea typeface="Microsoft YaHei" panose="020B0503020204020204" pitchFamily="34" charset="-122"/>
            </a:endParaRPr>
          </a:p>
        </p:txBody>
      </p:sp>
      <p:cxnSp>
        <p:nvCxnSpPr>
          <p:cNvPr id="9" name="直接箭头连接符 8"/>
          <p:cNvCxnSpPr>
            <a:stCxn id="4" idx="4"/>
            <a:endCxn id="5" idx="0"/>
          </p:cNvCxnSpPr>
          <p:nvPr/>
        </p:nvCxnSpPr>
        <p:spPr>
          <a:xfrm>
            <a:off x="2087245" y="2965450"/>
            <a:ext cx="1008380" cy="899160"/>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0"/>
            <a:endCxn id="74" idx="2"/>
          </p:cNvCxnSpPr>
          <p:nvPr/>
        </p:nvCxnSpPr>
        <p:spPr>
          <a:xfrm flipV="1">
            <a:off x="3095625" y="2424430"/>
            <a:ext cx="908685" cy="1440180"/>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892425" y="2006600"/>
            <a:ext cx="84645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生成</a:t>
            </a:r>
            <a:endParaRPr lang="zh-CN" altLang="en-US" sz="1400">
              <a:solidFill>
                <a:schemeClr val="bg1"/>
              </a:solidFill>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5769610" y="2006600"/>
            <a:ext cx="84645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输出</a:t>
            </a:r>
            <a:endParaRPr lang="zh-CN" altLang="en-US" sz="1400">
              <a:solidFill>
                <a:schemeClr val="bg1"/>
              </a:solidFill>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2811780" y="3275965"/>
            <a:ext cx="54419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映射</a:t>
            </a:r>
            <a:endParaRPr lang="zh-CN" altLang="en-US" sz="1400">
              <a:solidFill>
                <a:schemeClr val="bg1"/>
              </a:solidFill>
              <a:latin typeface="Microsoft YaHei" panose="020B0503020204020204" pitchFamily="34" charset="-122"/>
              <a:ea typeface="Microsoft YaHei" panose="020B0503020204020204" pitchFamily="34" charset="-122"/>
            </a:endParaRPr>
          </a:p>
        </p:txBody>
      </p:sp>
      <p:sp>
        <p:nvSpPr>
          <p:cNvPr id="16" name="Freeform 31"/>
          <p:cNvSpPr/>
          <p:nvPr/>
        </p:nvSpPr>
        <p:spPr>
          <a:xfrm>
            <a:off x="4788108" y="3956659"/>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4818380" y="4493895"/>
            <a:ext cx="3110230" cy="368300"/>
          </a:xfrm>
          <a:prstGeom prst="rect">
            <a:avLst/>
          </a:prstGeom>
          <a:noFill/>
        </p:spPr>
        <p:txBody>
          <a:bodyPr wrap="square" rtlCol="0">
            <a:spAutoFit/>
          </a:bodyPr>
          <a:p>
            <a:r>
              <a:rPr lang="zh-CN" altLang="en-US">
                <a:solidFill>
                  <a:schemeClr val="bg1"/>
                </a:solidFill>
                <a:latin typeface="Microsoft YaHei" panose="020B0503020204020204" pitchFamily="34" charset="-122"/>
                <a:ea typeface="Microsoft YaHei" panose="020B0503020204020204" pitchFamily="34" charset="-122"/>
              </a:rPr>
              <a:t>如何确定状态发生什么变化？</a:t>
            </a:r>
            <a:endParaRPr lang="zh-CN" altLang="en-US">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 calcmode="lin" valueType="num">
                                      <p:cBhvr>
                                        <p:cTn id="9" dur="500" fill="hold"/>
                                        <p:tgtEl>
                                          <p:spTgt spid="16"/>
                                        </p:tgtEl>
                                        <p:attrNameLst>
                                          <p:attrName>style.rotation</p:attrName>
                                        </p:attrNameLst>
                                      </p:cBhvr>
                                      <p:tavLst>
                                        <p:tav tm="0">
                                          <p:val>
                                            <p:fltVal val="90"/>
                                          </p:val>
                                        </p:tav>
                                        <p:tav tm="100000">
                                          <p:val>
                                            <p:fltVal val="0"/>
                                          </p:val>
                                        </p:tav>
                                      </p:tavLst>
                                    </p:anim>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tags/tag1.xml><?xml version="1.0" encoding="utf-8"?>
<p:tagLst xmlns:p="http://schemas.openxmlformats.org/presentationml/2006/main">
  <p:tag name="WM_BEAUTIFY_ZORDER_FLAG_TAG" val="1"/>
</p:tagLst>
</file>

<file path=ppt/tags/tag10.xml><?xml version="1.0" encoding="utf-8"?>
<p:tagLst xmlns:p="http://schemas.openxmlformats.org/presentationml/2006/main">
  <p:tag name="WM_BEAUTIFY_ZORDER_FLAG_TAG" val="10"/>
</p:tagLst>
</file>

<file path=ppt/tags/tag11.xml><?xml version="1.0" encoding="utf-8"?>
<p:tagLst xmlns:p="http://schemas.openxmlformats.org/presentationml/2006/main">
  <p:tag name="WM_BEAUTIFY_ZORDER_FLAG_TAG" val="11"/>
</p:tagLst>
</file>

<file path=ppt/tags/tag12.xml><?xml version="1.0" encoding="utf-8"?>
<p:tagLst xmlns:p="http://schemas.openxmlformats.org/presentationml/2006/main">
  <p:tag name="WM_BEAUTIFY_ZORDER_FLAG_TAG" val="12"/>
</p:tagLst>
</file>

<file path=ppt/tags/tag13.xml><?xml version="1.0" encoding="utf-8"?>
<p:tagLst xmlns:p="http://schemas.openxmlformats.org/presentationml/2006/main">
  <p:tag name="WM_BEAUTIFY_ZORDER_FLAG_TAG" val="13"/>
</p:tagLst>
</file>

<file path=ppt/tags/tag2.xml><?xml version="1.0" encoding="utf-8"?>
<p:tagLst xmlns:p="http://schemas.openxmlformats.org/presentationml/2006/main">
  <p:tag name="WM_BEAUTIFY_ZORDER_FLAG_TAG" val="2"/>
</p:tagLst>
</file>

<file path=ppt/tags/tag3.xml><?xml version="1.0" encoding="utf-8"?>
<p:tagLst xmlns:p="http://schemas.openxmlformats.org/presentationml/2006/main">
  <p:tag name="WM_BEAUTIFY_ZORDER_FLAG_TAG" val="3"/>
</p:tagLst>
</file>

<file path=ppt/tags/tag4.xml><?xml version="1.0" encoding="utf-8"?>
<p:tagLst xmlns:p="http://schemas.openxmlformats.org/presentationml/2006/main">
  <p:tag name="WM_BEAUTIFY_ZORDER_FLAG_TAG" val="4"/>
</p:tagLst>
</file>

<file path=ppt/tags/tag5.xml><?xml version="1.0" encoding="utf-8"?>
<p:tagLst xmlns:p="http://schemas.openxmlformats.org/presentationml/2006/main">
  <p:tag name="WM_BEAUTIFY_ZORDER_FLAG_TAG" val="5"/>
</p:tagLst>
</file>

<file path=ppt/tags/tag6.xml><?xml version="1.0" encoding="utf-8"?>
<p:tagLst xmlns:p="http://schemas.openxmlformats.org/presentationml/2006/main">
  <p:tag name="WM_BEAUTIFY_ZORDER_FLAG_TAG" val="6"/>
</p:tagLst>
</file>

<file path=ppt/tags/tag7.xml><?xml version="1.0" encoding="utf-8"?>
<p:tagLst xmlns:p="http://schemas.openxmlformats.org/presentationml/2006/main">
  <p:tag name="WM_BEAUTIFY_ZORDER_FLAG_TAG" val="7"/>
</p:tagLst>
</file>

<file path=ppt/tags/tag8.xml><?xml version="1.0" encoding="utf-8"?>
<p:tagLst xmlns:p="http://schemas.openxmlformats.org/presentationml/2006/main">
  <p:tag name="WM_BEAUTIFY_ZORDER_FLAG_TAG" val="8"/>
</p:tagLst>
</file>

<file path=ppt/tags/tag9.xml><?xml version="1.0" encoding="utf-8"?>
<p:tagLst xmlns:p="http://schemas.openxmlformats.org/presentationml/2006/main">
  <p:tag name="WM_BEAUTIFY_ZORDER_FLAG_TAG"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14094</Words>
  <Application>WPS 演示</Application>
  <PresentationFormat>宽屏</PresentationFormat>
  <Paragraphs>770</Paragraphs>
  <Slides>46</Slides>
  <Notes>24</Notes>
  <HiddenSlides>0</HiddenSlides>
  <MMClips>0</MMClips>
  <ScaleCrop>false</ScaleCrop>
  <HeadingPairs>
    <vt:vector size="6" baseType="variant">
      <vt:variant>
        <vt:lpstr>已用的字体</vt:lpstr>
      </vt:variant>
      <vt:variant>
        <vt:i4>27</vt:i4>
      </vt:variant>
      <vt:variant>
        <vt:lpstr>主题</vt:lpstr>
      </vt:variant>
      <vt:variant>
        <vt:i4>3</vt:i4>
      </vt:variant>
      <vt:variant>
        <vt:lpstr>幻灯片标题</vt:lpstr>
      </vt:variant>
      <vt:variant>
        <vt:i4>46</vt:i4>
      </vt:variant>
    </vt:vector>
  </HeadingPairs>
  <TitlesOfParts>
    <vt:vector size="76" baseType="lpstr">
      <vt:lpstr>Arial</vt:lpstr>
      <vt:lpstr>SimSun</vt:lpstr>
      <vt:lpstr>Wingdings</vt:lpstr>
      <vt:lpstr>微软雅黑 Light</vt:lpstr>
      <vt:lpstr>SimHei</vt:lpstr>
      <vt:lpstr>迷你简中等线</vt:lpstr>
      <vt:lpstr>Calibri</vt:lpstr>
      <vt:lpstr>FontAwesome</vt:lpstr>
      <vt:lpstr>Dense</vt:lpstr>
      <vt:lpstr>Yu Gothic UI Light</vt:lpstr>
      <vt:lpstr>Kozuka Gothic Pro R</vt:lpstr>
      <vt:lpstr>Microsoft YaHei</vt:lpstr>
      <vt:lpstr>Wide Latin</vt:lpstr>
      <vt:lpstr>Calibri Light</vt:lpstr>
      <vt:lpstr>等线</vt:lpstr>
      <vt:lpstr>Arial Unicode MS</vt:lpstr>
      <vt:lpstr>等线 Light</vt:lpstr>
      <vt:lpstr>Dekko</vt:lpstr>
      <vt:lpstr>Open Sans</vt:lpstr>
      <vt:lpstr>Abel</vt:lpstr>
      <vt:lpstr>PMingLiU-ExtB</vt:lpstr>
      <vt:lpstr>Gill Sans</vt:lpstr>
      <vt:lpstr>Lato Light</vt:lpstr>
      <vt:lpstr>Segoe Print</vt:lpstr>
      <vt:lpstr>Meiryo</vt:lpstr>
      <vt:lpstr>Arial Narrow</vt:lpstr>
      <vt:lpstr>Gill Sans MT</vt:lpstr>
      <vt:lpstr>Office 主题​​</vt:lpstr>
      <vt:lpstr>Office 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LINI5</cp:lastModifiedBy>
  <cp:revision>137</cp:revision>
  <dcterms:created xsi:type="dcterms:W3CDTF">2017-06-21T08:21:00Z</dcterms:created>
  <dcterms:modified xsi:type="dcterms:W3CDTF">2019-06-01T14:03:08Z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y fmtid="{D5CDD505-2E9C-101B-9397-08002B2CF9AE}" pid="3" name="KSORubyTemplateID">
    <vt:lpwstr>13</vt:lpwstr>
  </property>
</Properties>
</file>