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79" r:id="rId4"/>
    <p:sldId id="280" r:id="rId5"/>
    <p:sldId id="281" r:id="rId6"/>
    <p:sldId id="262" r:id="rId7"/>
    <p:sldId id="282" r:id="rId8"/>
    <p:sldId id="283" r:id="rId9"/>
    <p:sldId id="284" r:id="rId10"/>
    <p:sldId id="285" r:id="rId11"/>
    <p:sldId id="286" r:id="rId12"/>
    <p:sldId id="28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654"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A1071-CD44-484B-976E-CE18AC9B94A6}" type="datetimeFigureOut">
              <a:rPr lang="en-US" smtClean="0"/>
              <a:t>6/13/2023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25740-B29B-4F07-AC03-96AEC5F314D4}" type="slidenum">
              <a:rPr lang="en-US" smtClean="0"/>
              <a:t>‹#›</a:t>
            </a:fld>
            <a:endParaRPr lang="en-US"/>
          </a:p>
        </p:txBody>
      </p:sp>
    </p:spTree>
    <p:extLst>
      <p:ext uri="{BB962C8B-B14F-4D97-AF65-F5344CB8AC3E}">
        <p14:creationId xmlns:p14="http://schemas.microsoft.com/office/powerpoint/2010/main" val="12862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25740-B29B-4F07-AC03-96AEC5F314D4}" type="slidenum">
              <a:rPr lang="en-US" smtClean="0"/>
              <a:t>1</a:t>
            </a:fld>
            <a:endParaRPr lang="en-US"/>
          </a:p>
        </p:txBody>
      </p:sp>
    </p:spTree>
    <p:extLst>
      <p:ext uri="{BB962C8B-B14F-4D97-AF65-F5344CB8AC3E}">
        <p14:creationId xmlns:p14="http://schemas.microsoft.com/office/powerpoint/2010/main" val="3690220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828802"/>
            <a:ext cx="7772400" cy="871538"/>
          </a:xfrm>
        </p:spPr>
        <p:txBody>
          <a:bodyPr/>
          <a:lstStyle>
            <a:lvl1pPr algn="ctr">
              <a:defRPr sz="5400">
                <a:solidFill>
                  <a:srgbClr val="3760AA"/>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1" y="2686050"/>
            <a:ext cx="6400801" cy="51435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505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1992" y="91678"/>
            <a:ext cx="7144540" cy="251222"/>
          </a:xfrm>
        </p:spPr>
        <p:txBody>
          <a:bodyPr/>
          <a:lstStyle>
            <a:lvl1pPr>
              <a:defRPr>
                <a:sym typeface="Wingdings"/>
              </a:defRPr>
            </a:lvl1pPr>
          </a:lstStyle>
          <a:p>
            <a:r>
              <a:rPr lang="en-US" smtClean="0"/>
              <a:t>Click to edit Master title style</a:t>
            </a:r>
            <a:endParaRPr lang="en-US"/>
          </a:p>
        </p:txBody>
      </p:sp>
      <p:sp>
        <p:nvSpPr>
          <p:cNvPr id="3" name="Content Placeholder 2"/>
          <p:cNvSpPr>
            <a:spLocks noGrp="1"/>
          </p:cNvSpPr>
          <p:nvPr>
            <p:ph idx="1"/>
          </p:nvPr>
        </p:nvSpPr>
        <p:spPr>
          <a:xfrm>
            <a:off x="314326" y="571502"/>
            <a:ext cx="8620125" cy="4286249"/>
          </a:xfrm>
        </p:spPr>
        <p:txBody>
          <a:bodyPr/>
          <a:lstStyle>
            <a:lvl1pPr>
              <a:defRPr>
                <a:solidFill>
                  <a:srgbClr val="3760AA"/>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924C1D21-184E-4872-8E14-DFA31FFEA7E6}" type="slidenum">
              <a:rPr lang="en-US" smtClean="0"/>
              <a:t>‹#›</a:t>
            </a:fld>
            <a:endParaRPr lang="en-US"/>
          </a:p>
        </p:txBody>
      </p:sp>
    </p:spTree>
    <p:extLst>
      <p:ext uri="{BB962C8B-B14F-4D97-AF65-F5344CB8AC3E}">
        <p14:creationId xmlns:p14="http://schemas.microsoft.com/office/powerpoint/2010/main" val="51937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8965" y="2114550"/>
            <a:ext cx="8229601" cy="857250"/>
          </a:xfrm>
        </p:spPr>
        <p:txBody>
          <a:bodyPr/>
          <a:lstStyle>
            <a:lvl1pPr algn="ctr">
              <a:defRPr sz="4800">
                <a:solidFill>
                  <a:schemeClr val="accent1">
                    <a:lumMod val="75000"/>
                  </a:schemeClr>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C1D21-184E-4872-8E14-DFA31FFEA7E6}" type="slidenum">
              <a:rPr lang="en-US" smtClean="0"/>
              <a:t>‹#›</a:t>
            </a:fld>
            <a:endParaRPr lang="en-US"/>
          </a:p>
        </p:txBody>
      </p:sp>
    </p:spTree>
    <p:extLst>
      <p:ext uri="{BB962C8B-B14F-4D97-AF65-F5344CB8AC3E}">
        <p14:creationId xmlns:p14="http://schemas.microsoft.com/office/powerpoint/2010/main" val="402663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8279"/>
            <a:ext cx="8077200" cy="514350"/>
          </a:xfrm>
        </p:spPr>
        <p:txBody>
          <a:bodyPr rIns="0"/>
          <a:lstStyle/>
          <a:p>
            <a:r>
              <a:rPr lang="en-US" smtClean="0"/>
              <a:t>Click to edit Master title style</a:t>
            </a:r>
            <a:endParaRPr lang="en-US" dirty="0"/>
          </a:p>
        </p:txBody>
      </p:sp>
      <p:sp>
        <p:nvSpPr>
          <p:cNvPr id="3" name="Text Placeholder 2"/>
          <p:cNvSpPr>
            <a:spLocks noGrp="1"/>
          </p:cNvSpPr>
          <p:nvPr>
            <p:ph type="body" sz="half" idx="1"/>
          </p:nvPr>
        </p:nvSpPr>
        <p:spPr>
          <a:xfrm>
            <a:off x="457200" y="609600"/>
            <a:ext cx="3968262" cy="4229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66139" y="609600"/>
            <a:ext cx="4263537"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66138" y="2781300"/>
            <a:ext cx="4273062"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22"/>
          <p:cNvSpPr>
            <a:spLocks noGrp="1"/>
          </p:cNvSpPr>
          <p:nvPr>
            <p:ph type="sldNum" sz="quarter" idx="10"/>
          </p:nvPr>
        </p:nvSpPr>
        <p:spPr/>
        <p:txBody>
          <a:bodyPr/>
          <a:lstStyle>
            <a:lvl1pPr>
              <a:defRPr/>
            </a:lvl1pPr>
          </a:lstStyle>
          <a:p>
            <a:fld id="{924C1D21-184E-4872-8E14-DFA31FFEA7E6}" type="slidenum">
              <a:rPr lang="en-US" smtClean="0"/>
              <a:t>‹#›</a:t>
            </a:fld>
            <a:endParaRPr lang="en-US"/>
          </a:p>
        </p:txBody>
      </p:sp>
      <p:sp>
        <p:nvSpPr>
          <p:cNvPr id="7" name="TextBox 6"/>
          <p:cNvSpPr txBox="1"/>
          <p:nvPr/>
        </p:nvSpPr>
        <p:spPr>
          <a:xfrm>
            <a:off x="2790492" y="4923771"/>
            <a:ext cx="3594539" cy="323163"/>
          </a:xfrm>
          <a:prstGeom prst="rect">
            <a:avLst/>
          </a:prstGeom>
          <a:noFill/>
        </p:spPr>
        <p:txBody>
          <a:bodyPr wrap="square" lIns="91438" tIns="45719" rIns="91438" bIns="45719" rtlCol="0">
            <a:spAutoFit/>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500" smtClean="0">
                <a:solidFill>
                  <a:schemeClr val="accent1">
                    <a:lumMod val="75000"/>
                  </a:schemeClr>
                </a:solidFill>
              </a:rPr>
              <a:t>Computer Graphics</a:t>
            </a:r>
          </a:p>
        </p:txBody>
      </p:sp>
    </p:spTree>
    <p:extLst>
      <p:ext uri="{BB962C8B-B14F-4D97-AF65-F5344CB8AC3E}">
        <p14:creationId xmlns:p14="http://schemas.microsoft.com/office/powerpoint/2010/main" val="351574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rPr lang="en-US" smtClean="0"/>
              <a:t>Click to edit Master title style</a:t>
            </a:r>
            <a:endParaRPr/>
          </a:p>
        </p:txBody>
      </p:sp>
      <p:sp>
        <p:nvSpPr>
          <p:cNvPr id="23" name="Shape 23"/>
          <p:cNvSpPr>
            <a:spLocks noGrp="1"/>
          </p:cNvSpPr>
          <p:nvPr>
            <p:ph type="body" idx="1"/>
          </p:nvPr>
        </p:nvSpPr>
        <p:spPr>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TextBox 5"/>
          <p:cNvSpPr txBox="1"/>
          <p:nvPr/>
        </p:nvSpPr>
        <p:spPr>
          <a:xfrm>
            <a:off x="141802" y="4923770"/>
            <a:ext cx="4315898"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smtClean="0">
                <a:solidFill>
                  <a:schemeClr val="accent1">
                    <a:lumMod val="75000"/>
                  </a:schemeClr>
                </a:solidFill>
              </a:rPr>
              <a:t>Computer Vision</a:t>
            </a:r>
          </a:p>
        </p:txBody>
      </p:sp>
      <p:sp>
        <p:nvSpPr>
          <p:cNvPr id="7" name="Slide Number Placeholder 5">
            <a:extLst>
              <a:ext uri="{FF2B5EF4-FFF2-40B4-BE49-F238E27FC236}">
                <a16:creationId xmlns:a16="http://schemas.microsoft.com/office/drawing/2014/main" id="{4FC96612-9E2F-40CF-99EB-6E186AFA1352}"/>
              </a:ext>
            </a:extLst>
          </p:cNvPr>
          <p:cNvSpPr>
            <a:spLocks noGrp="1"/>
          </p:cNvSpPr>
          <p:nvPr>
            <p:ph type="sldNum" sz="quarter" idx="4"/>
          </p:nvPr>
        </p:nvSpPr>
        <p:spPr>
          <a:xfrm>
            <a:off x="8040414" y="4947419"/>
            <a:ext cx="956109" cy="219731"/>
          </a:xfrm>
          <a:prstGeom prst="rect">
            <a:avLst/>
          </a:prstGeom>
        </p:spPr>
        <p:txBody>
          <a:bodyPr/>
          <a:lstStyle>
            <a:lvl1pPr algn="r">
              <a:defRPr sz="1200">
                <a:solidFill>
                  <a:schemeClr val="bg2">
                    <a:lumMod val="50000"/>
                  </a:schemeClr>
                </a:solidFill>
              </a:defRPr>
            </a:lvl1pPr>
          </a:lstStyle>
          <a:p>
            <a:fld id="{924C1D21-184E-4872-8E14-DFA31FFEA7E6}" type="slidenum">
              <a:rPr lang="en-US" smtClean="0"/>
              <a:t>‹#›</a:t>
            </a:fld>
            <a:endParaRPr lang="en-US"/>
          </a:p>
        </p:txBody>
      </p:sp>
    </p:spTree>
    <p:extLst>
      <p:ext uri="{BB962C8B-B14F-4D97-AF65-F5344CB8AC3E}">
        <p14:creationId xmlns:p14="http://schemas.microsoft.com/office/powerpoint/2010/main" val="3227556697"/>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7662" y="91678"/>
            <a:ext cx="7144540" cy="25122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209551" y="514352"/>
            <a:ext cx="8696325" cy="43433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132948" y="4893864"/>
            <a:ext cx="2895600" cy="273844"/>
          </a:xfrm>
          <a:prstGeom prst="rect">
            <a:avLst/>
          </a:prstGeom>
        </p:spPr>
        <p:txBody>
          <a:bodyPr vert="horz" lIns="91440" tIns="45720" rIns="91440" bIns="45720" rtlCol="0" anchor="ctr"/>
          <a:lstStyle>
            <a:lvl1pPr algn="l">
              <a:defRPr sz="1200" b="1">
                <a:solidFill>
                  <a:schemeClr val="bg1"/>
                </a:solidFill>
              </a:defRPr>
            </a:lvl1pPr>
          </a:lstStyle>
          <a:p>
            <a:endParaRPr lang="en-US"/>
          </a:p>
        </p:txBody>
      </p:sp>
      <p:sp>
        <p:nvSpPr>
          <p:cNvPr id="6" name="Slide Number Placeholder 5"/>
          <p:cNvSpPr>
            <a:spLocks noGrp="1"/>
          </p:cNvSpPr>
          <p:nvPr>
            <p:ph type="sldNum" sz="quarter" idx="4"/>
          </p:nvPr>
        </p:nvSpPr>
        <p:spPr>
          <a:xfrm>
            <a:off x="8459212" y="4906832"/>
            <a:ext cx="400154" cy="240507"/>
          </a:xfrm>
          <a:prstGeom prst="rect">
            <a:avLst/>
          </a:prstGeom>
        </p:spPr>
        <p:txBody>
          <a:bodyPr vert="horz" lIns="91440" tIns="45720" rIns="91440" bIns="45720" rtlCol="0" anchor="ctr"/>
          <a:lstStyle>
            <a:lvl1pPr algn="r">
              <a:defRPr sz="1200" b="1">
                <a:solidFill>
                  <a:schemeClr val="bg1"/>
                </a:solidFill>
              </a:defRPr>
            </a:lvl1pPr>
          </a:lstStyle>
          <a:p>
            <a:fld id="{924C1D21-184E-4872-8E14-DFA31FFEA7E6}" type="slidenum">
              <a:rPr lang="en-US" smtClean="0"/>
              <a:t>‹#›</a:t>
            </a:fld>
            <a:endParaRPr lang="en-US"/>
          </a:p>
        </p:txBody>
      </p:sp>
    </p:spTree>
    <p:extLst>
      <p:ext uri="{BB962C8B-B14F-4D97-AF65-F5344CB8AC3E}">
        <p14:creationId xmlns:p14="http://schemas.microsoft.com/office/powerpoint/2010/main" val="4173094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r" defTabSz="914400" rtl="0" eaLnBrk="1" latinLnBrk="0" hangingPunct="1">
        <a:spcBef>
          <a:spcPct val="0"/>
        </a:spcBef>
        <a:buNone/>
        <a:defRPr sz="3000" b="1" kern="1200">
          <a:solidFill>
            <a:srgbClr val="3760AA"/>
          </a:solidFill>
          <a:effectLst>
            <a:outerShdw blurRad="38100" dist="38100" dir="2700000" algn="tl">
              <a:srgbClr val="000000">
                <a:alpha val="43137"/>
              </a:srgbClr>
            </a:outerShdw>
          </a:effectLst>
          <a:latin typeface="+mj-lt"/>
          <a:ea typeface="+mj-ea"/>
          <a:cs typeface="+mj-cs"/>
        </a:defRPr>
      </a:lvl1pPr>
    </p:titleStyle>
    <p:bodyStyle>
      <a:lvl1pPr marL="225425" indent="-225425" algn="l" defTabSz="914400" rtl="0" eaLnBrk="1" latinLnBrk="0" hangingPunct="1">
        <a:spcBef>
          <a:spcPct val="20000"/>
        </a:spcBef>
        <a:buFont typeface="Arial" pitchFamily="34" charset="0"/>
        <a:buChar char="•"/>
        <a:defRPr sz="2800" b="1" kern="1200">
          <a:solidFill>
            <a:schemeClr val="accent1">
              <a:lumMod val="75000"/>
            </a:schemeClr>
          </a:solidFill>
          <a:latin typeface="+mn-lt"/>
          <a:ea typeface="+mn-ea"/>
          <a:cs typeface="+mn-cs"/>
        </a:defRPr>
      </a:lvl1pPr>
      <a:lvl2pPr marL="688975" indent="-231775" algn="l" defTabSz="914400" rtl="0" eaLnBrk="1" latinLnBrk="0" hangingPunct="1">
        <a:spcBef>
          <a:spcPct val="20000"/>
        </a:spcBef>
        <a:buClr>
          <a:srgbClr val="C0000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70C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rgbClr val="FF0000"/>
        </a:buClr>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0"/>
            <a:ext cx="7772400" cy="871538"/>
          </a:xfrm>
        </p:spPr>
        <p:txBody>
          <a:bodyPr/>
          <a:lstStyle/>
          <a:p>
            <a:r>
              <a:rPr lang="vi-VN" sz="3600" smtClean="0">
                <a:solidFill>
                  <a:srgbClr val="FF0000"/>
                </a:solidFill>
              </a:rPr>
              <a:t>ĐỒ ÁN CHUYÊN NGÀNH 2:</a:t>
            </a:r>
            <a:endParaRPr lang="en-US" sz="3600" dirty="0">
              <a:solidFill>
                <a:srgbClr val="FF0000"/>
              </a:solidFill>
            </a:endParaRPr>
          </a:p>
        </p:txBody>
      </p:sp>
      <p:sp>
        <p:nvSpPr>
          <p:cNvPr id="3" name="Subtitle 2"/>
          <p:cNvSpPr>
            <a:spLocks noGrp="1"/>
          </p:cNvSpPr>
          <p:nvPr>
            <p:ph type="subTitle" idx="1"/>
          </p:nvPr>
        </p:nvSpPr>
        <p:spPr>
          <a:xfrm>
            <a:off x="609600" y="1962150"/>
            <a:ext cx="8077199" cy="1066800"/>
          </a:xfrm>
        </p:spPr>
        <p:txBody>
          <a:bodyPr>
            <a:noAutofit/>
          </a:bodyPr>
          <a:lstStyle/>
          <a:p>
            <a:r>
              <a:rPr lang="vi-VN" sz="3200" cap="all" smtClean="0">
                <a:solidFill>
                  <a:schemeClr val="tx2"/>
                </a:solidFill>
                <a:effectLst>
                  <a:outerShdw blurRad="38100" dist="38100" dir="2700000" algn="tl">
                    <a:srgbClr val="000000">
                      <a:alpha val="43137"/>
                    </a:srgbClr>
                  </a:outerShdw>
                </a:effectLst>
              </a:rPr>
              <a:t>XÂY DỰNG ỨNG DỤNG ĐIỂM DANH BẰNG NHẬN DIỆN KHUÔN MẶT</a:t>
            </a:r>
            <a:endParaRPr lang="en-US" sz="3200" dirty="0">
              <a:solidFill>
                <a:schemeClr val="tx2"/>
              </a:solidFill>
              <a:effectLst>
                <a:outerShdw blurRad="38100" dist="38100" dir="2700000" algn="tl">
                  <a:srgbClr val="000000">
                    <a:alpha val="43137"/>
                  </a:srgbClr>
                </a:outerShdw>
              </a:effectLst>
            </a:endParaRPr>
          </a:p>
        </p:txBody>
      </p:sp>
      <p:sp>
        <p:nvSpPr>
          <p:cNvPr id="5" name="Rectangle 4"/>
          <p:cNvSpPr/>
          <p:nvPr/>
        </p:nvSpPr>
        <p:spPr>
          <a:xfrm>
            <a:off x="76200" y="4171950"/>
            <a:ext cx="5529142" cy="646331"/>
          </a:xfrm>
          <a:prstGeom prst="rect">
            <a:avLst/>
          </a:prstGeom>
        </p:spPr>
        <p:txBody>
          <a:bodyPr wrap="none">
            <a:spAutoFit/>
          </a:bodyPr>
          <a:lstStyle/>
          <a:p>
            <a:r>
              <a:rPr lang="en-US" b="1" dirty="0" err="1" smtClean="0">
                <a:effectLst>
                  <a:outerShdw blurRad="38100" dist="38100" dir="2700000" algn="tl">
                    <a:srgbClr val="000000">
                      <a:alpha val="43137"/>
                    </a:srgbClr>
                  </a:outerShdw>
                </a:effectLst>
              </a:rPr>
              <a:t>Thực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hiện</a:t>
            </a:r>
            <a:r>
              <a:rPr lang="en-US" b="1" smtClean="0">
                <a:effectLst>
                  <a:outerShdw blurRad="38100" dist="38100" dir="2700000" algn="tl">
                    <a:srgbClr val="000000">
                      <a:alpha val="43137"/>
                    </a:srgbClr>
                  </a:outerShdw>
                </a:effectLst>
              </a:rPr>
              <a:t>: </a:t>
            </a:r>
            <a:r>
              <a:rPr lang="vi-VN" b="1" smtClean="0">
                <a:effectLst>
                  <a:outerShdw blurRad="38100" dist="38100" dir="2700000" algn="tl">
                    <a:srgbClr val="000000">
                      <a:alpha val="43137"/>
                    </a:srgbClr>
                  </a:outerShdw>
                </a:effectLst>
              </a:rPr>
              <a:t>Trần Ngọc Anh Dũng</a:t>
            </a:r>
          </a:p>
          <a:p>
            <a:r>
              <a:rPr lang="vi-VN" b="1" smtClean="0">
                <a:effectLst>
                  <a:outerShdw blurRad="38100" dist="38100" dir="2700000" algn="tl">
                    <a:srgbClr val="000000">
                      <a:alpha val="43137"/>
                    </a:srgbClr>
                  </a:outerShdw>
                </a:effectLst>
              </a:rPr>
              <a:t>Giảng viên hướng dẫn: Th.S Trịnh Thị Ngọc Linh</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4193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88"/>
            <a:ext cx="8229600" cy="346472"/>
          </a:xfrm>
        </p:spPr>
        <p:txBody>
          <a:bodyPr/>
          <a:lstStyle/>
          <a:p>
            <a:pPr lvl="0"/>
            <a:r>
              <a:rPr lang="en-US" sz="2400" dirty="0"/>
              <a:t>THỰC HIỆN </a:t>
            </a:r>
            <a:r>
              <a:rPr lang="en-US" sz="2400" dirty="0" smtClean="0">
                <a:solidFill>
                  <a:srgbClr val="FF0000"/>
                </a:solidFill>
              </a:rPr>
              <a:t>- </a:t>
            </a:r>
            <a:r>
              <a:rPr lang="en-US" sz="2400" dirty="0" err="1">
                <a:solidFill>
                  <a:srgbClr val="FF0000"/>
                </a:solidFill>
              </a:rPr>
              <a:t>Giai</a:t>
            </a:r>
            <a:r>
              <a:rPr lang="en-US" sz="2400" dirty="0">
                <a:solidFill>
                  <a:srgbClr val="FF0000"/>
                </a:solidFill>
              </a:rPr>
              <a:t> </a:t>
            </a:r>
            <a:r>
              <a:rPr lang="en-US" sz="2400" dirty="0" err="1">
                <a:solidFill>
                  <a:srgbClr val="FF0000"/>
                </a:solidFill>
              </a:rPr>
              <a:t>đoạn</a:t>
            </a:r>
            <a:r>
              <a:rPr lang="en-US" sz="2400" dirty="0">
                <a:solidFill>
                  <a:srgbClr val="FF0000"/>
                </a:solidFill>
              </a:rPr>
              <a:t> </a:t>
            </a:r>
            <a:r>
              <a:rPr lang="en-US" sz="2400" dirty="0" smtClean="0">
                <a:solidFill>
                  <a:srgbClr val="FF0000"/>
                </a:solidFill>
              </a:rPr>
              <a:t>2: </a:t>
            </a:r>
            <a:r>
              <a:rPr lang="en-US" sz="2400" b="0" dirty="0" err="1" smtClean="0">
                <a:solidFill>
                  <a:srgbClr val="FF0000"/>
                </a:solidFill>
              </a:rPr>
              <a:t>Ứng</a:t>
            </a:r>
            <a:r>
              <a:rPr lang="en-US" sz="2400" b="0" dirty="0" smtClean="0">
                <a:solidFill>
                  <a:srgbClr val="FF0000"/>
                </a:solidFill>
              </a:rPr>
              <a:t> </a:t>
            </a:r>
            <a:r>
              <a:rPr lang="en-US" sz="2400" b="0" dirty="0" err="1" smtClean="0">
                <a:solidFill>
                  <a:srgbClr val="FF0000"/>
                </a:solidFill>
              </a:rPr>
              <a:t>dụng</a:t>
            </a:r>
            <a:r>
              <a:rPr lang="en-US" sz="2400" b="0" dirty="0" smtClean="0">
                <a:solidFill>
                  <a:srgbClr val="FF0000"/>
                </a:solidFill>
              </a:rPr>
              <a:t> </a:t>
            </a:r>
            <a:r>
              <a:rPr lang="en-US" sz="2400" b="0" dirty="0" err="1">
                <a:solidFill>
                  <a:srgbClr val="FF0000"/>
                </a:solidFill>
              </a:rPr>
              <a:t>mô</a:t>
            </a:r>
            <a:r>
              <a:rPr lang="en-US" sz="2400" b="0" dirty="0">
                <a:solidFill>
                  <a:srgbClr val="FF0000"/>
                </a:solidFill>
              </a:rPr>
              <a:t> </a:t>
            </a:r>
            <a:r>
              <a:rPr lang="en-US" sz="2400" b="0" dirty="0" err="1" smtClean="0">
                <a:solidFill>
                  <a:srgbClr val="FF0000"/>
                </a:solidFill>
              </a:rPr>
              <a:t>hình</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400" b="0" dirty="0" err="1" smtClean="0"/>
              <a:t>Chức</a:t>
            </a:r>
            <a:r>
              <a:rPr lang="en-US" sz="2400" b="0" dirty="0" smtClean="0"/>
              <a:t> </a:t>
            </a:r>
            <a:r>
              <a:rPr lang="en-US" sz="2400" b="0" dirty="0" err="1" smtClean="0"/>
              <a:t>năng</a:t>
            </a:r>
            <a:r>
              <a:rPr lang="en-US" sz="2400" b="0" dirty="0" smtClean="0"/>
              <a:t>:</a:t>
            </a:r>
            <a:endParaRPr lang="en-US" sz="2400" b="0" dirty="0"/>
          </a:p>
          <a:p>
            <a:pPr lvl="1" algn="just"/>
            <a:r>
              <a:rPr lang="en-US" sz="2400" dirty="0" err="1" smtClean="0"/>
              <a:t>Chạy</a:t>
            </a:r>
            <a:r>
              <a:rPr lang="en-US" sz="2400" dirty="0" smtClean="0"/>
              <a:t> </a:t>
            </a:r>
            <a:r>
              <a:rPr lang="en-US" sz="2400" dirty="0" err="1"/>
              <a:t>trên</a:t>
            </a:r>
            <a:r>
              <a:rPr lang="en-US" sz="2400" dirty="0"/>
              <a:t> </a:t>
            </a:r>
            <a:r>
              <a:rPr lang="en-US" sz="2400" dirty="0" err="1"/>
              <a:t>máy</a:t>
            </a:r>
            <a:r>
              <a:rPr lang="en-US" sz="2400" dirty="0"/>
              <a:t> PC</a:t>
            </a:r>
          </a:p>
          <a:p>
            <a:pPr lvl="1" algn="just"/>
            <a:r>
              <a:rPr lang="en-US" sz="2400" dirty="0" err="1" smtClean="0"/>
              <a:t>Sử</a:t>
            </a:r>
            <a:r>
              <a:rPr lang="en-US" sz="2400" dirty="0" smtClean="0"/>
              <a:t> </a:t>
            </a:r>
            <a:r>
              <a:rPr lang="en-US" sz="2400" dirty="0" err="1"/>
              <a:t>dụng</a:t>
            </a:r>
            <a:r>
              <a:rPr lang="en-US" sz="2400" dirty="0"/>
              <a:t> Webcam </a:t>
            </a:r>
            <a:r>
              <a:rPr lang="en-US" sz="2400" dirty="0" err="1"/>
              <a:t>hoặc</a:t>
            </a:r>
            <a:r>
              <a:rPr lang="en-US" sz="2400" dirty="0"/>
              <a:t> Camera </a:t>
            </a:r>
            <a:r>
              <a:rPr lang="en-US" sz="2400" dirty="0" err="1"/>
              <a:t>kết</a:t>
            </a:r>
            <a:r>
              <a:rPr lang="en-US" sz="2400" dirty="0"/>
              <a:t> </a:t>
            </a:r>
            <a:r>
              <a:rPr lang="en-US" sz="2400" dirty="0" err="1"/>
              <a:t>nối</a:t>
            </a:r>
            <a:r>
              <a:rPr lang="en-US" sz="2400" dirty="0"/>
              <a:t> </a:t>
            </a:r>
            <a:r>
              <a:rPr lang="en-US" sz="2400" dirty="0" err="1"/>
              <a:t>với</a:t>
            </a:r>
            <a:r>
              <a:rPr lang="en-US" sz="2400" dirty="0"/>
              <a:t> </a:t>
            </a:r>
            <a:r>
              <a:rPr lang="en-US" sz="2400" dirty="0" err="1"/>
              <a:t>máy</a:t>
            </a:r>
            <a:r>
              <a:rPr lang="en-US" sz="2400" dirty="0"/>
              <a:t> </a:t>
            </a:r>
            <a:r>
              <a:rPr lang="en-US" sz="2400" dirty="0" err="1"/>
              <a:t>tính</a:t>
            </a:r>
            <a:endParaRPr lang="en-US" sz="2400" dirty="0"/>
          </a:p>
          <a:p>
            <a:pPr lvl="1" algn="just"/>
            <a:r>
              <a:rPr lang="en-US" sz="2400" dirty="0" err="1" smtClean="0"/>
              <a:t>Hệ</a:t>
            </a:r>
            <a:r>
              <a:rPr lang="en-US" sz="2400" dirty="0" smtClean="0"/>
              <a:t> </a:t>
            </a:r>
            <a:r>
              <a:rPr lang="en-US" sz="2400" dirty="0" err="1"/>
              <a:t>thống</a:t>
            </a:r>
            <a:r>
              <a:rPr lang="en-US" sz="2400" dirty="0"/>
              <a:t> </a:t>
            </a:r>
            <a:r>
              <a:rPr lang="en-US" sz="2400" dirty="0" err="1"/>
              <a:t>nhận</a:t>
            </a:r>
            <a:r>
              <a:rPr lang="en-US" sz="2400" dirty="0"/>
              <a:t> </a:t>
            </a:r>
            <a:r>
              <a:rPr lang="en-US" sz="2400" dirty="0" err="1"/>
              <a:t>diện</a:t>
            </a:r>
            <a:r>
              <a:rPr lang="en-US" sz="2400" dirty="0"/>
              <a:t> </a:t>
            </a:r>
            <a:r>
              <a:rPr lang="en-US" sz="2400" dirty="0" err="1"/>
              <a:t>mặt</a:t>
            </a:r>
            <a:r>
              <a:rPr lang="en-US" sz="2400" dirty="0"/>
              <a:t> </a:t>
            </a:r>
            <a:r>
              <a:rPr lang="en-US" sz="2400" dirty="0" err="1"/>
              <a:t>người</a:t>
            </a:r>
            <a:r>
              <a:rPr lang="en-US" sz="2400" dirty="0"/>
              <a:t> </a:t>
            </a:r>
            <a:r>
              <a:rPr lang="en-US" sz="2400" dirty="0" err="1"/>
              <a:t>có</a:t>
            </a:r>
            <a:r>
              <a:rPr lang="en-US" sz="2400" dirty="0"/>
              <a:t> </a:t>
            </a:r>
            <a:r>
              <a:rPr lang="en-US" sz="2400" dirty="0" err="1"/>
              <a:t>trong</a:t>
            </a:r>
            <a:r>
              <a:rPr lang="en-US" sz="2400" dirty="0"/>
              <a:t> video, </a:t>
            </a:r>
            <a:r>
              <a:rPr lang="en-US" sz="2400" dirty="0" err="1"/>
              <a:t>từ</a:t>
            </a:r>
            <a:r>
              <a:rPr lang="en-US" sz="2400" dirty="0"/>
              <a:t> </a:t>
            </a:r>
            <a:r>
              <a:rPr lang="en-US" sz="2400" dirty="0" err="1"/>
              <a:t>đó</a:t>
            </a:r>
            <a:r>
              <a:rPr lang="en-US" sz="2400" dirty="0"/>
              <a:t> </a:t>
            </a:r>
            <a:r>
              <a:rPr lang="en-US" sz="2400" dirty="0" err="1"/>
              <a:t>phân</a:t>
            </a:r>
            <a:r>
              <a:rPr lang="en-US" sz="2400" dirty="0"/>
              <a:t> </a:t>
            </a:r>
            <a:r>
              <a:rPr lang="en-US" sz="2400" dirty="0" err="1"/>
              <a:t>loại</a:t>
            </a:r>
            <a:r>
              <a:rPr lang="en-US" sz="2400" dirty="0"/>
              <a:t> </a:t>
            </a:r>
            <a:r>
              <a:rPr lang="en-US" sz="2400" err="1"/>
              <a:t>và</a:t>
            </a:r>
            <a:r>
              <a:rPr lang="en-US" sz="2400"/>
              <a:t> </a:t>
            </a:r>
            <a:r>
              <a:rPr lang="vi-VN" sz="2400" smtClean="0"/>
              <a:t>dạng danh tính</a:t>
            </a:r>
            <a:endParaRPr lang="en-US" sz="2400" smtClean="0"/>
          </a:p>
          <a:p>
            <a:pPr lvl="1" algn="just"/>
            <a:r>
              <a:rPr lang="vi-VN" sz="2400" smtClean="0"/>
              <a:t>Lưu vào file Excel danh tính của những người có mặt</a:t>
            </a:r>
            <a:endParaRPr lang="en-US" sz="2400" dirty="0"/>
          </a:p>
        </p:txBody>
      </p:sp>
    </p:spTree>
    <p:extLst>
      <p:ext uri="{BB962C8B-B14F-4D97-AF65-F5344CB8AC3E}">
        <p14:creationId xmlns:p14="http://schemas.microsoft.com/office/powerpoint/2010/main" val="410654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88"/>
            <a:ext cx="8229600" cy="346472"/>
          </a:xfrm>
        </p:spPr>
        <p:txBody>
          <a:bodyPr/>
          <a:lstStyle/>
          <a:p>
            <a:pPr lvl="0"/>
            <a:r>
              <a:rPr lang="en-US" sz="2400" dirty="0"/>
              <a:t>THỰC HIỆN </a:t>
            </a:r>
            <a:r>
              <a:rPr lang="en-US" sz="2400" dirty="0" smtClean="0">
                <a:solidFill>
                  <a:srgbClr val="FF0000"/>
                </a:solidFill>
              </a:rPr>
              <a:t>- </a:t>
            </a:r>
            <a:r>
              <a:rPr lang="en-US" sz="2400" dirty="0" err="1">
                <a:solidFill>
                  <a:srgbClr val="FF0000"/>
                </a:solidFill>
              </a:rPr>
              <a:t>Giai</a:t>
            </a:r>
            <a:r>
              <a:rPr lang="en-US" sz="2400" dirty="0">
                <a:solidFill>
                  <a:srgbClr val="FF0000"/>
                </a:solidFill>
              </a:rPr>
              <a:t> </a:t>
            </a:r>
            <a:r>
              <a:rPr lang="en-US" sz="2400" dirty="0" err="1">
                <a:solidFill>
                  <a:srgbClr val="FF0000"/>
                </a:solidFill>
              </a:rPr>
              <a:t>đoạn</a:t>
            </a:r>
            <a:r>
              <a:rPr lang="en-US" sz="2400" dirty="0">
                <a:solidFill>
                  <a:srgbClr val="FF0000"/>
                </a:solidFill>
              </a:rPr>
              <a:t> </a:t>
            </a:r>
            <a:r>
              <a:rPr lang="en-US" sz="2400" dirty="0" smtClean="0">
                <a:solidFill>
                  <a:srgbClr val="FF0000"/>
                </a:solidFill>
              </a:rPr>
              <a:t>2: </a:t>
            </a:r>
            <a:r>
              <a:rPr lang="en-US" sz="2400" b="0" dirty="0" err="1" smtClean="0">
                <a:solidFill>
                  <a:srgbClr val="FF0000"/>
                </a:solidFill>
              </a:rPr>
              <a:t>Ứng</a:t>
            </a:r>
            <a:r>
              <a:rPr lang="en-US" sz="2400" b="0" dirty="0" smtClean="0">
                <a:solidFill>
                  <a:srgbClr val="FF0000"/>
                </a:solidFill>
              </a:rPr>
              <a:t> </a:t>
            </a:r>
            <a:r>
              <a:rPr lang="en-US" sz="2400" b="0" dirty="0" err="1" smtClean="0">
                <a:solidFill>
                  <a:srgbClr val="FF0000"/>
                </a:solidFill>
              </a:rPr>
              <a:t>dụng</a:t>
            </a:r>
            <a:r>
              <a:rPr lang="en-US" sz="2400" b="0" dirty="0" smtClean="0">
                <a:solidFill>
                  <a:srgbClr val="FF0000"/>
                </a:solidFill>
              </a:rPr>
              <a:t> </a:t>
            </a:r>
            <a:r>
              <a:rPr lang="en-US" sz="2400" b="0" dirty="0" err="1">
                <a:solidFill>
                  <a:srgbClr val="FF0000"/>
                </a:solidFill>
              </a:rPr>
              <a:t>mô</a:t>
            </a:r>
            <a:r>
              <a:rPr lang="en-US" sz="2400" b="0" dirty="0">
                <a:solidFill>
                  <a:srgbClr val="FF0000"/>
                </a:solidFill>
              </a:rPr>
              <a:t> </a:t>
            </a:r>
            <a:r>
              <a:rPr lang="en-US" sz="2400" b="0" dirty="0" err="1" smtClean="0">
                <a:solidFill>
                  <a:srgbClr val="FF0000"/>
                </a:solidFill>
              </a:rPr>
              <a:t>hình</a:t>
            </a:r>
            <a:endParaRPr lang="en-US" sz="2400" dirty="0">
              <a:solidFill>
                <a:srgbClr val="FF0000"/>
              </a:solidFill>
            </a:endParaRPr>
          </a:p>
        </p:txBody>
      </p:sp>
      <p:sp>
        <p:nvSpPr>
          <p:cNvPr id="3" name="Content Placeholder 2"/>
          <p:cNvSpPr>
            <a:spLocks noGrp="1"/>
          </p:cNvSpPr>
          <p:nvPr>
            <p:ph idx="1"/>
          </p:nvPr>
        </p:nvSpPr>
        <p:spPr>
          <a:xfrm>
            <a:off x="314327" y="571502"/>
            <a:ext cx="3571874" cy="4286249"/>
          </a:xfrm>
        </p:spPr>
        <p:txBody>
          <a:bodyPr>
            <a:normAutofit/>
          </a:bodyPr>
          <a:lstStyle/>
          <a:p>
            <a:pPr algn="just"/>
            <a:r>
              <a:rPr lang="vi-VN" sz="2400" b="0" smtClean="0"/>
              <a:t>Chức năng</a:t>
            </a:r>
            <a:r>
              <a:rPr lang="en-US" sz="2400" b="0" smtClean="0"/>
              <a:t>:</a:t>
            </a:r>
            <a:endParaRPr lang="en-US" sz="2400" b="0" dirty="0" smtClean="0"/>
          </a:p>
          <a:p>
            <a:pPr marL="511175" lvl="1" indent="-279400" algn="just"/>
            <a:r>
              <a:rPr lang="vi-VN" sz="2400" smtClean="0"/>
              <a:t>Thêm người (tên, địa chỉ,...</a:t>
            </a:r>
          </a:p>
          <a:p>
            <a:pPr marL="511175" lvl="1" indent="-279400" algn="just"/>
            <a:r>
              <a:rPr lang="en-US" sz="2400" smtClean="0"/>
              <a:t>Train model.</a:t>
            </a:r>
            <a:endParaRPr lang="en-US" sz="2400" dirty="0"/>
          </a:p>
          <a:p>
            <a:pPr marL="511175" lvl="1" indent="-279400" algn="just"/>
            <a:r>
              <a:rPr lang="vi-VN" sz="2400" smtClean="0"/>
              <a:t>Điểm danh.</a:t>
            </a:r>
            <a:endParaRPr lang="en-US" sz="2400" dirty="0"/>
          </a:p>
          <a:p>
            <a:pPr marL="511175" lvl="1" indent="-279400" algn="just"/>
            <a:r>
              <a:rPr lang="vi-VN" sz="2400" smtClean="0"/>
              <a:t>Mở file Excel.</a:t>
            </a:r>
          </a:p>
          <a:p>
            <a:pPr marL="511175" lvl="1" indent="-279400" algn="just"/>
            <a:r>
              <a:rPr lang="vi-VN" sz="2400" smtClean="0"/>
              <a:t>Đổi mật khẩu.</a:t>
            </a:r>
          </a:p>
          <a:p>
            <a:pPr marL="511175" lvl="1" indent="-279400" algn="just"/>
            <a:r>
              <a:rPr lang="vi-VN" sz="2400" smtClean="0"/>
              <a:t>Thoát.</a:t>
            </a:r>
            <a:endParaRPr lang="en-US" sz="2400" dirty="0"/>
          </a:p>
          <a:p>
            <a:pPr algn="just"/>
            <a:endParaRPr lang="en-US" sz="2400" b="0" dirty="0"/>
          </a:p>
        </p:txBody>
      </p:sp>
      <p:pic>
        <p:nvPicPr>
          <p:cNvPr id="2052" name="Picture 4" descr="Không có mô t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92" y="1315244"/>
            <a:ext cx="5169299" cy="279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294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57350"/>
            <a:ext cx="8382000" cy="871538"/>
          </a:xfrm>
        </p:spPr>
        <p:txBody>
          <a:bodyPr/>
          <a:lstStyle/>
          <a:p>
            <a:r>
              <a:rPr lang="en-US" sz="3600" smtClean="0">
                <a:solidFill>
                  <a:srgbClr val="FF0000"/>
                </a:solidFill>
                <a:latin typeface="Calibri (Headings)"/>
              </a:rPr>
              <a:t>CẢM ƠN </a:t>
            </a:r>
            <a:r>
              <a:rPr lang="vi-VN" sz="3600" smtClean="0">
                <a:solidFill>
                  <a:srgbClr val="FF0000"/>
                </a:solidFill>
                <a:latin typeface="Calibri (Headings)"/>
              </a:rPr>
              <a:t>THẦY CÔ</a:t>
            </a:r>
            <a:r>
              <a:rPr lang="en-US" sz="3600" smtClean="0">
                <a:solidFill>
                  <a:srgbClr val="FF0000"/>
                </a:solidFill>
                <a:latin typeface="Calibri (Headings)"/>
              </a:rPr>
              <a:t> </a:t>
            </a:r>
            <a:r>
              <a:rPr lang="en-US" sz="3600" dirty="0" smtClean="0">
                <a:solidFill>
                  <a:srgbClr val="FF0000"/>
                </a:solidFill>
                <a:latin typeface="Calibri (Headings)"/>
              </a:rPr>
              <a:t>ĐÃ LẮNG NGHE !</a:t>
            </a:r>
            <a:endParaRPr lang="en-US" sz="3600" dirty="0">
              <a:solidFill>
                <a:srgbClr val="FF0000"/>
              </a:solidFill>
              <a:latin typeface="Calibri (Headings)"/>
            </a:endParaRPr>
          </a:p>
        </p:txBody>
      </p:sp>
      <p:sp>
        <p:nvSpPr>
          <p:cNvPr id="5" name="Rectangle 4"/>
          <p:cNvSpPr/>
          <p:nvPr/>
        </p:nvSpPr>
        <p:spPr>
          <a:xfrm>
            <a:off x="5257800" y="4248150"/>
            <a:ext cx="3783215" cy="461665"/>
          </a:xfrm>
          <a:prstGeom prst="rect">
            <a:avLst/>
          </a:prstGeom>
        </p:spPr>
        <p:txBody>
          <a:bodyPr wrap="none">
            <a:spAutoFit/>
          </a:bodyPr>
          <a:lstStyle/>
          <a:p>
            <a:r>
              <a:rPr lang="vi-VN" sz="2400" b="1" smtClean="0">
                <a:effectLst>
                  <a:outerShdw blurRad="38100" dist="38100" dir="2700000" algn="tl">
                    <a:srgbClr val="000000">
                      <a:alpha val="43137"/>
                    </a:srgbClr>
                  </a:outerShdw>
                </a:effectLst>
              </a:rPr>
              <a:t>TRẦN NGỌC ANH DŨNG</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6740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F0000"/>
                </a:solidFill>
              </a:rPr>
              <a:t>ĐẶT VẤN ĐỀ</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algn="just"/>
            <a:r>
              <a:rPr lang="vi-VN" sz="2000" b="0"/>
              <a:t>Tiết kiệm thời gian và công sức: Việc thực hiện điểm danh bằng phương pháp truyền thống, chẳng hạn như viết tay hoặc quét vân tay, có thể tốn nhiều thời gian và công sức. Sử dụng công nghệ nhận diện khuôn mặt có thể giảm thiểu thời gian và công sức cần thiết để thực hiện điểm danh</a:t>
            </a:r>
            <a:r>
              <a:rPr lang="vi-VN" sz="2000" b="0" smtClean="0"/>
              <a:t>.</a:t>
            </a:r>
            <a:endParaRPr lang="en-US" sz="2000" b="0" smtClean="0"/>
          </a:p>
          <a:p>
            <a:pPr algn="just"/>
            <a:r>
              <a:rPr lang="vi-VN" sz="2000" b="0"/>
              <a:t>Giảm chi phí: Khi sử dụng phương pháp điểm danh bằng nhận diện khuôn mặt, không cần phải sử dụng các thiết bị đắt tiền như máy quét vân tay hoặc máy đọc thẻ, giúp giảm chi phí cho các tổ chức và doanh nghiệp.</a:t>
            </a:r>
          </a:p>
          <a:p>
            <a:pPr algn="just"/>
            <a:endParaRPr lang="vi-VN" sz="2000" b="0"/>
          </a:p>
        </p:txBody>
      </p:sp>
    </p:spTree>
    <p:extLst>
      <p:ext uri="{BB962C8B-B14F-4D97-AF65-F5344CB8AC3E}">
        <p14:creationId xmlns:p14="http://schemas.microsoft.com/office/powerpoint/2010/main" val="1687890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b="0" dirty="0" err="1" smtClean="0"/>
              <a:t>Quy</a:t>
            </a:r>
            <a:r>
              <a:rPr lang="en-US" sz="2200" b="0" dirty="0" smtClean="0"/>
              <a:t> </a:t>
            </a:r>
            <a:r>
              <a:rPr lang="en-US" sz="2200" b="0" dirty="0" err="1" smtClean="0"/>
              <a:t>trình</a:t>
            </a:r>
            <a:r>
              <a:rPr lang="en-US" sz="2200" b="0" dirty="0" smtClean="0"/>
              <a:t> </a:t>
            </a:r>
            <a:r>
              <a:rPr lang="en-US" sz="2200" b="0" dirty="0" err="1" smtClean="0"/>
              <a:t>bài</a:t>
            </a:r>
            <a:r>
              <a:rPr lang="en-US" sz="2200" b="0" dirty="0" smtClean="0"/>
              <a:t> </a:t>
            </a:r>
            <a:r>
              <a:rPr lang="en-US" sz="2200" b="0" dirty="0" err="1" smtClean="0"/>
              <a:t>toán</a:t>
            </a:r>
            <a:r>
              <a:rPr lang="en-US" sz="2200" b="0" dirty="0" smtClean="0"/>
              <a:t> </a:t>
            </a:r>
            <a:r>
              <a:rPr lang="en-US" sz="2200" b="0" dirty="0" err="1" smtClean="0"/>
              <a:t>phân</a:t>
            </a:r>
            <a:r>
              <a:rPr lang="en-US" sz="2200" b="0" dirty="0" smtClean="0"/>
              <a:t> </a:t>
            </a:r>
            <a:r>
              <a:rPr lang="en-US" sz="2200" b="0" dirty="0" err="1" smtClean="0"/>
              <a:t>lớp</a:t>
            </a:r>
            <a:r>
              <a:rPr lang="en-US" sz="2200" b="0" dirty="0" smtClean="0"/>
              <a:t>/</a:t>
            </a:r>
            <a:r>
              <a:rPr lang="en-US" sz="2200" b="0" dirty="0" err="1" smtClean="0"/>
              <a:t>Loại</a:t>
            </a:r>
            <a:r>
              <a:rPr lang="en-US" sz="2200" b="0" dirty="0" smtClean="0"/>
              <a:t> </a:t>
            </a:r>
            <a:r>
              <a:rPr lang="en-US" sz="2200" b="0" dirty="0" err="1" smtClean="0"/>
              <a:t>bằng</a:t>
            </a:r>
            <a:r>
              <a:rPr lang="en-US" sz="2200" b="0" dirty="0" smtClean="0"/>
              <a:t> </a:t>
            </a:r>
            <a:r>
              <a:rPr lang="en-US" sz="2200" b="0" dirty="0" err="1" smtClean="0"/>
              <a:t>kỹ</a:t>
            </a:r>
            <a:r>
              <a:rPr lang="en-US" sz="2200" b="0" dirty="0" smtClean="0"/>
              <a:t> </a:t>
            </a:r>
            <a:r>
              <a:rPr lang="en-US" sz="2200" b="0" dirty="0" err="1" smtClean="0"/>
              <a:t>thuật</a:t>
            </a:r>
            <a:r>
              <a:rPr lang="en-US" sz="2200" b="0" dirty="0" smtClean="0"/>
              <a:t> ML/DL</a:t>
            </a:r>
            <a:endParaRPr lang="en-US" sz="2200" b="0" dirty="0"/>
          </a:p>
        </p:txBody>
      </p:sp>
      <p:grpSp>
        <p:nvGrpSpPr>
          <p:cNvPr id="5" name="Group 4"/>
          <p:cNvGrpSpPr/>
          <p:nvPr/>
        </p:nvGrpSpPr>
        <p:grpSpPr>
          <a:xfrm>
            <a:off x="2121122" y="1098938"/>
            <a:ext cx="5422678" cy="3530212"/>
            <a:chOff x="0" y="0"/>
            <a:chExt cx="4436198" cy="2661719"/>
          </a:xfrm>
        </p:grpSpPr>
        <p:pic>
          <p:nvPicPr>
            <p:cNvPr id="6" name="Picture 5" descr="Screen Shot 2015-04-10 at 12.10.13 PM.png"/>
            <p:cNvPicPr>
              <a:picLocks noChangeAspect="1"/>
            </p:cNvPicPr>
            <p:nvPr/>
          </p:nvPicPr>
          <p:blipFill rotWithShape="1">
            <a:blip r:embed="rId2" cstate="print">
              <a:extLst>
                <a:ext uri="{28A0092B-C50C-407E-A947-70E740481C1C}">
                  <a14:useLocalDpi xmlns:a14="http://schemas.microsoft.com/office/drawing/2010/main" val="0"/>
                </a:ext>
              </a:extLst>
            </a:blip>
            <a:srcRect t="2055" b="34685"/>
            <a:stretch/>
          </p:blipFill>
          <p:spPr>
            <a:xfrm>
              <a:off x="0" y="0"/>
              <a:ext cx="4436198" cy="1652257"/>
            </a:xfrm>
            <a:prstGeom prst="rect">
              <a:avLst/>
            </a:prstGeom>
          </p:spPr>
        </p:pic>
        <p:pic>
          <p:nvPicPr>
            <p:cNvPr id="7" name="Picture 6" descr="Screen Shot 2015-04-10 at 12.10.13 PM.png"/>
            <p:cNvPicPr>
              <a:picLocks noChangeAspect="1"/>
            </p:cNvPicPr>
            <p:nvPr/>
          </p:nvPicPr>
          <p:blipFill rotWithShape="1">
            <a:blip r:embed="rId3" cstate="print">
              <a:extLst>
                <a:ext uri="{28A0092B-C50C-407E-A947-70E740481C1C}">
                  <a14:useLocalDpi xmlns:a14="http://schemas.microsoft.com/office/drawing/2010/main" val="0"/>
                </a:ext>
              </a:extLst>
            </a:blip>
            <a:srcRect t="65315" b="6555"/>
            <a:stretch/>
          </p:blipFill>
          <p:spPr>
            <a:xfrm>
              <a:off x="81481" y="1955548"/>
              <a:ext cx="4264182" cy="706171"/>
            </a:xfrm>
            <a:prstGeom prst="rect">
              <a:avLst/>
            </a:prstGeom>
          </p:spPr>
        </p:pic>
      </p:grpSp>
      <p:cxnSp>
        <p:nvCxnSpPr>
          <p:cNvPr id="9" name="Straight Connector 8"/>
          <p:cNvCxnSpPr/>
          <p:nvPr/>
        </p:nvCxnSpPr>
        <p:spPr>
          <a:xfrm>
            <a:off x="2220722" y="3486150"/>
            <a:ext cx="521241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771992" y="91678"/>
            <a:ext cx="7144540" cy="251222"/>
          </a:xfrm>
        </p:spPr>
        <p:txBody>
          <a:bodyPr/>
          <a:lstStyle/>
          <a:p>
            <a:r>
              <a:rPr lang="en-US" sz="2400" dirty="0" smtClean="0">
                <a:solidFill>
                  <a:srgbClr val="FF0000"/>
                </a:solidFill>
              </a:rPr>
              <a:t>ĐẶT VẤN ĐỀ</a:t>
            </a:r>
            <a:endParaRPr lang="en-US" sz="2400" dirty="0">
              <a:solidFill>
                <a:srgbClr val="FF0000"/>
              </a:solidFill>
            </a:endParaRPr>
          </a:p>
        </p:txBody>
      </p:sp>
    </p:spTree>
    <p:extLst>
      <p:ext uri="{BB962C8B-B14F-4D97-AF65-F5344CB8AC3E}">
        <p14:creationId xmlns:p14="http://schemas.microsoft.com/office/powerpoint/2010/main" val="1997841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 y="1779885"/>
            <a:ext cx="8686800" cy="838200"/>
            <a:chOff x="0" y="0"/>
            <a:chExt cx="5886450" cy="497840"/>
          </a:xfrm>
        </p:grpSpPr>
        <p:sp>
          <p:nvSpPr>
            <p:cNvPr id="5" name="Rectangle 4"/>
            <p:cNvSpPr/>
            <p:nvPr/>
          </p:nvSpPr>
          <p:spPr>
            <a:xfrm>
              <a:off x="0" y="0"/>
              <a:ext cx="1560195" cy="49784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sz="2000">
                  <a:ln>
                    <a:noFill/>
                  </a:ln>
                  <a:effectLst/>
                  <a:latin typeface="+mj-lt"/>
                  <a:ea typeface="Calibri"/>
                  <a:cs typeface="Times New Roman"/>
                </a:rPr>
                <a:t>Nạp Dataset</a:t>
              </a:r>
              <a:endParaRPr lang="en-US" sz="2000">
                <a:effectLst/>
                <a:latin typeface="+mj-lt"/>
                <a:ea typeface="Calibri"/>
                <a:cs typeface="Times New Roman"/>
              </a:endParaRPr>
            </a:p>
            <a:p>
              <a:pPr algn="ctr">
                <a:lnSpc>
                  <a:spcPct val="115000"/>
                </a:lnSpc>
                <a:spcAft>
                  <a:spcPts val="0"/>
                </a:spcAft>
              </a:pPr>
              <a:r>
                <a:rPr lang="en-US" sz="2000" smtClean="0">
                  <a:ln>
                    <a:noFill/>
                  </a:ln>
                  <a:effectLst/>
                  <a:latin typeface="+mj-lt"/>
                  <a:ea typeface="Calibri"/>
                  <a:cs typeface="Times New Roman"/>
                </a:rPr>
                <a:t>(gắn </a:t>
              </a:r>
              <a:r>
                <a:rPr lang="en-US" sz="2000">
                  <a:latin typeface="+mj-lt"/>
                  <a:ea typeface="Calibri"/>
                  <a:cs typeface="Times New Roman"/>
                </a:rPr>
                <a:t>n</a:t>
              </a:r>
              <a:r>
                <a:rPr lang="en-US" sz="2000" smtClean="0">
                  <a:ln>
                    <a:noFill/>
                  </a:ln>
                  <a:effectLst/>
                  <a:latin typeface="+mj-lt"/>
                  <a:ea typeface="Calibri"/>
                  <a:cs typeface="Times New Roman"/>
                </a:rPr>
                <a:t> nhãn / n </a:t>
              </a:r>
              <a:r>
                <a:rPr lang="vi-VN" sz="2000" smtClean="0">
                  <a:ln>
                    <a:noFill/>
                  </a:ln>
                  <a:effectLst/>
                  <a:latin typeface="+mj-lt"/>
                  <a:ea typeface="Calibri"/>
                  <a:cs typeface="Times New Roman"/>
                </a:rPr>
                <a:t>người</a:t>
              </a:r>
              <a:r>
                <a:rPr lang="en-US" sz="2000" smtClean="0">
                  <a:ln>
                    <a:noFill/>
                  </a:ln>
                  <a:effectLst/>
                  <a:latin typeface="+mj-lt"/>
                  <a:ea typeface="Calibri"/>
                  <a:cs typeface="Times New Roman"/>
                </a:rPr>
                <a:t>)</a:t>
              </a:r>
              <a:endParaRPr lang="en-US" sz="2000">
                <a:effectLst/>
                <a:latin typeface="+mj-lt"/>
                <a:ea typeface="Calibri"/>
                <a:cs typeface="Times New Roman"/>
              </a:endParaRPr>
            </a:p>
          </p:txBody>
        </p:sp>
        <p:sp>
          <p:nvSpPr>
            <p:cNvPr id="6" name="Rectangle 5"/>
            <p:cNvSpPr/>
            <p:nvPr/>
          </p:nvSpPr>
          <p:spPr>
            <a:xfrm>
              <a:off x="2139950" y="0"/>
              <a:ext cx="1593850" cy="49784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sz="2000">
                  <a:ln>
                    <a:noFill/>
                  </a:ln>
                  <a:effectLst/>
                  <a:latin typeface="+mj-lt"/>
                  <a:ea typeface="Calibri"/>
                  <a:cs typeface="Times New Roman"/>
                </a:rPr>
                <a:t>Huấn luyện mô hình </a:t>
              </a:r>
              <a:r>
                <a:rPr lang="en-US" sz="2000" smtClean="0">
                  <a:ln>
                    <a:noFill/>
                  </a:ln>
                  <a:effectLst/>
                  <a:latin typeface="+mj-lt"/>
                  <a:ea typeface="Calibri"/>
                  <a:cs typeface="Times New Roman"/>
                </a:rPr>
                <a:t>(</a:t>
              </a:r>
              <a:r>
                <a:rPr lang="en-US" sz="2000" smtClean="0">
                  <a:latin typeface="+mj-lt"/>
                  <a:ea typeface="Calibri"/>
                  <a:cs typeface="Times New Roman"/>
                </a:rPr>
                <a:t>LeNet</a:t>
              </a:r>
              <a:r>
                <a:rPr lang="en-US" sz="2000" smtClean="0">
                  <a:ln>
                    <a:noFill/>
                  </a:ln>
                  <a:effectLst/>
                  <a:latin typeface="+mj-lt"/>
                  <a:ea typeface="Calibri"/>
                  <a:cs typeface="Times New Roman"/>
                </a:rPr>
                <a:t>)</a:t>
              </a:r>
              <a:endParaRPr lang="en-US" sz="2000">
                <a:effectLst/>
                <a:latin typeface="+mj-lt"/>
                <a:ea typeface="Calibri"/>
                <a:cs typeface="Times New Roman"/>
              </a:endParaRPr>
            </a:p>
          </p:txBody>
        </p:sp>
        <p:sp>
          <p:nvSpPr>
            <p:cNvPr id="7" name="Rectangle 6"/>
            <p:cNvSpPr/>
            <p:nvPr/>
          </p:nvSpPr>
          <p:spPr>
            <a:xfrm>
              <a:off x="4292600" y="0"/>
              <a:ext cx="1593850" cy="49784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sz="2000">
                  <a:ln>
                    <a:noFill/>
                  </a:ln>
                  <a:effectLst/>
                  <a:latin typeface="+mj-lt"/>
                  <a:ea typeface="Calibri"/>
                  <a:cs typeface="Times New Roman"/>
                </a:rPr>
                <a:t>Lưu mô hình phân loại</a:t>
              </a:r>
              <a:endParaRPr lang="en-US" sz="2000">
                <a:effectLst/>
                <a:latin typeface="+mj-lt"/>
                <a:ea typeface="Calibri"/>
                <a:cs typeface="Times New Roman"/>
              </a:endParaRPr>
            </a:p>
            <a:p>
              <a:pPr algn="ctr">
                <a:lnSpc>
                  <a:spcPct val="115000"/>
                </a:lnSpc>
                <a:spcAft>
                  <a:spcPts val="0"/>
                </a:spcAft>
              </a:pPr>
              <a:r>
                <a:rPr lang="en-US" sz="2000" smtClean="0">
                  <a:ln>
                    <a:noFill/>
                  </a:ln>
                  <a:effectLst/>
                  <a:latin typeface="+mj-lt"/>
                  <a:ea typeface="Calibri"/>
                  <a:cs typeface="Times New Roman"/>
                </a:rPr>
                <a:t>(</a:t>
              </a:r>
              <a:r>
                <a:rPr lang="en-US" sz="2000" smtClean="0">
                  <a:latin typeface="+mj-lt"/>
                  <a:ea typeface="Calibri"/>
                  <a:cs typeface="Times New Roman"/>
                </a:rPr>
                <a:t>LeNet</a:t>
              </a:r>
              <a:r>
                <a:rPr lang="en-US" sz="2000" smtClean="0">
                  <a:ln>
                    <a:noFill/>
                  </a:ln>
                  <a:effectLst/>
                  <a:latin typeface="+mj-lt"/>
                  <a:ea typeface="Calibri"/>
                  <a:cs typeface="Times New Roman"/>
                </a:rPr>
                <a:t>.h5</a:t>
              </a:r>
              <a:r>
                <a:rPr lang="en-US" sz="2000">
                  <a:ln>
                    <a:noFill/>
                  </a:ln>
                  <a:effectLst/>
                  <a:latin typeface="+mj-lt"/>
                  <a:ea typeface="Calibri"/>
                  <a:cs typeface="Times New Roman"/>
                </a:rPr>
                <a:t>)</a:t>
              </a:r>
              <a:endParaRPr lang="en-US" sz="2000">
                <a:effectLst/>
                <a:latin typeface="+mj-lt"/>
                <a:ea typeface="Calibri"/>
                <a:cs typeface="Times New Roman"/>
              </a:endParaRPr>
            </a:p>
          </p:txBody>
        </p:sp>
        <p:cxnSp>
          <p:nvCxnSpPr>
            <p:cNvPr id="8" name="Straight Arrow Connector 7"/>
            <p:cNvCxnSpPr/>
            <p:nvPr/>
          </p:nvCxnSpPr>
          <p:spPr>
            <a:xfrm>
              <a:off x="1555750" y="247650"/>
              <a:ext cx="57988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27450" y="247650"/>
              <a:ext cx="55262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304800" y="473021"/>
            <a:ext cx="4330416" cy="430887"/>
          </a:xfrm>
          <a:prstGeom prst="rect">
            <a:avLst/>
          </a:prstGeom>
        </p:spPr>
        <p:txBody>
          <a:bodyPr wrap="none">
            <a:spAutoFit/>
          </a:bodyPr>
          <a:lstStyle/>
          <a:p>
            <a:pPr lvl="0"/>
            <a:r>
              <a:rPr lang="en-US" sz="2200" b="1" dirty="0" err="1">
                <a:solidFill>
                  <a:schemeClr val="accent1"/>
                </a:solidFill>
              </a:rPr>
              <a:t>Giai</a:t>
            </a:r>
            <a:r>
              <a:rPr lang="en-US" sz="2200" b="1" dirty="0">
                <a:solidFill>
                  <a:schemeClr val="accent1"/>
                </a:solidFill>
              </a:rPr>
              <a:t> </a:t>
            </a:r>
            <a:r>
              <a:rPr lang="en-US" sz="2200" b="1" dirty="0" err="1">
                <a:solidFill>
                  <a:schemeClr val="accent1"/>
                </a:solidFill>
              </a:rPr>
              <a:t>đoạn</a:t>
            </a:r>
            <a:r>
              <a:rPr lang="en-US" sz="2200" b="1" dirty="0">
                <a:solidFill>
                  <a:schemeClr val="accent1"/>
                </a:solidFill>
              </a:rPr>
              <a:t> 1</a:t>
            </a:r>
            <a:r>
              <a:rPr lang="en-US" sz="2200" dirty="0">
                <a:solidFill>
                  <a:schemeClr val="accent1"/>
                </a:solidFill>
              </a:rPr>
              <a:t>: </a:t>
            </a:r>
            <a:r>
              <a:rPr lang="en-US" sz="2200" dirty="0" err="1">
                <a:solidFill>
                  <a:schemeClr val="accent1"/>
                </a:solidFill>
              </a:rPr>
              <a:t>Tạo</a:t>
            </a:r>
            <a:r>
              <a:rPr lang="en-US" sz="2200" dirty="0">
                <a:solidFill>
                  <a:schemeClr val="accent1"/>
                </a:solidFill>
              </a:rPr>
              <a:t> </a:t>
            </a:r>
            <a:r>
              <a:rPr lang="en-US" sz="2200" dirty="0" err="1">
                <a:solidFill>
                  <a:schemeClr val="accent1"/>
                </a:solidFill>
              </a:rPr>
              <a:t>mô</a:t>
            </a:r>
            <a:r>
              <a:rPr lang="en-US" sz="2200" dirty="0">
                <a:solidFill>
                  <a:schemeClr val="accent1"/>
                </a:solidFill>
              </a:rPr>
              <a:t> </a:t>
            </a:r>
            <a:r>
              <a:rPr lang="en-US" sz="2200" dirty="0" err="1">
                <a:solidFill>
                  <a:schemeClr val="accent1"/>
                </a:solidFill>
              </a:rPr>
              <a:t>hình</a:t>
            </a:r>
            <a:r>
              <a:rPr lang="en-US" sz="2200" dirty="0">
                <a:solidFill>
                  <a:schemeClr val="accent1"/>
                </a:solidFill>
              </a:rPr>
              <a:t> </a:t>
            </a:r>
            <a:r>
              <a:rPr lang="en-US" sz="2200" err="1">
                <a:solidFill>
                  <a:schemeClr val="accent1"/>
                </a:solidFill>
              </a:rPr>
              <a:t>phân</a:t>
            </a:r>
            <a:r>
              <a:rPr lang="en-US" sz="2200">
                <a:solidFill>
                  <a:schemeClr val="accent1"/>
                </a:solidFill>
              </a:rPr>
              <a:t> </a:t>
            </a:r>
            <a:r>
              <a:rPr lang="en-US" sz="2200" smtClean="0">
                <a:solidFill>
                  <a:schemeClr val="accent1"/>
                </a:solidFill>
              </a:rPr>
              <a:t>loại</a:t>
            </a:r>
            <a:endParaRPr lang="en-US" sz="2200" dirty="0">
              <a:solidFill>
                <a:schemeClr val="accent1"/>
              </a:solidFill>
            </a:endParaRPr>
          </a:p>
        </p:txBody>
      </p:sp>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itle 1"/>
          <p:cNvSpPr>
            <a:spLocks noGrp="1"/>
          </p:cNvSpPr>
          <p:nvPr>
            <p:ph type="title"/>
          </p:nvPr>
        </p:nvSpPr>
        <p:spPr>
          <a:xfrm>
            <a:off x="1771992" y="91678"/>
            <a:ext cx="7144540" cy="251222"/>
          </a:xfrm>
        </p:spPr>
        <p:txBody>
          <a:bodyPr/>
          <a:lstStyle/>
          <a:p>
            <a:r>
              <a:rPr lang="en-US" sz="2400" smtClean="0">
                <a:solidFill>
                  <a:srgbClr val="FF0000"/>
                </a:solidFill>
              </a:rPr>
              <a:t>ĐẶT VẤN ĐỀ</a:t>
            </a:r>
            <a:endParaRPr lang="en-US" sz="2400" dirty="0">
              <a:solidFill>
                <a:srgbClr val="FF0000"/>
              </a:solidFill>
            </a:endParaRPr>
          </a:p>
        </p:txBody>
      </p:sp>
    </p:spTree>
    <p:extLst>
      <p:ext uri="{BB962C8B-B14F-4D97-AF65-F5344CB8AC3E}">
        <p14:creationId xmlns:p14="http://schemas.microsoft.com/office/powerpoint/2010/main" val="247634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 name="Group 11"/>
          <p:cNvGrpSpPr/>
          <p:nvPr/>
        </p:nvGrpSpPr>
        <p:grpSpPr>
          <a:xfrm>
            <a:off x="304800" y="1123950"/>
            <a:ext cx="8686799" cy="3663950"/>
            <a:chOff x="584200" y="0"/>
            <a:chExt cx="5888355" cy="2336800"/>
          </a:xfrm>
        </p:grpSpPr>
        <p:sp>
          <p:nvSpPr>
            <p:cNvPr id="13" name="Rectangle 12"/>
            <p:cNvSpPr/>
            <p:nvPr/>
          </p:nvSpPr>
          <p:spPr>
            <a:xfrm>
              <a:off x="584200" y="291594"/>
              <a:ext cx="2002155" cy="806956"/>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dirty="0" err="1">
                  <a:ln>
                    <a:noFill/>
                  </a:ln>
                  <a:effectLst/>
                  <a:latin typeface="+mj-lt"/>
                  <a:ea typeface="Calibri"/>
                  <a:cs typeface="Times New Roman"/>
                </a:rPr>
                <a:t>Nạp</a:t>
              </a:r>
              <a:r>
                <a:rPr lang="en-US" dirty="0">
                  <a:ln>
                    <a:noFill/>
                  </a:ln>
                  <a:effectLst/>
                  <a:latin typeface="+mj-lt"/>
                  <a:ea typeface="Calibri"/>
                  <a:cs typeface="Times New Roman"/>
                </a:rPr>
                <a:t> </a:t>
              </a:r>
              <a:r>
                <a:rPr lang="en-US" dirty="0" err="1">
                  <a:ln>
                    <a:noFill/>
                  </a:ln>
                  <a:effectLst/>
                  <a:latin typeface="+mj-lt"/>
                  <a:ea typeface="Calibri"/>
                  <a:cs typeface="Times New Roman"/>
                </a:rPr>
                <a:t>mô</a:t>
              </a:r>
              <a:r>
                <a:rPr lang="en-US" dirty="0">
                  <a:ln>
                    <a:noFill/>
                  </a:ln>
                  <a:effectLst/>
                  <a:latin typeface="+mj-lt"/>
                  <a:ea typeface="Calibri"/>
                  <a:cs typeface="Times New Roman"/>
                </a:rPr>
                <a:t> </a:t>
              </a:r>
              <a:r>
                <a:rPr lang="en-US" dirty="0" err="1">
                  <a:ln>
                    <a:noFill/>
                  </a:ln>
                  <a:effectLst/>
                  <a:latin typeface="+mj-lt"/>
                  <a:ea typeface="Calibri"/>
                  <a:cs typeface="Times New Roman"/>
                </a:rPr>
                <a:t>hình</a:t>
              </a:r>
              <a:r>
                <a:rPr lang="en-US" dirty="0">
                  <a:ln>
                    <a:noFill/>
                  </a:ln>
                  <a:effectLst/>
                  <a:latin typeface="+mj-lt"/>
                  <a:ea typeface="Calibri"/>
                  <a:cs typeface="Times New Roman"/>
                </a:rPr>
                <a:t> </a:t>
              </a:r>
              <a:r>
                <a:rPr lang="en-US" dirty="0" err="1">
                  <a:ln>
                    <a:noFill/>
                  </a:ln>
                  <a:effectLst/>
                  <a:latin typeface="+mj-lt"/>
                  <a:ea typeface="Calibri"/>
                  <a:cs typeface="Times New Roman"/>
                </a:rPr>
                <a:t>phát</a:t>
              </a:r>
              <a:r>
                <a:rPr lang="en-US" dirty="0">
                  <a:ln>
                    <a:noFill/>
                  </a:ln>
                  <a:effectLst/>
                  <a:latin typeface="+mj-lt"/>
                  <a:ea typeface="Calibri"/>
                  <a:cs typeface="Times New Roman"/>
                </a:rPr>
                <a:t> </a:t>
              </a:r>
              <a:r>
                <a:rPr lang="en-US" dirty="0" err="1">
                  <a:ln>
                    <a:noFill/>
                  </a:ln>
                  <a:effectLst/>
                  <a:latin typeface="+mj-lt"/>
                  <a:ea typeface="Calibri"/>
                  <a:cs typeface="Times New Roman"/>
                </a:rPr>
                <a:t>hiện</a:t>
              </a:r>
              <a:r>
                <a:rPr lang="en-US" dirty="0">
                  <a:ln>
                    <a:noFill/>
                  </a:ln>
                  <a:effectLst/>
                  <a:latin typeface="+mj-lt"/>
                  <a:ea typeface="Calibri"/>
                  <a:cs typeface="Times New Roman"/>
                </a:rPr>
                <a:t> </a:t>
              </a:r>
              <a:endParaRPr lang="en-US" dirty="0">
                <a:effectLst/>
                <a:latin typeface="+mj-lt"/>
                <a:ea typeface="Calibri"/>
                <a:cs typeface="Times New Roman"/>
              </a:endParaRPr>
            </a:p>
            <a:p>
              <a:pPr algn="ctr">
                <a:lnSpc>
                  <a:spcPct val="115000"/>
                </a:lnSpc>
                <a:spcAft>
                  <a:spcPts val="0"/>
                </a:spcAft>
              </a:pPr>
              <a:r>
                <a:rPr lang="en-US" dirty="0" err="1">
                  <a:ln>
                    <a:noFill/>
                  </a:ln>
                  <a:effectLst/>
                  <a:latin typeface="+mj-lt"/>
                  <a:ea typeface="Calibri"/>
                  <a:cs typeface="Times New Roman"/>
                </a:rPr>
                <a:t>khuôn</a:t>
              </a:r>
              <a:r>
                <a:rPr lang="en-US" dirty="0">
                  <a:ln>
                    <a:noFill/>
                  </a:ln>
                  <a:effectLst/>
                  <a:latin typeface="+mj-lt"/>
                  <a:ea typeface="Calibri"/>
                  <a:cs typeface="Times New Roman"/>
                </a:rPr>
                <a:t> </a:t>
              </a:r>
              <a:r>
                <a:rPr lang="en-US" dirty="0" err="1">
                  <a:ln>
                    <a:noFill/>
                  </a:ln>
                  <a:effectLst/>
                  <a:latin typeface="+mj-lt"/>
                  <a:ea typeface="Calibri"/>
                  <a:cs typeface="Times New Roman"/>
                </a:rPr>
                <a:t>mặt</a:t>
              </a:r>
              <a:r>
                <a:rPr lang="en-US" dirty="0">
                  <a:ln>
                    <a:noFill/>
                  </a:ln>
                  <a:effectLst/>
                  <a:latin typeface="+mj-lt"/>
                  <a:ea typeface="Calibri"/>
                  <a:cs typeface="Times New Roman"/>
                </a:rPr>
                <a:t> </a:t>
              </a:r>
              <a:endParaRPr lang="en-US" dirty="0">
                <a:effectLst/>
                <a:latin typeface="+mj-lt"/>
                <a:ea typeface="Calibri"/>
                <a:cs typeface="Times New Roman"/>
              </a:endParaRPr>
            </a:p>
            <a:p>
              <a:pPr algn="ctr">
                <a:lnSpc>
                  <a:spcPct val="115000"/>
                </a:lnSpc>
                <a:spcAft>
                  <a:spcPts val="0"/>
                </a:spcAft>
              </a:pPr>
              <a:r>
                <a:rPr lang="en-US">
                  <a:latin typeface="+mj-lt"/>
                  <a:ea typeface="Calibri"/>
                  <a:cs typeface="Times New Roman"/>
                </a:rPr>
                <a:t>(Haar Cascade)</a:t>
              </a:r>
              <a:endParaRPr lang="en-US" dirty="0">
                <a:effectLst/>
                <a:latin typeface="+mj-lt"/>
                <a:ea typeface="Calibri"/>
                <a:cs typeface="Times New Roman"/>
              </a:endParaRPr>
            </a:p>
          </p:txBody>
        </p:sp>
        <p:sp>
          <p:nvSpPr>
            <p:cNvPr id="14" name="Rectangle 13"/>
            <p:cNvSpPr/>
            <p:nvPr/>
          </p:nvSpPr>
          <p:spPr>
            <a:xfrm>
              <a:off x="584200" y="1352550"/>
              <a:ext cx="2002155" cy="737205"/>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dirty="0" err="1">
                  <a:ln>
                    <a:noFill/>
                  </a:ln>
                  <a:effectLst/>
                  <a:latin typeface="+mj-lt"/>
                  <a:ea typeface="Calibri"/>
                  <a:cs typeface="Times New Roman"/>
                </a:rPr>
                <a:t>Ảnh</a:t>
              </a:r>
              <a:r>
                <a:rPr lang="en-US" dirty="0">
                  <a:ln>
                    <a:noFill/>
                  </a:ln>
                  <a:effectLst/>
                  <a:latin typeface="+mj-lt"/>
                  <a:ea typeface="Calibri"/>
                  <a:cs typeface="Times New Roman"/>
                </a:rPr>
                <a:t>/Video </a:t>
              </a:r>
              <a:r>
                <a:rPr lang="en-US" err="1">
                  <a:ln>
                    <a:noFill/>
                  </a:ln>
                  <a:effectLst/>
                  <a:latin typeface="+mj-lt"/>
                  <a:ea typeface="Calibri"/>
                  <a:cs typeface="Times New Roman"/>
                </a:rPr>
                <a:t>khuôn</a:t>
              </a:r>
              <a:r>
                <a:rPr lang="en-US">
                  <a:ln>
                    <a:noFill/>
                  </a:ln>
                  <a:effectLst/>
                  <a:latin typeface="+mj-lt"/>
                  <a:ea typeface="Calibri"/>
                  <a:cs typeface="Times New Roman"/>
                </a:rPr>
                <a:t> </a:t>
              </a:r>
              <a:r>
                <a:rPr lang="en-US" smtClean="0">
                  <a:ln>
                    <a:noFill/>
                  </a:ln>
                  <a:effectLst/>
                  <a:latin typeface="+mj-lt"/>
                  <a:ea typeface="Calibri"/>
                  <a:cs typeface="Times New Roman"/>
                </a:rPr>
                <a:t>mặt</a:t>
              </a:r>
              <a:endParaRPr lang="en-US" dirty="0">
                <a:effectLst/>
                <a:latin typeface="+mj-lt"/>
                <a:ea typeface="Calibri"/>
                <a:cs typeface="Times New Roman"/>
              </a:endParaRPr>
            </a:p>
          </p:txBody>
        </p:sp>
        <p:sp>
          <p:nvSpPr>
            <p:cNvPr id="15" name="Rectangle 14"/>
            <p:cNvSpPr/>
            <p:nvPr/>
          </p:nvSpPr>
          <p:spPr>
            <a:xfrm>
              <a:off x="2863850" y="977900"/>
              <a:ext cx="1633855" cy="49784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a:ln>
                    <a:noFill/>
                  </a:ln>
                  <a:effectLst/>
                  <a:latin typeface="+mj-lt"/>
                  <a:ea typeface="Calibri"/>
                  <a:cs typeface="Times New Roman"/>
                </a:rPr>
                <a:t>Bộ phát hiện ROI</a:t>
              </a:r>
              <a:endParaRPr lang="en-US">
                <a:effectLst/>
                <a:latin typeface="+mj-lt"/>
                <a:ea typeface="Calibri"/>
                <a:cs typeface="Times New Roman"/>
              </a:endParaRPr>
            </a:p>
            <a:p>
              <a:pPr algn="ctr">
                <a:lnSpc>
                  <a:spcPct val="115000"/>
                </a:lnSpc>
                <a:spcAft>
                  <a:spcPts val="0"/>
                </a:spcAft>
              </a:pPr>
              <a:r>
                <a:rPr lang="en-US">
                  <a:ln>
                    <a:noFill/>
                  </a:ln>
                  <a:effectLst/>
                  <a:latin typeface="+mj-lt"/>
                  <a:ea typeface="Calibri"/>
                  <a:cs typeface="Times New Roman"/>
                </a:rPr>
                <a:t>(phát hiện khuôn mặt)</a:t>
              </a:r>
              <a:endParaRPr lang="en-US">
                <a:effectLst/>
                <a:latin typeface="+mj-lt"/>
                <a:ea typeface="Calibri"/>
                <a:cs typeface="Times New Roman"/>
              </a:endParaRPr>
            </a:p>
          </p:txBody>
        </p:sp>
        <p:sp>
          <p:nvSpPr>
            <p:cNvPr id="16" name="Rectangle 15"/>
            <p:cNvSpPr/>
            <p:nvPr/>
          </p:nvSpPr>
          <p:spPr>
            <a:xfrm>
              <a:off x="4796444" y="878902"/>
              <a:ext cx="1665605" cy="49784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a:ln>
                    <a:noFill/>
                  </a:ln>
                  <a:effectLst/>
                  <a:latin typeface="+mj-lt"/>
                  <a:ea typeface="Calibri"/>
                  <a:cs typeface="Times New Roman"/>
                </a:rPr>
                <a:t>Vùng ROI</a:t>
              </a:r>
              <a:endParaRPr lang="en-US">
                <a:effectLst/>
                <a:latin typeface="+mj-lt"/>
                <a:ea typeface="Calibri"/>
                <a:cs typeface="Times New Roman"/>
              </a:endParaRPr>
            </a:p>
            <a:p>
              <a:pPr algn="ctr">
                <a:lnSpc>
                  <a:spcPct val="115000"/>
                </a:lnSpc>
                <a:spcAft>
                  <a:spcPts val="0"/>
                </a:spcAft>
              </a:pPr>
              <a:r>
                <a:rPr lang="en-US">
                  <a:ln>
                    <a:noFill/>
                  </a:ln>
                  <a:effectLst/>
                  <a:latin typeface="+mj-lt"/>
                  <a:ea typeface="Calibri"/>
                  <a:cs typeface="Times New Roman"/>
                </a:rPr>
                <a:t>(khuôn mặt)</a:t>
              </a:r>
              <a:endParaRPr lang="en-US">
                <a:effectLst/>
                <a:latin typeface="+mj-lt"/>
                <a:ea typeface="Calibri"/>
                <a:cs typeface="Times New Roman"/>
              </a:endParaRPr>
            </a:p>
          </p:txBody>
        </p:sp>
        <p:sp>
          <p:nvSpPr>
            <p:cNvPr id="17" name="Rectangle 16"/>
            <p:cNvSpPr/>
            <p:nvPr/>
          </p:nvSpPr>
          <p:spPr>
            <a:xfrm>
              <a:off x="4800600" y="0"/>
              <a:ext cx="1633855" cy="663575"/>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a:ln>
                    <a:noFill/>
                  </a:ln>
                  <a:effectLst/>
                  <a:latin typeface="+mj-lt"/>
                  <a:ea typeface="Calibri"/>
                  <a:cs typeface="Times New Roman"/>
                </a:rPr>
                <a:t>Nạp mô hình phân loại</a:t>
              </a:r>
              <a:endParaRPr lang="en-US">
                <a:effectLst/>
                <a:latin typeface="+mj-lt"/>
                <a:ea typeface="Calibri"/>
                <a:cs typeface="Times New Roman"/>
              </a:endParaRPr>
            </a:p>
            <a:p>
              <a:pPr algn="ctr">
                <a:lnSpc>
                  <a:spcPct val="115000"/>
                </a:lnSpc>
                <a:spcAft>
                  <a:spcPts val="0"/>
                </a:spcAft>
              </a:pPr>
              <a:r>
                <a:rPr lang="en-US" smtClean="0">
                  <a:ln>
                    <a:noFill/>
                  </a:ln>
                  <a:effectLst/>
                  <a:latin typeface="+mj-lt"/>
                  <a:ea typeface="Calibri"/>
                  <a:cs typeface="Times New Roman"/>
                </a:rPr>
                <a:t>(</a:t>
              </a:r>
              <a:r>
                <a:rPr lang="vi-VN" smtClean="0">
                  <a:ln>
                    <a:noFill/>
                  </a:ln>
                  <a:effectLst/>
                  <a:latin typeface="+mj-lt"/>
                  <a:ea typeface="Calibri"/>
                  <a:cs typeface="Times New Roman"/>
                </a:rPr>
                <a:t>Mặt của mỗi người</a:t>
              </a:r>
              <a:r>
                <a:rPr lang="en-US" smtClean="0">
                  <a:ln>
                    <a:noFill/>
                  </a:ln>
                  <a:effectLst/>
                  <a:latin typeface="+mj-lt"/>
                  <a:ea typeface="Calibri"/>
                  <a:cs typeface="Times New Roman"/>
                </a:rPr>
                <a:t>) </a:t>
              </a:r>
              <a:endParaRPr lang="en-US">
                <a:effectLst/>
                <a:latin typeface="+mj-lt"/>
                <a:ea typeface="Calibri"/>
                <a:cs typeface="Times New Roman"/>
              </a:endParaRPr>
            </a:p>
          </p:txBody>
        </p:sp>
        <p:sp>
          <p:nvSpPr>
            <p:cNvPr id="18" name="Rectangle 17"/>
            <p:cNvSpPr/>
            <p:nvPr/>
          </p:nvSpPr>
          <p:spPr>
            <a:xfrm>
              <a:off x="4806950" y="1635125"/>
              <a:ext cx="1665605" cy="701675"/>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dirty="0" err="1">
                  <a:ln>
                    <a:noFill/>
                  </a:ln>
                  <a:effectLst/>
                  <a:latin typeface="+mj-lt"/>
                  <a:ea typeface="Calibri"/>
                  <a:cs typeface="Times New Roman"/>
                </a:rPr>
                <a:t>Kết</a:t>
              </a:r>
              <a:r>
                <a:rPr lang="en-US" dirty="0">
                  <a:ln>
                    <a:noFill/>
                  </a:ln>
                  <a:effectLst/>
                  <a:latin typeface="+mj-lt"/>
                  <a:ea typeface="Calibri"/>
                  <a:cs typeface="Times New Roman"/>
                </a:rPr>
                <a:t> </a:t>
              </a:r>
              <a:r>
                <a:rPr lang="en-US" dirty="0" err="1">
                  <a:ln>
                    <a:noFill/>
                  </a:ln>
                  <a:effectLst/>
                  <a:latin typeface="+mj-lt"/>
                  <a:ea typeface="Calibri"/>
                  <a:cs typeface="Times New Roman"/>
                </a:rPr>
                <a:t>quả</a:t>
              </a:r>
              <a:r>
                <a:rPr lang="en-US" dirty="0">
                  <a:ln>
                    <a:noFill/>
                  </a:ln>
                  <a:effectLst/>
                  <a:latin typeface="+mj-lt"/>
                  <a:ea typeface="Calibri"/>
                  <a:cs typeface="Times New Roman"/>
                </a:rPr>
                <a:t> </a:t>
              </a:r>
              <a:r>
                <a:rPr lang="en-US" err="1">
                  <a:ln>
                    <a:noFill/>
                  </a:ln>
                  <a:effectLst/>
                  <a:latin typeface="+mj-lt"/>
                  <a:ea typeface="Calibri"/>
                  <a:cs typeface="Times New Roman"/>
                </a:rPr>
                <a:t>và</a:t>
              </a:r>
              <a:r>
                <a:rPr lang="en-US">
                  <a:ln>
                    <a:noFill/>
                  </a:ln>
                  <a:effectLst/>
                  <a:latin typeface="+mj-lt"/>
                  <a:ea typeface="Calibri"/>
                  <a:cs typeface="Times New Roman"/>
                </a:rPr>
                <a:t> </a:t>
              </a:r>
              <a:r>
                <a:rPr lang="vi-VN" smtClean="0">
                  <a:latin typeface="+mj-lt"/>
                  <a:ea typeface="Calibri"/>
                  <a:cs typeface="Times New Roman"/>
                </a:rPr>
                <a:t>danh tính</a:t>
              </a:r>
              <a:endParaRPr lang="en-US" dirty="0">
                <a:effectLst/>
                <a:latin typeface="+mj-lt"/>
                <a:ea typeface="Calibri"/>
                <a:cs typeface="Times New Roman"/>
              </a:endParaRPr>
            </a:p>
            <a:p>
              <a:pPr algn="ctr">
                <a:lnSpc>
                  <a:spcPct val="115000"/>
                </a:lnSpc>
                <a:spcAft>
                  <a:spcPts val="0"/>
                </a:spcAft>
              </a:pPr>
              <a:r>
                <a:rPr lang="en-US" smtClean="0">
                  <a:ln>
                    <a:noFill/>
                  </a:ln>
                  <a:effectLst/>
                  <a:latin typeface="+mj-lt"/>
                  <a:ea typeface="Calibri"/>
                  <a:cs typeface="Times New Roman"/>
                </a:rPr>
                <a:t>(</a:t>
              </a:r>
              <a:r>
                <a:rPr lang="vi-VN" smtClean="0">
                  <a:latin typeface="+mj-lt"/>
                  <a:ea typeface="Calibri"/>
                  <a:cs typeface="Times New Roman"/>
                </a:rPr>
                <a:t>Tên, ngày sinh, nơi ở</a:t>
              </a:r>
              <a:r>
                <a:rPr lang="en-US" smtClean="0">
                  <a:latin typeface="+mj-lt"/>
                  <a:ea typeface="Calibri"/>
                  <a:cs typeface="Times New Roman"/>
                </a:rPr>
                <a:t>,…</a:t>
              </a:r>
              <a:r>
                <a:rPr lang="en-US" smtClean="0">
                  <a:ln>
                    <a:noFill/>
                  </a:ln>
                  <a:effectLst/>
                  <a:latin typeface="+mj-lt"/>
                  <a:ea typeface="Calibri"/>
                  <a:cs typeface="Times New Roman"/>
                </a:rPr>
                <a:t>) </a:t>
              </a:r>
              <a:endParaRPr lang="en-US" dirty="0">
                <a:effectLst/>
                <a:latin typeface="+mj-lt"/>
                <a:ea typeface="Calibri"/>
                <a:cs typeface="Times New Roman"/>
              </a:endParaRPr>
            </a:p>
          </p:txBody>
        </p:sp>
        <p:cxnSp>
          <p:nvCxnSpPr>
            <p:cNvPr id="19" name="Elbow Connector 18"/>
            <p:cNvCxnSpPr/>
            <p:nvPr/>
          </p:nvCxnSpPr>
          <p:spPr>
            <a:xfrm>
              <a:off x="2584450" y="723900"/>
              <a:ext cx="277495" cy="4445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2584450" y="1352550"/>
              <a:ext cx="277495" cy="3683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95800" y="1244600"/>
              <a:ext cx="3028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6" idx="0"/>
            </p:cNvCxnSpPr>
            <p:nvPr/>
          </p:nvCxnSpPr>
          <p:spPr>
            <a:xfrm>
              <a:off x="5626100" y="660400"/>
              <a:ext cx="3147" cy="218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26100" y="1368010"/>
              <a:ext cx="0" cy="2514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 name="Rectangle 20"/>
          <p:cNvSpPr>
            <a:spLocks noChangeArrowheads="1"/>
          </p:cNvSpPr>
          <p:nvPr/>
        </p:nvSpPr>
        <p:spPr bwMode="auto">
          <a:xfrm>
            <a:off x="345065" y="525711"/>
            <a:ext cx="663995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accent1"/>
                </a:solidFill>
                <a:effectLst/>
                <a:latin typeface="+mj-lt"/>
                <a:ea typeface="Times New Roman" pitchFamily="18" charset="0"/>
                <a:cs typeface="Arial" pitchFamily="34" charset="0"/>
              </a:rPr>
              <a:t>Giai</a:t>
            </a:r>
            <a:r>
              <a:rPr kumimoji="0" lang="en-US" sz="2200" b="1"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1" i="0" u="none" strike="noStrike" cap="none" normalizeH="0" baseline="0" dirty="0" err="1" smtClean="0">
                <a:ln>
                  <a:noFill/>
                </a:ln>
                <a:solidFill>
                  <a:schemeClr val="accent1"/>
                </a:solidFill>
                <a:effectLst/>
                <a:latin typeface="+mj-lt"/>
                <a:ea typeface="Times New Roman" pitchFamily="18" charset="0"/>
                <a:cs typeface="Arial" pitchFamily="34" charset="0"/>
              </a:rPr>
              <a:t>đoạn</a:t>
            </a:r>
            <a:r>
              <a:rPr kumimoji="0" lang="en-US" sz="2200" b="1" i="0" u="none" strike="noStrike" cap="none" normalizeH="0" baseline="0" dirty="0" smtClean="0">
                <a:ln>
                  <a:noFill/>
                </a:ln>
                <a:solidFill>
                  <a:schemeClr val="accent1"/>
                </a:solidFill>
                <a:effectLst/>
                <a:latin typeface="+mj-lt"/>
                <a:ea typeface="Times New Roman" pitchFamily="18" charset="0"/>
                <a:cs typeface="Arial" pitchFamily="34" charset="0"/>
              </a:rPr>
              <a:t> 2</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Ứng</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dụng</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mô</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hình</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err="1" smtClean="0">
                <a:ln>
                  <a:noFill/>
                </a:ln>
                <a:solidFill>
                  <a:schemeClr val="accent1"/>
                </a:solidFill>
                <a:effectLst/>
                <a:latin typeface="+mj-lt"/>
                <a:ea typeface="Times New Roman" pitchFamily="18" charset="0"/>
                <a:cs typeface="Arial" pitchFamily="34" charset="0"/>
              </a:rPr>
              <a:t>để</a:t>
            </a:r>
            <a:r>
              <a:rPr kumimoji="0" lang="en-US" sz="2200" b="0" i="0" u="none" strike="noStrike" cap="none" normalizeH="0" baseline="0" smtClean="0">
                <a:ln>
                  <a:noFill/>
                </a:ln>
                <a:solidFill>
                  <a:schemeClr val="accent1"/>
                </a:solidFill>
                <a:effectLst/>
                <a:latin typeface="+mj-lt"/>
                <a:ea typeface="Times New Roman" pitchFamily="18" charset="0"/>
                <a:cs typeface="Arial" pitchFamily="34" charset="0"/>
              </a:rPr>
              <a:t> </a:t>
            </a:r>
            <a:r>
              <a:rPr kumimoji="0" lang="vi-VN" sz="2200" b="0" i="0" u="none" strike="noStrike" cap="none" normalizeH="0" baseline="0" smtClean="0">
                <a:ln>
                  <a:noFill/>
                </a:ln>
                <a:solidFill>
                  <a:schemeClr val="accent1"/>
                </a:solidFill>
                <a:effectLst/>
                <a:latin typeface="+mj-lt"/>
                <a:ea typeface="Times New Roman" pitchFamily="18" charset="0"/>
                <a:cs typeface="Arial" pitchFamily="34" charset="0"/>
              </a:rPr>
              <a:t>nhận dạng khuôn mặt</a:t>
            </a:r>
            <a:endParaRPr kumimoji="0" lang="en-US" sz="2200" b="0" i="0" u="none" strike="noStrike" cap="none" normalizeH="0" baseline="0" dirty="0" smtClean="0">
              <a:ln>
                <a:noFill/>
              </a:ln>
              <a:solidFill>
                <a:schemeClr val="accent1"/>
              </a:solidFill>
              <a:effectLst/>
              <a:latin typeface="+mj-lt"/>
              <a:cs typeface="Arial" pitchFamily="34" charset="0"/>
            </a:endParaRPr>
          </a:p>
        </p:txBody>
      </p:sp>
      <p:sp>
        <p:nvSpPr>
          <p:cNvPr id="25" name="Title 1"/>
          <p:cNvSpPr>
            <a:spLocks noGrp="1"/>
          </p:cNvSpPr>
          <p:nvPr>
            <p:ph type="title"/>
          </p:nvPr>
        </p:nvSpPr>
        <p:spPr>
          <a:xfrm>
            <a:off x="1771992" y="91678"/>
            <a:ext cx="7144540" cy="251222"/>
          </a:xfrm>
        </p:spPr>
        <p:txBody>
          <a:bodyPr/>
          <a:lstStyle/>
          <a:p>
            <a:r>
              <a:rPr lang="en-US" sz="2400" dirty="0" smtClean="0">
                <a:solidFill>
                  <a:srgbClr val="FF0000"/>
                </a:solidFill>
              </a:rPr>
              <a:t>ĐẶT VẤN ĐỀ</a:t>
            </a:r>
            <a:endParaRPr lang="en-US" sz="2400" dirty="0">
              <a:solidFill>
                <a:srgbClr val="FF0000"/>
              </a:solidFill>
            </a:endParaRPr>
          </a:p>
        </p:txBody>
      </p:sp>
    </p:spTree>
    <p:extLst>
      <p:ext uri="{BB962C8B-B14F-4D97-AF65-F5344CB8AC3E}">
        <p14:creationId xmlns:p14="http://schemas.microsoft.com/office/powerpoint/2010/main" val="377541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88"/>
            <a:ext cx="8229600" cy="346472"/>
          </a:xfrm>
        </p:spPr>
        <p:txBody>
          <a:bodyPr/>
          <a:lstStyle/>
          <a:p>
            <a:pPr lvl="0"/>
            <a:r>
              <a:rPr lang="en-US" sz="2400" dirty="0" smtClean="0"/>
              <a:t>THỰC HIỆN </a:t>
            </a:r>
            <a:r>
              <a:rPr lang="en-US" sz="2400" dirty="0" smtClean="0">
                <a:solidFill>
                  <a:srgbClr val="FF0000"/>
                </a:solidFill>
              </a:rPr>
              <a:t>- </a:t>
            </a:r>
            <a:r>
              <a:rPr lang="en-US" sz="2400" dirty="0" err="1">
                <a:solidFill>
                  <a:srgbClr val="FF0000"/>
                </a:solidFill>
              </a:rPr>
              <a:t>Giai</a:t>
            </a:r>
            <a:r>
              <a:rPr lang="en-US" sz="2400" dirty="0">
                <a:solidFill>
                  <a:srgbClr val="FF0000"/>
                </a:solidFill>
              </a:rPr>
              <a:t> </a:t>
            </a:r>
            <a:r>
              <a:rPr lang="en-US" sz="2400" dirty="0" err="1">
                <a:solidFill>
                  <a:srgbClr val="FF0000"/>
                </a:solidFill>
              </a:rPr>
              <a:t>đoạn</a:t>
            </a:r>
            <a:r>
              <a:rPr lang="en-US" sz="2400" dirty="0">
                <a:solidFill>
                  <a:srgbClr val="FF0000"/>
                </a:solidFill>
              </a:rPr>
              <a:t> 1: </a:t>
            </a:r>
            <a:r>
              <a:rPr lang="en-US" sz="2400" b="0" dirty="0" err="1">
                <a:solidFill>
                  <a:srgbClr val="FF0000"/>
                </a:solidFill>
              </a:rPr>
              <a:t>Tạo</a:t>
            </a:r>
            <a:r>
              <a:rPr lang="en-US" sz="2400" b="0" dirty="0">
                <a:solidFill>
                  <a:srgbClr val="FF0000"/>
                </a:solidFill>
              </a:rPr>
              <a:t> </a:t>
            </a:r>
            <a:r>
              <a:rPr lang="en-US" sz="2400" b="0" dirty="0" err="1">
                <a:solidFill>
                  <a:srgbClr val="FF0000"/>
                </a:solidFill>
              </a:rPr>
              <a:t>mô</a:t>
            </a:r>
            <a:r>
              <a:rPr lang="en-US" sz="2400" b="0" dirty="0">
                <a:solidFill>
                  <a:srgbClr val="FF0000"/>
                </a:solidFill>
              </a:rPr>
              <a:t> </a:t>
            </a:r>
            <a:r>
              <a:rPr lang="en-US" sz="2400" b="0" err="1">
                <a:solidFill>
                  <a:srgbClr val="FF0000"/>
                </a:solidFill>
              </a:rPr>
              <a:t>hình</a:t>
            </a:r>
            <a:r>
              <a:rPr lang="en-US" sz="2400" b="0">
                <a:solidFill>
                  <a:srgbClr val="FF0000"/>
                </a:solidFill>
              </a:rPr>
              <a:t> </a:t>
            </a:r>
            <a:r>
              <a:rPr lang="vi-VN" sz="2400" b="0" smtClean="0">
                <a:solidFill>
                  <a:srgbClr val="FF0000"/>
                </a:solidFill>
              </a:rPr>
              <a:t>phân loại</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400" b="0" dirty="0" err="1" smtClean="0"/>
              <a:t>Bộ</a:t>
            </a:r>
            <a:r>
              <a:rPr lang="en-US" sz="2400" b="0" dirty="0" smtClean="0"/>
              <a:t> </a:t>
            </a:r>
            <a:r>
              <a:rPr lang="en-US" sz="2400" b="0" dirty="0" err="1"/>
              <a:t>dữ</a:t>
            </a:r>
            <a:r>
              <a:rPr lang="en-US" sz="2400" b="0" dirty="0"/>
              <a:t> </a:t>
            </a:r>
            <a:r>
              <a:rPr lang="en-US" sz="2400" b="0" dirty="0" err="1"/>
              <a:t>liệu</a:t>
            </a:r>
            <a:r>
              <a:rPr lang="en-US" sz="2400" b="0" dirty="0"/>
              <a:t> </a:t>
            </a:r>
            <a:r>
              <a:rPr lang="en-US" sz="2400" b="0" dirty="0" err="1"/>
              <a:t>huấn</a:t>
            </a:r>
            <a:r>
              <a:rPr lang="en-US" sz="2400" b="0" dirty="0"/>
              <a:t> </a:t>
            </a:r>
            <a:r>
              <a:rPr lang="en-US" sz="2400" b="0" dirty="0" err="1" smtClean="0"/>
              <a:t>luyện</a:t>
            </a:r>
            <a:r>
              <a:rPr lang="en-US" sz="2400" b="0" dirty="0" smtClean="0"/>
              <a:t>: </a:t>
            </a:r>
          </a:p>
          <a:p>
            <a:pPr lvl="1" algn="just"/>
            <a:r>
              <a:rPr lang="vi-VN" sz="2400" smtClean="0"/>
              <a:t>Gắn n nhãn cho n người, mỗi người ~ 100 ảnh (có thể tăng thêm)</a:t>
            </a:r>
            <a:endParaRPr lang="en-US" sz="2400" smtClean="0"/>
          </a:p>
          <a:p>
            <a:pPr lvl="1" algn="just"/>
            <a:r>
              <a:rPr lang="vi-VN" sz="2400" smtClean="0"/>
              <a:t>Có thể thu thập datasets từ một lớp học, một công ty, một tập thể nào đó,..</a:t>
            </a:r>
            <a:endParaRPr lang="en-US" sz="2200" b="0" dirty="0">
              <a:solidFill>
                <a:schemeClr val="accent1"/>
              </a:solidFill>
            </a:endParaRPr>
          </a:p>
        </p:txBody>
      </p:sp>
    </p:spTree>
    <p:extLst>
      <p:ext uri="{BB962C8B-B14F-4D97-AF65-F5344CB8AC3E}">
        <p14:creationId xmlns:p14="http://schemas.microsoft.com/office/powerpoint/2010/main" val="1226547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88"/>
            <a:ext cx="8229600" cy="346472"/>
          </a:xfrm>
        </p:spPr>
        <p:txBody>
          <a:bodyPr/>
          <a:lstStyle/>
          <a:p>
            <a:pPr lvl="0"/>
            <a:r>
              <a:rPr lang="en-US" sz="2400" dirty="0" smtClean="0"/>
              <a:t>THỰC HIỆN </a:t>
            </a:r>
            <a:r>
              <a:rPr lang="en-US" sz="2400" dirty="0" smtClean="0">
                <a:solidFill>
                  <a:srgbClr val="FF0000"/>
                </a:solidFill>
              </a:rPr>
              <a:t>- </a:t>
            </a:r>
            <a:r>
              <a:rPr lang="en-US" sz="2400" dirty="0" err="1">
                <a:solidFill>
                  <a:srgbClr val="FF0000"/>
                </a:solidFill>
              </a:rPr>
              <a:t>Giai</a:t>
            </a:r>
            <a:r>
              <a:rPr lang="en-US" sz="2400" dirty="0">
                <a:solidFill>
                  <a:srgbClr val="FF0000"/>
                </a:solidFill>
              </a:rPr>
              <a:t> </a:t>
            </a:r>
            <a:r>
              <a:rPr lang="en-US" sz="2400" dirty="0" err="1">
                <a:solidFill>
                  <a:srgbClr val="FF0000"/>
                </a:solidFill>
              </a:rPr>
              <a:t>đoạn</a:t>
            </a:r>
            <a:r>
              <a:rPr lang="en-US" sz="2400" dirty="0">
                <a:solidFill>
                  <a:srgbClr val="FF0000"/>
                </a:solidFill>
              </a:rPr>
              <a:t> 1: </a:t>
            </a:r>
            <a:r>
              <a:rPr lang="en-US" sz="2400" b="0" dirty="0" err="1">
                <a:solidFill>
                  <a:srgbClr val="FF0000"/>
                </a:solidFill>
              </a:rPr>
              <a:t>Tạo</a:t>
            </a:r>
            <a:r>
              <a:rPr lang="en-US" sz="2400" b="0" dirty="0">
                <a:solidFill>
                  <a:srgbClr val="FF0000"/>
                </a:solidFill>
              </a:rPr>
              <a:t> </a:t>
            </a:r>
            <a:r>
              <a:rPr lang="en-US" sz="2400" b="0" dirty="0" err="1">
                <a:solidFill>
                  <a:srgbClr val="FF0000"/>
                </a:solidFill>
              </a:rPr>
              <a:t>mô</a:t>
            </a:r>
            <a:r>
              <a:rPr lang="en-US" sz="2400" b="0" dirty="0">
                <a:solidFill>
                  <a:srgbClr val="FF0000"/>
                </a:solidFill>
              </a:rPr>
              <a:t> </a:t>
            </a:r>
            <a:r>
              <a:rPr lang="en-US" sz="2400" b="0" dirty="0" err="1">
                <a:solidFill>
                  <a:srgbClr val="FF0000"/>
                </a:solidFill>
              </a:rPr>
              <a:t>hình</a:t>
            </a:r>
            <a:r>
              <a:rPr lang="en-US" sz="2400" b="0" dirty="0">
                <a:solidFill>
                  <a:srgbClr val="FF0000"/>
                </a:solidFill>
              </a:rPr>
              <a:t> </a:t>
            </a:r>
            <a:r>
              <a:rPr lang="en-US" sz="2400" b="0" dirty="0" err="1">
                <a:solidFill>
                  <a:srgbClr val="FF0000"/>
                </a:solidFill>
              </a:rPr>
              <a:t>phân</a:t>
            </a:r>
            <a:r>
              <a:rPr lang="en-US" sz="2400" b="0" dirty="0">
                <a:solidFill>
                  <a:srgbClr val="FF0000"/>
                </a:solidFill>
              </a:rPr>
              <a:t> </a:t>
            </a:r>
            <a:r>
              <a:rPr lang="en-US" sz="2400" b="0" dirty="0" err="1">
                <a:solidFill>
                  <a:srgbClr val="FF0000"/>
                </a:solidFill>
              </a:rPr>
              <a:t>loại</a:t>
            </a:r>
            <a:r>
              <a:rPr lang="en-US" sz="2400" b="0" dirty="0">
                <a:solidFill>
                  <a:srgbClr val="FF0000"/>
                </a:solidFill>
              </a:rPr>
              <a:t> (3 </a:t>
            </a:r>
            <a:r>
              <a:rPr lang="en-US" sz="2400" b="0" dirty="0" err="1">
                <a:solidFill>
                  <a:srgbClr val="FF0000"/>
                </a:solidFill>
              </a:rPr>
              <a:t>loại</a:t>
            </a:r>
            <a:r>
              <a:rPr lang="en-US" sz="2400" b="0" dirty="0" smtClean="0">
                <a:solidFill>
                  <a:srgbClr val="FF0000"/>
                </a:solidFill>
              </a:rPr>
              <a:t>)</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lvl="0" algn="just"/>
            <a:r>
              <a:rPr lang="en-US" sz="2400" b="0" err="1"/>
              <a:t>Mạng</a:t>
            </a:r>
            <a:r>
              <a:rPr lang="en-US" sz="2400" b="0"/>
              <a:t> </a:t>
            </a:r>
            <a:r>
              <a:rPr lang="en-US" sz="2400" b="0" smtClean="0"/>
              <a:t>LeNet:</a:t>
            </a:r>
            <a:endParaRPr lang="en-US" sz="2400" b="0" dirty="0" smtClean="0"/>
          </a:p>
          <a:p>
            <a:pPr lvl="1" algn="just"/>
            <a:r>
              <a:rPr lang="en-US" sz="2400"/>
              <a:t>Độ chính xác </a:t>
            </a:r>
            <a:r>
              <a:rPr lang="en-US" sz="2400" smtClean="0"/>
              <a:t>cao.</a:t>
            </a:r>
            <a:endParaRPr lang="en-US" sz="2400"/>
          </a:p>
          <a:p>
            <a:pPr lvl="1" algn="just"/>
            <a:r>
              <a:rPr lang="en-US" sz="2400" smtClean="0"/>
              <a:t>Hiệu </a:t>
            </a:r>
            <a:r>
              <a:rPr lang="en-US" sz="2400"/>
              <a:t>suất tốt trong việc nhận dạng hình ảnh </a:t>
            </a:r>
            <a:r>
              <a:rPr lang="en-US" sz="2400" smtClean="0"/>
              <a:t>nhỏ.</a:t>
            </a:r>
            <a:endParaRPr lang="en-US" sz="2400"/>
          </a:p>
          <a:p>
            <a:pPr lvl="1" algn="just"/>
            <a:r>
              <a:rPr lang="vi-VN" sz="2400"/>
              <a:t>Hiệu quả trong việc giảm chi phí tính toán: Các lớp tích chập trong mạng LeNet giúp giảm số lượng tham số cần tính toán, và giảm thiểu thời gian huấn luyện. Điều này giúp giảm chi phí tính toán và tăng tốc độ xử lý, đặc biệt là đối với các ứng dụng nhận dạng hình ảnh có kích thước nhỏ</a:t>
            </a:r>
            <a:r>
              <a:rPr lang="vi-VN" sz="2400" smtClean="0"/>
              <a:t>.</a:t>
            </a:r>
            <a:endParaRPr lang="en-US" sz="2400" smtClean="0"/>
          </a:p>
        </p:txBody>
      </p:sp>
    </p:spTree>
    <p:extLst>
      <p:ext uri="{BB962C8B-B14F-4D97-AF65-F5344CB8AC3E}">
        <p14:creationId xmlns:p14="http://schemas.microsoft.com/office/powerpoint/2010/main" val="2362306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88"/>
            <a:ext cx="8229600" cy="346472"/>
          </a:xfrm>
        </p:spPr>
        <p:txBody>
          <a:bodyPr/>
          <a:lstStyle/>
          <a:p>
            <a:pPr lvl="0"/>
            <a:r>
              <a:rPr lang="en-US" sz="2400" dirty="0" smtClean="0"/>
              <a:t>THỰC HIỆN </a:t>
            </a:r>
            <a:r>
              <a:rPr lang="en-US" sz="2400" dirty="0" smtClean="0">
                <a:solidFill>
                  <a:srgbClr val="FF0000"/>
                </a:solidFill>
              </a:rPr>
              <a:t>- </a:t>
            </a:r>
            <a:r>
              <a:rPr lang="en-US" sz="2400" dirty="0" err="1">
                <a:solidFill>
                  <a:srgbClr val="FF0000"/>
                </a:solidFill>
              </a:rPr>
              <a:t>Giai</a:t>
            </a:r>
            <a:r>
              <a:rPr lang="en-US" sz="2400" dirty="0">
                <a:solidFill>
                  <a:srgbClr val="FF0000"/>
                </a:solidFill>
              </a:rPr>
              <a:t> </a:t>
            </a:r>
            <a:r>
              <a:rPr lang="en-US" sz="2400" dirty="0" err="1">
                <a:solidFill>
                  <a:srgbClr val="FF0000"/>
                </a:solidFill>
              </a:rPr>
              <a:t>đoạn</a:t>
            </a:r>
            <a:r>
              <a:rPr lang="en-US" sz="2400" dirty="0">
                <a:solidFill>
                  <a:srgbClr val="FF0000"/>
                </a:solidFill>
              </a:rPr>
              <a:t> 1: </a:t>
            </a:r>
            <a:r>
              <a:rPr lang="en-US" sz="2400" b="0" dirty="0" err="1">
                <a:solidFill>
                  <a:srgbClr val="FF0000"/>
                </a:solidFill>
              </a:rPr>
              <a:t>Tạo</a:t>
            </a:r>
            <a:r>
              <a:rPr lang="en-US" sz="2400" b="0" dirty="0">
                <a:solidFill>
                  <a:srgbClr val="FF0000"/>
                </a:solidFill>
              </a:rPr>
              <a:t> </a:t>
            </a:r>
            <a:r>
              <a:rPr lang="en-US" sz="2400" b="0" dirty="0" err="1">
                <a:solidFill>
                  <a:srgbClr val="FF0000"/>
                </a:solidFill>
              </a:rPr>
              <a:t>mô</a:t>
            </a:r>
            <a:r>
              <a:rPr lang="en-US" sz="2400" b="0" dirty="0">
                <a:solidFill>
                  <a:srgbClr val="FF0000"/>
                </a:solidFill>
              </a:rPr>
              <a:t> </a:t>
            </a:r>
            <a:r>
              <a:rPr lang="en-US" sz="2400" b="0" dirty="0" err="1">
                <a:solidFill>
                  <a:srgbClr val="FF0000"/>
                </a:solidFill>
              </a:rPr>
              <a:t>hình</a:t>
            </a:r>
            <a:r>
              <a:rPr lang="en-US" sz="2400" b="0" dirty="0">
                <a:solidFill>
                  <a:srgbClr val="FF0000"/>
                </a:solidFill>
              </a:rPr>
              <a:t> </a:t>
            </a:r>
            <a:r>
              <a:rPr lang="en-US" sz="2400" b="0" dirty="0" err="1">
                <a:solidFill>
                  <a:srgbClr val="FF0000"/>
                </a:solidFill>
              </a:rPr>
              <a:t>phân</a:t>
            </a:r>
            <a:r>
              <a:rPr lang="en-US" sz="2400" b="0" dirty="0">
                <a:solidFill>
                  <a:srgbClr val="FF0000"/>
                </a:solidFill>
              </a:rPr>
              <a:t> </a:t>
            </a:r>
            <a:r>
              <a:rPr lang="en-US" sz="2400" b="0" dirty="0" err="1">
                <a:solidFill>
                  <a:srgbClr val="FF0000"/>
                </a:solidFill>
              </a:rPr>
              <a:t>loại</a:t>
            </a:r>
            <a:r>
              <a:rPr lang="en-US" sz="2400" b="0" dirty="0">
                <a:solidFill>
                  <a:srgbClr val="FF0000"/>
                </a:solidFill>
              </a:rPr>
              <a:t> (3 </a:t>
            </a:r>
            <a:r>
              <a:rPr lang="en-US" sz="2400" b="0" dirty="0" err="1">
                <a:solidFill>
                  <a:srgbClr val="FF0000"/>
                </a:solidFill>
              </a:rPr>
              <a:t>loại</a:t>
            </a:r>
            <a:r>
              <a:rPr lang="en-US" sz="2400" b="0" dirty="0" smtClean="0">
                <a:solidFill>
                  <a:srgbClr val="FF0000"/>
                </a:solidFill>
              </a:rPr>
              <a:t>)</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lvl="0" algn="just"/>
            <a:r>
              <a:rPr lang="en-US" sz="2200" b="0" dirty="0" err="1" smtClean="0"/>
              <a:t>Kết</a:t>
            </a:r>
            <a:r>
              <a:rPr lang="en-US" sz="2200" b="0" dirty="0" smtClean="0"/>
              <a:t> </a:t>
            </a:r>
            <a:r>
              <a:rPr lang="en-US" sz="2200" b="0" dirty="0" err="1" smtClean="0"/>
              <a:t>quả</a:t>
            </a:r>
            <a:r>
              <a:rPr lang="en-US" sz="2200" b="0" dirty="0" smtClean="0"/>
              <a:t> train </a:t>
            </a:r>
            <a:r>
              <a:rPr lang="en-US" sz="2200" b="0" dirty="0" err="1" smtClean="0"/>
              <a:t>mô</a:t>
            </a:r>
            <a:r>
              <a:rPr lang="en-US" sz="2200" b="0" dirty="0" smtClean="0"/>
              <a:t> </a:t>
            </a:r>
            <a:r>
              <a:rPr lang="en-US" sz="2200" b="0" dirty="0" err="1" smtClean="0"/>
              <a:t>hình</a:t>
            </a:r>
            <a:endParaRPr lang="en-US" sz="2200" b="0" dirty="0"/>
          </a:p>
          <a:p>
            <a:pPr marL="511175" lvl="1" indent="-279400" algn="just"/>
            <a:r>
              <a:rPr lang="en-US" sz="2200" dirty="0" err="1" smtClean="0"/>
              <a:t>Sử</a:t>
            </a:r>
            <a:r>
              <a:rPr lang="en-US" sz="2200" dirty="0" smtClean="0"/>
              <a:t> </a:t>
            </a:r>
            <a:r>
              <a:rPr lang="en-US" sz="2200" dirty="0" err="1" smtClean="0"/>
              <a:t>dụng</a:t>
            </a:r>
            <a:r>
              <a:rPr lang="en-US" sz="2200" dirty="0" smtClean="0"/>
              <a:t> </a:t>
            </a:r>
            <a:r>
              <a:rPr lang="en-US" sz="2200" dirty="0" err="1" smtClean="0"/>
              <a:t>Keras</a:t>
            </a:r>
            <a:r>
              <a:rPr lang="en-US" sz="2200" dirty="0" smtClean="0"/>
              <a:t>, </a:t>
            </a:r>
            <a:r>
              <a:rPr lang="en-US" sz="2200" dirty="0" err="1" smtClean="0"/>
              <a:t>TensorFlow</a:t>
            </a:r>
            <a:endParaRPr lang="en-US" sz="2200" dirty="0" smtClean="0"/>
          </a:p>
          <a:p>
            <a:pPr marL="511175" lvl="1" indent="-279400" algn="just"/>
            <a:r>
              <a:rPr lang="en-US" sz="2200" dirty="0" err="1" smtClean="0"/>
              <a:t>Máy</a:t>
            </a:r>
            <a:r>
              <a:rPr lang="en-US" sz="2200" dirty="0" smtClean="0"/>
              <a:t> </a:t>
            </a:r>
            <a:r>
              <a:rPr lang="en-US" sz="2200" dirty="0" err="1" smtClean="0"/>
              <a:t>ảo</a:t>
            </a:r>
            <a:r>
              <a:rPr lang="en-US" sz="2200" dirty="0" smtClean="0"/>
              <a:t>: CPU Intel(R</a:t>
            </a:r>
            <a:r>
              <a:rPr lang="en-US" sz="2200" smtClean="0"/>
              <a:t>) Core(TM) i5-1035G1 @ 1.00 GHz (8 </a:t>
            </a:r>
            <a:r>
              <a:rPr lang="en-US" sz="2200" dirty="0" err="1" smtClean="0"/>
              <a:t>bộ</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smtClean="0"/>
              <a:t>RAM 8 </a:t>
            </a:r>
            <a:r>
              <a:rPr lang="en-US" sz="2200" dirty="0" smtClean="0"/>
              <a:t>GB</a:t>
            </a:r>
          </a:p>
          <a:p>
            <a:pPr marL="511175" lvl="1" indent="-279400" algn="just"/>
            <a:r>
              <a:rPr lang="en-US" sz="2200" dirty="0" err="1" smtClean="0"/>
              <a:t>Độ</a:t>
            </a:r>
            <a:r>
              <a:rPr lang="en-US" sz="2200" dirty="0" smtClean="0"/>
              <a:t> </a:t>
            </a:r>
            <a:r>
              <a:rPr lang="en-US" sz="2200" dirty="0" err="1" smtClean="0"/>
              <a:t>chính</a:t>
            </a:r>
            <a:r>
              <a:rPr lang="en-US" sz="2200" dirty="0" smtClean="0"/>
              <a:t> </a:t>
            </a:r>
            <a:r>
              <a:rPr lang="en-US" sz="2200" err="1" smtClean="0"/>
              <a:t>xác</a:t>
            </a:r>
            <a:r>
              <a:rPr lang="en-US" sz="2200" smtClean="0"/>
              <a:t> 99%</a:t>
            </a:r>
            <a:endParaRPr lang="en-US" sz="2200" dirty="0"/>
          </a:p>
        </p:txBody>
      </p:sp>
      <p:pic>
        <p:nvPicPr>
          <p:cNvPr id="102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809750"/>
            <a:ext cx="4041775" cy="303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36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 name="Group 11"/>
          <p:cNvGrpSpPr/>
          <p:nvPr/>
        </p:nvGrpSpPr>
        <p:grpSpPr>
          <a:xfrm>
            <a:off x="304800" y="1123950"/>
            <a:ext cx="8686799" cy="3663950"/>
            <a:chOff x="584200" y="0"/>
            <a:chExt cx="5888355" cy="2336800"/>
          </a:xfrm>
        </p:grpSpPr>
        <p:sp>
          <p:nvSpPr>
            <p:cNvPr id="13" name="Rectangle 12"/>
            <p:cNvSpPr/>
            <p:nvPr/>
          </p:nvSpPr>
          <p:spPr>
            <a:xfrm>
              <a:off x="584200" y="291594"/>
              <a:ext cx="2002155" cy="806956"/>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dirty="0" err="1">
                  <a:ln>
                    <a:noFill/>
                  </a:ln>
                  <a:effectLst/>
                  <a:latin typeface="+mj-lt"/>
                  <a:ea typeface="Calibri"/>
                  <a:cs typeface="Times New Roman"/>
                </a:rPr>
                <a:t>Nạp</a:t>
              </a:r>
              <a:r>
                <a:rPr lang="en-US" dirty="0">
                  <a:ln>
                    <a:noFill/>
                  </a:ln>
                  <a:effectLst/>
                  <a:latin typeface="+mj-lt"/>
                  <a:ea typeface="Calibri"/>
                  <a:cs typeface="Times New Roman"/>
                </a:rPr>
                <a:t> </a:t>
              </a:r>
              <a:r>
                <a:rPr lang="en-US" dirty="0" err="1">
                  <a:ln>
                    <a:noFill/>
                  </a:ln>
                  <a:effectLst/>
                  <a:latin typeface="+mj-lt"/>
                  <a:ea typeface="Calibri"/>
                  <a:cs typeface="Times New Roman"/>
                </a:rPr>
                <a:t>mô</a:t>
              </a:r>
              <a:r>
                <a:rPr lang="en-US" dirty="0">
                  <a:ln>
                    <a:noFill/>
                  </a:ln>
                  <a:effectLst/>
                  <a:latin typeface="+mj-lt"/>
                  <a:ea typeface="Calibri"/>
                  <a:cs typeface="Times New Roman"/>
                </a:rPr>
                <a:t> </a:t>
              </a:r>
              <a:r>
                <a:rPr lang="en-US" dirty="0" err="1">
                  <a:ln>
                    <a:noFill/>
                  </a:ln>
                  <a:effectLst/>
                  <a:latin typeface="+mj-lt"/>
                  <a:ea typeface="Calibri"/>
                  <a:cs typeface="Times New Roman"/>
                </a:rPr>
                <a:t>hình</a:t>
              </a:r>
              <a:r>
                <a:rPr lang="en-US" dirty="0">
                  <a:ln>
                    <a:noFill/>
                  </a:ln>
                  <a:effectLst/>
                  <a:latin typeface="+mj-lt"/>
                  <a:ea typeface="Calibri"/>
                  <a:cs typeface="Times New Roman"/>
                </a:rPr>
                <a:t> </a:t>
              </a:r>
              <a:r>
                <a:rPr lang="en-US" dirty="0" err="1">
                  <a:ln>
                    <a:noFill/>
                  </a:ln>
                  <a:effectLst/>
                  <a:latin typeface="+mj-lt"/>
                  <a:ea typeface="Calibri"/>
                  <a:cs typeface="Times New Roman"/>
                </a:rPr>
                <a:t>phát</a:t>
              </a:r>
              <a:r>
                <a:rPr lang="en-US" dirty="0">
                  <a:ln>
                    <a:noFill/>
                  </a:ln>
                  <a:effectLst/>
                  <a:latin typeface="+mj-lt"/>
                  <a:ea typeface="Calibri"/>
                  <a:cs typeface="Times New Roman"/>
                </a:rPr>
                <a:t> </a:t>
              </a:r>
              <a:r>
                <a:rPr lang="en-US" dirty="0" err="1">
                  <a:ln>
                    <a:noFill/>
                  </a:ln>
                  <a:effectLst/>
                  <a:latin typeface="+mj-lt"/>
                  <a:ea typeface="Calibri"/>
                  <a:cs typeface="Times New Roman"/>
                </a:rPr>
                <a:t>hiện</a:t>
              </a:r>
              <a:r>
                <a:rPr lang="en-US" dirty="0">
                  <a:ln>
                    <a:noFill/>
                  </a:ln>
                  <a:effectLst/>
                  <a:latin typeface="+mj-lt"/>
                  <a:ea typeface="Calibri"/>
                  <a:cs typeface="Times New Roman"/>
                </a:rPr>
                <a:t> </a:t>
              </a:r>
              <a:endParaRPr lang="en-US" dirty="0">
                <a:effectLst/>
                <a:latin typeface="+mj-lt"/>
                <a:ea typeface="Calibri"/>
                <a:cs typeface="Times New Roman"/>
              </a:endParaRPr>
            </a:p>
            <a:p>
              <a:pPr algn="ctr">
                <a:lnSpc>
                  <a:spcPct val="115000"/>
                </a:lnSpc>
                <a:spcAft>
                  <a:spcPts val="0"/>
                </a:spcAft>
              </a:pPr>
              <a:r>
                <a:rPr lang="en-US" dirty="0" err="1">
                  <a:ln>
                    <a:noFill/>
                  </a:ln>
                  <a:effectLst/>
                  <a:latin typeface="+mj-lt"/>
                  <a:ea typeface="Calibri"/>
                  <a:cs typeface="Times New Roman"/>
                </a:rPr>
                <a:t>khuôn</a:t>
              </a:r>
              <a:r>
                <a:rPr lang="en-US" dirty="0">
                  <a:ln>
                    <a:noFill/>
                  </a:ln>
                  <a:effectLst/>
                  <a:latin typeface="+mj-lt"/>
                  <a:ea typeface="Calibri"/>
                  <a:cs typeface="Times New Roman"/>
                </a:rPr>
                <a:t> </a:t>
              </a:r>
              <a:r>
                <a:rPr lang="en-US" dirty="0" err="1">
                  <a:ln>
                    <a:noFill/>
                  </a:ln>
                  <a:effectLst/>
                  <a:latin typeface="+mj-lt"/>
                  <a:ea typeface="Calibri"/>
                  <a:cs typeface="Times New Roman"/>
                </a:rPr>
                <a:t>mặt</a:t>
              </a:r>
              <a:r>
                <a:rPr lang="en-US" dirty="0">
                  <a:ln>
                    <a:noFill/>
                  </a:ln>
                  <a:effectLst/>
                  <a:latin typeface="+mj-lt"/>
                  <a:ea typeface="Calibri"/>
                  <a:cs typeface="Times New Roman"/>
                </a:rPr>
                <a:t> </a:t>
              </a:r>
              <a:endParaRPr lang="en-US" dirty="0">
                <a:effectLst/>
                <a:latin typeface="+mj-lt"/>
                <a:ea typeface="Calibri"/>
                <a:cs typeface="Times New Roman"/>
              </a:endParaRPr>
            </a:p>
            <a:p>
              <a:pPr algn="ctr">
                <a:lnSpc>
                  <a:spcPct val="115000"/>
                </a:lnSpc>
                <a:spcAft>
                  <a:spcPts val="0"/>
                </a:spcAft>
              </a:pPr>
              <a:r>
                <a:rPr lang="en-US">
                  <a:latin typeface="+mj-lt"/>
                  <a:ea typeface="Calibri"/>
                  <a:cs typeface="Times New Roman"/>
                </a:rPr>
                <a:t>(Haar Cascade)</a:t>
              </a:r>
              <a:endParaRPr lang="en-US" dirty="0">
                <a:effectLst/>
                <a:latin typeface="+mj-lt"/>
                <a:ea typeface="Calibri"/>
                <a:cs typeface="Times New Roman"/>
              </a:endParaRPr>
            </a:p>
          </p:txBody>
        </p:sp>
        <p:sp>
          <p:nvSpPr>
            <p:cNvPr id="14" name="Rectangle 13"/>
            <p:cNvSpPr/>
            <p:nvPr/>
          </p:nvSpPr>
          <p:spPr>
            <a:xfrm>
              <a:off x="584200" y="1352550"/>
              <a:ext cx="2002155" cy="737205"/>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dirty="0" err="1">
                  <a:ln>
                    <a:noFill/>
                  </a:ln>
                  <a:effectLst/>
                  <a:latin typeface="+mj-lt"/>
                  <a:ea typeface="Calibri"/>
                  <a:cs typeface="Times New Roman"/>
                </a:rPr>
                <a:t>Ảnh</a:t>
              </a:r>
              <a:r>
                <a:rPr lang="en-US" dirty="0">
                  <a:ln>
                    <a:noFill/>
                  </a:ln>
                  <a:effectLst/>
                  <a:latin typeface="+mj-lt"/>
                  <a:ea typeface="Calibri"/>
                  <a:cs typeface="Times New Roman"/>
                </a:rPr>
                <a:t>/Video </a:t>
              </a:r>
              <a:r>
                <a:rPr lang="en-US" err="1">
                  <a:ln>
                    <a:noFill/>
                  </a:ln>
                  <a:effectLst/>
                  <a:latin typeface="+mj-lt"/>
                  <a:ea typeface="Calibri"/>
                  <a:cs typeface="Times New Roman"/>
                </a:rPr>
                <a:t>khuôn</a:t>
              </a:r>
              <a:r>
                <a:rPr lang="en-US">
                  <a:ln>
                    <a:noFill/>
                  </a:ln>
                  <a:effectLst/>
                  <a:latin typeface="+mj-lt"/>
                  <a:ea typeface="Calibri"/>
                  <a:cs typeface="Times New Roman"/>
                </a:rPr>
                <a:t> </a:t>
              </a:r>
              <a:r>
                <a:rPr lang="en-US" smtClean="0">
                  <a:ln>
                    <a:noFill/>
                  </a:ln>
                  <a:effectLst/>
                  <a:latin typeface="+mj-lt"/>
                  <a:ea typeface="Calibri"/>
                  <a:cs typeface="Times New Roman"/>
                </a:rPr>
                <a:t>mặt</a:t>
              </a:r>
              <a:endParaRPr lang="en-US" dirty="0">
                <a:effectLst/>
                <a:latin typeface="+mj-lt"/>
                <a:ea typeface="Calibri"/>
                <a:cs typeface="Times New Roman"/>
              </a:endParaRPr>
            </a:p>
          </p:txBody>
        </p:sp>
        <p:sp>
          <p:nvSpPr>
            <p:cNvPr id="15" name="Rectangle 14"/>
            <p:cNvSpPr/>
            <p:nvPr/>
          </p:nvSpPr>
          <p:spPr>
            <a:xfrm>
              <a:off x="2863850" y="977900"/>
              <a:ext cx="1633855" cy="49784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a:ln>
                    <a:noFill/>
                  </a:ln>
                  <a:effectLst/>
                  <a:latin typeface="+mj-lt"/>
                  <a:ea typeface="Calibri"/>
                  <a:cs typeface="Times New Roman"/>
                </a:rPr>
                <a:t>Bộ phát hiện ROI</a:t>
              </a:r>
              <a:endParaRPr lang="en-US">
                <a:effectLst/>
                <a:latin typeface="+mj-lt"/>
                <a:ea typeface="Calibri"/>
                <a:cs typeface="Times New Roman"/>
              </a:endParaRPr>
            </a:p>
            <a:p>
              <a:pPr algn="ctr">
                <a:lnSpc>
                  <a:spcPct val="115000"/>
                </a:lnSpc>
                <a:spcAft>
                  <a:spcPts val="0"/>
                </a:spcAft>
              </a:pPr>
              <a:r>
                <a:rPr lang="en-US">
                  <a:ln>
                    <a:noFill/>
                  </a:ln>
                  <a:effectLst/>
                  <a:latin typeface="+mj-lt"/>
                  <a:ea typeface="Calibri"/>
                  <a:cs typeface="Times New Roman"/>
                </a:rPr>
                <a:t>(phát hiện khuôn mặt)</a:t>
              </a:r>
              <a:endParaRPr lang="en-US">
                <a:effectLst/>
                <a:latin typeface="+mj-lt"/>
                <a:ea typeface="Calibri"/>
                <a:cs typeface="Times New Roman"/>
              </a:endParaRPr>
            </a:p>
          </p:txBody>
        </p:sp>
        <p:sp>
          <p:nvSpPr>
            <p:cNvPr id="16" name="Rectangle 15"/>
            <p:cNvSpPr/>
            <p:nvPr/>
          </p:nvSpPr>
          <p:spPr>
            <a:xfrm>
              <a:off x="4796444" y="878902"/>
              <a:ext cx="1665605" cy="49784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a:ln>
                    <a:noFill/>
                  </a:ln>
                  <a:effectLst/>
                  <a:latin typeface="+mj-lt"/>
                  <a:ea typeface="Calibri"/>
                  <a:cs typeface="Times New Roman"/>
                </a:rPr>
                <a:t>Vùng ROI</a:t>
              </a:r>
              <a:endParaRPr lang="en-US">
                <a:effectLst/>
                <a:latin typeface="+mj-lt"/>
                <a:ea typeface="Calibri"/>
                <a:cs typeface="Times New Roman"/>
              </a:endParaRPr>
            </a:p>
            <a:p>
              <a:pPr algn="ctr">
                <a:lnSpc>
                  <a:spcPct val="115000"/>
                </a:lnSpc>
                <a:spcAft>
                  <a:spcPts val="0"/>
                </a:spcAft>
              </a:pPr>
              <a:r>
                <a:rPr lang="en-US">
                  <a:ln>
                    <a:noFill/>
                  </a:ln>
                  <a:effectLst/>
                  <a:latin typeface="+mj-lt"/>
                  <a:ea typeface="Calibri"/>
                  <a:cs typeface="Times New Roman"/>
                </a:rPr>
                <a:t>(khuôn mặt)</a:t>
              </a:r>
              <a:endParaRPr lang="en-US">
                <a:effectLst/>
                <a:latin typeface="+mj-lt"/>
                <a:ea typeface="Calibri"/>
                <a:cs typeface="Times New Roman"/>
              </a:endParaRPr>
            </a:p>
          </p:txBody>
        </p:sp>
        <p:sp>
          <p:nvSpPr>
            <p:cNvPr id="17" name="Rectangle 16"/>
            <p:cNvSpPr/>
            <p:nvPr/>
          </p:nvSpPr>
          <p:spPr>
            <a:xfrm>
              <a:off x="4800600" y="0"/>
              <a:ext cx="1633855" cy="663575"/>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a:ln>
                    <a:noFill/>
                  </a:ln>
                  <a:effectLst/>
                  <a:latin typeface="+mj-lt"/>
                  <a:ea typeface="Calibri"/>
                  <a:cs typeface="Times New Roman"/>
                </a:rPr>
                <a:t>Nạp mô hình phân loại</a:t>
              </a:r>
              <a:endParaRPr lang="en-US">
                <a:effectLst/>
                <a:latin typeface="+mj-lt"/>
                <a:ea typeface="Calibri"/>
                <a:cs typeface="Times New Roman"/>
              </a:endParaRPr>
            </a:p>
            <a:p>
              <a:pPr algn="ctr">
                <a:lnSpc>
                  <a:spcPct val="115000"/>
                </a:lnSpc>
                <a:spcAft>
                  <a:spcPts val="0"/>
                </a:spcAft>
              </a:pPr>
              <a:r>
                <a:rPr lang="en-US" smtClean="0">
                  <a:ln>
                    <a:noFill/>
                  </a:ln>
                  <a:effectLst/>
                  <a:latin typeface="+mj-lt"/>
                  <a:ea typeface="Calibri"/>
                  <a:cs typeface="Times New Roman"/>
                </a:rPr>
                <a:t>(</a:t>
              </a:r>
              <a:r>
                <a:rPr lang="vi-VN" smtClean="0">
                  <a:ln>
                    <a:noFill/>
                  </a:ln>
                  <a:effectLst/>
                  <a:latin typeface="+mj-lt"/>
                  <a:ea typeface="Calibri"/>
                  <a:cs typeface="Times New Roman"/>
                </a:rPr>
                <a:t>Mặt của mỗi người</a:t>
              </a:r>
              <a:r>
                <a:rPr lang="en-US" smtClean="0">
                  <a:ln>
                    <a:noFill/>
                  </a:ln>
                  <a:effectLst/>
                  <a:latin typeface="+mj-lt"/>
                  <a:ea typeface="Calibri"/>
                  <a:cs typeface="Times New Roman"/>
                </a:rPr>
                <a:t>) </a:t>
              </a:r>
              <a:endParaRPr lang="en-US">
                <a:effectLst/>
                <a:latin typeface="+mj-lt"/>
                <a:ea typeface="Calibri"/>
                <a:cs typeface="Times New Roman"/>
              </a:endParaRPr>
            </a:p>
          </p:txBody>
        </p:sp>
        <p:sp>
          <p:nvSpPr>
            <p:cNvPr id="18" name="Rectangle 17"/>
            <p:cNvSpPr/>
            <p:nvPr/>
          </p:nvSpPr>
          <p:spPr>
            <a:xfrm>
              <a:off x="4806950" y="1635125"/>
              <a:ext cx="1665605" cy="701675"/>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Aft>
                  <a:spcPts val="0"/>
                </a:spcAft>
              </a:pPr>
              <a:r>
                <a:rPr lang="en-US" dirty="0" err="1">
                  <a:ln>
                    <a:noFill/>
                  </a:ln>
                  <a:effectLst/>
                  <a:latin typeface="+mj-lt"/>
                  <a:ea typeface="Calibri"/>
                  <a:cs typeface="Times New Roman"/>
                </a:rPr>
                <a:t>Kết</a:t>
              </a:r>
              <a:r>
                <a:rPr lang="en-US" dirty="0">
                  <a:ln>
                    <a:noFill/>
                  </a:ln>
                  <a:effectLst/>
                  <a:latin typeface="+mj-lt"/>
                  <a:ea typeface="Calibri"/>
                  <a:cs typeface="Times New Roman"/>
                </a:rPr>
                <a:t> </a:t>
              </a:r>
              <a:r>
                <a:rPr lang="en-US" dirty="0" err="1">
                  <a:ln>
                    <a:noFill/>
                  </a:ln>
                  <a:effectLst/>
                  <a:latin typeface="+mj-lt"/>
                  <a:ea typeface="Calibri"/>
                  <a:cs typeface="Times New Roman"/>
                </a:rPr>
                <a:t>quả</a:t>
              </a:r>
              <a:r>
                <a:rPr lang="en-US" dirty="0">
                  <a:ln>
                    <a:noFill/>
                  </a:ln>
                  <a:effectLst/>
                  <a:latin typeface="+mj-lt"/>
                  <a:ea typeface="Calibri"/>
                  <a:cs typeface="Times New Roman"/>
                </a:rPr>
                <a:t> </a:t>
              </a:r>
              <a:r>
                <a:rPr lang="en-US" err="1">
                  <a:ln>
                    <a:noFill/>
                  </a:ln>
                  <a:effectLst/>
                  <a:latin typeface="+mj-lt"/>
                  <a:ea typeface="Calibri"/>
                  <a:cs typeface="Times New Roman"/>
                </a:rPr>
                <a:t>và</a:t>
              </a:r>
              <a:r>
                <a:rPr lang="en-US">
                  <a:ln>
                    <a:noFill/>
                  </a:ln>
                  <a:effectLst/>
                  <a:latin typeface="+mj-lt"/>
                  <a:ea typeface="Calibri"/>
                  <a:cs typeface="Times New Roman"/>
                </a:rPr>
                <a:t> </a:t>
              </a:r>
              <a:r>
                <a:rPr lang="vi-VN" smtClean="0">
                  <a:latin typeface="+mj-lt"/>
                  <a:ea typeface="Calibri"/>
                  <a:cs typeface="Times New Roman"/>
                </a:rPr>
                <a:t>danh tính</a:t>
              </a:r>
              <a:endParaRPr lang="en-US" dirty="0">
                <a:effectLst/>
                <a:latin typeface="+mj-lt"/>
                <a:ea typeface="Calibri"/>
                <a:cs typeface="Times New Roman"/>
              </a:endParaRPr>
            </a:p>
            <a:p>
              <a:pPr algn="ctr">
                <a:lnSpc>
                  <a:spcPct val="115000"/>
                </a:lnSpc>
                <a:spcAft>
                  <a:spcPts val="0"/>
                </a:spcAft>
              </a:pPr>
              <a:r>
                <a:rPr lang="en-US" smtClean="0">
                  <a:ln>
                    <a:noFill/>
                  </a:ln>
                  <a:effectLst/>
                  <a:latin typeface="+mj-lt"/>
                  <a:ea typeface="Calibri"/>
                  <a:cs typeface="Times New Roman"/>
                </a:rPr>
                <a:t>(</a:t>
              </a:r>
              <a:r>
                <a:rPr lang="vi-VN" smtClean="0">
                  <a:latin typeface="+mj-lt"/>
                  <a:ea typeface="Calibri"/>
                  <a:cs typeface="Times New Roman"/>
                </a:rPr>
                <a:t>Tên, ngày sinh, nơi ở</a:t>
              </a:r>
              <a:r>
                <a:rPr lang="en-US" smtClean="0">
                  <a:latin typeface="+mj-lt"/>
                  <a:ea typeface="Calibri"/>
                  <a:cs typeface="Times New Roman"/>
                </a:rPr>
                <a:t>,…</a:t>
              </a:r>
              <a:r>
                <a:rPr lang="en-US" smtClean="0">
                  <a:ln>
                    <a:noFill/>
                  </a:ln>
                  <a:effectLst/>
                  <a:latin typeface="+mj-lt"/>
                  <a:ea typeface="Calibri"/>
                  <a:cs typeface="Times New Roman"/>
                </a:rPr>
                <a:t>) </a:t>
              </a:r>
              <a:endParaRPr lang="en-US" dirty="0">
                <a:effectLst/>
                <a:latin typeface="+mj-lt"/>
                <a:ea typeface="Calibri"/>
                <a:cs typeface="Times New Roman"/>
              </a:endParaRPr>
            </a:p>
          </p:txBody>
        </p:sp>
        <p:cxnSp>
          <p:nvCxnSpPr>
            <p:cNvPr id="19" name="Elbow Connector 18"/>
            <p:cNvCxnSpPr/>
            <p:nvPr/>
          </p:nvCxnSpPr>
          <p:spPr>
            <a:xfrm>
              <a:off x="2584450" y="723900"/>
              <a:ext cx="277495" cy="4445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2584450" y="1352550"/>
              <a:ext cx="277495" cy="3683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95800" y="1244600"/>
              <a:ext cx="3028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6" idx="0"/>
            </p:cNvCxnSpPr>
            <p:nvPr/>
          </p:nvCxnSpPr>
          <p:spPr>
            <a:xfrm>
              <a:off x="5626100" y="660400"/>
              <a:ext cx="3147" cy="218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26100" y="1368010"/>
              <a:ext cx="0" cy="2514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 name="Rectangle 20"/>
          <p:cNvSpPr>
            <a:spLocks noChangeArrowheads="1"/>
          </p:cNvSpPr>
          <p:nvPr/>
        </p:nvSpPr>
        <p:spPr bwMode="auto">
          <a:xfrm>
            <a:off x="304800" y="590550"/>
            <a:ext cx="832176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accent1"/>
                </a:solidFill>
                <a:effectLst/>
                <a:latin typeface="+mj-lt"/>
                <a:ea typeface="Times New Roman" pitchFamily="18" charset="0"/>
                <a:cs typeface="Arial" pitchFamily="34" charset="0"/>
              </a:rPr>
              <a:t>Giai</a:t>
            </a:r>
            <a:r>
              <a:rPr kumimoji="0" lang="en-US" sz="2200" b="1"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1" i="0" u="none" strike="noStrike" cap="none" normalizeH="0" baseline="0" dirty="0" err="1" smtClean="0">
                <a:ln>
                  <a:noFill/>
                </a:ln>
                <a:solidFill>
                  <a:schemeClr val="accent1"/>
                </a:solidFill>
                <a:effectLst/>
                <a:latin typeface="+mj-lt"/>
                <a:ea typeface="Times New Roman" pitchFamily="18" charset="0"/>
                <a:cs typeface="Arial" pitchFamily="34" charset="0"/>
              </a:rPr>
              <a:t>đoạn</a:t>
            </a:r>
            <a:r>
              <a:rPr kumimoji="0" lang="en-US" sz="2200" b="1" i="0" u="none" strike="noStrike" cap="none" normalizeH="0" baseline="0" dirty="0" smtClean="0">
                <a:ln>
                  <a:noFill/>
                </a:ln>
                <a:solidFill>
                  <a:schemeClr val="accent1"/>
                </a:solidFill>
                <a:effectLst/>
                <a:latin typeface="+mj-lt"/>
                <a:ea typeface="Times New Roman" pitchFamily="18" charset="0"/>
                <a:cs typeface="Arial" pitchFamily="34" charset="0"/>
              </a:rPr>
              <a:t> 2</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Ứng</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dụng</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mô</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hình</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để</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phát</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hiện</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trạng</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thái</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đeo</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khẩu</a:t>
            </a:r>
            <a:r>
              <a:rPr kumimoji="0" lang="en-US" sz="2200" b="0" i="0" u="none" strike="noStrike" cap="none" normalizeH="0" baseline="0" dirty="0" smtClean="0">
                <a:ln>
                  <a:noFill/>
                </a:ln>
                <a:solidFill>
                  <a:schemeClr val="accent1"/>
                </a:solidFill>
                <a:effectLst/>
                <a:latin typeface="+mj-lt"/>
                <a:ea typeface="Times New Roman" pitchFamily="18" charset="0"/>
                <a:cs typeface="Arial" pitchFamily="34" charset="0"/>
              </a:rPr>
              <a:t>  </a:t>
            </a:r>
            <a:r>
              <a:rPr kumimoji="0" lang="en-US" sz="2200" b="0" i="0" u="none" strike="noStrike" cap="none" normalizeH="0" baseline="0" dirty="0" err="1" smtClean="0">
                <a:ln>
                  <a:noFill/>
                </a:ln>
                <a:solidFill>
                  <a:schemeClr val="accent1"/>
                </a:solidFill>
                <a:effectLst/>
                <a:latin typeface="+mj-lt"/>
                <a:ea typeface="Times New Roman" pitchFamily="18" charset="0"/>
                <a:cs typeface="Arial" pitchFamily="34" charset="0"/>
              </a:rPr>
              <a:t>trang</a:t>
            </a:r>
            <a:endParaRPr kumimoji="0" lang="en-US" sz="2200" b="0" i="0" u="none" strike="noStrike" cap="none" normalizeH="0" baseline="0" dirty="0" smtClean="0">
              <a:ln>
                <a:noFill/>
              </a:ln>
              <a:solidFill>
                <a:schemeClr val="accent1"/>
              </a:solidFill>
              <a:effectLst/>
              <a:latin typeface="+mj-lt"/>
              <a:cs typeface="Arial" pitchFamily="34" charset="0"/>
            </a:endParaRPr>
          </a:p>
        </p:txBody>
      </p:sp>
      <p:sp>
        <p:nvSpPr>
          <p:cNvPr id="25" name="Title 1"/>
          <p:cNvSpPr>
            <a:spLocks noGrp="1"/>
          </p:cNvSpPr>
          <p:nvPr>
            <p:ph type="title"/>
          </p:nvPr>
        </p:nvSpPr>
        <p:spPr>
          <a:xfrm>
            <a:off x="1771992" y="91678"/>
            <a:ext cx="7144540" cy="251222"/>
          </a:xfrm>
        </p:spPr>
        <p:txBody>
          <a:bodyPr/>
          <a:lstStyle/>
          <a:p>
            <a:r>
              <a:rPr lang="en-US" sz="2400"/>
              <a:t>THỰC HIỆN </a:t>
            </a:r>
            <a:r>
              <a:rPr lang="en-US" sz="2400">
                <a:solidFill>
                  <a:srgbClr val="FF0000"/>
                </a:solidFill>
              </a:rPr>
              <a:t>- Giai đoạn 2: </a:t>
            </a:r>
            <a:r>
              <a:rPr lang="en-US" sz="2400" b="0">
                <a:solidFill>
                  <a:srgbClr val="FF0000"/>
                </a:solidFill>
              </a:rPr>
              <a:t>Ứng dụng mô hình</a:t>
            </a:r>
            <a:endParaRPr lang="en-US" sz="2400" dirty="0">
              <a:solidFill>
                <a:srgbClr val="FF0000"/>
              </a:solidFill>
            </a:endParaRPr>
          </a:p>
        </p:txBody>
      </p:sp>
    </p:spTree>
    <p:extLst>
      <p:ext uri="{BB962C8B-B14F-4D97-AF65-F5344CB8AC3E}">
        <p14:creationId xmlns:p14="http://schemas.microsoft.com/office/powerpoint/2010/main" val="3668008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G.0-Overview of CG 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CV.1_Tổng quan</Template>
  <TotalTime>600</TotalTime>
  <Words>671</Words>
  <Application>Microsoft Office PowerPoint</Application>
  <PresentationFormat>On-screen Show (16:9)</PresentationFormat>
  <Paragraphs>75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(Headings)</vt:lpstr>
      <vt:lpstr>Times New Roman</vt:lpstr>
      <vt:lpstr>Wingdings</vt:lpstr>
      <vt:lpstr>CG.0-Overview of CG course</vt:lpstr>
      <vt:lpstr>ĐỒ ÁN CHUYÊN NGÀNH 2:</vt:lpstr>
      <vt:lpstr>ĐẶT VẤN ĐỀ</vt:lpstr>
      <vt:lpstr>ĐẶT VẤN ĐỀ</vt:lpstr>
      <vt:lpstr>ĐẶT VẤN ĐỀ</vt:lpstr>
      <vt:lpstr>ĐẶT VẤN ĐỀ</vt:lpstr>
      <vt:lpstr>THỰC HIỆN - Giai đoạn 1: Tạo mô hình phân loại</vt:lpstr>
      <vt:lpstr>THỰC HIỆN - Giai đoạn 1: Tạo mô hình phân loại (3 loại)</vt:lpstr>
      <vt:lpstr>THỰC HIỆN - Giai đoạn 1: Tạo mô hình phân loại (3 loại)</vt:lpstr>
      <vt:lpstr>THỰC HIỆN - Giai đoạn 2: Ứng dụng mô hình</vt:lpstr>
      <vt:lpstr>THỰC HIỆN - Giai đoạn 2: Ứng dụng mô hình</vt:lpstr>
      <vt:lpstr>THỰC HIỆN - Giai đoạn 2: Ứng dụng mô hình</vt:lpstr>
      <vt:lpstr>CẢM ƠN THẦY CÔ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ĐỀ TÀI CẤP CƠ SỞ</dc:title>
  <dc:creator>Windows User</dc:creator>
  <cp:lastModifiedBy>Admin</cp:lastModifiedBy>
  <cp:revision>49</cp:revision>
  <dcterms:created xsi:type="dcterms:W3CDTF">2023-03-13T08:35:11Z</dcterms:created>
  <dcterms:modified xsi:type="dcterms:W3CDTF">2023-06-13T16:41:27Z</dcterms:modified>
</cp:coreProperties>
</file>