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79" r:id="rId3"/>
    <p:sldId id="271" r:id="rId4"/>
    <p:sldId id="292" r:id="rId5"/>
    <p:sldId id="282" r:id="rId6"/>
    <p:sldId id="281" r:id="rId7"/>
    <p:sldId id="273" r:id="rId8"/>
    <p:sldId id="276" r:id="rId9"/>
    <p:sldId id="290" r:id="rId10"/>
    <p:sldId id="285" r:id="rId11"/>
    <p:sldId id="293" r:id="rId12"/>
    <p:sldId id="294" r:id="rId13"/>
    <p:sldId id="289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48B"/>
    <a:srgbClr val="658980"/>
    <a:srgbClr val="4C6760"/>
    <a:srgbClr val="96B0A9"/>
    <a:srgbClr val="5D7D75"/>
    <a:srgbClr val="2DDBA6"/>
    <a:srgbClr val="29C0C7"/>
    <a:srgbClr val="E2F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2DB6E-F6AF-4614-9C96-F0049AB5D0CF}" v="149" dt="2022-09-19T02:11:26.140"/>
    <p1510:client id="{59D11AF0-85C6-4D9E-ACB7-87EBFC62B2DD}" v="744" dt="2022-09-19T01:31:51.911"/>
    <p1510:client id="{CB9E1712-A965-4445-A73E-CCEC62A63846}" v="104" dt="2022-09-19T00:18:30.148"/>
    <p1510:client id="{D7EFB89E-F2C8-4CF0-8F97-3A51E7B6F8D2}" v="645" dt="2022-09-19T00:50:57.381"/>
    <p1510:client id="{F297DF77-4F0D-41DD-99C1-A33970752AB2}" v="7" dt="2022-09-19T00:05:4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30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1D67-9708-4B50-8A3B-F9935AADAC5B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12C9F-F4FC-4A8A-B0EF-7FB8BDF1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1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현대 </a:t>
            </a:r>
            <a:r>
              <a:rPr lang="ko-KR" altLang="en-US" dirty="0" err="1"/>
              <a:t>그린푸드사의</a:t>
            </a:r>
            <a:r>
              <a:rPr lang="ko-KR" altLang="en-US" dirty="0"/>
              <a:t> </a:t>
            </a:r>
            <a:r>
              <a:rPr lang="en-US" altLang="ko-KR" dirty="0"/>
              <a:t>`22</a:t>
            </a:r>
            <a:r>
              <a:rPr lang="ko-KR" altLang="en-US" dirty="0"/>
              <a:t>년 리뉴얼 홈페이지를 소개하겠습니다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9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순서는 개요</a:t>
            </a:r>
            <a:r>
              <a:rPr lang="en-US" altLang="ko-KR" dirty="0"/>
              <a:t>, </a:t>
            </a:r>
            <a:r>
              <a:rPr lang="ko-KR" altLang="en-US" dirty="0"/>
              <a:t>요구사항</a:t>
            </a:r>
            <a:r>
              <a:rPr lang="en-US" altLang="ko-KR" dirty="0"/>
              <a:t>, DB, </a:t>
            </a:r>
            <a:r>
              <a:rPr lang="ko-KR" altLang="en-US" dirty="0"/>
              <a:t>프로그램 시현 순으로 진행되며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9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분배는 저희 현대 </a:t>
            </a:r>
            <a:r>
              <a:rPr lang="en-US" altLang="ko-KR" dirty="0"/>
              <a:t>IT&amp;E </a:t>
            </a:r>
            <a:r>
              <a:rPr lang="ko-KR" altLang="en-US" dirty="0"/>
              <a:t>가 </a:t>
            </a:r>
            <a:r>
              <a:rPr lang="en-US" altLang="ko-KR" dirty="0"/>
              <a:t>MSA</a:t>
            </a:r>
            <a:r>
              <a:rPr lang="ko-KR" altLang="en-US" dirty="0"/>
              <a:t>를 기반으로 한 </a:t>
            </a:r>
            <a:r>
              <a:rPr lang="ko-KR" altLang="en-US" dirty="0" err="1"/>
              <a:t>풀스택</a:t>
            </a:r>
            <a:r>
              <a:rPr lang="ko-KR" altLang="en-US" dirty="0"/>
              <a:t> 개발자들이 </a:t>
            </a:r>
            <a:r>
              <a:rPr lang="ko-KR" altLang="en-US" dirty="0" err="1"/>
              <a:t>업무하는</a:t>
            </a:r>
            <a:r>
              <a:rPr lang="ko-KR" altLang="en-US" dirty="0"/>
              <a:t> 곳이기 때문에 </a:t>
            </a:r>
            <a:r>
              <a:rPr lang="en-US" altLang="ko-KR" dirty="0"/>
              <a:t>Account </a:t>
            </a:r>
            <a:r>
              <a:rPr lang="ko-KR" altLang="en-US" dirty="0"/>
              <a:t>기능</a:t>
            </a:r>
            <a:r>
              <a:rPr lang="en-US" altLang="ko-KR" dirty="0"/>
              <a:t>, DB, </a:t>
            </a:r>
            <a:r>
              <a:rPr lang="ko-KR" altLang="en-US" dirty="0"/>
              <a:t>게시판 등 프론트와 </a:t>
            </a:r>
            <a:r>
              <a:rPr lang="ko-KR" altLang="en-US" dirty="0" err="1"/>
              <a:t>백엔드를</a:t>
            </a:r>
            <a:r>
              <a:rPr lang="ko-KR" altLang="en-US" dirty="0"/>
              <a:t> 구분하지 않고 기능별로 역할을 나눠 분배하였습니다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홈페이지와의 가장 큰 차별성은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5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r>
              <a:rPr lang="en-US" altLang="ko-KR"/>
              <a:t> </a:t>
            </a:r>
            <a:r>
              <a:rPr lang="ko-KR" altLang="en-US"/>
              <a:t>클릭 시 저희 </a:t>
            </a:r>
            <a:r>
              <a:rPr lang="en-US" altLang="ko-KR" err="1"/>
              <a:t>gitnub</a:t>
            </a:r>
            <a:r>
              <a:rPr lang="en-US" altLang="ko-KR"/>
              <a:t> </a:t>
            </a:r>
            <a:r>
              <a:rPr lang="ko-KR" altLang="en-US"/>
              <a:t>접속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7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DBCP</a:t>
            </a:r>
            <a:r>
              <a:rPr lang="ko-KR" altLang="en-US" dirty="0"/>
              <a:t>는 저희 프로젝트에 적용을 하였으나 극심한 속도 저하 이슈로 인해 다시 롤백 하여 현재는 적용 되어 있지 않은 상태이고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제출 기한인 </a:t>
            </a:r>
            <a:r>
              <a:rPr lang="en-US" altLang="ko-KR" dirty="0"/>
              <a:t>26</a:t>
            </a:r>
            <a:r>
              <a:rPr lang="ko-KR" altLang="en-US" dirty="0"/>
              <a:t>일 전에 수정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36</a:t>
            </a:r>
            <a:r>
              <a:rPr lang="ko-KR" altLang="en-US" dirty="0"/>
              <a:t>개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12C9F-F4FC-4A8A-B0EF-7FB8BDF1E3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8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1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5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1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hyperlink" Target="https://github.com/kcj1284/First_Project_HyunDai_GreenFood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" y="-1925"/>
            <a:ext cx="4366895" cy="6862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37ACD4-30E3-4F6B-D135-343B660680BC}"/>
              </a:ext>
            </a:extLst>
          </p:cNvPr>
          <p:cNvSpPr txBox="1"/>
          <p:nvPr/>
        </p:nvSpPr>
        <p:spPr>
          <a:xfrm>
            <a:off x="4821115" y="1471967"/>
            <a:ext cx="53637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4C6760"/>
                </a:solidFill>
                <a:ea typeface="맑은 고딕"/>
              </a:rPr>
              <a:t>HYUNDAI GREENFOOD 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현대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IT&amp;E 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차 프로젝트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498A-FB5A-3F2B-2987-9267A7BD2DBA}"/>
              </a:ext>
            </a:extLst>
          </p:cNvPr>
          <p:cNvSpPr txBox="1"/>
          <p:nvPr/>
        </p:nvSpPr>
        <p:spPr>
          <a:xfrm rot="5400000">
            <a:off x="10681774" y="1764356"/>
            <a:ext cx="26879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 b="1">
                <a:solidFill>
                  <a:srgbClr val="4C6760"/>
                </a:solidFill>
                <a:ea typeface="맑은 고딕"/>
              </a:rPr>
              <a:t>HYUNDAI GREENFOOD</a:t>
            </a:r>
            <a:r>
              <a:rPr lang="ko-KR" altLang="en-US" sz="800">
                <a:ea typeface="맑은 고딕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9241F-6153-3643-5D4A-253CB08ECDBE}"/>
              </a:ext>
            </a:extLst>
          </p:cNvPr>
          <p:cNvSpPr txBox="1"/>
          <p:nvPr/>
        </p:nvSpPr>
        <p:spPr>
          <a:xfrm>
            <a:off x="4821115" y="5246077"/>
            <a:ext cx="57347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rgbClr val="4C6760"/>
                </a:solidFill>
                <a:latin typeface="Batang"/>
                <a:ea typeface="Batang"/>
              </a:rPr>
              <a:t>건강한 자연과 우리의 정직한 마음이</a:t>
            </a:r>
          </a:p>
          <a:p>
            <a:r>
              <a:rPr lang="ko-KR" altLang="en-US">
                <a:solidFill>
                  <a:srgbClr val="4C6760"/>
                </a:solidFill>
                <a:latin typeface="Batang"/>
                <a:ea typeface="Batang"/>
              </a:rPr>
              <a:t>맛있는 삶을 만들어갑니다</a:t>
            </a: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8516" y="6195279"/>
            <a:ext cx="1248510" cy="490173"/>
          </a:xfrm>
          <a:prstGeom prst="rect">
            <a:avLst/>
          </a:prstGeom>
        </p:spPr>
      </p:pic>
      <p:pic>
        <p:nvPicPr>
          <p:cNvPr id="21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CA0B9CAC-6A2D-91BB-3237-F6C09B2E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921"/>
                    </a14:imgEffect>
                    <a14:imgEffect>
                      <a14:saturation sat="0"/>
                    </a14:imgEffect>
                    <a14:imgEffect>
                      <a14:brightnessContrast brigh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" y="3220437"/>
            <a:ext cx="4362147" cy="355548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2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C61A0-309D-9C04-8B83-78DE655D6BD9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Functions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DB5FE1-BAC7-5B2A-DD4F-8DB5C6ADDE10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F8A28-4525-E907-7820-02899BAB266A}"/>
              </a:ext>
            </a:extLst>
          </p:cNvPr>
          <p:cNvSpPr txBox="1"/>
          <p:nvPr/>
        </p:nvSpPr>
        <p:spPr>
          <a:xfrm>
            <a:off x="1555892" y="1116167"/>
            <a:ext cx="30939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기능 소개 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(IR</a:t>
            </a:r>
            <a:r>
              <a:rPr lang="ko-KR" altLang="en-US" sz="1600">
                <a:solidFill>
                  <a:srgbClr val="4C6760"/>
                </a:solidFill>
                <a:ea typeface="맑은 고딕"/>
              </a:rPr>
              <a:t>게시판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, </a:t>
            </a:r>
            <a:r>
              <a:rPr lang="ko-KR" altLang="en-US" sz="1600">
                <a:solidFill>
                  <a:srgbClr val="4C6760"/>
                </a:solidFill>
                <a:ea typeface="맑은 고딕"/>
              </a:rPr>
              <a:t>공지소식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)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5558C63-CC12-8E82-BC14-32D8B5C3C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088" y="2178555"/>
            <a:ext cx="10250658" cy="3676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4767389-E557-C5DC-E47E-267BCB6A7D74}"/>
              </a:ext>
            </a:extLst>
          </p:cNvPr>
          <p:cNvSpPr/>
          <p:nvPr/>
        </p:nvSpPr>
        <p:spPr>
          <a:xfrm>
            <a:off x="1439088" y="2148413"/>
            <a:ext cx="1907227" cy="298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6FD7FC-6E37-6DDA-DB54-761AB75DE991}"/>
              </a:ext>
            </a:extLst>
          </p:cNvPr>
          <p:cNvSpPr/>
          <p:nvPr/>
        </p:nvSpPr>
        <p:spPr>
          <a:xfrm>
            <a:off x="4744674" y="5398509"/>
            <a:ext cx="3047604" cy="29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B944CD-61F0-98B5-3811-BB1619981373}"/>
              </a:ext>
            </a:extLst>
          </p:cNvPr>
          <p:cNvSpPr/>
          <p:nvPr/>
        </p:nvSpPr>
        <p:spPr>
          <a:xfrm>
            <a:off x="9942839" y="2971800"/>
            <a:ext cx="314344" cy="2126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99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C61A0-309D-9C04-8B83-78DE655D6BD9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Functions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DB5FE1-BAC7-5B2A-DD4F-8DB5C6ADDE10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F8A28-4525-E907-7820-02899BAB266A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기능 소개 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(</a:t>
            </a:r>
            <a:r>
              <a:rPr lang="ko-KR" altLang="en-US" sz="1600">
                <a:solidFill>
                  <a:srgbClr val="4C6760"/>
                </a:solidFill>
                <a:ea typeface="맑은 고딕"/>
              </a:rPr>
              <a:t>고객 센터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17A369-35AE-BBFE-9178-2BB0FB9B9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741" y="1600771"/>
            <a:ext cx="7332518" cy="4963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08CD0-2D37-3DBD-05C3-9F90411BD31D}"/>
              </a:ext>
            </a:extLst>
          </p:cNvPr>
          <p:cNvSpPr/>
          <p:nvPr/>
        </p:nvSpPr>
        <p:spPr>
          <a:xfrm>
            <a:off x="2501900" y="4044950"/>
            <a:ext cx="7181850" cy="239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2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C61A0-309D-9C04-8B83-78DE655D6BD9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Functions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DB5FE1-BAC7-5B2A-DD4F-8DB5C6ADDE10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F8A28-4525-E907-7820-02899BAB266A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기능 소개 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(</a:t>
            </a:r>
            <a:r>
              <a:rPr lang="ko-KR" altLang="en-US" sz="1600">
                <a:solidFill>
                  <a:srgbClr val="4C6760"/>
                </a:solidFill>
                <a:ea typeface="맑은 고딕"/>
              </a:rPr>
              <a:t>고객 센터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C78EF-0E8F-C297-1B50-A7B30288F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9449" y="1484863"/>
            <a:ext cx="5673101" cy="49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7E4014-F6EA-120F-0695-20FE13E075FB}"/>
              </a:ext>
            </a:extLst>
          </p:cNvPr>
          <p:cNvSpPr/>
          <p:nvPr/>
        </p:nvSpPr>
        <p:spPr>
          <a:xfrm>
            <a:off x="-7327" y="-732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" y="-1925"/>
            <a:ext cx="10432523" cy="6862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37ACD4-30E3-4F6B-D135-343B660680BC}"/>
              </a:ext>
            </a:extLst>
          </p:cNvPr>
          <p:cNvSpPr txBox="1"/>
          <p:nvPr/>
        </p:nvSpPr>
        <p:spPr>
          <a:xfrm rot="5400000">
            <a:off x="9206131" y="2006680"/>
            <a:ext cx="384560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>
                <a:solidFill>
                  <a:srgbClr val="4C6760"/>
                </a:solidFill>
                <a:ea typeface="맑은 고딕"/>
              </a:rPr>
              <a:t>HYUNDAI GREENFOOD </a:t>
            </a:r>
          </a:p>
          <a:p>
            <a:r>
              <a:rPr lang="ko-KR" altLang="en-US" sz="2600">
                <a:solidFill>
                  <a:srgbClr val="4C6760"/>
                </a:solidFill>
                <a:ea typeface="맑은 고딕"/>
              </a:rPr>
              <a:t>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498A-FB5A-3F2B-2987-9267A7BD2DBA}"/>
              </a:ext>
            </a:extLst>
          </p:cNvPr>
          <p:cNvSpPr txBox="1"/>
          <p:nvPr/>
        </p:nvSpPr>
        <p:spPr>
          <a:xfrm rot="5400000">
            <a:off x="10681774" y="1779744"/>
            <a:ext cx="268795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b="1">
                <a:solidFill>
                  <a:srgbClr val="4C6760"/>
                </a:solidFill>
                <a:ea typeface="맑은 고딕"/>
              </a:rPr>
              <a:t>HYUNDAI GREENFOOD</a:t>
            </a:r>
            <a:r>
              <a:rPr lang="ko-KR" altLang="en-US" sz="600">
                <a:ea typeface="맑은 고딕"/>
              </a:rPr>
              <a:t> </a:t>
            </a: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16" y="6195279"/>
            <a:ext cx="1248510" cy="490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1E5FD-5478-C91C-1F17-149784CFA6CB}"/>
              </a:ext>
            </a:extLst>
          </p:cNvPr>
          <p:cNvSpPr txBox="1"/>
          <p:nvPr/>
        </p:nvSpPr>
        <p:spPr>
          <a:xfrm>
            <a:off x="2794637" y="3006174"/>
            <a:ext cx="484822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b="1">
                <a:solidFill>
                  <a:schemeClr val="bg1"/>
                </a:solidFill>
                <a:ea typeface="맑은 고딕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65353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7E4014-F6EA-120F-0695-20FE13E075FB}"/>
              </a:ext>
            </a:extLst>
          </p:cNvPr>
          <p:cNvSpPr/>
          <p:nvPr/>
        </p:nvSpPr>
        <p:spPr>
          <a:xfrm>
            <a:off x="-7327" y="-732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9" y="-1925"/>
            <a:ext cx="10432523" cy="6862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37ACD4-30E3-4F6B-D135-343B660680BC}"/>
              </a:ext>
            </a:extLst>
          </p:cNvPr>
          <p:cNvSpPr txBox="1"/>
          <p:nvPr/>
        </p:nvSpPr>
        <p:spPr>
          <a:xfrm rot="5400000">
            <a:off x="9206131" y="2006680"/>
            <a:ext cx="384560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600">
                <a:solidFill>
                  <a:srgbClr val="4C6760"/>
                </a:solidFill>
                <a:ea typeface="맑은 고딕"/>
              </a:rPr>
              <a:t>HYUNDAI GREENFOOD </a:t>
            </a:r>
          </a:p>
          <a:p>
            <a:r>
              <a:rPr lang="ko-KR" altLang="en-US" sz="2600">
                <a:solidFill>
                  <a:srgbClr val="4C6760"/>
                </a:solidFill>
                <a:ea typeface="맑은 고딕"/>
              </a:rPr>
              <a:t>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D498A-FB5A-3F2B-2987-9267A7BD2DBA}"/>
              </a:ext>
            </a:extLst>
          </p:cNvPr>
          <p:cNvSpPr txBox="1"/>
          <p:nvPr/>
        </p:nvSpPr>
        <p:spPr>
          <a:xfrm rot="5400000">
            <a:off x="10681774" y="1779744"/>
            <a:ext cx="268795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 b="1">
                <a:solidFill>
                  <a:srgbClr val="4C6760"/>
                </a:solidFill>
                <a:ea typeface="맑은 고딕"/>
              </a:rPr>
              <a:t>HYUNDAI GREENFOOD</a:t>
            </a:r>
            <a:r>
              <a:rPr lang="ko-KR" altLang="en-US" sz="600">
                <a:ea typeface="맑은 고딕"/>
              </a:rPr>
              <a:t> </a:t>
            </a: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16" y="6195279"/>
            <a:ext cx="1248510" cy="490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1E5FD-5478-C91C-1F17-149784CFA6CB}"/>
              </a:ext>
            </a:extLst>
          </p:cNvPr>
          <p:cNvSpPr txBox="1"/>
          <p:nvPr/>
        </p:nvSpPr>
        <p:spPr>
          <a:xfrm>
            <a:off x="2806360" y="2537214"/>
            <a:ext cx="484822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0" b="1" err="1">
                <a:solidFill>
                  <a:schemeClr val="bg1"/>
                </a:solidFill>
                <a:ea typeface="맑은 고딕"/>
              </a:rPr>
              <a:t>Q</a:t>
            </a:r>
            <a:r>
              <a:rPr lang="ko-KR" altLang="en-US" sz="8000" b="1">
                <a:solidFill>
                  <a:schemeClr val="bg1"/>
                </a:solidFill>
                <a:ea typeface="맑은 고딕"/>
              </a:rPr>
              <a:t> &amp; </a:t>
            </a:r>
            <a:r>
              <a:rPr lang="ko-KR" altLang="en-US" sz="8000" b="1" err="1">
                <a:solidFill>
                  <a:schemeClr val="bg1"/>
                </a:solidFill>
                <a:ea typeface="맑은 고딕"/>
              </a:rPr>
              <a:t>A</a:t>
            </a:r>
            <a:endParaRPr lang="ko-KR" altLang="en-US" sz="80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5BD21-EBBB-9877-08AD-1154F5D7CF93}"/>
              </a:ext>
            </a:extLst>
          </p:cNvPr>
          <p:cNvSpPr txBox="1"/>
          <p:nvPr/>
        </p:nvSpPr>
        <p:spPr>
          <a:xfrm>
            <a:off x="3815861" y="3824653"/>
            <a:ext cx="3006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T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  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 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A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 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N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  K      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Y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  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O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  </a:t>
            </a:r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U</a:t>
            </a:r>
            <a:endParaRPr lang="ko-KR" altLang="en-US" b="1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9EE7E-2729-42A2-6200-714549C2A357}"/>
              </a:ext>
            </a:extLst>
          </p:cNvPr>
          <p:cNvSpPr txBox="1"/>
          <p:nvPr/>
        </p:nvSpPr>
        <p:spPr>
          <a:xfrm>
            <a:off x="3119398" y="1940787"/>
            <a:ext cx="25820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01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0B0E-91BE-E980-2BF3-1C68C3ABAF1F}"/>
              </a:ext>
            </a:extLst>
          </p:cNvPr>
          <p:cNvSpPr txBox="1"/>
          <p:nvPr/>
        </p:nvSpPr>
        <p:spPr>
          <a:xfrm>
            <a:off x="3124664" y="2376724"/>
            <a:ext cx="27119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4C6760"/>
                </a:solidFill>
                <a:ea typeface="맑은 고딕"/>
              </a:rPr>
              <a:t>팀원 소개</a:t>
            </a:r>
            <a:r>
              <a:rPr lang="en-US" altLang="ko-KR" sz="1200">
                <a:solidFill>
                  <a:srgbClr val="4C6760"/>
                </a:solidFill>
                <a:ea typeface="맑은 고딕"/>
              </a:rPr>
              <a:t>,</a:t>
            </a:r>
            <a:r>
              <a:rPr lang="ko-KR" altLang="en-US" sz="1200">
                <a:solidFill>
                  <a:srgbClr val="4C6760"/>
                </a:solidFill>
                <a:ea typeface="맑은 고딕"/>
              </a:rPr>
              <a:t> 프로젝트 </a:t>
            </a:r>
            <a:r>
              <a:rPr lang="ko-KR" altLang="en-US" sz="1200" dirty="0">
                <a:solidFill>
                  <a:srgbClr val="4C6760"/>
                </a:solidFill>
                <a:ea typeface="맑은 고딕"/>
              </a:rPr>
              <a:t>소개</a:t>
            </a:r>
            <a:r>
              <a:rPr lang="ko-KR" altLang="en-US" sz="1200">
                <a:solidFill>
                  <a:srgbClr val="4C6760"/>
                </a:solidFill>
                <a:ea typeface="맑은 고딕"/>
              </a:rPr>
              <a:t>, 개발 일정</a:t>
            </a:r>
            <a:endParaRPr lang="ko-KR" altLang="en-US" sz="1200" dirty="0">
              <a:solidFill>
                <a:srgbClr val="4C6760"/>
              </a:solidFill>
              <a:ea typeface="맑은 고딕"/>
            </a:endParaRPr>
          </a:p>
        </p:txBody>
      </p:sp>
      <p:pic>
        <p:nvPicPr>
          <p:cNvPr id="28" name="그림 6">
            <a:extLst>
              <a:ext uri="{FF2B5EF4-FFF2-40B4-BE49-F238E27FC236}">
                <a16:creationId xmlns:a16="http://schemas.microsoft.com/office/drawing/2014/main" id="{722F022F-1D5A-4D48-601B-26B689A6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6704" y="2590"/>
            <a:ext cx="3938664" cy="6856099"/>
          </a:xfrm>
          <a:prstGeom prst="rect">
            <a:avLst/>
          </a:prstGeom>
        </p:spPr>
      </p:pic>
      <p:pic>
        <p:nvPicPr>
          <p:cNvPr id="46" name="그림 46" descr="어두운이(가) 표시된 사진&#10;&#10;자동 생성된 설명">
            <a:extLst>
              <a:ext uri="{FF2B5EF4-FFF2-40B4-BE49-F238E27FC236}">
                <a16:creationId xmlns:a16="http://schemas.microsoft.com/office/drawing/2014/main" id="{8E05F470-4FBE-38BF-9411-EFF6804E7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8769" y="-51748"/>
            <a:ext cx="3668935" cy="38668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49A52C2-6788-3EBA-A2FB-D5568DA2C0EC}"/>
              </a:ext>
            </a:extLst>
          </p:cNvPr>
          <p:cNvSpPr txBox="1"/>
          <p:nvPr/>
        </p:nvSpPr>
        <p:spPr>
          <a:xfrm>
            <a:off x="4689019" y="1106807"/>
            <a:ext cx="27522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3200" b="1">
                <a:solidFill>
                  <a:srgbClr val="4C6760"/>
                </a:solidFill>
                <a:ea typeface="맑은 고딕"/>
              </a:rPr>
              <a:t>INDEX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3F0BC6-6E89-9591-6AE3-E4F841581D02}"/>
              </a:ext>
            </a:extLst>
          </p:cNvPr>
          <p:cNvCxnSpPr>
            <a:cxnSpLocks/>
          </p:cNvCxnSpPr>
          <p:nvPr/>
        </p:nvCxnSpPr>
        <p:spPr>
          <a:xfrm>
            <a:off x="3119398" y="2310119"/>
            <a:ext cx="2523943" cy="8109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6904F2-FAA1-167E-0B72-8857121BDCDA}"/>
              </a:ext>
            </a:extLst>
          </p:cNvPr>
          <p:cNvSpPr txBox="1"/>
          <p:nvPr/>
        </p:nvSpPr>
        <p:spPr>
          <a:xfrm>
            <a:off x="3119398" y="2808358"/>
            <a:ext cx="25239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0</a:t>
            </a:r>
            <a:r>
              <a:rPr lang="en-US" altLang="ko-KR" sz="2000" b="1">
                <a:solidFill>
                  <a:srgbClr val="4C6760"/>
                </a:solidFill>
                <a:ea typeface="맑은 고딕"/>
              </a:rPr>
              <a:t>2</a:t>
            </a:r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 요구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35C5FB-1D0F-946D-26FF-D5F8E763C2CE}"/>
              </a:ext>
            </a:extLst>
          </p:cNvPr>
          <p:cNvSpPr txBox="1"/>
          <p:nvPr/>
        </p:nvSpPr>
        <p:spPr>
          <a:xfrm>
            <a:off x="3124664" y="3261206"/>
            <a:ext cx="27119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4C6760"/>
                </a:solidFill>
                <a:ea typeface="맑은 고딕"/>
              </a:rPr>
              <a:t>개발환경 소개</a:t>
            </a:r>
            <a:r>
              <a:rPr lang="en-US" altLang="ko-KR" sz="1200">
                <a:solidFill>
                  <a:srgbClr val="4C6760"/>
                </a:solidFill>
                <a:ea typeface="맑은 고딕"/>
              </a:rPr>
              <a:t>, </a:t>
            </a:r>
            <a:r>
              <a:rPr lang="ko-KR" altLang="en-US" sz="1200">
                <a:solidFill>
                  <a:srgbClr val="4C6760"/>
                </a:solidFill>
                <a:ea typeface="맑은 고딕"/>
              </a:rPr>
              <a:t>요구사항</a:t>
            </a:r>
            <a:endParaRPr lang="ko-KR" altLang="en-US" sz="1200" dirty="0">
              <a:solidFill>
                <a:srgbClr val="4C6760"/>
              </a:solidFill>
              <a:ea typeface="맑은 고딕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6DAFD5-2AB4-734B-4CF7-7C1857876D98}"/>
              </a:ext>
            </a:extLst>
          </p:cNvPr>
          <p:cNvCxnSpPr>
            <a:cxnSpLocks/>
          </p:cNvCxnSpPr>
          <p:nvPr/>
        </p:nvCxnSpPr>
        <p:spPr>
          <a:xfrm>
            <a:off x="3119398" y="3194601"/>
            <a:ext cx="2523943" cy="8109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B1F7CD-D2C1-32B1-AE4C-B5920FAD7F1D}"/>
              </a:ext>
            </a:extLst>
          </p:cNvPr>
          <p:cNvSpPr txBox="1"/>
          <p:nvPr/>
        </p:nvSpPr>
        <p:spPr>
          <a:xfrm>
            <a:off x="3119398" y="3692840"/>
            <a:ext cx="27522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0</a:t>
            </a:r>
            <a:r>
              <a:rPr lang="en-US" altLang="ko-KR" sz="2000" b="1">
                <a:solidFill>
                  <a:srgbClr val="4C6760"/>
                </a:solidFill>
                <a:ea typeface="맑은 고딕"/>
              </a:rPr>
              <a:t>3 </a:t>
            </a:r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데이터베이스</a:t>
            </a:r>
            <a:r>
              <a:rPr lang="en-US" altLang="ko-KR" sz="2000" b="1">
                <a:solidFill>
                  <a:srgbClr val="4C6760"/>
                </a:solidFill>
                <a:ea typeface="맑은 고딕"/>
              </a:rPr>
              <a:t>	</a:t>
            </a:r>
            <a:endParaRPr lang="ko-KR" altLang="en-US" sz="2000" b="1">
              <a:solidFill>
                <a:srgbClr val="4C6760"/>
              </a:solidFill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57D935-9BFA-9236-CFF5-AEAC551E8A7A}"/>
              </a:ext>
            </a:extLst>
          </p:cNvPr>
          <p:cNvSpPr txBox="1"/>
          <p:nvPr/>
        </p:nvSpPr>
        <p:spPr>
          <a:xfrm>
            <a:off x="3124664" y="4145688"/>
            <a:ext cx="27119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solidFill>
                  <a:srgbClr val="4C6760"/>
                </a:solidFill>
                <a:ea typeface="맑은 고딕"/>
              </a:rPr>
              <a:t>DB, </a:t>
            </a:r>
            <a:r>
              <a:rPr lang="ko-KR" altLang="en-US" sz="1200">
                <a:solidFill>
                  <a:srgbClr val="4C6760"/>
                </a:solidFill>
                <a:ea typeface="맑은 고딕"/>
              </a:rPr>
              <a:t>다이어그램</a:t>
            </a:r>
            <a:endParaRPr lang="ko-KR" altLang="en-US" sz="1200" dirty="0">
              <a:solidFill>
                <a:srgbClr val="4C6760"/>
              </a:solidFill>
              <a:ea typeface="맑은 고딕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EC6C26-E388-D413-A7ED-69300790EA1F}"/>
              </a:ext>
            </a:extLst>
          </p:cNvPr>
          <p:cNvCxnSpPr>
            <a:cxnSpLocks/>
          </p:cNvCxnSpPr>
          <p:nvPr/>
        </p:nvCxnSpPr>
        <p:spPr>
          <a:xfrm>
            <a:off x="3119398" y="4079083"/>
            <a:ext cx="2523943" cy="8109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0C1CF6-8A02-EC74-3676-F22AD5BB57F7}"/>
              </a:ext>
            </a:extLst>
          </p:cNvPr>
          <p:cNvSpPr txBox="1"/>
          <p:nvPr/>
        </p:nvSpPr>
        <p:spPr>
          <a:xfrm>
            <a:off x="3119398" y="4571983"/>
            <a:ext cx="25239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0</a:t>
            </a:r>
            <a:r>
              <a:rPr lang="en-US" altLang="ko-KR" sz="2000" b="1">
                <a:solidFill>
                  <a:srgbClr val="4C6760"/>
                </a:solidFill>
                <a:ea typeface="맑은 고딕"/>
              </a:rPr>
              <a:t>4 </a:t>
            </a:r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기능 소개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F8E794-02F7-16EA-625F-A301A97497A6}"/>
              </a:ext>
            </a:extLst>
          </p:cNvPr>
          <p:cNvSpPr txBox="1"/>
          <p:nvPr/>
        </p:nvSpPr>
        <p:spPr>
          <a:xfrm>
            <a:off x="3124664" y="5024831"/>
            <a:ext cx="27119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rgbClr val="4C6760"/>
                </a:solidFill>
                <a:ea typeface="맑은 고딕"/>
              </a:rPr>
              <a:t>기능 소개</a:t>
            </a:r>
            <a:r>
              <a:rPr lang="en-US" altLang="ko-KR" sz="1200">
                <a:solidFill>
                  <a:srgbClr val="4C6760"/>
                </a:solidFill>
                <a:ea typeface="맑은 고딕"/>
              </a:rPr>
              <a:t>, </a:t>
            </a:r>
            <a:r>
              <a:rPr lang="ko-KR" altLang="en-US" sz="1200">
                <a:solidFill>
                  <a:srgbClr val="4C6760"/>
                </a:solidFill>
                <a:ea typeface="맑은 고딕"/>
              </a:rPr>
              <a:t>프로그램 시연</a:t>
            </a:r>
            <a:endParaRPr lang="ko-KR" altLang="en-US" sz="1200" dirty="0">
              <a:solidFill>
                <a:srgbClr val="4C6760"/>
              </a:solidFill>
              <a:ea typeface="맑은 고딕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3ADAD33-7FA9-7A92-B7E2-30CAD8952023}"/>
              </a:ext>
            </a:extLst>
          </p:cNvPr>
          <p:cNvCxnSpPr>
            <a:cxnSpLocks/>
          </p:cNvCxnSpPr>
          <p:nvPr/>
        </p:nvCxnSpPr>
        <p:spPr>
          <a:xfrm>
            <a:off x="3119398" y="4958226"/>
            <a:ext cx="2523943" cy="8109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9EE7E-2729-42A2-6200-714549C2A357}"/>
              </a:ext>
            </a:extLst>
          </p:cNvPr>
          <p:cNvSpPr txBox="1"/>
          <p:nvPr/>
        </p:nvSpPr>
        <p:spPr>
          <a:xfrm>
            <a:off x="2547061" y="2180258"/>
            <a:ext cx="12256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solidFill>
                  <a:srgbClr val="4C6760"/>
                </a:solidFill>
                <a:ea typeface="맑은 고딕"/>
              </a:rPr>
              <a:t>MINCHAN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0B0E-91BE-E980-2BF3-1C68C3ABAF1F}"/>
              </a:ext>
            </a:extLst>
          </p:cNvPr>
          <p:cNvSpPr txBox="1"/>
          <p:nvPr/>
        </p:nvSpPr>
        <p:spPr>
          <a:xfrm>
            <a:off x="1060549" y="2679796"/>
            <a:ext cx="26215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 dirty="0">
                <a:solidFill>
                  <a:srgbClr val="4C6760"/>
                </a:solidFill>
                <a:ea typeface="맑은 고딕"/>
              </a:rPr>
              <a:t>ACCOUNT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D708E-019F-037C-83BD-F27850CADB72}"/>
              </a:ext>
            </a:extLst>
          </p:cNvPr>
          <p:cNvSpPr txBox="1"/>
          <p:nvPr/>
        </p:nvSpPr>
        <p:spPr>
          <a:xfrm>
            <a:off x="2067189" y="3051286"/>
            <a:ext cx="16139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FOOD SERVICE</a:t>
            </a:r>
            <a:endParaRPr lang="ko-KR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8888D-5694-F9A4-40B4-E4D1B29A4EC0}"/>
              </a:ext>
            </a:extLst>
          </p:cNvPr>
          <p:cNvSpPr txBox="1"/>
          <p:nvPr/>
        </p:nvSpPr>
        <p:spPr>
          <a:xfrm>
            <a:off x="2768080" y="4133964"/>
            <a:ext cx="9926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>
                <a:solidFill>
                  <a:srgbClr val="4C6760"/>
                </a:solidFill>
                <a:ea typeface="맑은 고딕"/>
              </a:rPr>
              <a:t>JUYEON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5111D-3104-53EF-F01B-875AD2D9C176}"/>
              </a:ext>
            </a:extLst>
          </p:cNvPr>
          <p:cNvSpPr txBox="1"/>
          <p:nvPr/>
        </p:nvSpPr>
        <p:spPr>
          <a:xfrm>
            <a:off x="1811571" y="4633983"/>
            <a:ext cx="18721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PR CENTER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9F9F7-B727-59C6-8D70-D9FEFAD7B6B6}"/>
              </a:ext>
            </a:extLst>
          </p:cNvPr>
          <p:cNvSpPr txBox="1"/>
          <p:nvPr/>
        </p:nvSpPr>
        <p:spPr>
          <a:xfrm>
            <a:off x="2088661" y="4989759"/>
            <a:ext cx="15950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INFRASYSTEM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5B06-1616-2C85-3CFB-6F00D68FE158}"/>
              </a:ext>
            </a:extLst>
          </p:cNvPr>
          <p:cNvSpPr txBox="1"/>
          <p:nvPr/>
        </p:nvSpPr>
        <p:spPr>
          <a:xfrm>
            <a:off x="2057171" y="5364430"/>
            <a:ext cx="16265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BRAND STORY</a:t>
            </a:r>
          </a:p>
        </p:txBody>
      </p:sp>
      <p:pic>
        <p:nvPicPr>
          <p:cNvPr id="28" name="그림 6">
            <a:extLst>
              <a:ext uri="{FF2B5EF4-FFF2-40B4-BE49-F238E27FC236}">
                <a16:creationId xmlns:a16="http://schemas.microsoft.com/office/drawing/2014/main" id="{722F022F-1D5A-4D48-601B-26B689A629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6704" y="2590"/>
            <a:ext cx="3938664" cy="6856099"/>
          </a:xfrm>
          <a:prstGeom prst="rect">
            <a:avLst/>
          </a:prstGeom>
        </p:spPr>
      </p:pic>
      <p:pic>
        <p:nvPicPr>
          <p:cNvPr id="46" name="그림 46" descr="어두운이(가) 표시된 사진&#10;&#10;자동 생성된 설명">
            <a:extLst>
              <a:ext uri="{FF2B5EF4-FFF2-40B4-BE49-F238E27FC236}">
                <a16:creationId xmlns:a16="http://schemas.microsoft.com/office/drawing/2014/main" id="{8E05F470-4FBE-38BF-9411-EFF6804E7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8769" y="-51748"/>
            <a:ext cx="3668935" cy="3866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001FD-D7A3-398E-2685-4747C5201195}"/>
              </a:ext>
            </a:extLst>
          </p:cNvPr>
          <p:cNvSpPr txBox="1"/>
          <p:nvPr/>
        </p:nvSpPr>
        <p:spPr>
          <a:xfrm>
            <a:off x="5989295" y="2186069"/>
            <a:ext cx="13326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solidFill>
                  <a:srgbClr val="4C6760"/>
                </a:solidFill>
                <a:ea typeface="맑은 고딕"/>
              </a:rPr>
              <a:t>CHANJUNG</a:t>
            </a:r>
            <a:endParaRPr lang="ko-KR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EA2D6-9C93-50AF-A379-99EE3BFE3436}"/>
              </a:ext>
            </a:extLst>
          </p:cNvPr>
          <p:cNvSpPr txBox="1"/>
          <p:nvPr/>
        </p:nvSpPr>
        <p:spPr>
          <a:xfrm>
            <a:off x="5945443" y="2679790"/>
            <a:ext cx="12675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DATABASE</a:t>
            </a:r>
            <a:endParaRPr lang="ko-KR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9DBAE-F903-BEA8-8F89-882ED864295C}"/>
              </a:ext>
            </a:extLst>
          </p:cNvPr>
          <p:cNvSpPr txBox="1"/>
          <p:nvPr/>
        </p:nvSpPr>
        <p:spPr>
          <a:xfrm>
            <a:off x="5265312" y="3048162"/>
            <a:ext cx="19476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ESG MANGEMENT</a:t>
            </a:r>
            <a:endParaRPr lang="ko-KR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571A2A-7955-B6E0-28D3-F18A98BDD080}"/>
              </a:ext>
            </a:extLst>
          </p:cNvPr>
          <p:cNvSpPr txBox="1"/>
          <p:nvPr/>
        </p:nvSpPr>
        <p:spPr>
          <a:xfrm>
            <a:off x="4857393" y="3416533"/>
            <a:ext cx="23556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INVEST INFORMATION</a:t>
            </a:r>
            <a:endParaRPr lang="ko-KR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9BAB6C-3A8C-96EC-637D-474267E039D2}"/>
              </a:ext>
            </a:extLst>
          </p:cNvPr>
          <p:cNvSpPr txBox="1"/>
          <p:nvPr/>
        </p:nvSpPr>
        <p:spPr>
          <a:xfrm>
            <a:off x="6123640" y="4133954"/>
            <a:ext cx="121933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b="1">
                <a:solidFill>
                  <a:srgbClr val="4C6760"/>
                </a:solidFill>
                <a:ea typeface="맑은 고딕"/>
              </a:rPr>
              <a:t>GUHYEON</a:t>
            </a:r>
            <a:endParaRPr lang="ko-KR" altLang="en-US" sz="1600" b="1">
              <a:solidFill>
                <a:srgbClr val="4C67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ED32F6-ECD2-BA56-45C7-7453AE8A9DAE}"/>
              </a:ext>
            </a:extLst>
          </p:cNvPr>
          <p:cNvSpPr txBox="1"/>
          <p:nvPr/>
        </p:nvSpPr>
        <p:spPr>
          <a:xfrm>
            <a:off x="5955761" y="4633972"/>
            <a:ext cx="12675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MAIN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0AC19-D0DE-7C65-B938-0014768A2EB6}"/>
              </a:ext>
            </a:extLst>
          </p:cNvPr>
          <p:cNvSpPr txBox="1"/>
          <p:nvPr/>
        </p:nvSpPr>
        <p:spPr>
          <a:xfrm>
            <a:off x="5955760" y="5002344"/>
            <a:ext cx="12675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ABOUT 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7EE8A-410A-C281-FAC2-4C7B0DD97E0A}"/>
              </a:ext>
            </a:extLst>
          </p:cNvPr>
          <p:cNvSpPr txBox="1"/>
          <p:nvPr/>
        </p:nvSpPr>
        <p:spPr>
          <a:xfrm>
            <a:off x="5955759" y="5370715"/>
            <a:ext cx="12675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>
                <a:solidFill>
                  <a:srgbClr val="4C6760"/>
                </a:solidFill>
                <a:ea typeface="맑은 고딕"/>
              </a:rPr>
              <a:t>Q&amp;A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9A52C2-6788-3EBA-A2FB-D5568DA2C0EC}"/>
              </a:ext>
            </a:extLst>
          </p:cNvPr>
          <p:cNvSpPr txBox="1"/>
          <p:nvPr/>
        </p:nvSpPr>
        <p:spPr>
          <a:xfrm>
            <a:off x="4260715" y="1106807"/>
            <a:ext cx="297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4C6760"/>
                </a:solidFill>
                <a:ea typeface="맑은 고딕"/>
              </a:rPr>
              <a:t>ABOUT THE TEAM</a:t>
            </a:r>
            <a:endParaRPr lang="ko-KR" sz="2400" b="1" dirty="0">
              <a:ea typeface="맑은 고딕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0F8AD7-4CA0-ECD2-4052-DEBD67C39F89}"/>
              </a:ext>
            </a:extLst>
          </p:cNvPr>
          <p:cNvCxnSpPr>
            <a:cxnSpLocks/>
          </p:cNvCxnSpPr>
          <p:nvPr/>
        </p:nvCxnSpPr>
        <p:spPr>
          <a:xfrm>
            <a:off x="1344050" y="2586032"/>
            <a:ext cx="2336621" cy="5406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2C44EC5-5FBF-3DC5-D4A5-40A46BF69BD5}"/>
              </a:ext>
            </a:extLst>
          </p:cNvPr>
          <p:cNvCxnSpPr>
            <a:cxnSpLocks/>
          </p:cNvCxnSpPr>
          <p:nvPr/>
        </p:nvCxnSpPr>
        <p:spPr>
          <a:xfrm>
            <a:off x="1303332" y="4540474"/>
            <a:ext cx="2336621" cy="5406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00BB6EB-6117-0942-3E6F-30E76ACF060A}"/>
              </a:ext>
            </a:extLst>
          </p:cNvPr>
          <p:cNvCxnSpPr>
            <a:cxnSpLocks/>
          </p:cNvCxnSpPr>
          <p:nvPr/>
        </p:nvCxnSpPr>
        <p:spPr>
          <a:xfrm>
            <a:off x="4857392" y="4540473"/>
            <a:ext cx="2336621" cy="5406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3236C88-C01E-5CDC-3519-4CEC9A97DF55}"/>
              </a:ext>
            </a:extLst>
          </p:cNvPr>
          <p:cNvCxnSpPr>
            <a:cxnSpLocks/>
          </p:cNvCxnSpPr>
          <p:nvPr/>
        </p:nvCxnSpPr>
        <p:spPr>
          <a:xfrm>
            <a:off x="4857392" y="2586031"/>
            <a:ext cx="2336621" cy="5406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6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29DB70-32EC-6A25-CEC3-08EFFF2D710D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Project Summary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970DCE-68F8-0904-E7D2-8CC41777762D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796189-9CA8-A4A0-55C5-71C3DA3C4117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프로젝트 개요</a:t>
            </a:r>
            <a:endParaRPr lang="en-US" altLang="ko-KR" sz="1600">
              <a:solidFill>
                <a:srgbClr val="4C6760"/>
              </a:solidFill>
              <a:ea typeface="맑은 고딕"/>
            </a:endParaRPr>
          </a:p>
        </p:txBody>
      </p:sp>
      <p:pic>
        <p:nvPicPr>
          <p:cNvPr id="1058" name="Picture 34">
            <a:extLst>
              <a:ext uri="{FF2B5EF4-FFF2-40B4-BE49-F238E27FC236}">
                <a16:creationId xmlns:a16="http://schemas.microsoft.com/office/drawing/2014/main" id="{99F7BECF-FC07-B522-58A6-D9A8FE28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14" y="2507739"/>
            <a:ext cx="2971495" cy="23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C77FF6-B7EA-D21A-3CC5-780A8B203FF7}"/>
              </a:ext>
            </a:extLst>
          </p:cNvPr>
          <p:cNvCxnSpPr>
            <a:cxnSpLocks/>
          </p:cNvCxnSpPr>
          <p:nvPr/>
        </p:nvCxnSpPr>
        <p:spPr>
          <a:xfrm>
            <a:off x="5307684" y="2437400"/>
            <a:ext cx="0" cy="359499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0D9D7B-CDFE-17F9-D5D0-CD6708746371}"/>
              </a:ext>
            </a:extLst>
          </p:cNvPr>
          <p:cNvSpPr txBox="1"/>
          <p:nvPr/>
        </p:nvSpPr>
        <p:spPr>
          <a:xfrm>
            <a:off x="5768718" y="2409512"/>
            <a:ext cx="1903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4C6760"/>
                </a:solidFill>
                <a:ea typeface="맑은 고딕"/>
              </a:rPr>
              <a:t>프로젝트 개요</a:t>
            </a:r>
            <a:endParaRPr lang="en-US" altLang="ko-KR" b="1">
              <a:solidFill>
                <a:srgbClr val="4C6760"/>
              </a:solidFill>
              <a:ea typeface="맑은 고딕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82F5B-AF2A-A093-E2A2-192501B5D6C7}"/>
              </a:ext>
            </a:extLst>
          </p:cNvPr>
          <p:cNvSpPr txBox="1"/>
          <p:nvPr/>
        </p:nvSpPr>
        <p:spPr>
          <a:xfrm>
            <a:off x="5768717" y="2814945"/>
            <a:ext cx="59570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`22년 자사 홈페이지를 리뉴얼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E5057-489B-DEF1-CC30-5DC22E0387B9}"/>
              </a:ext>
            </a:extLst>
          </p:cNvPr>
          <p:cNvSpPr txBox="1"/>
          <p:nvPr/>
        </p:nvSpPr>
        <p:spPr>
          <a:xfrm>
            <a:off x="5765475" y="3372794"/>
            <a:ext cx="1482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4C6760"/>
                </a:solidFill>
                <a:ea typeface="맑은 고딕"/>
              </a:rPr>
              <a:t>차별성</a:t>
            </a:r>
            <a:endParaRPr lang="en-US" altLang="ko-KR" b="1">
              <a:solidFill>
                <a:srgbClr val="4C6760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87A68D-0389-5B43-9C69-9EB624094881}"/>
              </a:ext>
            </a:extLst>
          </p:cNvPr>
          <p:cNvSpPr txBox="1"/>
          <p:nvPr/>
        </p:nvSpPr>
        <p:spPr>
          <a:xfrm>
            <a:off x="5765474" y="3778227"/>
            <a:ext cx="59570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1.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회원가입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후 90일간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재가입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불가능&amp;개인정보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삭제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4BCB19-9276-D642-61D4-B1EDA3E97C09}"/>
              </a:ext>
            </a:extLst>
          </p:cNvPr>
          <p:cNvSpPr txBox="1"/>
          <p:nvPr/>
        </p:nvSpPr>
        <p:spPr>
          <a:xfrm>
            <a:off x="5765434" y="4179813"/>
            <a:ext cx="59578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2.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통계자료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시각화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3DA28-05D2-4176-1B13-6285F354FAEC}"/>
              </a:ext>
            </a:extLst>
          </p:cNvPr>
          <p:cNvSpPr txBox="1"/>
          <p:nvPr/>
        </p:nvSpPr>
        <p:spPr>
          <a:xfrm>
            <a:off x="5765434" y="4593591"/>
            <a:ext cx="59578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3.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AJAX를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통한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실시간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ID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중복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여부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확인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F699-E5E8-A78A-5A1C-52CAA359FD10}"/>
              </a:ext>
            </a:extLst>
          </p:cNvPr>
          <p:cNvSpPr txBox="1"/>
          <p:nvPr/>
        </p:nvSpPr>
        <p:spPr>
          <a:xfrm>
            <a:off x="5765434" y="4989081"/>
            <a:ext cx="59578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4. Admin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계정을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통한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일반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유저와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권한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분리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83D0F-E3D6-2C7A-6253-F0DD1D2C1936}"/>
              </a:ext>
            </a:extLst>
          </p:cNvPr>
          <p:cNvSpPr txBox="1"/>
          <p:nvPr/>
        </p:nvSpPr>
        <p:spPr>
          <a:xfrm>
            <a:off x="5765474" y="5390667"/>
            <a:ext cx="58412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5. MVC2와 Command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Pattern을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적극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활용하여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확장과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유지보수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용이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495BE-5021-55E7-9EF4-4F8FB7A47596}"/>
              </a:ext>
            </a:extLst>
          </p:cNvPr>
          <p:cNvSpPr txBox="1"/>
          <p:nvPr/>
        </p:nvSpPr>
        <p:spPr>
          <a:xfrm>
            <a:off x="5765474" y="5792253"/>
            <a:ext cx="58412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6. Oracle Cloud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를 이용하여 전세계 어디서든지 사용 가능한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12038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다른 페이지 연결선 13">
            <a:extLst>
              <a:ext uri="{FF2B5EF4-FFF2-40B4-BE49-F238E27FC236}">
                <a16:creationId xmlns:a16="http://schemas.microsoft.com/office/drawing/2014/main" id="{CA722DB9-C80E-FB5A-BFFA-F9B36806D526}"/>
              </a:ext>
            </a:extLst>
          </p:cNvPr>
          <p:cNvSpPr/>
          <p:nvPr/>
        </p:nvSpPr>
        <p:spPr>
          <a:xfrm rot="16200000">
            <a:off x="9945726" y="1807450"/>
            <a:ext cx="930827" cy="3288702"/>
          </a:xfrm>
          <a:prstGeom prst="flowChartOffpageConnector">
            <a:avLst/>
          </a:prstGeom>
          <a:solidFill>
            <a:srgbClr val="96B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순서도: 다른 페이지 연결선 9">
            <a:extLst>
              <a:ext uri="{FF2B5EF4-FFF2-40B4-BE49-F238E27FC236}">
                <a16:creationId xmlns:a16="http://schemas.microsoft.com/office/drawing/2014/main" id="{3739C1F2-71ED-ACEE-AA98-0274430F46DE}"/>
              </a:ext>
            </a:extLst>
          </p:cNvPr>
          <p:cNvSpPr/>
          <p:nvPr/>
        </p:nvSpPr>
        <p:spPr>
          <a:xfrm rot="16200000">
            <a:off x="7445984" y="1807452"/>
            <a:ext cx="930827" cy="3288702"/>
          </a:xfrm>
          <a:prstGeom prst="flowChartOffpageConnector">
            <a:avLst/>
          </a:prstGeom>
          <a:solidFill>
            <a:srgbClr val="709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63304841-8FD3-A955-61D8-5C9A6A433F1B}"/>
              </a:ext>
            </a:extLst>
          </p:cNvPr>
          <p:cNvSpPr/>
          <p:nvPr/>
        </p:nvSpPr>
        <p:spPr>
          <a:xfrm rot="16200000">
            <a:off x="4924090" y="1807452"/>
            <a:ext cx="930827" cy="3288703"/>
          </a:xfrm>
          <a:prstGeom prst="flowChartOffpageConnector">
            <a:avLst/>
          </a:prstGeom>
          <a:solidFill>
            <a:srgbClr val="5D7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ko-KR" altLang="en-US" sz="1400"/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494" y="280510"/>
            <a:ext cx="1290532" cy="506671"/>
          </a:xfrm>
          <a:prstGeom prst="rect">
            <a:avLst/>
          </a:prstGeom>
        </p:spPr>
      </p:pic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BD09CBFC-F98A-0890-0C58-3F8715FA4D3E}"/>
              </a:ext>
            </a:extLst>
          </p:cNvPr>
          <p:cNvSpPr/>
          <p:nvPr/>
        </p:nvSpPr>
        <p:spPr>
          <a:xfrm rot="16200000">
            <a:off x="2424347" y="1807452"/>
            <a:ext cx="930827" cy="3288704"/>
          </a:xfrm>
          <a:prstGeom prst="flowChartOffpageConnector">
            <a:avLst/>
          </a:prstGeom>
          <a:solidFill>
            <a:srgbClr val="4C6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A9337-6560-4BAF-C7B1-D3DC45E3E0D1}"/>
              </a:ext>
            </a:extLst>
          </p:cNvPr>
          <p:cNvSpPr txBox="1"/>
          <p:nvPr/>
        </p:nvSpPr>
        <p:spPr>
          <a:xfrm>
            <a:off x="4361117" y="3275533"/>
            <a:ext cx="210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</a:rPr>
              <a:t>Front-End </a:t>
            </a:r>
            <a:r>
              <a:rPr lang="ko-KR" altLang="en-US" sz="1600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7EFEF-0A8A-82A8-B0B0-7FCD97DD975D}"/>
              </a:ext>
            </a:extLst>
          </p:cNvPr>
          <p:cNvSpPr txBox="1"/>
          <p:nvPr/>
        </p:nvSpPr>
        <p:spPr>
          <a:xfrm>
            <a:off x="1733093" y="3163922"/>
            <a:ext cx="210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프로젝트 기획 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ctr"/>
            <a:r>
              <a:rPr lang="en-US" altLang="ko-KR" sz="1600" b="1">
                <a:solidFill>
                  <a:schemeClr val="bg1"/>
                </a:solidFill>
              </a:rPr>
              <a:t>&amp; DB </a:t>
            </a:r>
            <a:r>
              <a:rPr lang="ko-KR" altLang="en-US" sz="1600" b="1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BC386-4987-3B2C-1671-0317A3E19874}"/>
              </a:ext>
            </a:extLst>
          </p:cNvPr>
          <p:cNvSpPr txBox="1"/>
          <p:nvPr/>
        </p:nvSpPr>
        <p:spPr>
          <a:xfrm>
            <a:off x="6883010" y="3275533"/>
            <a:ext cx="210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파트별 기능 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F49DB-27E1-7385-265C-70ED2154366A}"/>
              </a:ext>
            </a:extLst>
          </p:cNvPr>
          <p:cNvSpPr txBox="1"/>
          <p:nvPr/>
        </p:nvSpPr>
        <p:spPr>
          <a:xfrm>
            <a:off x="9382752" y="3275533"/>
            <a:ext cx="210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문서화 및 최종 발표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F2E9C-0D74-62F8-06F2-AF93FB37E488}"/>
              </a:ext>
            </a:extLst>
          </p:cNvPr>
          <p:cNvSpPr txBox="1"/>
          <p:nvPr/>
        </p:nvSpPr>
        <p:spPr>
          <a:xfrm>
            <a:off x="1272840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09. 02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57C08-DA9F-592B-3A21-9A3FC5B8E865}"/>
              </a:ext>
            </a:extLst>
          </p:cNvPr>
          <p:cNvSpPr txBox="1"/>
          <p:nvPr/>
        </p:nvSpPr>
        <p:spPr>
          <a:xfrm>
            <a:off x="3013901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09. 03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995B4B2-A948-69E8-06E4-26A109860A38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1998656" y="4094750"/>
            <a:ext cx="1015245" cy="0"/>
          </a:xfrm>
          <a:prstGeom prst="line">
            <a:avLst/>
          </a:prstGeom>
          <a:ln>
            <a:solidFill>
              <a:srgbClr val="4C67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896B2-964B-0812-42EE-A12B658A551E}"/>
              </a:ext>
            </a:extLst>
          </p:cNvPr>
          <p:cNvSpPr txBox="1"/>
          <p:nvPr/>
        </p:nvSpPr>
        <p:spPr>
          <a:xfrm>
            <a:off x="3978557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09. 03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7637F-8183-A562-9F00-D2DF6E37EF2B}"/>
              </a:ext>
            </a:extLst>
          </p:cNvPr>
          <p:cNvSpPr txBox="1"/>
          <p:nvPr/>
        </p:nvSpPr>
        <p:spPr>
          <a:xfrm>
            <a:off x="5645795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09. 05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6094E51-72CC-239F-E93E-77D3CB69F0DB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4704373" y="4094750"/>
            <a:ext cx="941422" cy="0"/>
          </a:xfrm>
          <a:prstGeom prst="line">
            <a:avLst/>
          </a:prstGeom>
          <a:ln>
            <a:solidFill>
              <a:srgbClr val="4C67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500D0F-3AAE-C595-D9FA-D8BEC85962B4}"/>
              </a:ext>
            </a:extLst>
          </p:cNvPr>
          <p:cNvSpPr txBox="1"/>
          <p:nvPr/>
        </p:nvSpPr>
        <p:spPr>
          <a:xfrm>
            <a:off x="6520102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09. 05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58C02-3EB9-4185-0925-5EF10CE97268}"/>
              </a:ext>
            </a:extLst>
          </p:cNvPr>
          <p:cNvSpPr txBox="1"/>
          <p:nvPr/>
        </p:nvSpPr>
        <p:spPr>
          <a:xfrm>
            <a:off x="8170122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09. 16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95BCBE-48F4-22DD-21D9-F1D1F3EF8D85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245918" y="4094750"/>
            <a:ext cx="924204" cy="0"/>
          </a:xfrm>
          <a:prstGeom prst="line">
            <a:avLst/>
          </a:prstGeom>
          <a:ln>
            <a:solidFill>
              <a:srgbClr val="4C67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AE1A53-B637-8887-52D1-B524E05B319C}"/>
              </a:ext>
            </a:extLst>
          </p:cNvPr>
          <p:cNvSpPr txBox="1"/>
          <p:nvPr/>
        </p:nvSpPr>
        <p:spPr>
          <a:xfrm>
            <a:off x="9041586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09. 16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D07A74-972F-2ED0-585E-4DDAB6DC4725}"/>
              </a:ext>
            </a:extLst>
          </p:cNvPr>
          <p:cNvSpPr txBox="1"/>
          <p:nvPr/>
        </p:nvSpPr>
        <p:spPr>
          <a:xfrm>
            <a:off x="10691606" y="3940861"/>
            <a:ext cx="7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09. 18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6">
            <a:extLst>
              <a:ext uri="{FF2B5EF4-FFF2-40B4-BE49-F238E27FC236}">
                <a16:creationId xmlns:a16="http://schemas.microsoft.com/office/drawing/2014/main" id="{59865525-D2D4-D677-8268-A570E74D93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5E5751C-620D-7DF5-F265-FA5DA8BBCFA1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Project Schedule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83CDC46-6CB8-EDF2-99EE-CA400C6176AA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F6D27C-5066-E4F5-4713-8D3DA1CBE603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프로젝트 일정</a:t>
            </a:r>
            <a:endParaRPr lang="en-US" altLang="ko-KR" sz="1600">
              <a:solidFill>
                <a:srgbClr val="4C676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20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6E777F-AFB0-CD60-B9B2-07A9F436DE2C}"/>
              </a:ext>
            </a:extLst>
          </p:cNvPr>
          <p:cNvSpPr/>
          <p:nvPr/>
        </p:nvSpPr>
        <p:spPr>
          <a:xfrm>
            <a:off x="1555892" y="2039095"/>
            <a:ext cx="2952843" cy="4286243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ADEE9-7FFD-27DC-193A-5C54CF4C98DE}"/>
              </a:ext>
            </a:extLst>
          </p:cNvPr>
          <p:cNvSpPr txBox="1"/>
          <p:nvPr/>
        </p:nvSpPr>
        <p:spPr>
          <a:xfrm>
            <a:off x="1889992" y="1541093"/>
            <a:ext cx="22846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C6760"/>
                </a:solidFill>
                <a:ea typeface="맑은 고딕"/>
              </a:rPr>
              <a:t>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12EA6-0AA8-B4ED-F404-94B03BF479AB}"/>
              </a:ext>
            </a:extLst>
          </p:cNvPr>
          <p:cNvSpPr txBox="1"/>
          <p:nvPr/>
        </p:nvSpPr>
        <p:spPr>
          <a:xfrm>
            <a:off x="1773188" y="2275852"/>
            <a:ext cx="228464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HTML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CSS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JAVASCRIPT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jQuery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AJAX</a:t>
            </a: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B0EAA672-FAD1-57C0-FDC7-727BBC16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52" y="3994931"/>
            <a:ext cx="2284641" cy="150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66CAD73A-E192-6A42-C846-4BC1C4CD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77" y="5518718"/>
            <a:ext cx="1088790" cy="6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E861C2-75E5-D286-34B2-6705B1C9F815}"/>
              </a:ext>
            </a:extLst>
          </p:cNvPr>
          <p:cNvSpPr/>
          <p:nvPr/>
        </p:nvSpPr>
        <p:spPr>
          <a:xfrm>
            <a:off x="4989854" y="2039095"/>
            <a:ext cx="2952843" cy="4286243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D76EC-54C6-0B27-3531-600A51D9F4B1}"/>
              </a:ext>
            </a:extLst>
          </p:cNvPr>
          <p:cNvSpPr txBox="1"/>
          <p:nvPr/>
        </p:nvSpPr>
        <p:spPr>
          <a:xfrm>
            <a:off x="5323954" y="1541093"/>
            <a:ext cx="22846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>
                <a:solidFill>
                  <a:srgbClr val="4C6760"/>
                </a:solidFill>
                <a:ea typeface="맑은 고딕"/>
              </a:rPr>
              <a:t>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C872F-0CCB-5212-FFFD-E80407FD8FB6}"/>
              </a:ext>
            </a:extLst>
          </p:cNvPr>
          <p:cNvSpPr txBox="1"/>
          <p:nvPr/>
        </p:nvSpPr>
        <p:spPr>
          <a:xfrm>
            <a:off x="5207150" y="2275852"/>
            <a:ext cx="22846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JAVA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JSP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Servlet</a:t>
            </a:r>
          </a:p>
        </p:txBody>
      </p:sp>
      <p:pic>
        <p:nvPicPr>
          <p:cNvPr id="1043" name="Picture 19" descr="Servlet / JSP (Java Server Page)">
            <a:extLst>
              <a:ext uri="{FF2B5EF4-FFF2-40B4-BE49-F238E27FC236}">
                <a16:creationId xmlns:a16="http://schemas.microsoft.com/office/drawing/2014/main" id="{29DE7CB8-4E8C-CB3A-A81F-EB6B914D9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0" t="15111" r="21883" b="25555"/>
          <a:stretch/>
        </p:blipFill>
        <p:spPr bwMode="auto">
          <a:xfrm>
            <a:off x="5415929" y="4166362"/>
            <a:ext cx="2192666" cy="13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Java Logo, symbol, meaning, history, PNG">
            <a:extLst>
              <a:ext uri="{FF2B5EF4-FFF2-40B4-BE49-F238E27FC236}">
                <a16:creationId xmlns:a16="http://schemas.microsoft.com/office/drawing/2014/main" id="{06B50B98-C3B8-C32C-7FFC-B4D962E84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71250" r="33283"/>
          <a:stretch/>
        </p:blipFill>
        <p:spPr bwMode="auto">
          <a:xfrm>
            <a:off x="6466274" y="4078499"/>
            <a:ext cx="865209" cy="4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CF145E-325F-9A15-252B-EFA23AB2C03C}"/>
              </a:ext>
            </a:extLst>
          </p:cNvPr>
          <p:cNvSpPr/>
          <p:nvPr/>
        </p:nvSpPr>
        <p:spPr>
          <a:xfrm>
            <a:off x="8423816" y="2039095"/>
            <a:ext cx="2952843" cy="4286243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B33B5-3117-FBB0-E2E8-D2927CD8A9C3}"/>
              </a:ext>
            </a:extLst>
          </p:cNvPr>
          <p:cNvSpPr txBox="1"/>
          <p:nvPr/>
        </p:nvSpPr>
        <p:spPr>
          <a:xfrm>
            <a:off x="8757916" y="1541093"/>
            <a:ext cx="22846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b="1">
                <a:solidFill>
                  <a:srgbClr val="4C6760"/>
                </a:solidFill>
                <a:ea typeface="맑은 고딕"/>
              </a:rPr>
              <a:t>ETC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54FBF-E530-8F50-058B-56433901422B}"/>
              </a:ext>
            </a:extLst>
          </p:cNvPr>
          <p:cNvSpPr txBox="1"/>
          <p:nvPr/>
        </p:nvSpPr>
        <p:spPr>
          <a:xfrm>
            <a:off x="8641112" y="2275852"/>
            <a:ext cx="22846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Oracle Database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Oracle Cloud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Apache Tomcat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hlinkClick r:id="rId10"/>
              </a:rPr>
              <a:t>GitHub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C61A0-309D-9C04-8B83-78DE655D6BD9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Environment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DB5FE1-BAC7-5B2A-DD4F-8DB5C6ADDE10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F8A28-4525-E907-7820-02899BAB266A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개발 환경</a:t>
            </a:r>
            <a:endParaRPr lang="en-US" altLang="ko-KR" sz="1600">
              <a:solidFill>
                <a:srgbClr val="4C6760"/>
              </a:solidFill>
              <a:ea typeface="맑은 고딕"/>
            </a:endParaRPr>
          </a:p>
        </p:txBody>
      </p:sp>
      <p:pic>
        <p:nvPicPr>
          <p:cNvPr id="1051" name="Picture 27" descr="Oracle]데이터베이스 유저(스키마) 생성 생성 명령어">
            <a:extLst>
              <a:ext uri="{FF2B5EF4-FFF2-40B4-BE49-F238E27FC236}">
                <a16:creationId xmlns:a16="http://schemas.microsoft.com/office/drawing/2014/main" id="{6A98BD2F-24B5-B5B4-4A4A-1A77672B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372" y="4281614"/>
            <a:ext cx="1476376" cy="8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6ED14B35-5AB8-5DF6-4CC0-BA5BD56F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988" y="4220841"/>
            <a:ext cx="12192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SH Setup for GitHub/GitLab/BitBucket | by Aman Jain | Medium">
            <a:extLst>
              <a:ext uri="{FF2B5EF4-FFF2-40B4-BE49-F238E27FC236}">
                <a16:creationId xmlns:a16="http://schemas.microsoft.com/office/drawing/2014/main" id="{941084C5-F85F-C9C3-43B8-AB5F4F32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250" y="5073085"/>
            <a:ext cx="1436677" cy="80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loud] Oracle 클라우드 데이터베이스 인스턴스 생성 – DBA의 정석">
            <a:extLst>
              <a:ext uri="{FF2B5EF4-FFF2-40B4-BE49-F238E27FC236}">
                <a16:creationId xmlns:a16="http://schemas.microsoft.com/office/drawing/2014/main" id="{EE2FB9FF-D0D7-3E9B-B688-09154354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372" y="5089006"/>
            <a:ext cx="1476376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4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376" y="228428"/>
            <a:ext cx="1248510" cy="49017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49472C0-BFE3-B9A6-FF1E-3855997DEC5B}"/>
              </a:ext>
            </a:extLst>
          </p:cNvPr>
          <p:cNvCxnSpPr>
            <a:cxnSpLocks/>
          </p:cNvCxnSpPr>
          <p:nvPr/>
        </p:nvCxnSpPr>
        <p:spPr>
          <a:xfrm>
            <a:off x="1682892" y="2543664"/>
            <a:ext cx="4225851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82663-E4FC-6442-0326-E9EC9D649D17}"/>
              </a:ext>
            </a:extLst>
          </p:cNvPr>
          <p:cNvSpPr/>
          <p:nvPr/>
        </p:nvSpPr>
        <p:spPr>
          <a:xfrm>
            <a:off x="1288362" y="3653390"/>
            <a:ext cx="1943760" cy="18913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err="1">
                <a:solidFill>
                  <a:srgbClr val="44546A"/>
                </a:solidFill>
                <a:ea typeface="맑은 고딕"/>
              </a:rPr>
              <a:t>Servlet</a:t>
            </a:r>
            <a:r>
              <a:rPr lang="ko-KR" altLang="en-US" sz="1600" dirty="0">
                <a:solidFill>
                  <a:srgbClr val="44546A"/>
                </a:solidFill>
                <a:ea typeface="맑은 고딕"/>
              </a:rPr>
              <a:t> JSP, JSTL</a:t>
            </a:r>
            <a:br>
              <a:rPr lang="ko-KR" altLang="en-US" sz="1600" dirty="0">
                <a:solidFill>
                  <a:srgbClr val="44546A"/>
                </a:solidFill>
                <a:ea typeface="맑은 고딕"/>
              </a:rPr>
            </a:br>
            <a:r>
              <a:rPr lang="ko-KR" altLang="en-US" sz="1600" dirty="0">
                <a:solidFill>
                  <a:srgbClr val="44546A"/>
                </a:solidFill>
                <a:ea typeface="맑은 고딕"/>
              </a:rPr>
              <a:t>MVC2 패턴</a:t>
            </a:r>
            <a:br>
              <a:rPr lang="ko-KR" altLang="en-US" sz="1600" dirty="0">
                <a:solidFill>
                  <a:srgbClr val="44546A"/>
                </a:solidFill>
                <a:ea typeface="맑은 고딕"/>
              </a:rPr>
            </a:br>
            <a:r>
              <a:rPr lang="ko-KR" altLang="en-US" sz="1600" dirty="0" err="1">
                <a:solidFill>
                  <a:srgbClr val="44546A"/>
                </a:solidFill>
                <a:ea typeface="맑은 고딕"/>
              </a:rPr>
              <a:t>CallableStatement</a:t>
            </a:r>
            <a:r>
              <a:rPr lang="ko-KR" altLang="en-US" sz="1600" dirty="0">
                <a:solidFill>
                  <a:srgbClr val="44546A"/>
                </a:solidFill>
                <a:ea typeface="맑은 고딕"/>
              </a:rPr>
              <a:t> </a:t>
            </a:r>
            <a:br>
              <a:rPr lang="en-US" altLang="ko-KR" sz="3600" dirty="0"/>
            </a:br>
            <a:r>
              <a:rPr lang="ko-KR" altLang="en-US" sz="1600" dirty="0">
                <a:solidFill>
                  <a:srgbClr val="44546A"/>
                </a:solidFill>
                <a:ea typeface="맑은 고딕"/>
              </a:rPr>
              <a:t>데이터 분석 차트 </a:t>
            </a:r>
            <a:br>
              <a:rPr lang="ko-KR" altLang="en-US" sz="1600" dirty="0">
                <a:solidFill>
                  <a:srgbClr val="44546A"/>
                </a:solidFill>
                <a:ea typeface="맑은 고딕"/>
              </a:rPr>
            </a:br>
            <a:r>
              <a:rPr lang="ko-KR" altLang="en-US" sz="1600" dirty="0" err="1">
                <a:solidFill>
                  <a:srgbClr val="44546A"/>
                </a:solidFill>
                <a:ea typeface="맑은 고딕"/>
              </a:rPr>
              <a:t>Command-pattern</a:t>
            </a:r>
            <a:endParaRPr lang="ko-KR" altLang="en-US" sz="1600" dirty="0">
              <a:solidFill>
                <a:srgbClr val="44546A"/>
              </a:solidFill>
              <a:ea typeface="맑은 고딕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1CF1B26-9EB9-89D3-0EAA-2294EA11BAE2}"/>
              </a:ext>
            </a:extLst>
          </p:cNvPr>
          <p:cNvCxnSpPr>
            <a:cxnSpLocks/>
          </p:cNvCxnSpPr>
          <p:nvPr/>
        </p:nvCxnSpPr>
        <p:spPr>
          <a:xfrm>
            <a:off x="3278724" y="4618893"/>
            <a:ext cx="720000" cy="0"/>
          </a:xfrm>
          <a:prstGeom prst="line">
            <a:avLst/>
          </a:prstGeom>
          <a:ln w="25400">
            <a:solidFill>
              <a:srgbClr val="7094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560F9D-857B-C166-78C4-6112D8678ECB}"/>
              </a:ext>
            </a:extLst>
          </p:cNvPr>
          <p:cNvSpPr/>
          <p:nvPr/>
        </p:nvSpPr>
        <p:spPr>
          <a:xfrm>
            <a:off x="9792681" y="2618942"/>
            <a:ext cx="1837389" cy="39287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4546A"/>
                </a:solidFill>
                <a:ea typeface="맑은 고딕"/>
              </a:rPr>
              <a:t>New</a:t>
            </a:r>
            <a:r>
              <a:rPr lang="ko-KR" altLang="en-US" sz="1400" dirty="0">
                <a:solidFill>
                  <a:srgbClr val="44546A"/>
                </a:solidFill>
                <a:ea typeface="맑은 고딕"/>
              </a:rPr>
              <a:t> </a:t>
            </a:r>
            <a:r>
              <a:rPr lang="en-US" altLang="ko-KR" sz="1400" dirty="0">
                <a:solidFill>
                  <a:srgbClr val="44546A"/>
                </a:solidFill>
                <a:ea typeface="맑은 고딕"/>
              </a:rPr>
              <a:t>Account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View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Index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Sequence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Synonym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package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procedure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function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triger</a:t>
            </a:r>
            <a:br>
              <a:rPr lang="ko-KR" altLang="en-US" sz="1400" dirty="0">
                <a:ea typeface="맑은 고딕"/>
              </a:rPr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Stored</a:t>
            </a:r>
            <a:r>
              <a:rPr lang="ko-KR" altLang="en-US" sz="1400" dirty="0">
                <a:solidFill>
                  <a:srgbClr val="44546A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procedure</a:t>
            </a:r>
            <a:r>
              <a:rPr lang="ko-KR" altLang="en-US" sz="1400" dirty="0">
                <a:solidFill>
                  <a:srgbClr val="44546A"/>
                </a:solidFill>
                <a:ea typeface="맑은 고딕"/>
              </a:rPr>
              <a:t> </a:t>
            </a:r>
            <a:br>
              <a:rPr lang="en-US" altLang="ko-KR" sz="3200" dirty="0"/>
            </a:b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Pipelined</a:t>
            </a:r>
            <a:r>
              <a:rPr lang="ko-KR" altLang="en-US" sz="1400" dirty="0">
                <a:solidFill>
                  <a:srgbClr val="44546A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table</a:t>
            </a:r>
            <a:r>
              <a:rPr lang="ko-KR" altLang="en-US" sz="1400" dirty="0">
                <a:solidFill>
                  <a:srgbClr val="44546A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44546A"/>
                </a:solidFill>
                <a:ea typeface="맑은 고딕"/>
              </a:rPr>
              <a:t>function</a:t>
            </a:r>
            <a:endParaRPr lang="en-US" sz="3200" dirty="0">
              <a:ea typeface="맑은 고딕" panose="020F0502020204030204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3DA4D1-61C0-9EF2-269D-273DD6AAB4AB}"/>
              </a:ext>
            </a:extLst>
          </p:cNvPr>
          <p:cNvSpPr/>
          <p:nvPr/>
        </p:nvSpPr>
        <p:spPr>
          <a:xfrm>
            <a:off x="7543366" y="3743643"/>
            <a:ext cx="1788062" cy="1788062"/>
          </a:xfrm>
          <a:prstGeom prst="ellipse">
            <a:avLst/>
          </a:prstGeom>
          <a:noFill/>
          <a:ln w="539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4087EDFF-FA25-AF94-A0E2-BA04CF940005}"/>
              </a:ext>
            </a:extLst>
          </p:cNvPr>
          <p:cNvSpPr/>
          <p:nvPr/>
        </p:nvSpPr>
        <p:spPr>
          <a:xfrm>
            <a:off x="7543366" y="374364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800" b="1" dirty="0">
                <a:solidFill>
                  <a:srgbClr val="658980"/>
                </a:solidFill>
                <a:ea typeface="맑은 고딕"/>
              </a:rPr>
              <a:t>100</a:t>
            </a:r>
            <a:r>
              <a:rPr lang="en-US" altLang="ko-KR" sz="1600" b="1" dirty="0">
                <a:solidFill>
                  <a:srgbClr val="658980"/>
                </a:solidFill>
                <a:ea typeface="맑은 고딕"/>
              </a:rPr>
              <a:t>%</a:t>
            </a:r>
            <a:endParaRPr lang="en-US" altLang="ko-KR" sz="800" dirty="0">
              <a:solidFill>
                <a:srgbClr val="65898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44546A"/>
                </a:solidFill>
                <a:ea typeface="맑은 고딕"/>
              </a:rPr>
              <a:t>Database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637D4D-A5EE-F4A8-5CF1-742985E36583}"/>
              </a:ext>
            </a:extLst>
          </p:cNvPr>
          <p:cNvCxnSpPr>
            <a:cxnSpLocks/>
          </p:cNvCxnSpPr>
          <p:nvPr/>
        </p:nvCxnSpPr>
        <p:spPr>
          <a:xfrm>
            <a:off x="9015688" y="4600193"/>
            <a:ext cx="720000" cy="0"/>
          </a:xfrm>
          <a:prstGeom prst="line">
            <a:avLst/>
          </a:prstGeom>
          <a:ln w="25400">
            <a:solidFill>
              <a:srgbClr val="7094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B422095-E3DC-A4B4-166F-C27FCE8362EE}"/>
              </a:ext>
            </a:extLst>
          </p:cNvPr>
          <p:cNvSpPr/>
          <p:nvPr/>
        </p:nvSpPr>
        <p:spPr>
          <a:xfrm>
            <a:off x="3590841" y="3807167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ko-KR" sz="80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76EDA0FA-53C5-5696-C1B1-6E04D8C51892}"/>
              </a:ext>
            </a:extLst>
          </p:cNvPr>
          <p:cNvSpPr/>
          <p:nvPr/>
        </p:nvSpPr>
        <p:spPr>
          <a:xfrm>
            <a:off x="3590378" y="3807166"/>
            <a:ext cx="1788062" cy="1788062"/>
          </a:xfrm>
          <a:prstGeom prst="arc">
            <a:avLst>
              <a:gd name="adj1" fmla="val 16200000"/>
              <a:gd name="adj2" fmla="val 14809155"/>
            </a:avLst>
          </a:prstGeom>
          <a:noFill/>
          <a:ln w="539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800" b="1" dirty="0">
                <a:solidFill>
                  <a:srgbClr val="658980"/>
                </a:solidFill>
                <a:ea typeface="맑은 고딕"/>
              </a:rPr>
              <a:t>90</a:t>
            </a:r>
            <a:r>
              <a:rPr lang="en-US" altLang="ko-KR" sz="1600" b="1" dirty="0">
                <a:solidFill>
                  <a:srgbClr val="658980"/>
                </a:solidFill>
                <a:ea typeface="맑은 고딕"/>
              </a:rPr>
              <a:t>%</a:t>
            </a:r>
            <a:endParaRPr lang="en-US" altLang="ko-KR" sz="800" dirty="0">
              <a:solidFill>
                <a:srgbClr val="65898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44546A"/>
                </a:solidFill>
                <a:ea typeface="맑은 고딕"/>
              </a:rPr>
              <a:t>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82E86-A7D8-2B96-5305-BA1090BDF35B}"/>
              </a:ext>
            </a:extLst>
          </p:cNvPr>
          <p:cNvSpPr txBox="1"/>
          <p:nvPr/>
        </p:nvSpPr>
        <p:spPr>
          <a:xfrm>
            <a:off x="1683995" y="2055232"/>
            <a:ext cx="13326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solidFill>
                  <a:srgbClr val="4C6760"/>
                </a:solidFill>
                <a:ea typeface="맑은 고딕"/>
              </a:rPr>
              <a:t>JAVA</a:t>
            </a:r>
            <a:endParaRPr lang="ko-KR" sz="2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3F4E04-5144-EB39-E219-B67B6A362C32}"/>
              </a:ext>
            </a:extLst>
          </p:cNvPr>
          <p:cNvCxnSpPr>
            <a:cxnSpLocks/>
          </p:cNvCxnSpPr>
          <p:nvPr/>
        </p:nvCxnSpPr>
        <p:spPr>
          <a:xfrm>
            <a:off x="7215012" y="2541555"/>
            <a:ext cx="4225851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818F14-D5B0-DBF8-12A6-6BFC89F26F4F}"/>
              </a:ext>
            </a:extLst>
          </p:cNvPr>
          <p:cNvSpPr txBox="1"/>
          <p:nvPr/>
        </p:nvSpPr>
        <p:spPr>
          <a:xfrm>
            <a:off x="7216115" y="2055232"/>
            <a:ext cx="15308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solidFill>
                  <a:srgbClr val="4C6760"/>
                </a:solidFill>
                <a:ea typeface="맑은 고딕"/>
              </a:rPr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B7200-8F26-DD5D-ABAA-1EDB46FDB2F9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Requirements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B3AA8C-C242-2E65-6BBD-01489CD97AEE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E081DC-9070-B0AB-7DCE-51B2DED7895F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프로젝트 요구사항</a:t>
            </a:r>
            <a:endParaRPr lang="en-US" altLang="ko-KR" sz="1600">
              <a:solidFill>
                <a:srgbClr val="4C676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453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C438C5-9184-09A7-A0A2-30F7294522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20"/>
          <a:stretch/>
        </p:blipFill>
        <p:spPr>
          <a:xfrm>
            <a:off x="4841629" y="1285444"/>
            <a:ext cx="7200643" cy="514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42792-4DB5-D6A3-518D-52F0CD475D91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DataBase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553314A-704C-692B-C68C-917CB6F1A886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15382-21E4-91B1-EA9D-A410D4DF758D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데이터베이스 소개</a:t>
            </a:r>
            <a:endParaRPr lang="en-US" altLang="ko-KR" sz="1600">
              <a:solidFill>
                <a:srgbClr val="4C6760"/>
              </a:solidFill>
              <a:ea typeface="맑은 고딕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FFF9D01-ED09-69A7-6608-320AEECD921E}"/>
              </a:ext>
            </a:extLst>
          </p:cNvPr>
          <p:cNvSpPr/>
          <p:nvPr/>
        </p:nvSpPr>
        <p:spPr>
          <a:xfrm>
            <a:off x="1555892" y="1730579"/>
            <a:ext cx="3074474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78271F-0AE7-8641-8EC9-CAA4586DF865}"/>
              </a:ext>
            </a:extLst>
          </p:cNvPr>
          <p:cNvSpPr/>
          <p:nvPr/>
        </p:nvSpPr>
        <p:spPr>
          <a:xfrm>
            <a:off x="1555892" y="2499064"/>
            <a:ext cx="3074474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COMPANY :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회사 분류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913B8AB-E2EB-AE2E-A051-360C95041E02}"/>
              </a:ext>
            </a:extLst>
          </p:cNvPr>
          <p:cNvSpPr/>
          <p:nvPr/>
        </p:nvSpPr>
        <p:spPr>
          <a:xfrm>
            <a:off x="1555892" y="3267549"/>
            <a:ext cx="3074474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QNA :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고객의 소리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4E0C4C6-57E3-7E38-54F1-B4FBAA4F4C60}"/>
              </a:ext>
            </a:extLst>
          </p:cNvPr>
          <p:cNvSpPr/>
          <p:nvPr/>
        </p:nvSpPr>
        <p:spPr>
          <a:xfrm>
            <a:off x="1555892" y="4036034"/>
            <a:ext cx="3074474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IR_CENTER : IR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28C7B-6B95-01A6-0641-1C2B4439C2AC}"/>
              </a:ext>
            </a:extLst>
          </p:cNvPr>
          <p:cNvSpPr/>
          <p:nvPr/>
        </p:nvSpPr>
        <p:spPr>
          <a:xfrm>
            <a:off x="1555892" y="4804519"/>
            <a:ext cx="3074474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ANNOUNCEMENT :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공지 소식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1C4570-2B4E-CA3E-7142-1FFC0B675A52}"/>
              </a:ext>
            </a:extLst>
          </p:cNvPr>
          <p:cNvSpPr/>
          <p:nvPr/>
        </p:nvSpPr>
        <p:spPr>
          <a:xfrm>
            <a:off x="2813704" y="5572556"/>
            <a:ext cx="936347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QNA_CATEGORY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EE1380-62D9-F16A-CC07-ACD0C81CDC23}"/>
              </a:ext>
            </a:extLst>
          </p:cNvPr>
          <p:cNvSpPr/>
          <p:nvPr/>
        </p:nvSpPr>
        <p:spPr>
          <a:xfrm>
            <a:off x="3808791" y="5572556"/>
            <a:ext cx="821575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FILE_STORAGE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65C6EA-86FB-F791-63F2-2AA9AF34EADF}"/>
              </a:ext>
            </a:extLst>
          </p:cNvPr>
          <p:cNvSpPr/>
          <p:nvPr/>
        </p:nvSpPr>
        <p:spPr>
          <a:xfrm>
            <a:off x="1555892" y="5573004"/>
            <a:ext cx="1178815" cy="617698"/>
          </a:xfrm>
          <a:prstGeom prst="roundRect">
            <a:avLst>
              <a:gd name="adj" fmla="val 9248"/>
            </a:avLst>
          </a:prstGeom>
          <a:solidFill>
            <a:schemeClr val="bg1"/>
          </a:solidFill>
          <a:ln>
            <a:solidFill>
              <a:srgbClr val="4C67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ANNOUN_CATEGORY</a:t>
            </a:r>
            <a:endParaRPr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9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6">
            <a:extLst>
              <a:ext uri="{FF2B5EF4-FFF2-40B4-BE49-F238E27FC236}">
                <a16:creationId xmlns:a16="http://schemas.microsoft.com/office/drawing/2014/main" id="{60B85532-C69E-1FE8-BDC7-E8DCED7CE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</a14:imgLayer>
                </a14:imgProps>
              </a:ext>
            </a:extLst>
          </a:blip>
          <a:srcRect r="76222"/>
          <a:stretch/>
        </p:blipFill>
        <p:spPr>
          <a:xfrm>
            <a:off x="2489" y="-1925"/>
            <a:ext cx="1038371" cy="6862396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F2E204D-AF03-8E1F-EFCD-DBEA872FF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16" y="297008"/>
            <a:ext cx="1248510" cy="49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C61A0-309D-9C04-8B83-78DE655D6BD9}"/>
              </a:ext>
            </a:extLst>
          </p:cNvPr>
          <p:cNvSpPr txBox="1"/>
          <p:nvPr/>
        </p:nvSpPr>
        <p:spPr>
          <a:xfrm>
            <a:off x="1439088" y="532662"/>
            <a:ext cx="3308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>
                <a:solidFill>
                  <a:srgbClr val="4C6760"/>
                </a:solidFill>
                <a:ea typeface="맑은 고딕"/>
              </a:rPr>
              <a:t>Functions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DB5FE1-BAC7-5B2A-DD4F-8DB5C6ADDE10}"/>
              </a:ext>
            </a:extLst>
          </p:cNvPr>
          <p:cNvCxnSpPr>
            <a:cxnSpLocks/>
          </p:cNvCxnSpPr>
          <p:nvPr/>
        </p:nvCxnSpPr>
        <p:spPr>
          <a:xfrm>
            <a:off x="1555892" y="1086024"/>
            <a:ext cx="2952843" cy="0"/>
          </a:xfrm>
          <a:prstGeom prst="straightConnector1">
            <a:avLst/>
          </a:prstGeom>
          <a:ln w="6350">
            <a:solidFill>
              <a:srgbClr val="4C6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F8A28-4525-E907-7820-02899BAB266A}"/>
              </a:ext>
            </a:extLst>
          </p:cNvPr>
          <p:cNvSpPr txBox="1"/>
          <p:nvPr/>
        </p:nvSpPr>
        <p:spPr>
          <a:xfrm>
            <a:off x="1555892" y="1116167"/>
            <a:ext cx="28637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rgbClr val="4C6760"/>
                </a:solidFill>
                <a:ea typeface="맑은 고딕"/>
              </a:rPr>
              <a:t>기능 소개 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(</a:t>
            </a:r>
            <a:r>
              <a:rPr lang="ko-KR" altLang="en-US" sz="1600">
                <a:solidFill>
                  <a:srgbClr val="4C6760"/>
                </a:solidFill>
                <a:ea typeface="맑은 고딕"/>
              </a:rPr>
              <a:t>로그인</a:t>
            </a:r>
            <a:r>
              <a:rPr lang="en-US" altLang="ko-KR" sz="1600">
                <a:solidFill>
                  <a:srgbClr val="4C6760"/>
                </a:solidFill>
                <a:ea typeface="맑은 고딕"/>
              </a:rPr>
              <a:t>)</a:t>
            </a: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8DFFD53-3717-7CD7-2607-B4ADC2FB4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212" y="1921352"/>
            <a:ext cx="5310332" cy="3342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1AF2A51-A892-541E-7E8F-04A13F04E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545" y="1921352"/>
            <a:ext cx="5244353" cy="3346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2B7C88-1CD9-314B-ECBD-4DA3EBDAFAB7}"/>
              </a:ext>
            </a:extLst>
          </p:cNvPr>
          <p:cNvSpPr/>
          <p:nvPr/>
        </p:nvSpPr>
        <p:spPr>
          <a:xfrm>
            <a:off x="6834013" y="2159536"/>
            <a:ext cx="4656912" cy="583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E0A40-6119-7151-29B5-9492F1948D19}"/>
              </a:ext>
            </a:extLst>
          </p:cNvPr>
          <p:cNvSpPr/>
          <p:nvPr/>
        </p:nvSpPr>
        <p:spPr>
          <a:xfrm>
            <a:off x="4966297" y="3349220"/>
            <a:ext cx="1129703" cy="1916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549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460</Words>
  <Application>Microsoft Office PowerPoint</Application>
  <PresentationFormat>와이드스크린</PresentationFormat>
  <Paragraphs>127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Batang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찬중</cp:lastModifiedBy>
  <cp:revision>145</cp:revision>
  <dcterms:created xsi:type="dcterms:W3CDTF">2022-08-23T02:41:07Z</dcterms:created>
  <dcterms:modified xsi:type="dcterms:W3CDTF">2022-09-19T04:38:59Z</dcterms:modified>
</cp:coreProperties>
</file>