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0" r:id="rId1"/>
  </p:sldMasterIdLst>
  <p:sldIdLst>
    <p:sldId id="268" r:id="rId2"/>
  </p:sldIdLst>
  <p:sldSz cx="9906000" cy="6858000" type="A4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LG Smart UI Bold" panose="020B0800000101010101" pitchFamily="50" charset="-127"/>
      <p:bold r:id="rId9"/>
    </p:embeddedFont>
    <p:embeddedFont>
      <p:font typeface="LG Smart UI Regular" panose="020B0500000101010101" pitchFamily="50" charset="-127"/>
      <p:regular r:id="rId10"/>
    </p:embeddedFont>
    <p:embeddedFont>
      <p:font typeface="LG Smart UI SemiBold" panose="020B07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66A"/>
    <a:srgbClr val="183AA8"/>
    <a:srgbClr val="FF8787"/>
    <a:srgbClr val="3C8476"/>
    <a:srgbClr val="F8C4B4"/>
    <a:srgbClr val="86C8BC"/>
    <a:srgbClr val="CEEDC7"/>
    <a:srgbClr val="E5EBB2"/>
    <a:srgbClr val="F98E3C"/>
    <a:srgbClr val="FFC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customXml" Target="../customXml/item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19" Type="http://schemas.openxmlformats.org/officeDocument/2006/relationships/customXml" Target="../customXml/item2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4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2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2" y="4589468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9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3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30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30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EAB6-ABA5-4384-B53E-174A5A40E0F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7475-D464-4E5D-9B1D-07D5882B2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36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A58AC-7922-42EB-8D74-0C486E499006}"/>
              </a:ext>
            </a:extLst>
          </p:cNvPr>
          <p:cNvSpPr/>
          <p:nvPr/>
        </p:nvSpPr>
        <p:spPr>
          <a:xfrm>
            <a:off x="0" y="-1836"/>
            <a:ext cx="9906000" cy="1497262"/>
          </a:xfrm>
          <a:prstGeom prst="rect">
            <a:avLst/>
          </a:prstGeom>
          <a:solidFill>
            <a:srgbClr val="86C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5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86C8BC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D5CA53-3B2F-4D38-9E6C-E956B2E1A49C}"/>
              </a:ext>
            </a:extLst>
          </p:cNvPr>
          <p:cNvSpPr txBox="1"/>
          <p:nvPr/>
        </p:nvSpPr>
        <p:spPr>
          <a:xfrm>
            <a:off x="5609377" y="994673"/>
            <a:ext cx="430209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u="sng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183AA8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http://3.35.230.74:8000/welcome/ </a:t>
            </a:r>
          </a:p>
          <a:p>
            <a:pPr algn="r"/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접속하시면 바로 사용해 보실 수 있습니다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64C8ED-91EE-4850-89AE-B0F079B9DB7C}"/>
              </a:ext>
            </a:extLst>
          </p:cNvPr>
          <p:cNvSpPr txBox="1"/>
          <p:nvPr/>
        </p:nvSpPr>
        <p:spPr>
          <a:xfrm>
            <a:off x="6783029" y="2584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 KT AIVLE SCHOOL 2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AI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부산경남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25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 </a:t>
            </a:r>
            <a:r>
              <a:rPr lang="ko-KR" altLang="en-US" sz="12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이동비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김현수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박동주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이형찬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김창준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문준수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정주원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4B73E1F-D928-44E8-B94F-EC642C00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2275">
            <a:off x="2014053" y="122240"/>
            <a:ext cx="552152" cy="5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FFF6ADD-742A-4E23-9A6B-1C9822B4F193}"/>
              </a:ext>
            </a:extLst>
          </p:cNvPr>
          <p:cNvSpPr txBox="1"/>
          <p:nvPr/>
        </p:nvSpPr>
        <p:spPr>
          <a:xfrm>
            <a:off x="157054" y="141570"/>
            <a:ext cx="3592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ln w="19050">
                  <a:solidFill>
                    <a:schemeClr val="bg1"/>
                  </a:solidFill>
                </a:ln>
                <a:solidFill>
                  <a:srgbClr val="3C84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스토끼</a:t>
            </a:r>
            <a:r>
              <a:rPr lang="en-US" altLang="ko-KR" sz="2400" dirty="0">
                <a:ln w="15875">
                  <a:noFill/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(STOCKAI)</a:t>
            </a:r>
            <a:endParaRPr lang="ko-KR" altLang="en-US" sz="2800" dirty="0">
              <a:ln w="15875">
                <a:noFill/>
              </a:ln>
              <a:solidFill>
                <a:srgbClr val="3676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C5CAE8-563C-44DC-9267-7FFE47D18CEC}"/>
              </a:ext>
            </a:extLst>
          </p:cNvPr>
          <p:cNvSpPr txBox="1"/>
          <p:nvPr/>
        </p:nvSpPr>
        <p:spPr>
          <a:xfrm>
            <a:off x="185537" y="1146411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모의투자와 </a:t>
            </a:r>
            <a:r>
              <a:rPr lang="en-US" altLang="ko-KR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AI</a:t>
            </a:r>
            <a:r>
              <a:rPr lang="ko-KR" altLang="en-US" sz="1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누구나 쉽게 주식 투자에 대한 지식과 경험을 쌓을 수 있는 플랫폼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EAF9164-8AF8-4E8F-87CC-FAB417340DFC}"/>
              </a:ext>
            </a:extLst>
          </p:cNvPr>
          <p:cNvGrpSpPr/>
          <p:nvPr/>
        </p:nvGrpSpPr>
        <p:grpSpPr>
          <a:xfrm>
            <a:off x="4197499" y="3447558"/>
            <a:ext cx="5548087" cy="1783490"/>
            <a:chOff x="4217926" y="3661320"/>
            <a:chExt cx="5548087" cy="178349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5126B26-3C5F-4856-BBB2-21E93659A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926" y="3832544"/>
              <a:ext cx="1508248" cy="161226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6FEB2EAC-E300-4C15-81A2-19D9A0EFA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633" y="4000458"/>
              <a:ext cx="1510795" cy="135771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06C5EB41-3B3A-424A-891D-88506AC7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3471" y="3749212"/>
              <a:ext cx="1535336" cy="1612266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D2866DC-2532-4B0E-9BD8-0F6A743A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948" y="3832544"/>
              <a:ext cx="1265574" cy="135771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690FB2-FC77-4B07-9E3D-4168A6FA5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4759"/>
            <a:stretch/>
          </p:blipFill>
          <p:spPr>
            <a:xfrm>
              <a:off x="8573791" y="3661320"/>
              <a:ext cx="1192222" cy="1783490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AB84C2A-9E70-44F8-9E4D-447293D1167A}"/>
              </a:ext>
            </a:extLst>
          </p:cNvPr>
          <p:cNvSpPr txBox="1"/>
          <p:nvPr/>
        </p:nvSpPr>
        <p:spPr>
          <a:xfrm>
            <a:off x="128387" y="2018890"/>
            <a:ext cx="386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주식에 대한 사람들의 관심도가 높아졌으나 어려운 지식 및 투자 부담감으로 여전히 입문자에 대한 진입장벽이 높다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0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 서비스 보다 간편하고 지식 습득이 용이하도록 함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진입 장벽을 낮추기 위한 모의투자 서비스를 제작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주식을 분석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예측하는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AI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제작하여 사용자에게 종목 추천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1102C-E1B8-4DC2-A3FE-CC0063A9F86B}"/>
              </a:ext>
            </a:extLst>
          </p:cNvPr>
          <p:cNvSpPr txBox="1"/>
          <p:nvPr/>
        </p:nvSpPr>
        <p:spPr>
          <a:xfrm>
            <a:off x="138816" y="162829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 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배경 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</a:t>
            </a:r>
            <a:endParaRPr lang="ko-KR" altLang="en-US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3676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F31345-24BF-41C6-B2BB-CD13B311B227}"/>
              </a:ext>
            </a:extLst>
          </p:cNvPr>
          <p:cNvSpPr txBox="1"/>
          <p:nvPr/>
        </p:nvSpPr>
        <p:spPr>
          <a:xfrm>
            <a:off x="4144121" y="1634555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 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서비스 플로우 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</a:t>
            </a:r>
            <a:endParaRPr lang="ko-KR" altLang="en-US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3676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594C6E-EE68-4712-9E5B-2810C97E6453}"/>
              </a:ext>
            </a:extLst>
          </p:cNvPr>
          <p:cNvSpPr txBox="1"/>
          <p:nvPr/>
        </p:nvSpPr>
        <p:spPr>
          <a:xfrm>
            <a:off x="138816" y="338481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 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파이프라인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&amp; AI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</a:t>
            </a:r>
            <a:endParaRPr lang="ko-KR" altLang="en-US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3676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ABB2141E-A016-4D4D-B978-664D49209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8"/>
          <a:stretch/>
        </p:blipFill>
        <p:spPr bwMode="auto">
          <a:xfrm>
            <a:off x="225818" y="4533899"/>
            <a:ext cx="3279382" cy="22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8D1072-6AE3-4466-9E65-F4DD1BB64784}"/>
              </a:ext>
            </a:extLst>
          </p:cNvPr>
          <p:cNvSpPr txBox="1"/>
          <p:nvPr/>
        </p:nvSpPr>
        <p:spPr>
          <a:xfrm>
            <a:off x="4144121" y="548498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 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 효과 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676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|</a:t>
            </a:r>
            <a:endParaRPr lang="ko-KR" altLang="en-US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3676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348E0-657A-4A8B-B522-0D2FF9008F82}"/>
              </a:ext>
            </a:extLst>
          </p:cNvPr>
          <p:cNvSpPr txBox="1"/>
          <p:nvPr/>
        </p:nvSpPr>
        <p:spPr>
          <a:xfrm>
            <a:off x="128387" y="3731757"/>
            <a:ext cx="29486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클라우드 서버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(AWS)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파이프라인 구성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0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수집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처리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검증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DB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적재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web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서비스 동기화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E4207B7-6334-4214-8DF8-B168DD93CE3B}"/>
              </a:ext>
            </a:extLst>
          </p:cNvPr>
          <p:cNvSpPr/>
          <p:nvPr/>
        </p:nvSpPr>
        <p:spPr>
          <a:xfrm>
            <a:off x="4131098" y="5931742"/>
            <a:ext cx="561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쉬운 접근성으로 초보자도 모의투자에 부담감 없이 투자 경험 가능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실시간 모의투자 및 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AI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종목 추천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용어사전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질문 게시판을 통해 주식 입문자에 큰 도움</a:t>
            </a:r>
            <a:endParaRPr lang="en-US" altLang="ko-KR" sz="12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모의투자 서비스를 통해 수집한 데이터 중 높은 수익률을 보이는 모의 투자 데이터를 활용 가능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9B9EFC-0947-4FFB-9295-1236A2B06362}"/>
              </a:ext>
            </a:extLst>
          </p:cNvPr>
          <p:cNvGrpSpPr/>
          <p:nvPr/>
        </p:nvGrpSpPr>
        <p:grpSpPr>
          <a:xfrm>
            <a:off x="4322793" y="1940704"/>
            <a:ext cx="5267258" cy="1617763"/>
            <a:chOff x="4322793" y="1988368"/>
            <a:chExt cx="5267258" cy="161776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D674F6D-41A7-441F-A1A0-734C4B0646DA}"/>
                </a:ext>
              </a:extLst>
            </p:cNvPr>
            <p:cNvGrpSpPr/>
            <p:nvPr/>
          </p:nvGrpSpPr>
          <p:grpSpPr>
            <a:xfrm>
              <a:off x="4789317" y="2179121"/>
              <a:ext cx="4425549" cy="436704"/>
              <a:chOff x="4789317" y="2179121"/>
              <a:chExt cx="4425549" cy="436704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631DE45E-0601-4F20-B135-0DADC94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73" y="2179121"/>
                <a:ext cx="542677" cy="0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12F9C1F-37C6-4E75-A18D-A0CDC108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537" y="2484178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DDF7C7A-9831-4C7D-A53D-F92E2245F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317" y="2491433"/>
                <a:ext cx="4425549" cy="0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9E434040-C4E4-45EA-9ECF-A28FFA31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20" y="2359786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AB2E68-29B1-4CE1-8C39-753B526AF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9387" y="2484178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8806014-FD85-4E25-9A95-4D7A36D10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5087" y="2484178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BDB5460-3BA9-4B3E-9279-C5A30CA10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3637" y="2484178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31F1E403-9C31-4C92-A115-46C371793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787" y="2484178"/>
                <a:ext cx="0" cy="131647"/>
              </a:xfrm>
              <a:prstGeom prst="line">
                <a:avLst/>
              </a:prstGeom>
              <a:ln w="19050">
                <a:solidFill>
                  <a:srgbClr val="86C8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7E4A61-6794-462E-8CA7-00472FED9027}"/>
                </a:ext>
              </a:extLst>
            </p:cNvPr>
            <p:cNvSpPr txBox="1"/>
            <p:nvPr/>
          </p:nvSpPr>
          <p:spPr>
            <a:xfrm>
              <a:off x="4322793" y="2959800"/>
              <a:ext cx="1080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주식 현황</a:t>
              </a:r>
              <a:endPara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모의투자 수행</a:t>
              </a:r>
              <a:endPara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AI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추천 종목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7D5267-86DA-4898-8637-74A27A43A539}"/>
                </a:ext>
              </a:extLst>
            </p:cNvPr>
            <p:cNvSpPr txBox="1"/>
            <p:nvPr/>
          </p:nvSpPr>
          <p:spPr>
            <a:xfrm>
              <a:off x="5443489" y="2957750"/>
              <a:ext cx="1124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보유 주식 현황</a:t>
              </a:r>
              <a:endPara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796033-D8A1-43C0-85C7-7ED66CE04DAF}"/>
                </a:ext>
              </a:extLst>
            </p:cNvPr>
            <p:cNvSpPr txBox="1"/>
            <p:nvPr/>
          </p:nvSpPr>
          <p:spPr>
            <a:xfrm>
              <a:off x="6655680" y="2957750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AI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포트폴리오</a:t>
              </a:r>
              <a:endPara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조회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D9A785-2186-4359-8BAC-E17A1A21ACE5}"/>
                </a:ext>
              </a:extLst>
            </p:cNvPr>
            <p:cNvSpPr txBox="1"/>
            <p:nvPr/>
          </p:nvSpPr>
          <p:spPr>
            <a:xfrm>
              <a:off x="7867462" y="2957750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모의투자</a:t>
              </a:r>
              <a:endPara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랭킹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3E3201-86C2-4544-B4E7-C13E76648318}"/>
                </a:ext>
              </a:extLst>
            </p:cNvPr>
            <p:cNvSpPr txBox="1"/>
            <p:nvPr/>
          </p:nvSpPr>
          <p:spPr>
            <a:xfrm>
              <a:off x="8802656" y="2957750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용어사전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5E36023-22E5-4639-9844-82E29977AC02}"/>
                </a:ext>
              </a:extLst>
            </p:cNvPr>
            <p:cNvGrpSpPr/>
            <p:nvPr/>
          </p:nvGrpSpPr>
          <p:grpSpPr>
            <a:xfrm>
              <a:off x="7979508" y="2024683"/>
              <a:ext cx="1348257" cy="316597"/>
              <a:chOff x="4805680" y="2339790"/>
              <a:chExt cx="1348257" cy="31659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D4CEFC-53F5-4672-B9D3-1695E20E97E1}"/>
                  </a:ext>
                </a:extLst>
              </p:cNvPr>
              <p:cNvSpPr txBox="1"/>
              <p:nvPr/>
            </p:nvSpPr>
            <p:spPr>
              <a:xfrm>
                <a:off x="5028308" y="2339790"/>
                <a:ext cx="11256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회원가입</a:t>
                </a:r>
                <a:r>
                  <a:rPr lang="en-US" altLang="ko-KR" sz="120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/</a:t>
                </a:r>
                <a:r>
                  <a:rPr lang="ko-KR" altLang="en-US" sz="120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로그인</a:t>
                </a:r>
              </a:p>
            </p:txBody>
          </p: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B31AAD2-CD16-4AD4-8187-8342A8FDD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5680" y="2344147"/>
                <a:ext cx="298050" cy="312240"/>
              </a:xfrm>
              <a:prstGeom prst="rect">
                <a:avLst/>
              </a:prstGeom>
            </p:spPr>
          </p:pic>
        </p:grp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10CBACD-2EDC-4593-84A3-F7A92D33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04415" y="2638037"/>
              <a:ext cx="341420" cy="34142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C1148273-49A5-4797-9341-BBCDA8BD2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7138" y="2647368"/>
              <a:ext cx="353006" cy="338499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AC4F425-1A97-4ADA-A6DE-6F24B5AE4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737" y="2668268"/>
              <a:ext cx="308682" cy="30868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01220E87-4873-47C6-B812-11A2CFDE7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025" y="2603125"/>
              <a:ext cx="370998" cy="370998"/>
            </a:xfrm>
            <a:prstGeom prst="rect">
              <a:avLst/>
            </a:prstGeom>
          </p:spPr>
        </p:pic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DE090EAF-D21F-4958-B4D2-A25F5BF3E54C}"/>
                </a:ext>
              </a:extLst>
            </p:cNvPr>
            <p:cNvGrpSpPr/>
            <p:nvPr/>
          </p:nvGrpSpPr>
          <p:grpSpPr>
            <a:xfrm>
              <a:off x="6392565" y="1988368"/>
              <a:ext cx="1055666" cy="367782"/>
              <a:chOff x="6411615" y="1988368"/>
              <a:chExt cx="1055666" cy="367782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B1BDE81E-8905-4BE6-A857-C0E8FAD5038C}"/>
                  </a:ext>
                </a:extLst>
              </p:cNvPr>
              <p:cNvSpPr/>
              <p:nvPr/>
            </p:nvSpPr>
            <p:spPr>
              <a:xfrm>
                <a:off x="6411615" y="1988368"/>
                <a:ext cx="1055666" cy="367782"/>
              </a:xfrm>
              <a:prstGeom prst="roundRect">
                <a:avLst>
                  <a:gd name="adj" fmla="val 50000"/>
                </a:avLst>
              </a:prstGeom>
              <a:solidFill>
                <a:srgbClr val="FFD4B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42102D4-2C49-4154-8568-8182E20FDCA0}"/>
                  </a:ext>
                </a:extLst>
              </p:cNvPr>
              <p:cNvSpPr txBox="1"/>
              <p:nvPr/>
            </p:nvSpPr>
            <p:spPr>
              <a:xfrm>
                <a:off x="6777264" y="2029065"/>
                <a:ext cx="6848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메인화면</a:t>
                </a:r>
                <a:endParaRPr lang="ko-KR" altLang="en-US" sz="12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5ECEE34C-D22D-43F2-950B-CC4F47690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453" y="2028196"/>
                <a:ext cx="289782" cy="289782"/>
              </a:xfrm>
              <a:prstGeom prst="rect">
                <a:avLst/>
              </a:prstGeom>
            </p:spPr>
          </p:pic>
        </p:grp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4788B3B1-73A0-4657-84A4-AD676CFA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546" y="2631257"/>
              <a:ext cx="331820" cy="331820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7E35D1-7D38-45B9-8208-B8F1E9B246BC}"/>
              </a:ext>
            </a:extLst>
          </p:cNvPr>
          <p:cNvCxnSpPr>
            <a:cxnSpLocks/>
          </p:cNvCxnSpPr>
          <p:nvPr/>
        </p:nvCxnSpPr>
        <p:spPr>
          <a:xfrm>
            <a:off x="3990975" y="1495426"/>
            <a:ext cx="0" cy="5362574"/>
          </a:xfrm>
          <a:prstGeom prst="line">
            <a:avLst/>
          </a:prstGeom>
          <a:ln w="28575">
            <a:solidFill>
              <a:srgbClr val="86C8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FBCBAD7-52D0-481F-8810-02064B227359}"/>
              </a:ext>
            </a:extLst>
          </p:cNvPr>
          <p:cNvCxnSpPr>
            <a:cxnSpLocks/>
          </p:cNvCxnSpPr>
          <p:nvPr/>
        </p:nvCxnSpPr>
        <p:spPr>
          <a:xfrm flipH="1">
            <a:off x="3990975" y="5409830"/>
            <a:ext cx="5915025" cy="0"/>
          </a:xfrm>
          <a:prstGeom prst="line">
            <a:avLst/>
          </a:prstGeom>
          <a:ln w="28575">
            <a:solidFill>
              <a:srgbClr val="86C8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D9874BE-546B-43C4-951B-8F11C3C07E17}"/>
              </a:ext>
            </a:extLst>
          </p:cNvPr>
          <p:cNvCxnSpPr>
            <a:cxnSpLocks/>
          </p:cNvCxnSpPr>
          <p:nvPr/>
        </p:nvCxnSpPr>
        <p:spPr>
          <a:xfrm flipH="1">
            <a:off x="0" y="3302015"/>
            <a:ext cx="3990975" cy="0"/>
          </a:xfrm>
          <a:prstGeom prst="line">
            <a:avLst/>
          </a:prstGeom>
          <a:ln w="28575">
            <a:solidFill>
              <a:srgbClr val="86C8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B11EE9-7C74-4554-B4D5-03FFFB83481E}"/>
              </a:ext>
            </a:extLst>
          </p:cNvPr>
          <p:cNvCxnSpPr>
            <a:cxnSpLocks/>
          </p:cNvCxnSpPr>
          <p:nvPr/>
        </p:nvCxnSpPr>
        <p:spPr>
          <a:xfrm flipH="1" flipV="1">
            <a:off x="4720873" y="4493280"/>
            <a:ext cx="269271" cy="280975"/>
          </a:xfrm>
          <a:prstGeom prst="lin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8D4432-BB9A-4423-A240-F9848B7F2FDB}"/>
              </a:ext>
            </a:extLst>
          </p:cNvPr>
          <p:cNvSpPr/>
          <p:nvPr/>
        </p:nvSpPr>
        <p:spPr>
          <a:xfrm>
            <a:off x="4234571" y="4321970"/>
            <a:ext cx="508879" cy="14763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6A4B52-C5D5-4846-9D0C-657B0059398D}"/>
              </a:ext>
            </a:extLst>
          </p:cNvPr>
          <p:cNvGrpSpPr/>
          <p:nvPr/>
        </p:nvGrpSpPr>
        <p:grpSpPr>
          <a:xfrm>
            <a:off x="4944738" y="4774255"/>
            <a:ext cx="1873224" cy="488745"/>
            <a:chOff x="4944738" y="3564170"/>
            <a:chExt cx="1873224" cy="488745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DC102E0-0F05-4036-B0F9-F2419352B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1" t="43870" r="62131" b="47471"/>
            <a:stretch/>
          </p:blipFill>
          <p:spPr>
            <a:xfrm>
              <a:off x="4944738" y="3564170"/>
              <a:ext cx="1873224" cy="488745"/>
            </a:xfrm>
            <a:prstGeom prst="rect">
              <a:avLst/>
            </a:prstGeom>
            <a:ln w="28575">
              <a:noFill/>
              <a:prstDash val="sysDash"/>
            </a:ln>
          </p:spPr>
        </p:pic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942C84F-A838-4FA2-9260-FCAB0DFC2642}"/>
                </a:ext>
              </a:extLst>
            </p:cNvPr>
            <p:cNvSpPr/>
            <p:nvPr/>
          </p:nvSpPr>
          <p:spPr>
            <a:xfrm>
              <a:off x="4948044" y="3570211"/>
              <a:ext cx="1867209" cy="479475"/>
            </a:xfrm>
            <a:prstGeom prst="round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>
                      <a:alpha val="0"/>
                    </a:srgbClr>
                  </a:solidFill>
                </a:ln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ADA0ECDE-9051-4BB7-AF60-B65D2ED7B4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968" t="5093" r="13894" b="54548"/>
          <a:stretch>
            <a:fillRect/>
          </a:stretch>
        </p:blipFill>
        <p:spPr>
          <a:xfrm>
            <a:off x="7776477" y="4022995"/>
            <a:ext cx="2052357" cy="1335331"/>
          </a:xfrm>
          <a:custGeom>
            <a:avLst/>
            <a:gdLst>
              <a:gd name="connsiteX0" fmla="*/ 250198 w 3009900"/>
              <a:gd name="connsiteY0" fmla="*/ 0 h 1958340"/>
              <a:gd name="connsiteX1" fmla="*/ 2759702 w 3009900"/>
              <a:gd name="connsiteY1" fmla="*/ 0 h 1958340"/>
              <a:gd name="connsiteX2" fmla="*/ 3009900 w 3009900"/>
              <a:gd name="connsiteY2" fmla="*/ 250198 h 1958340"/>
              <a:gd name="connsiteX3" fmla="*/ 3009900 w 3009900"/>
              <a:gd name="connsiteY3" fmla="*/ 1708142 h 1958340"/>
              <a:gd name="connsiteX4" fmla="*/ 2759702 w 3009900"/>
              <a:gd name="connsiteY4" fmla="*/ 1958340 h 1958340"/>
              <a:gd name="connsiteX5" fmla="*/ 250198 w 3009900"/>
              <a:gd name="connsiteY5" fmla="*/ 1958340 h 1958340"/>
              <a:gd name="connsiteX6" fmla="*/ 0 w 3009900"/>
              <a:gd name="connsiteY6" fmla="*/ 1708142 h 1958340"/>
              <a:gd name="connsiteX7" fmla="*/ 0 w 3009900"/>
              <a:gd name="connsiteY7" fmla="*/ 250198 h 1958340"/>
              <a:gd name="connsiteX8" fmla="*/ 250198 w 3009900"/>
              <a:gd name="connsiteY8" fmla="*/ 0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9900" h="1958340">
                <a:moveTo>
                  <a:pt x="250198" y="0"/>
                </a:moveTo>
                <a:lnTo>
                  <a:pt x="2759702" y="0"/>
                </a:lnTo>
                <a:cubicBezTo>
                  <a:pt x="2897883" y="0"/>
                  <a:pt x="3009900" y="112017"/>
                  <a:pt x="3009900" y="250198"/>
                </a:cubicBezTo>
                <a:lnTo>
                  <a:pt x="3009900" y="1708142"/>
                </a:lnTo>
                <a:cubicBezTo>
                  <a:pt x="3009900" y="1846323"/>
                  <a:pt x="2897883" y="1958340"/>
                  <a:pt x="2759702" y="1958340"/>
                </a:cubicBezTo>
                <a:lnTo>
                  <a:pt x="250198" y="1958340"/>
                </a:lnTo>
                <a:cubicBezTo>
                  <a:pt x="112017" y="1958340"/>
                  <a:pt x="0" y="1846323"/>
                  <a:pt x="0" y="1708142"/>
                </a:cubicBezTo>
                <a:lnTo>
                  <a:pt x="0" y="250198"/>
                </a:lnTo>
                <a:cubicBezTo>
                  <a:pt x="0" y="112017"/>
                  <a:pt x="112017" y="0"/>
                  <a:pt x="250198" y="0"/>
                </a:cubicBezTo>
                <a:close/>
              </a:path>
            </a:pathLst>
          </a:custGeom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7C6A01-9C86-4714-81AB-2679325443F3}"/>
              </a:ext>
            </a:extLst>
          </p:cNvPr>
          <p:cNvCxnSpPr>
            <a:cxnSpLocks/>
          </p:cNvCxnSpPr>
          <p:nvPr/>
        </p:nvCxnSpPr>
        <p:spPr>
          <a:xfrm flipH="1" flipV="1">
            <a:off x="7615883" y="4296755"/>
            <a:ext cx="141523" cy="121536"/>
          </a:xfrm>
          <a:prstGeom prst="lin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84F99C7-F4F0-4CCB-A935-8208171DC68B}"/>
              </a:ext>
            </a:extLst>
          </p:cNvPr>
          <p:cNvSpPr/>
          <p:nvPr/>
        </p:nvSpPr>
        <p:spPr>
          <a:xfrm>
            <a:off x="6805984" y="3625849"/>
            <a:ext cx="915616" cy="665163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54218-EE30-4E99-A4D8-0973E698A2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71755" y="4068753"/>
            <a:ext cx="938032" cy="163848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2A35491-2F6B-4684-86D7-60DE82CFCCC2}"/>
              </a:ext>
            </a:extLst>
          </p:cNvPr>
          <p:cNvSpPr/>
          <p:nvPr/>
        </p:nvSpPr>
        <p:spPr>
          <a:xfrm>
            <a:off x="7780972" y="4024341"/>
            <a:ext cx="2047862" cy="1333983"/>
          </a:xfrm>
          <a:prstGeom prst="round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681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809C358824D24D8F2972CDF0FDFD27" ma:contentTypeVersion="11" ma:contentTypeDescription="새 문서를 만듭니다." ma:contentTypeScope="" ma:versionID="5945589311bd0593c988751a35fed106">
  <xsd:schema xmlns:xsd="http://www.w3.org/2001/XMLSchema" xmlns:xs="http://www.w3.org/2001/XMLSchema" xmlns:p="http://schemas.microsoft.com/office/2006/metadata/properties" xmlns:ns2="1536c2ec-ec7a-45aa-9419-3b4b5c1df9a8" xmlns:ns3="bdd79de4-7d54-4521-b0e9-d9b55db9677e" targetNamespace="http://schemas.microsoft.com/office/2006/metadata/properties" ma:root="true" ma:fieldsID="6d0dcb9e9bc62ca8d8b4450bc2fb19ec" ns2:_="" ns3:_="">
    <xsd:import namespace="1536c2ec-ec7a-45aa-9419-3b4b5c1df9a8"/>
    <xsd:import namespace="bdd79de4-7d54-4521-b0e9-d9b55db9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6c2ec-ec7a-45aa-9419-3b4b5c1df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79de4-7d54-4521-b0e9-d9b55db967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6c2ec-ec7a-45aa-9419-3b4b5c1df9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2EB707-475A-4949-BDDB-8F8A0613AC37}"/>
</file>

<file path=customXml/itemProps2.xml><?xml version="1.0" encoding="utf-8"?>
<ds:datastoreItem xmlns:ds="http://schemas.openxmlformats.org/officeDocument/2006/customXml" ds:itemID="{371CE4A2-B570-4610-A060-3066A765053F}"/>
</file>

<file path=customXml/itemProps3.xml><?xml version="1.0" encoding="utf-8"?>
<ds:datastoreItem xmlns:ds="http://schemas.openxmlformats.org/officeDocument/2006/customXml" ds:itemID="{0BE88D4F-CE5C-4BE5-9E15-20F92DE8A7F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212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Arial</vt:lpstr>
      <vt:lpstr>LG Smart UI Regular</vt:lpstr>
      <vt:lpstr>맑은 고딕</vt:lpstr>
      <vt:lpstr>LG Smart UI SemiBold</vt:lpstr>
      <vt:lpstr>LG Smart UI Bold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kcj98</dc:creator>
  <cp:lastModifiedBy>User</cp:lastModifiedBy>
  <cp:revision>41</cp:revision>
  <dcterms:created xsi:type="dcterms:W3CDTF">2023-01-04T01:19:41Z</dcterms:created>
  <dcterms:modified xsi:type="dcterms:W3CDTF">2023-01-06T06:23:53Z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0x010100A9809C358824D24D8F2972CDF0FDFD27</vt:lpwstr>
  </property>
</Properties>
</file>