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1.png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Relationship Id="rId9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21.png"  /><Relationship Id="rId5" Type="http://schemas.openxmlformats.org/officeDocument/2006/relationships/image" Target="../media/image15.png"  /><Relationship Id="rId6" Type="http://schemas.openxmlformats.org/officeDocument/2006/relationships/image" Target="../media/image22.png"  /><Relationship Id="rId7" Type="http://schemas.openxmlformats.org/officeDocument/2006/relationships/image" Target="../media/image14.png"  /><Relationship Id="rId8" Type="http://schemas.openxmlformats.org/officeDocument/2006/relationships/image" Target="../media/image2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7.png"  /><Relationship Id="rId2" Type="http://schemas.openxmlformats.org/officeDocument/2006/relationships/image" Target="../media/image24.png"  /><Relationship Id="rId3" Type="http://schemas.openxmlformats.org/officeDocument/2006/relationships/image" Target="../media/image21.png"  /><Relationship Id="rId4" Type="http://schemas.openxmlformats.org/officeDocument/2006/relationships/image" Target="../media/image15.png"  /><Relationship Id="rId5" Type="http://schemas.openxmlformats.org/officeDocument/2006/relationships/image" Target="../media/image25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Relationship Id="rId8" Type="http://schemas.openxmlformats.org/officeDocument/2006/relationships/image" Target="../media/image26.png"  /><Relationship Id="rId9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2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5.png"  /><Relationship Id="rId5" Type="http://schemas.openxmlformats.org/officeDocument/2006/relationships/image" Target="../media/image11.png"  /><Relationship Id="rId6" Type="http://schemas.openxmlformats.org/officeDocument/2006/relationships/image" Target="../media/image15.png"  /><Relationship Id="rId7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29.png"  /><Relationship Id="rId5" Type="http://schemas.openxmlformats.org/officeDocument/2006/relationships/image" Target="../media/image1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Relationship Id="rId7" Type="http://schemas.openxmlformats.org/officeDocument/2006/relationships/image" Target="../media/image12.png"  /><Relationship Id="rId8" Type="http://schemas.openxmlformats.org/officeDocument/2006/relationships/image" Target="../media/image33.png"  /><Relationship Id="rId9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34.png"  /><Relationship Id="rId7" Type="http://schemas.openxmlformats.org/officeDocument/2006/relationships/image" Target="../media/image3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32.png"  /><Relationship Id="rId5" Type="http://schemas.openxmlformats.org/officeDocument/2006/relationships/image" Target="../media/image12.png"  /><Relationship Id="rId6" Type="http://schemas.openxmlformats.org/officeDocument/2006/relationships/image" Target="../media/image36.png"  /><Relationship Id="rId7" Type="http://schemas.openxmlformats.org/officeDocument/2006/relationships/image" Target="../media/image3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hyperlink" Target="https://www.data.go.kr/dataset/15000158/openapi.do" TargetMode="External" /><Relationship Id="rId11" Type="http://schemas.openxmlformats.org/officeDocument/2006/relationships/hyperlink" Target="https://www.foodsafetykorea.go.kr/portal/board/boardDetail.do?menu_no=3120&amp;amp;menu_grp=MENU_NEW01&amp;amp;bbs_no=bbs001&amp;amp;ntctxt_no=1091412" TargetMode="External" /><Relationship Id="rId12" Type="http://schemas.openxmlformats.org/officeDocument/2006/relationships/hyperlink" Target="https://namu.wiki/w/%EB%A7%8C%EA%B0%9C%EC%9D%98%20%EB%A0%88%EC%8B%9C%ED%94%BC" TargetMode="External"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hyperlink" Target="https://www.index.go.kr/unify/idx-info.do?idxCd=5065" TargetMode="External" /><Relationship Id="rId5" Type="http://schemas.openxmlformats.org/officeDocument/2006/relationships/hyperlink" Target="https://blog.opensurvey.co.kr/article/soloeconomy-2021-2/" TargetMode="External" /><Relationship Id="rId6" Type="http://schemas.openxmlformats.org/officeDocument/2006/relationships/hyperlink" Target="https://m.10000recipe.com" TargetMode="External" /><Relationship Id="rId7" Type="http://schemas.openxmlformats.org/officeDocument/2006/relationships/hyperlink" Target="https://apis.map.kakao.com/web/" TargetMode="External" /><Relationship Id="rId8" Type="http://schemas.openxmlformats.org/officeDocument/2006/relationships/hyperlink" Target="https://developer.mozilla.org/ko/docs/Web/API/Geolocation_API" TargetMode="External" /><Relationship Id="rId9" Type="http://schemas.openxmlformats.org/officeDocument/2006/relationships/hyperlink" Target="https://developer.mozilla.org/en-US/docs/Web/API/Web_Speech_API" TargetMode="External"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hyperlink" Target="https://github.com/RecipeMatch" TargetMode="External" /><Relationship Id="rId5" Type="http://schemas.openxmlformats.org/officeDocument/2006/relationships/hyperlink" Target="https://github.com/JoJimi" TargetMode="External" /><Relationship Id="rId6" Type="http://schemas.openxmlformats.org/officeDocument/2006/relationships/hyperlink" Target="https://github.com/kcjsend5" TargetMode="External" /><Relationship Id="rId7" Type="http://schemas.openxmlformats.org/officeDocument/2006/relationships/hyperlink" Target="https://github.com/yongwon992" TargetMode="External" /><Relationship Id="rId8" Type="http://schemas.openxmlformats.org/officeDocument/2006/relationships/hyperlink" Target="https://github.com/UjinChang9993" TargetMode="External"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5.png"  /><Relationship Id="rId5" Type="http://schemas.openxmlformats.org/officeDocument/2006/relationships/image" Target="../media/image4.png"  /><Relationship Id="rId6" Type="http://schemas.openxmlformats.org/officeDocument/2006/relationships/image" Target="../media/image4.png"  /><Relationship Id="rId7" Type="http://schemas.openxmlformats.org/officeDocument/2006/relationships/image" Target="../media/image4.png"  /><Relationship Id="rId8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0.png"  /><Relationship Id="rId7" Type="http://schemas.openxmlformats.org/officeDocument/2006/relationships/image" Target="../media/image10.png"  /><Relationship Id="rId8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78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id="3" name="Group 3"/>
          <p:cNvGrpSpPr/>
          <p:nvPr/>
        </p:nvGrpSpPr>
        <p:grpSpPr>
          <a:xfrm rot="0">
            <a:off x="876300" y="585711"/>
            <a:ext cx="16535400" cy="8970917"/>
            <a:chOff x="0" y="-38100"/>
            <a:chExt cx="4355002" cy="23627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2007068" y="3968900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7" name="TextBox 7"/>
          <p:cNvSpPr txBox="1"/>
          <p:nvPr/>
        </p:nvSpPr>
        <p:spPr>
          <a:xfrm>
            <a:off x="1824304" y="2589362"/>
            <a:ext cx="14588500" cy="12396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  <a:defRPr/>
            </a:pPr>
            <a:r>
              <a:rPr lang="en-US" sz="69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개인 맞춤형 레시피 추천 서비스</a:t>
            </a:r>
            <a:endParaRPr lang="en-US" sz="69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260986" y="7420818"/>
            <a:ext cx="3912583" cy="44683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  <a:defRPr/>
            </a:pPr>
            <a:r>
              <a:rPr lang="en-US" sz="2499" b="1">
                <a:solidFill>
                  <a:srgbClr val="545454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지도교수 : 한경숙 </a:t>
            </a:r>
            <a:endParaRPr lang="en-US" sz="2499" b="1">
              <a:solidFill>
                <a:srgbClr val="545454"/>
              </a:solidFill>
              <a:latin typeface="윤고딕 Bold"/>
              <a:ea typeface="윤고딕 Bold"/>
              <a:cs typeface="윤고딕 Bold"/>
              <a:sym typeface="윤고딕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260986" y="8122212"/>
            <a:ext cx="3912583" cy="30741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468"/>
              </a:lnSpc>
              <a:spcBef>
                <a:spcPct val="0"/>
              </a:spcBef>
              <a:defRPr/>
            </a:pPr>
            <a:r>
              <a:rPr lang="en-US" sz="1762" b="1">
                <a:solidFill>
                  <a:srgbClr val="545454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정한준 | 조영웅 | 조용원 | 장우진 </a:t>
            </a:r>
            <a:endParaRPr lang="en-US" sz="1762" b="1">
              <a:solidFill>
                <a:srgbClr val="545454"/>
              </a:solidFill>
              <a:latin typeface="윤고딕 Bold"/>
              <a:ea typeface="윤고딕 Bold"/>
              <a:cs typeface="윤고딕 Bold"/>
              <a:sym typeface="윤고딕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871929" y="2022124"/>
            <a:ext cx="5591266" cy="53057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4226"/>
              </a:lnSpc>
              <a:spcBef>
                <a:spcPct val="0"/>
              </a:spcBef>
              <a:defRPr/>
            </a:pPr>
            <a:r>
              <a:rPr lang="en-US" sz="301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종합설계기획 PPT</a:t>
            </a:r>
            <a:endParaRPr lang="en-US" sz="301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25" y="0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5"/>
                </a:lnTo>
                <a:lnTo>
                  <a:pt x="0" y="102816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76300" y="585711"/>
            <a:ext cx="16535400" cy="8970917"/>
            <a:chOff x="0" y="-38100"/>
            <a:chExt cx="4355002" cy="23627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7" name="AutoShape 7"/>
          <p:cNvSpPr/>
          <p:nvPr/>
        </p:nvSpPr>
        <p:spPr>
          <a:xfrm>
            <a:off x="3800777" y="6250450"/>
            <a:ext cx="2179118" cy="0"/>
          </a:xfrm>
          <a:prstGeom prst="line">
            <a:avLst/>
          </a:prstGeom>
          <a:ln w="104775" cap="flat">
            <a:solidFill>
              <a:srgbClr val="000000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8" name="AutoShape 8"/>
          <p:cNvSpPr/>
          <p:nvPr/>
        </p:nvSpPr>
        <p:spPr>
          <a:xfrm flipV="1">
            <a:off x="8286295" y="5140822"/>
            <a:ext cx="1393651" cy="1259441"/>
          </a:xfrm>
          <a:prstGeom prst="line">
            <a:avLst/>
          </a:prstGeom>
          <a:ln w="104775" cap="flat">
            <a:solidFill>
              <a:srgbClr val="000000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9" name="Freeform 9"/>
          <p:cNvSpPr/>
          <p:nvPr/>
        </p:nvSpPr>
        <p:spPr>
          <a:xfrm>
            <a:off x="4271908" y="4587577"/>
            <a:ext cx="1231859" cy="1494087"/>
          </a:xfrm>
          <a:custGeom>
            <a:avLst/>
            <a:gdLst/>
            <a:rect l="l" t="t" r="r" b="b"/>
            <a:pathLst>
              <a:path w="1231859" h="1494087">
                <a:moveTo>
                  <a:pt x="0" y="0"/>
                </a:moveTo>
                <a:lnTo>
                  <a:pt x="1231860" y="0"/>
                </a:lnTo>
                <a:lnTo>
                  <a:pt x="1231860" y="1494087"/>
                </a:lnTo>
                <a:lnTo>
                  <a:pt x="0" y="14940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0" name="Freeform 10"/>
          <p:cNvSpPr/>
          <p:nvPr/>
        </p:nvSpPr>
        <p:spPr>
          <a:xfrm>
            <a:off x="6298113" y="5143500"/>
            <a:ext cx="1876328" cy="1876328"/>
          </a:xfrm>
          <a:custGeom>
            <a:avLst/>
            <a:gdLst/>
            <a:rect l="l" t="t" r="r" b="b"/>
            <a:pathLst>
              <a:path w="1876328" h="1876328">
                <a:moveTo>
                  <a:pt x="0" y="0"/>
                </a:moveTo>
                <a:lnTo>
                  <a:pt x="1876328" y="0"/>
                </a:lnTo>
                <a:lnTo>
                  <a:pt x="1876328" y="1876328"/>
                </a:lnTo>
                <a:lnTo>
                  <a:pt x="0" y="18763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1" name="AutoShape 11"/>
          <p:cNvSpPr/>
          <p:nvPr/>
        </p:nvSpPr>
        <p:spPr>
          <a:xfrm>
            <a:off x="8323339" y="6374045"/>
            <a:ext cx="1356607" cy="1219036"/>
          </a:xfrm>
          <a:prstGeom prst="line">
            <a:avLst/>
          </a:prstGeom>
          <a:ln w="104775" cap="flat">
            <a:solidFill>
              <a:srgbClr val="000000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2" name="Freeform 12"/>
          <p:cNvSpPr/>
          <p:nvPr/>
        </p:nvSpPr>
        <p:spPr>
          <a:xfrm>
            <a:off x="9872668" y="3965518"/>
            <a:ext cx="1472442" cy="1472442"/>
          </a:xfrm>
          <a:custGeom>
            <a:avLst/>
            <a:gdLst/>
            <a:rect l="l" t="t" r="r" b="b"/>
            <a:pathLst>
              <a:path w="1472442" h="1472442">
                <a:moveTo>
                  <a:pt x="0" y="0"/>
                </a:moveTo>
                <a:lnTo>
                  <a:pt x="1472442" y="0"/>
                </a:lnTo>
                <a:lnTo>
                  <a:pt x="1472442" y="1472442"/>
                </a:lnTo>
                <a:lnTo>
                  <a:pt x="0" y="14724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3" name="Freeform 13"/>
          <p:cNvSpPr/>
          <p:nvPr/>
        </p:nvSpPr>
        <p:spPr>
          <a:xfrm>
            <a:off x="15382418" y="4123249"/>
            <a:ext cx="1096140" cy="1314711"/>
          </a:xfrm>
          <a:custGeom>
            <a:avLst/>
            <a:gdLst/>
            <a:rect l="l" t="t" r="r" b="b"/>
            <a:pathLst>
              <a:path w="1096140" h="1314711">
                <a:moveTo>
                  <a:pt x="0" y="0"/>
                </a:moveTo>
                <a:lnTo>
                  <a:pt x="1096140" y="0"/>
                </a:lnTo>
                <a:lnTo>
                  <a:pt x="1096140" y="1314711"/>
                </a:lnTo>
                <a:lnTo>
                  <a:pt x="0" y="13147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4" name="AutoShape 14"/>
          <p:cNvSpPr/>
          <p:nvPr/>
        </p:nvSpPr>
        <p:spPr>
          <a:xfrm flipH="1">
            <a:off x="14064586" y="4981483"/>
            <a:ext cx="1139942" cy="3665"/>
          </a:xfrm>
          <a:prstGeom prst="line">
            <a:avLst/>
          </a:prstGeom>
          <a:ln w="104775" cap="flat">
            <a:solidFill>
              <a:srgbClr val="000000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5" name="AutoShape 15"/>
          <p:cNvSpPr/>
          <p:nvPr/>
        </p:nvSpPr>
        <p:spPr>
          <a:xfrm flipH="1">
            <a:off x="11503101" y="4974154"/>
            <a:ext cx="975496" cy="7329"/>
          </a:xfrm>
          <a:prstGeom prst="line">
            <a:avLst/>
          </a:prstGeom>
          <a:ln w="104775" cap="flat">
            <a:solidFill>
              <a:srgbClr val="000000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6" name="Freeform 16"/>
          <p:cNvSpPr/>
          <p:nvPr/>
        </p:nvSpPr>
        <p:spPr>
          <a:xfrm>
            <a:off x="12478597" y="3853006"/>
            <a:ext cx="1584954" cy="1584954"/>
          </a:xfrm>
          <a:custGeom>
            <a:avLst/>
            <a:gdLst/>
            <a:rect l="l" t="t" r="r" b="b"/>
            <a:pathLst>
              <a:path w="1584954" h="1584954">
                <a:moveTo>
                  <a:pt x="0" y="0"/>
                </a:moveTo>
                <a:lnTo>
                  <a:pt x="1584955" y="0"/>
                </a:lnTo>
                <a:lnTo>
                  <a:pt x="1584955" y="1584954"/>
                </a:lnTo>
                <a:lnTo>
                  <a:pt x="0" y="15849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7" name="Freeform 17"/>
          <p:cNvSpPr/>
          <p:nvPr/>
        </p:nvSpPr>
        <p:spPr>
          <a:xfrm>
            <a:off x="9679946" y="6527637"/>
            <a:ext cx="1822761" cy="1822761"/>
          </a:xfrm>
          <a:custGeom>
            <a:avLst/>
            <a:gdLst/>
            <a:rect l="l" t="t" r="r" b="b"/>
            <a:pathLst>
              <a:path w="1822761" h="1822761">
                <a:moveTo>
                  <a:pt x="0" y="0"/>
                </a:moveTo>
                <a:lnTo>
                  <a:pt x="1822761" y="0"/>
                </a:lnTo>
                <a:lnTo>
                  <a:pt x="1822761" y="1822761"/>
                </a:lnTo>
                <a:lnTo>
                  <a:pt x="0" y="18227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8" name="TextBox 18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04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411099" y="1694012"/>
            <a:ext cx="8091608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주요 기능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014804" y="3040069"/>
            <a:ext cx="8142246" cy="103663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777240" lvl="1" indent="-388620" algn="l">
              <a:lnSpc>
                <a:spcPts val="8208"/>
              </a:lnSpc>
              <a:buFont typeface="Arial"/>
              <a:buChar char="•"/>
              <a:defRPr/>
            </a:pPr>
            <a:r>
              <a:rPr lang="en-US" sz="3600" b="1">
                <a:solidFill>
                  <a:srgbClr val="5271ff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레시피 추천 및 커뮤니티 (홈 화면)</a:t>
            </a:r>
            <a:endParaRPr lang="en-US" sz="3600" b="1">
              <a:solidFill>
                <a:srgbClr val="5271ff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800777" y="6474287"/>
            <a:ext cx="2174123" cy="63136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회원가입 및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로그인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149216" y="7257090"/>
            <a:ext cx="2174123" cy="30576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홈 화면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524115" y="5546309"/>
            <a:ext cx="2174123" cy="31623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레시피 추천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4843427" y="5546309"/>
            <a:ext cx="2174121" cy="63541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사용자의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이전 검색 기록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2183771" y="5546309"/>
            <a:ext cx="2174123" cy="94974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이전 검색 기록 기반 같은 카테고리의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레시피 추천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9504265" y="8521848"/>
            <a:ext cx="2174123" cy="31623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커뮤니티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7" name="Freeform 27"/>
          <p:cNvSpPr/>
          <p:nvPr/>
        </p:nvSpPr>
        <p:spPr>
          <a:xfrm>
            <a:off x="2092219" y="5140822"/>
            <a:ext cx="1546632" cy="1682233"/>
          </a:xfrm>
          <a:custGeom>
            <a:avLst/>
            <a:gdLst/>
            <a:rect l="l" t="t" r="r" b="b"/>
            <a:pathLst>
              <a:path w="1546632" h="1682233">
                <a:moveTo>
                  <a:pt x="0" y="0"/>
                </a:moveTo>
                <a:lnTo>
                  <a:pt x="1546633" y="0"/>
                </a:lnTo>
                <a:lnTo>
                  <a:pt x="1546633" y="1682233"/>
                </a:lnTo>
                <a:lnTo>
                  <a:pt x="0" y="1682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28" name="TextBox 28"/>
          <p:cNvSpPr txBox="1"/>
          <p:nvPr/>
        </p:nvSpPr>
        <p:spPr>
          <a:xfrm>
            <a:off x="1778474" y="6972203"/>
            <a:ext cx="2174123" cy="30489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사용자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25" y="0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5"/>
                </a:lnTo>
                <a:lnTo>
                  <a:pt x="0" y="102816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76300" y="583034"/>
            <a:ext cx="16535400" cy="8970917"/>
            <a:chOff x="0" y="-38100"/>
            <a:chExt cx="4355002" cy="23627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7" name="Freeform 7"/>
          <p:cNvSpPr/>
          <p:nvPr/>
        </p:nvSpPr>
        <p:spPr>
          <a:xfrm>
            <a:off x="2014804" y="4194118"/>
            <a:ext cx="2875900" cy="1090446"/>
          </a:xfrm>
          <a:custGeom>
            <a:avLst/>
            <a:gdLst/>
            <a:rect l="l" t="t" r="r" b="b"/>
            <a:pathLst>
              <a:path w="2875900" h="1090446">
                <a:moveTo>
                  <a:pt x="0" y="0"/>
                </a:moveTo>
                <a:lnTo>
                  <a:pt x="2875900" y="0"/>
                </a:lnTo>
                <a:lnTo>
                  <a:pt x="2875900" y="1090446"/>
                </a:lnTo>
                <a:lnTo>
                  <a:pt x="0" y="10904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8" name="AutoShape 8"/>
          <p:cNvSpPr/>
          <p:nvPr/>
        </p:nvSpPr>
        <p:spPr>
          <a:xfrm>
            <a:off x="4890704" y="4739341"/>
            <a:ext cx="1943689" cy="0"/>
          </a:xfrm>
          <a:prstGeom prst="line">
            <a:avLst/>
          </a:prstGeom>
          <a:ln w="104775" cap="flat">
            <a:solidFill>
              <a:srgbClr val="000000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9" name="Freeform 9"/>
          <p:cNvSpPr/>
          <p:nvPr/>
        </p:nvSpPr>
        <p:spPr>
          <a:xfrm>
            <a:off x="7070656" y="4203427"/>
            <a:ext cx="1168819" cy="1168819"/>
          </a:xfrm>
          <a:custGeom>
            <a:avLst/>
            <a:gdLst/>
            <a:rect l="l" t="t" r="r" b="b"/>
            <a:pathLst>
              <a:path w="1168819" h="1168819">
                <a:moveTo>
                  <a:pt x="0" y="0"/>
                </a:moveTo>
                <a:lnTo>
                  <a:pt x="1168819" y="0"/>
                </a:lnTo>
                <a:lnTo>
                  <a:pt x="1168819" y="1168819"/>
                </a:lnTo>
                <a:lnTo>
                  <a:pt x="0" y="11688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0" name="AutoShape 10"/>
          <p:cNvSpPr/>
          <p:nvPr/>
        </p:nvSpPr>
        <p:spPr>
          <a:xfrm>
            <a:off x="4890704" y="7163536"/>
            <a:ext cx="1943689" cy="0"/>
          </a:xfrm>
          <a:prstGeom prst="line">
            <a:avLst/>
          </a:prstGeom>
          <a:ln w="104775" cap="flat">
            <a:solidFill>
              <a:srgbClr val="000000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1" name="Freeform 11"/>
          <p:cNvSpPr/>
          <p:nvPr/>
        </p:nvSpPr>
        <p:spPr>
          <a:xfrm>
            <a:off x="7070656" y="6713607"/>
            <a:ext cx="1168819" cy="1160193"/>
          </a:xfrm>
          <a:custGeom>
            <a:avLst/>
            <a:gdLst/>
            <a:rect l="l" t="t" r="r" b="b"/>
            <a:pathLst>
              <a:path w="1168819" h="1160193">
                <a:moveTo>
                  <a:pt x="0" y="0"/>
                </a:moveTo>
                <a:lnTo>
                  <a:pt x="1168819" y="0"/>
                </a:lnTo>
                <a:lnTo>
                  <a:pt x="1168819" y="1160193"/>
                </a:lnTo>
                <a:lnTo>
                  <a:pt x="0" y="11601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2" name="AutoShape 12"/>
          <p:cNvSpPr/>
          <p:nvPr/>
        </p:nvSpPr>
        <p:spPr>
          <a:xfrm>
            <a:off x="8693749" y="7163536"/>
            <a:ext cx="2006203" cy="0"/>
          </a:xfrm>
          <a:prstGeom prst="line">
            <a:avLst/>
          </a:prstGeom>
          <a:ln w="104775" cap="flat">
            <a:solidFill>
              <a:srgbClr val="000000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3" name="AutoShape 13"/>
          <p:cNvSpPr/>
          <p:nvPr/>
        </p:nvSpPr>
        <p:spPr>
          <a:xfrm>
            <a:off x="8693749" y="4739341"/>
            <a:ext cx="2006203" cy="0"/>
          </a:xfrm>
          <a:prstGeom prst="line">
            <a:avLst/>
          </a:prstGeom>
          <a:ln w="104775" cap="flat">
            <a:solidFill>
              <a:srgbClr val="000000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4" name="TextBox 14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04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411099" y="1694012"/>
            <a:ext cx="8091608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주요 기능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014804" y="3021019"/>
            <a:ext cx="9980829" cy="103663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777240" lvl="1" indent="-388620" algn="l">
              <a:lnSpc>
                <a:spcPts val="8208"/>
              </a:lnSpc>
              <a:buFont typeface="Arial"/>
              <a:buChar char="•"/>
              <a:defRPr/>
            </a:pPr>
            <a:r>
              <a:rPr lang="en-US" sz="3600" b="1">
                <a:solidFill>
                  <a:srgbClr val="5271ff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필요 상품 검색 및 주변 상점 검색 (홈 화면)</a:t>
            </a:r>
            <a:endParaRPr lang="en-US" sz="3600" b="1">
              <a:solidFill>
                <a:srgbClr val="5271ff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930973" y="6753326"/>
            <a:ext cx="3043562" cy="79047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079"/>
              </a:lnSpc>
              <a:defRPr/>
            </a:pPr>
            <a:r>
              <a:rPr lang="en-US" sz="21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사용자가</a:t>
            </a:r>
            <a:endParaRPr lang="en-US" sz="21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3079"/>
              </a:lnSpc>
              <a:spcBef>
                <a:spcPct val="0"/>
              </a:spcBef>
              <a:defRPr/>
            </a:pPr>
            <a:r>
              <a:rPr lang="en-US" sz="21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필요로 하는 재료 입력</a:t>
            </a:r>
            <a:endParaRPr lang="en-US" sz="21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660270" y="5033156"/>
            <a:ext cx="2174123" cy="63421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본인 위치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데이터 추출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365692" y="5236939"/>
            <a:ext cx="2174123" cy="30661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Geolocation API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693749" y="7377547"/>
            <a:ext cx="2174123" cy="94730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검색 상품의 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이름,이미지,URL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표시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525828" y="4964950"/>
            <a:ext cx="2174123" cy="6357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사용자 주변 상점 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표시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0867872" y="4184653"/>
            <a:ext cx="2463403" cy="10636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800"/>
              </a:lnSpc>
              <a:defRPr/>
            </a:pPr>
            <a:r>
              <a:rPr lang="en-US" sz="20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주변 상점까지의</a:t>
            </a:r>
            <a:endParaRPr lang="en-US" sz="20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800"/>
              </a:lnSpc>
              <a:defRPr/>
            </a:pPr>
            <a:r>
              <a:rPr lang="en-US" sz="20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경로 안내 및</a:t>
            </a:r>
            <a:endParaRPr lang="en-US" sz="20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800"/>
              </a:lnSpc>
              <a:spcBef>
                <a:spcPct val="0"/>
              </a:spcBef>
              <a:defRPr/>
            </a:pPr>
            <a:r>
              <a:rPr lang="en-US" sz="20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도착 예상 시간 안내</a:t>
            </a:r>
            <a:endParaRPr lang="en-US" sz="20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590326" y="6665982"/>
            <a:ext cx="3307774" cy="117309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079"/>
              </a:lnSpc>
              <a:defRPr/>
            </a:pPr>
            <a:r>
              <a:rPr lang="en-US" sz="2199" b="1">
                <a:solidFill>
                  <a:srgbClr val="004aad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상품 추천</a:t>
            </a:r>
            <a:endParaRPr lang="en-US" sz="2199" b="1">
              <a:solidFill>
                <a:srgbClr val="004aad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3079"/>
              </a:lnSpc>
              <a:defRPr/>
            </a:pPr>
            <a:r>
              <a:rPr lang="en-US" sz="21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(이름, 가격, 이미지)</a:t>
            </a:r>
            <a:endParaRPr lang="en-US" sz="21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3079"/>
              </a:lnSpc>
              <a:spcBef>
                <a:spcPct val="0"/>
              </a:spcBef>
              <a:defRPr/>
            </a:pPr>
            <a:r>
              <a:rPr lang="en-US" sz="21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5개 정도</a:t>
            </a:r>
            <a:endParaRPr lang="en-US" sz="21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4" name="AutoShape 24"/>
          <p:cNvSpPr/>
          <p:nvPr/>
        </p:nvSpPr>
        <p:spPr>
          <a:xfrm flipV="1">
            <a:off x="13619419" y="5748023"/>
            <a:ext cx="717372" cy="1415513"/>
          </a:xfrm>
          <a:prstGeom prst="line">
            <a:avLst/>
          </a:prstGeom>
          <a:ln w="104775" cap="flat">
            <a:solidFill>
              <a:srgbClr val="000000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25" name="AutoShape 25"/>
          <p:cNvSpPr/>
          <p:nvPr/>
        </p:nvSpPr>
        <p:spPr>
          <a:xfrm>
            <a:off x="13331274" y="4787837"/>
            <a:ext cx="1005517" cy="0"/>
          </a:xfrm>
          <a:prstGeom prst="line">
            <a:avLst/>
          </a:prstGeom>
          <a:ln w="104775" cap="flat">
            <a:solidFill>
              <a:srgbClr val="000000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26" name="TextBox 26"/>
          <p:cNvSpPr txBox="1"/>
          <p:nvPr/>
        </p:nvSpPr>
        <p:spPr>
          <a:xfrm>
            <a:off x="14514219" y="6263607"/>
            <a:ext cx="2675753" cy="117541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079"/>
              </a:lnSpc>
              <a:defRPr/>
            </a:pPr>
            <a:r>
              <a:rPr lang="en-US" sz="21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홈 화면</a:t>
            </a:r>
            <a:endParaRPr lang="en-US" sz="21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3079"/>
              </a:lnSpc>
              <a:defRPr/>
            </a:pPr>
            <a:r>
              <a:rPr lang="en-US" sz="21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예상 도착 시간 표시</a:t>
            </a:r>
            <a:endParaRPr lang="en-US" sz="21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3079"/>
              </a:lnSpc>
              <a:spcBef>
                <a:spcPct val="0"/>
              </a:spcBef>
              <a:defRPr/>
            </a:pPr>
            <a:r>
              <a:rPr lang="en-US" sz="21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추천 재료 표시</a:t>
            </a:r>
            <a:endParaRPr lang="en-US" sz="21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7" name="Freeform 27"/>
          <p:cNvSpPr/>
          <p:nvPr/>
        </p:nvSpPr>
        <p:spPr>
          <a:xfrm>
            <a:off x="14621645" y="3850331"/>
            <a:ext cx="2460901" cy="2460901"/>
          </a:xfrm>
          <a:custGeom>
            <a:avLst/>
            <a:gdLst/>
            <a:rect l="l" t="t" r="r" b="b"/>
            <a:pathLst>
              <a:path w="2460901" h="2460901">
                <a:moveTo>
                  <a:pt x="0" y="0"/>
                </a:moveTo>
                <a:lnTo>
                  <a:pt x="2460901" y="0"/>
                </a:lnTo>
                <a:lnTo>
                  <a:pt x="2460901" y="2460901"/>
                </a:lnTo>
                <a:lnTo>
                  <a:pt x="0" y="24609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28" name="TextBox 28"/>
          <p:cNvSpPr txBox="1"/>
          <p:nvPr/>
        </p:nvSpPr>
        <p:spPr>
          <a:xfrm>
            <a:off x="6568004" y="5413577"/>
            <a:ext cx="2174123" cy="31623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kakao api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926343" y="7911900"/>
            <a:ext cx="1457445" cy="6320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네이버 검색 기반 api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78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76300" y="585711"/>
            <a:ext cx="16535400" cy="8970917"/>
            <a:chOff x="0" y="-38100"/>
            <a:chExt cx="4355002" cy="23627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7" name="TextBox 7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04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411099" y="1694012"/>
            <a:ext cx="8091608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주요 기능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014804" y="3034930"/>
            <a:ext cx="9212175" cy="103224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777243" lvl="1" indent="-388622" algn="l">
              <a:lnSpc>
                <a:spcPts val="8208"/>
              </a:lnSpc>
              <a:buFont typeface="Arial"/>
              <a:buChar char="•"/>
              <a:defRPr/>
            </a:pPr>
            <a:r>
              <a:rPr lang="en-US" sz="3600" b="1">
                <a:solidFill>
                  <a:srgbClr val="5271ff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레시피 추천 (설정)</a:t>
            </a:r>
            <a:endParaRPr lang="en-US" sz="3600" b="1">
              <a:solidFill>
                <a:srgbClr val="5271ff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grpSp>
        <p:nvGrpSpPr>
          <p:cNvPr id="10" name="Group 10"/>
          <p:cNvGrpSpPr/>
          <p:nvPr/>
        </p:nvGrpSpPr>
        <p:grpSpPr>
          <a:xfrm rot="0">
            <a:off x="1875196" y="4179452"/>
            <a:ext cx="2525890" cy="1985661"/>
            <a:chOff x="0" y="0"/>
            <a:chExt cx="665255" cy="5229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5255" cy="522973"/>
            </a:xfrm>
            <a:custGeom>
              <a:avLst/>
              <a:gdLst/>
              <a:rect l="l" t="t" r="r" b="b"/>
              <a:pathLst>
                <a:path w="665255" h="522973">
                  <a:moveTo>
                    <a:pt x="45975" y="0"/>
                  </a:moveTo>
                  <a:lnTo>
                    <a:pt x="619280" y="0"/>
                  </a:lnTo>
                  <a:cubicBezTo>
                    <a:pt x="631473" y="0"/>
                    <a:pt x="643167" y="4844"/>
                    <a:pt x="651789" y="13466"/>
                  </a:cubicBezTo>
                  <a:cubicBezTo>
                    <a:pt x="660411" y="22088"/>
                    <a:pt x="665255" y="33782"/>
                    <a:pt x="665255" y="45975"/>
                  </a:cubicBezTo>
                  <a:lnTo>
                    <a:pt x="665255" y="476997"/>
                  </a:lnTo>
                  <a:cubicBezTo>
                    <a:pt x="665255" y="502389"/>
                    <a:pt x="644671" y="522973"/>
                    <a:pt x="619280" y="522973"/>
                  </a:cubicBezTo>
                  <a:lnTo>
                    <a:pt x="45975" y="522973"/>
                  </a:lnTo>
                  <a:cubicBezTo>
                    <a:pt x="20584" y="522973"/>
                    <a:pt x="0" y="502389"/>
                    <a:pt x="0" y="476997"/>
                  </a:cubicBezTo>
                  <a:lnTo>
                    <a:pt x="0" y="45975"/>
                  </a:lnTo>
                  <a:cubicBezTo>
                    <a:pt x="0" y="20584"/>
                    <a:pt x="20584" y="0"/>
                    <a:pt x="45975" y="0"/>
                  </a:cubicBezTo>
                  <a:close/>
                </a:path>
              </a:pathLst>
            </a:custGeom>
            <a:solidFill>
              <a:srgbClr val="f0eaeb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665255" cy="57059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r>
                <a:rPr lang="en-US" sz="20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사용자가</a:t>
              </a:r>
              <a:endParaRPr lang="en-US" sz="20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  <a:p>
              <a:pPr algn="ctr">
                <a:lnSpc>
                  <a:spcPts val="2800"/>
                </a:lnSpc>
                <a:defRPr/>
              </a:pPr>
              <a:r>
                <a:rPr lang="en-US" sz="20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설정하는 부분</a:t>
              </a:r>
              <a:endParaRPr lang="en-US" sz="20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4830952" y="4179452"/>
            <a:ext cx="11614311" cy="1985661"/>
            <a:chOff x="0" y="0"/>
            <a:chExt cx="3058913" cy="52297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058913" cy="522973"/>
            </a:xfrm>
            <a:custGeom>
              <a:avLst/>
              <a:gdLst/>
              <a:rect l="l" t="t" r="r" b="b"/>
              <a:pathLst>
                <a:path w="3058913" h="522973">
                  <a:moveTo>
                    <a:pt x="9999" y="0"/>
                  </a:moveTo>
                  <a:lnTo>
                    <a:pt x="3048914" y="0"/>
                  </a:lnTo>
                  <a:cubicBezTo>
                    <a:pt x="3051566" y="0"/>
                    <a:pt x="3054109" y="1053"/>
                    <a:pt x="3055985" y="2929"/>
                  </a:cubicBezTo>
                  <a:cubicBezTo>
                    <a:pt x="3057860" y="4804"/>
                    <a:pt x="3058913" y="7347"/>
                    <a:pt x="3058913" y="9999"/>
                  </a:cubicBezTo>
                  <a:lnTo>
                    <a:pt x="3058913" y="512974"/>
                  </a:lnTo>
                  <a:cubicBezTo>
                    <a:pt x="3058913" y="515626"/>
                    <a:pt x="3057860" y="518169"/>
                    <a:pt x="3055985" y="520044"/>
                  </a:cubicBezTo>
                  <a:cubicBezTo>
                    <a:pt x="3054109" y="521919"/>
                    <a:pt x="3051566" y="522973"/>
                    <a:pt x="3048914" y="522973"/>
                  </a:cubicBezTo>
                  <a:lnTo>
                    <a:pt x="9999" y="522973"/>
                  </a:lnTo>
                  <a:cubicBezTo>
                    <a:pt x="7347" y="522973"/>
                    <a:pt x="4804" y="521919"/>
                    <a:pt x="2929" y="520044"/>
                  </a:cubicBezTo>
                  <a:cubicBezTo>
                    <a:pt x="1053" y="518169"/>
                    <a:pt x="0" y="515626"/>
                    <a:pt x="0" y="512974"/>
                  </a:cubicBezTo>
                  <a:lnTo>
                    <a:pt x="0" y="9999"/>
                  </a:lnTo>
                  <a:cubicBezTo>
                    <a:pt x="0" y="7347"/>
                    <a:pt x="1053" y="4804"/>
                    <a:pt x="2929" y="2929"/>
                  </a:cubicBezTo>
                  <a:cubicBezTo>
                    <a:pt x="4804" y="1053"/>
                    <a:pt x="7347" y="0"/>
                    <a:pt x="9999" y="0"/>
                  </a:cubicBezTo>
                  <a:close/>
                </a:path>
              </a:pathLst>
            </a:custGeom>
            <a:solidFill>
              <a:srgbClr val="e3efe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3058913" cy="56107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marL="388620" lvl="1" indent="-194310" algn="l">
                <a:lnSpc>
                  <a:spcPts val="2520"/>
                </a:lnSpc>
                <a:buFont typeface="Arial"/>
                <a:buChar char="•"/>
                <a:defRPr/>
              </a:pPr>
              <a:r>
                <a:rPr lang="en-US" sz="1800" b="1">
                  <a:solidFill>
                    <a:srgbClr val="ff3131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좋아요 및 별점 순</a:t>
              </a:r>
              <a:r>
                <a:rPr lang="en-US" sz="18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에 따른 레시피 추천</a:t>
              </a:r>
              <a:endParaRPr lang="en-US" sz="18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  <a:p>
              <a:pPr marL="388620" lvl="1" indent="-194310" algn="l">
                <a:lnSpc>
                  <a:spcPts val="2520"/>
                </a:lnSpc>
                <a:buFont typeface="Arial"/>
                <a:buChar char="•"/>
                <a:defRPr/>
              </a:pPr>
              <a:r>
                <a:rPr lang="en-US" sz="1800" b="1">
                  <a:solidFill>
                    <a:srgbClr val="ff3131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육류 추천받기를 원하지 않을 시 </a:t>
              </a:r>
              <a:r>
                <a:rPr lang="en-US" sz="18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고기 종류 (닭, 돼지, 소) 제외한 레시피 추천</a:t>
              </a:r>
              <a:endParaRPr lang="en-US" sz="18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  <a:p>
              <a:pPr marL="388620" lvl="1" indent="-194310" algn="l">
                <a:lnSpc>
                  <a:spcPts val="2520"/>
                </a:lnSpc>
                <a:buFont typeface="Arial"/>
                <a:buChar char="•"/>
                <a:defRPr/>
              </a:pPr>
              <a:r>
                <a:rPr lang="en-US" sz="18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사용자가 원하는 </a:t>
              </a:r>
              <a:r>
                <a:rPr lang="en-US" sz="1800" b="1">
                  <a:solidFill>
                    <a:srgbClr val="ff3131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요리 시간과 난이도</a:t>
              </a:r>
              <a:r>
                <a:rPr lang="en-US" sz="18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에 따른 레시피 추천</a:t>
              </a:r>
              <a:endParaRPr lang="en-US" sz="18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  <a:p>
              <a:pPr marL="388620" lvl="1" indent="-194310" algn="l">
                <a:lnSpc>
                  <a:spcPts val="2520"/>
                </a:lnSpc>
                <a:buFont typeface="Arial"/>
                <a:buChar char="•"/>
                <a:defRPr/>
              </a:pPr>
              <a:r>
                <a:rPr lang="en-US" sz="18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사용자가 입력한 정보 (</a:t>
              </a:r>
              <a:r>
                <a:rPr lang="en-US" sz="1800" b="1">
                  <a:solidFill>
                    <a:srgbClr val="ff3131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도구, 재료, 알레르기</a:t>
              </a:r>
              <a:r>
                <a:rPr lang="en-US" sz="18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)에 따른 레시피 추천</a:t>
              </a:r>
              <a:endParaRPr lang="en-US" sz="18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1875196" y="6384188"/>
            <a:ext cx="2525890" cy="1310950"/>
            <a:chOff x="0" y="0"/>
            <a:chExt cx="665255" cy="34527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65255" cy="345271"/>
            </a:xfrm>
            <a:custGeom>
              <a:avLst/>
              <a:gdLst/>
              <a:rect l="l" t="t" r="r" b="b"/>
              <a:pathLst>
                <a:path w="665255" h="345271">
                  <a:moveTo>
                    <a:pt x="45975" y="0"/>
                  </a:moveTo>
                  <a:lnTo>
                    <a:pt x="619280" y="0"/>
                  </a:lnTo>
                  <a:cubicBezTo>
                    <a:pt x="631473" y="0"/>
                    <a:pt x="643167" y="4844"/>
                    <a:pt x="651789" y="13466"/>
                  </a:cubicBezTo>
                  <a:cubicBezTo>
                    <a:pt x="660411" y="22088"/>
                    <a:pt x="665255" y="33782"/>
                    <a:pt x="665255" y="45975"/>
                  </a:cubicBezTo>
                  <a:lnTo>
                    <a:pt x="665255" y="299295"/>
                  </a:lnTo>
                  <a:cubicBezTo>
                    <a:pt x="665255" y="324687"/>
                    <a:pt x="644671" y="345271"/>
                    <a:pt x="619280" y="345271"/>
                  </a:cubicBezTo>
                  <a:lnTo>
                    <a:pt x="45975" y="345271"/>
                  </a:lnTo>
                  <a:cubicBezTo>
                    <a:pt x="20584" y="345271"/>
                    <a:pt x="0" y="324687"/>
                    <a:pt x="0" y="299295"/>
                  </a:cubicBezTo>
                  <a:lnTo>
                    <a:pt x="0" y="45975"/>
                  </a:lnTo>
                  <a:cubicBezTo>
                    <a:pt x="0" y="20584"/>
                    <a:pt x="20584" y="0"/>
                    <a:pt x="45975" y="0"/>
                  </a:cubicBezTo>
                  <a:close/>
                </a:path>
              </a:pathLst>
            </a:custGeom>
            <a:solidFill>
              <a:srgbClr val="f0eaeb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665255" cy="392896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r>
                <a:rPr lang="en-US" sz="20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추천 알고리즘</a:t>
              </a:r>
              <a:endParaRPr lang="en-US" sz="20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  <a:p>
              <a:pPr algn="ctr">
                <a:lnSpc>
                  <a:spcPts val="2800"/>
                </a:lnSpc>
                <a:defRPr/>
              </a:pPr>
              <a:r>
                <a:rPr lang="en-US" sz="20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작동 방식</a:t>
              </a:r>
              <a:endParaRPr lang="en-US" sz="20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4830952" y="6384188"/>
            <a:ext cx="11614311" cy="1310950"/>
            <a:chOff x="0" y="0"/>
            <a:chExt cx="3058913" cy="34527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058913" cy="345271"/>
            </a:xfrm>
            <a:custGeom>
              <a:avLst/>
              <a:gdLst/>
              <a:rect l="l" t="t" r="r" b="b"/>
              <a:pathLst>
                <a:path w="3058913" h="345271">
                  <a:moveTo>
                    <a:pt x="9999" y="0"/>
                  </a:moveTo>
                  <a:lnTo>
                    <a:pt x="3048914" y="0"/>
                  </a:lnTo>
                  <a:cubicBezTo>
                    <a:pt x="3051566" y="0"/>
                    <a:pt x="3054109" y="1053"/>
                    <a:pt x="3055985" y="2929"/>
                  </a:cubicBezTo>
                  <a:cubicBezTo>
                    <a:pt x="3057860" y="4804"/>
                    <a:pt x="3058913" y="7347"/>
                    <a:pt x="3058913" y="9999"/>
                  </a:cubicBezTo>
                  <a:lnTo>
                    <a:pt x="3058913" y="335272"/>
                  </a:lnTo>
                  <a:cubicBezTo>
                    <a:pt x="3058913" y="337924"/>
                    <a:pt x="3057860" y="340467"/>
                    <a:pt x="3055985" y="342342"/>
                  </a:cubicBezTo>
                  <a:cubicBezTo>
                    <a:pt x="3054109" y="344217"/>
                    <a:pt x="3051566" y="345271"/>
                    <a:pt x="3048914" y="345271"/>
                  </a:cubicBezTo>
                  <a:lnTo>
                    <a:pt x="9999" y="345271"/>
                  </a:lnTo>
                  <a:cubicBezTo>
                    <a:pt x="7347" y="345271"/>
                    <a:pt x="4804" y="344217"/>
                    <a:pt x="2929" y="342342"/>
                  </a:cubicBezTo>
                  <a:cubicBezTo>
                    <a:pt x="1053" y="340467"/>
                    <a:pt x="0" y="337924"/>
                    <a:pt x="0" y="335272"/>
                  </a:cubicBezTo>
                  <a:lnTo>
                    <a:pt x="0" y="9999"/>
                  </a:lnTo>
                  <a:cubicBezTo>
                    <a:pt x="0" y="7347"/>
                    <a:pt x="1053" y="4804"/>
                    <a:pt x="2929" y="2929"/>
                  </a:cubicBezTo>
                  <a:cubicBezTo>
                    <a:pt x="4804" y="1053"/>
                    <a:pt x="7347" y="0"/>
                    <a:pt x="9999" y="0"/>
                  </a:cubicBezTo>
                  <a:close/>
                </a:path>
              </a:pathLst>
            </a:custGeom>
            <a:solidFill>
              <a:srgbClr val="e3efe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058913" cy="38337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marL="388620" lvl="1" indent="-194310" algn="l">
                <a:lnSpc>
                  <a:spcPts val="2520"/>
                </a:lnSpc>
                <a:buFont typeface="Arial"/>
                <a:buChar char="•"/>
                <a:defRPr/>
              </a:pPr>
              <a:r>
                <a:rPr lang="en-US" sz="18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사용자가 설정한 부분에 따른 필터링</a:t>
              </a:r>
              <a:endParaRPr lang="en-US" sz="18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  <a:p>
              <a:pPr marL="388620" lvl="1" indent="-194310" algn="l">
                <a:lnSpc>
                  <a:spcPts val="2520"/>
                </a:lnSpc>
                <a:buFont typeface="Arial"/>
                <a:buChar char="•"/>
                <a:defRPr/>
              </a:pPr>
              <a:r>
                <a:rPr lang="en-US" sz="18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필터링하고 나서 맞춤형 레시피 추천</a:t>
              </a:r>
              <a:endParaRPr lang="en-US" sz="18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1875196" y="7914213"/>
            <a:ext cx="2525890" cy="1344087"/>
            <a:chOff x="0" y="0"/>
            <a:chExt cx="665255" cy="35399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65255" cy="353998"/>
            </a:xfrm>
            <a:custGeom>
              <a:avLst/>
              <a:gdLst/>
              <a:rect l="l" t="t" r="r" b="b"/>
              <a:pathLst>
                <a:path w="665255" h="353998">
                  <a:moveTo>
                    <a:pt x="45975" y="0"/>
                  </a:moveTo>
                  <a:lnTo>
                    <a:pt x="619280" y="0"/>
                  </a:lnTo>
                  <a:cubicBezTo>
                    <a:pt x="631473" y="0"/>
                    <a:pt x="643167" y="4844"/>
                    <a:pt x="651789" y="13466"/>
                  </a:cubicBezTo>
                  <a:cubicBezTo>
                    <a:pt x="660411" y="22088"/>
                    <a:pt x="665255" y="33782"/>
                    <a:pt x="665255" y="45975"/>
                  </a:cubicBezTo>
                  <a:lnTo>
                    <a:pt x="665255" y="308023"/>
                  </a:lnTo>
                  <a:cubicBezTo>
                    <a:pt x="665255" y="333414"/>
                    <a:pt x="644671" y="353998"/>
                    <a:pt x="619280" y="353998"/>
                  </a:cubicBezTo>
                  <a:lnTo>
                    <a:pt x="45975" y="353998"/>
                  </a:lnTo>
                  <a:cubicBezTo>
                    <a:pt x="20584" y="353998"/>
                    <a:pt x="0" y="333414"/>
                    <a:pt x="0" y="308023"/>
                  </a:cubicBezTo>
                  <a:lnTo>
                    <a:pt x="0" y="45975"/>
                  </a:lnTo>
                  <a:cubicBezTo>
                    <a:pt x="0" y="20584"/>
                    <a:pt x="20584" y="0"/>
                    <a:pt x="45975" y="0"/>
                  </a:cubicBezTo>
                  <a:close/>
                </a:path>
              </a:pathLst>
            </a:custGeom>
            <a:solidFill>
              <a:srgbClr val="f0eaeb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665255" cy="40162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r>
                <a:rPr lang="en-US" sz="20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추천된</a:t>
              </a:r>
              <a:endParaRPr lang="en-US" sz="20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  <a:p>
              <a:pPr algn="ctr">
                <a:lnSpc>
                  <a:spcPts val="2800"/>
                </a:lnSpc>
                <a:defRPr/>
              </a:pPr>
              <a:r>
                <a:rPr lang="en-US" sz="20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레시피 정보</a:t>
              </a:r>
              <a:endParaRPr lang="en-US" sz="20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 rot="0">
            <a:off x="4830952" y="7914213"/>
            <a:ext cx="11614311" cy="1344087"/>
            <a:chOff x="0" y="0"/>
            <a:chExt cx="3058913" cy="35399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058913" cy="353998"/>
            </a:xfrm>
            <a:custGeom>
              <a:avLst/>
              <a:gdLst/>
              <a:rect l="l" t="t" r="r" b="b"/>
              <a:pathLst>
                <a:path w="3058913" h="353998">
                  <a:moveTo>
                    <a:pt x="9999" y="0"/>
                  </a:moveTo>
                  <a:lnTo>
                    <a:pt x="3048914" y="0"/>
                  </a:lnTo>
                  <a:cubicBezTo>
                    <a:pt x="3051566" y="0"/>
                    <a:pt x="3054109" y="1053"/>
                    <a:pt x="3055985" y="2929"/>
                  </a:cubicBezTo>
                  <a:cubicBezTo>
                    <a:pt x="3057860" y="4804"/>
                    <a:pt x="3058913" y="7347"/>
                    <a:pt x="3058913" y="9999"/>
                  </a:cubicBezTo>
                  <a:lnTo>
                    <a:pt x="3058913" y="343999"/>
                  </a:lnTo>
                  <a:cubicBezTo>
                    <a:pt x="3058913" y="346651"/>
                    <a:pt x="3057860" y="349195"/>
                    <a:pt x="3055985" y="351070"/>
                  </a:cubicBezTo>
                  <a:cubicBezTo>
                    <a:pt x="3054109" y="352945"/>
                    <a:pt x="3051566" y="353998"/>
                    <a:pt x="3048914" y="353998"/>
                  </a:cubicBezTo>
                  <a:lnTo>
                    <a:pt x="9999" y="353998"/>
                  </a:lnTo>
                  <a:cubicBezTo>
                    <a:pt x="7347" y="353998"/>
                    <a:pt x="4804" y="352945"/>
                    <a:pt x="2929" y="351070"/>
                  </a:cubicBezTo>
                  <a:cubicBezTo>
                    <a:pt x="1053" y="349195"/>
                    <a:pt x="0" y="346651"/>
                    <a:pt x="0" y="343999"/>
                  </a:cubicBezTo>
                  <a:lnTo>
                    <a:pt x="0" y="9999"/>
                  </a:lnTo>
                  <a:cubicBezTo>
                    <a:pt x="0" y="7347"/>
                    <a:pt x="1053" y="4804"/>
                    <a:pt x="2929" y="2929"/>
                  </a:cubicBezTo>
                  <a:cubicBezTo>
                    <a:pt x="4804" y="1053"/>
                    <a:pt x="7347" y="0"/>
                    <a:pt x="9999" y="0"/>
                  </a:cubicBezTo>
                  <a:close/>
                </a:path>
              </a:pathLst>
            </a:custGeom>
            <a:solidFill>
              <a:srgbClr val="e3efe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3058913" cy="39209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marL="388620" lvl="1" indent="-194310" algn="l">
                <a:lnSpc>
                  <a:spcPts val="2520"/>
                </a:lnSpc>
                <a:buFont typeface="Arial"/>
                <a:buChar char="•"/>
                <a:defRPr/>
              </a:pPr>
              <a:r>
                <a:rPr lang="en-US" sz="18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레시피 이름, 소개, 재료, 도구, 요리 단계, 알레르기 정보</a:t>
              </a:r>
              <a:endParaRPr lang="en-US" sz="18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  <a:p>
              <a:pPr marL="388620" lvl="1" indent="-194310" algn="l">
                <a:lnSpc>
                  <a:spcPts val="2520"/>
                </a:lnSpc>
                <a:buFont typeface="Arial"/>
                <a:buChar char="•"/>
                <a:defRPr/>
              </a:pPr>
              <a:r>
                <a:rPr lang="en-US" sz="18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재료 추천 (부족한 재료 or 레시피 재료)</a:t>
              </a:r>
              <a:endParaRPr lang="en-US" sz="18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  <a:p>
              <a:pPr marL="388620" lvl="1" indent="-194310" algn="l">
                <a:lnSpc>
                  <a:spcPts val="2520"/>
                </a:lnSpc>
                <a:buFont typeface="Arial"/>
                <a:buChar char="•"/>
                <a:defRPr/>
              </a:pPr>
              <a:r>
                <a:rPr lang="en-US" sz="18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타이머</a:t>
              </a:r>
              <a:endParaRPr lang="en-US" sz="18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78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76300" y="585711"/>
            <a:ext cx="16535400" cy="8970917"/>
            <a:chOff x="0" y="-38100"/>
            <a:chExt cx="4355002" cy="23627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7" name="Freeform 7"/>
          <p:cNvSpPr/>
          <p:nvPr/>
        </p:nvSpPr>
        <p:spPr>
          <a:xfrm>
            <a:off x="3502034" y="4075133"/>
            <a:ext cx="1585583" cy="1585583"/>
          </a:xfrm>
          <a:custGeom>
            <a:avLst/>
            <a:gdLst/>
            <a:rect l="l" t="t" r="r" b="b"/>
            <a:pathLst>
              <a:path w="1585583" h="1585583">
                <a:moveTo>
                  <a:pt x="0" y="0"/>
                </a:moveTo>
                <a:lnTo>
                  <a:pt x="1585583" y="0"/>
                </a:lnTo>
                <a:lnTo>
                  <a:pt x="1585583" y="1585583"/>
                </a:lnTo>
                <a:lnTo>
                  <a:pt x="0" y="15855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grpSp>
        <p:nvGrpSpPr>
          <p:cNvPr id="8" name="Group 8"/>
          <p:cNvGrpSpPr/>
          <p:nvPr/>
        </p:nvGrpSpPr>
        <p:grpSpPr>
          <a:xfrm rot="0">
            <a:off x="5222970" y="4642062"/>
            <a:ext cx="2537990" cy="451725"/>
            <a:chOff x="0" y="0"/>
            <a:chExt cx="3309285" cy="5890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309285" cy="589004"/>
            </a:xfrm>
            <a:custGeom>
              <a:avLst/>
              <a:gdLst/>
              <a:rect l="l" t="t" r="r" b="b"/>
              <a:pathLst>
                <a:path w="3309285" h="589004">
                  <a:moveTo>
                    <a:pt x="3309285" y="294502"/>
                  </a:moveTo>
                  <a:lnTo>
                    <a:pt x="2902885" y="0"/>
                  </a:lnTo>
                  <a:lnTo>
                    <a:pt x="2902885" y="203200"/>
                  </a:lnTo>
                  <a:lnTo>
                    <a:pt x="0" y="203200"/>
                  </a:lnTo>
                  <a:lnTo>
                    <a:pt x="0" y="385804"/>
                  </a:lnTo>
                  <a:lnTo>
                    <a:pt x="2902885" y="385804"/>
                  </a:lnTo>
                  <a:lnTo>
                    <a:pt x="2902885" y="589004"/>
                  </a:lnTo>
                  <a:lnTo>
                    <a:pt x="3309285" y="2945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165100"/>
              <a:ext cx="3207685" cy="22070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0"/>
                </a:lnSpc>
                <a:defRPr/>
              </a:pPr>
              <a:endParaRPr lang="ko-KR" altLang="en-US" b="1"/>
            </a:p>
          </p:txBody>
        </p:sp>
      </p:grpSp>
      <p:sp>
        <p:nvSpPr>
          <p:cNvPr id="11" name="Freeform 11"/>
          <p:cNvSpPr/>
          <p:nvPr/>
        </p:nvSpPr>
        <p:spPr>
          <a:xfrm>
            <a:off x="6796328" y="6955228"/>
            <a:ext cx="964632" cy="1156980"/>
          </a:xfrm>
          <a:custGeom>
            <a:avLst/>
            <a:gdLst/>
            <a:rect l="l" t="t" r="r" b="b"/>
            <a:pathLst>
              <a:path w="964632" h="1156980">
                <a:moveTo>
                  <a:pt x="0" y="0"/>
                </a:moveTo>
                <a:lnTo>
                  <a:pt x="964632" y="0"/>
                </a:lnTo>
                <a:lnTo>
                  <a:pt x="964632" y="1156980"/>
                </a:lnTo>
                <a:lnTo>
                  <a:pt x="0" y="11569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2" name="Freeform 12"/>
          <p:cNvSpPr/>
          <p:nvPr/>
        </p:nvSpPr>
        <p:spPr>
          <a:xfrm>
            <a:off x="7456903" y="5554698"/>
            <a:ext cx="1214633" cy="1214633"/>
          </a:xfrm>
          <a:custGeom>
            <a:avLst/>
            <a:gdLst/>
            <a:rect l="l" t="t" r="r" b="b"/>
            <a:pathLst>
              <a:path w="1214633" h="1214633">
                <a:moveTo>
                  <a:pt x="0" y="0"/>
                </a:moveTo>
                <a:lnTo>
                  <a:pt x="1214633" y="0"/>
                </a:lnTo>
                <a:lnTo>
                  <a:pt x="1214633" y="1214633"/>
                </a:lnTo>
                <a:lnTo>
                  <a:pt x="0" y="12146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grpSp>
        <p:nvGrpSpPr>
          <p:cNvPr id="13" name="Group 13"/>
          <p:cNvGrpSpPr/>
          <p:nvPr/>
        </p:nvGrpSpPr>
        <p:grpSpPr>
          <a:xfrm rot="0">
            <a:off x="10753859" y="4642062"/>
            <a:ext cx="1914023" cy="451725"/>
            <a:chOff x="0" y="0"/>
            <a:chExt cx="2495694" cy="58900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495694" cy="589004"/>
            </a:xfrm>
            <a:custGeom>
              <a:avLst/>
              <a:gdLst/>
              <a:rect l="l" t="t" r="r" b="b"/>
              <a:pathLst>
                <a:path w="2495694" h="589004">
                  <a:moveTo>
                    <a:pt x="2495694" y="294502"/>
                  </a:moveTo>
                  <a:lnTo>
                    <a:pt x="2089294" y="0"/>
                  </a:lnTo>
                  <a:lnTo>
                    <a:pt x="2089294" y="203200"/>
                  </a:lnTo>
                  <a:lnTo>
                    <a:pt x="0" y="203200"/>
                  </a:lnTo>
                  <a:lnTo>
                    <a:pt x="0" y="385804"/>
                  </a:lnTo>
                  <a:lnTo>
                    <a:pt x="2089294" y="385804"/>
                  </a:lnTo>
                  <a:lnTo>
                    <a:pt x="2089294" y="589004"/>
                  </a:lnTo>
                  <a:lnTo>
                    <a:pt x="2495694" y="2945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165100"/>
              <a:ext cx="2394094" cy="22070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0"/>
                </a:lnSpc>
                <a:defRPr/>
              </a:pPr>
              <a:endParaRPr lang="ko-KR" altLang="en-US" b="1"/>
            </a:p>
          </p:txBody>
        </p:sp>
      </p:grpSp>
      <p:sp>
        <p:nvSpPr>
          <p:cNvPr id="16" name="Freeform 16"/>
          <p:cNvSpPr/>
          <p:nvPr/>
        </p:nvSpPr>
        <p:spPr>
          <a:xfrm>
            <a:off x="13159833" y="4209933"/>
            <a:ext cx="1472442" cy="1472442"/>
          </a:xfrm>
          <a:custGeom>
            <a:avLst/>
            <a:gdLst/>
            <a:rect l="l" t="t" r="r" b="b"/>
            <a:pathLst>
              <a:path w="1472442" h="1472442">
                <a:moveTo>
                  <a:pt x="0" y="0"/>
                </a:moveTo>
                <a:lnTo>
                  <a:pt x="1472443" y="0"/>
                </a:lnTo>
                <a:lnTo>
                  <a:pt x="1472443" y="1472442"/>
                </a:lnTo>
                <a:lnTo>
                  <a:pt x="0" y="14724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grpSp>
        <p:nvGrpSpPr>
          <p:cNvPr id="17" name="Group 17"/>
          <p:cNvGrpSpPr/>
          <p:nvPr/>
        </p:nvGrpSpPr>
        <p:grpSpPr>
          <a:xfrm rot="0">
            <a:off x="4011177" y="7378027"/>
            <a:ext cx="2480787" cy="451725"/>
            <a:chOff x="0" y="0"/>
            <a:chExt cx="3234698" cy="58900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234698" cy="589004"/>
            </a:xfrm>
            <a:custGeom>
              <a:avLst/>
              <a:gdLst/>
              <a:rect l="l" t="t" r="r" b="b"/>
              <a:pathLst>
                <a:path w="3234698" h="589004">
                  <a:moveTo>
                    <a:pt x="3234698" y="294502"/>
                  </a:moveTo>
                  <a:lnTo>
                    <a:pt x="2828298" y="0"/>
                  </a:lnTo>
                  <a:lnTo>
                    <a:pt x="2828298" y="203200"/>
                  </a:lnTo>
                  <a:lnTo>
                    <a:pt x="0" y="203200"/>
                  </a:lnTo>
                  <a:lnTo>
                    <a:pt x="0" y="385804"/>
                  </a:lnTo>
                  <a:lnTo>
                    <a:pt x="2828298" y="385804"/>
                  </a:lnTo>
                  <a:lnTo>
                    <a:pt x="2828298" y="589004"/>
                  </a:lnTo>
                  <a:lnTo>
                    <a:pt x="3234698" y="2945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165100"/>
              <a:ext cx="3133098" cy="22070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0"/>
                </a:lnSpc>
                <a:defRPr/>
              </a:pPr>
              <a:endParaRPr lang="ko-KR" altLang="en-US" b="1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349538" y="7389733"/>
            <a:ext cx="2394939" cy="428314"/>
          </a:xfrm>
          <a:custGeom>
            <a:avLst/>
            <a:gdLst/>
            <a:rect l="l" t="t" r="r" b="b"/>
            <a:pathLst>
              <a:path w="2394939" h="428314">
                <a:moveTo>
                  <a:pt x="0" y="0"/>
                </a:moveTo>
                <a:lnTo>
                  <a:pt x="2394939" y="0"/>
                </a:lnTo>
                <a:lnTo>
                  <a:pt x="2394939" y="428314"/>
                </a:lnTo>
                <a:lnTo>
                  <a:pt x="0" y="4283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21" name="TextBox 21"/>
          <p:cNvSpPr txBox="1"/>
          <p:nvPr/>
        </p:nvSpPr>
        <p:spPr>
          <a:xfrm>
            <a:off x="7111854" y="4309941"/>
            <a:ext cx="4193238" cy="94785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레시피 재료 정보에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알레르기 재료가 있는지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확인하고 필터링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04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3411099" y="1694012"/>
            <a:ext cx="8091608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주요 기능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014804" y="3034930"/>
            <a:ext cx="7870965" cy="103224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777240" lvl="1" indent="-388620" algn="l">
              <a:lnSpc>
                <a:spcPts val="8208"/>
              </a:lnSpc>
              <a:buFont typeface="Arial"/>
              <a:buChar char="•"/>
              <a:defRPr/>
            </a:pPr>
            <a:r>
              <a:rPr lang="en-US" sz="3600" b="1">
                <a:solidFill>
                  <a:srgbClr val="5271ff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레시피 정보 추출 과정 - 알레르기</a:t>
            </a:r>
            <a:endParaRPr lang="en-US" sz="3600" b="1">
              <a:solidFill>
                <a:srgbClr val="5271ff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3411099" y="5616775"/>
            <a:ext cx="1767453" cy="7554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980"/>
              </a:lnSpc>
              <a:defRPr/>
            </a:pPr>
            <a:r>
              <a:rPr lang="en-US" sz="212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레시피 재료 </a:t>
            </a:r>
            <a:endParaRPr lang="en-US" sz="212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980"/>
              </a:lnSpc>
              <a:spcBef>
                <a:spcPct val="0"/>
              </a:spcBef>
              <a:defRPr/>
            </a:pPr>
            <a:r>
              <a:rPr lang="en-US" sz="212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정보</a:t>
            </a:r>
            <a:endParaRPr lang="en-US" sz="212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6127388" y="8141913"/>
            <a:ext cx="2302512" cy="7112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800"/>
              </a:lnSpc>
              <a:defRPr/>
            </a:pPr>
            <a:r>
              <a:rPr lang="en-US" sz="20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알레르기 </a:t>
            </a:r>
            <a:endParaRPr lang="en-US" sz="20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800"/>
              </a:lnSpc>
              <a:spcBef>
                <a:spcPct val="0"/>
              </a:spcBef>
              <a:defRPr/>
            </a:pPr>
            <a:r>
              <a:rPr lang="en-US" sz="20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재료</a:t>
            </a:r>
            <a:endParaRPr lang="en-US" sz="20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1937151" y="5824451"/>
            <a:ext cx="3917807" cy="94782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필터링 후, 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알레르기를 유발하는 재료를 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 레시피 정보에 표시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179412" y="7989497"/>
            <a:ext cx="2735191" cy="63062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식품안전나라에서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알레르기 재료 19종 확인 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0657088" y="3912754"/>
            <a:ext cx="2107566" cy="63067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알레르기 정보가 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있다면?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4095891" y="7832334"/>
            <a:ext cx="2165323" cy="94971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웹사이트 정보를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크롤링 과정 후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DB 저장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678"/>
            <a:ext cx="18288000" cy="10281645"/>
          </a:xfrm>
          <a:custGeom>
            <a:avLst/>
            <a:gdLst/>
            <a:rect l="l" t="t" r="r" b="b"/>
            <a:pathLst>
              <a:path w="18288000" h="10281645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53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76300" y="623260"/>
            <a:ext cx="16535400" cy="8970917"/>
            <a:chOff x="0" y="-38100"/>
            <a:chExt cx="4355002" cy="23627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7" name="Freeform 7"/>
          <p:cNvSpPr/>
          <p:nvPr/>
        </p:nvSpPr>
        <p:spPr>
          <a:xfrm>
            <a:off x="2484957" y="4096792"/>
            <a:ext cx="1585583" cy="1585583"/>
          </a:xfrm>
          <a:custGeom>
            <a:avLst/>
            <a:gdLst/>
            <a:rect l="l" t="t" r="r" b="b"/>
            <a:pathLst>
              <a:path w="1585583" h="1585583">
                <a:moveTo>
                  <a:pt x="0" y="0"/>
                </a:moveTo>
                <a:lnTo>
                  <a:pt x="1585583" y="0"/>
                </a:lnTo>
                <a:lnTo>
                  <a:pt x="1585583" y="1585583"/>
                </a:lnTo>
                <a:lnTo>
                  <a:pt x="0" y="15855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grpSp>
        <p:nvGrpSpPr>
          <p:cNvPr id="8" name="Group 8"/>
          <p:cNvGrpSpPr/>
          <p:nvPr/>
        </p:nvGrpSpPr>
        <p:grpSpPr>
          <a:xfrm rot="0">
            <a:off x="4225205" y="4691775"/>
            <a:ext cx="1815635" cy="451725"/>
            <a:chOff x="0" y="0"/>
            <a:chExt cx="2367405" cy="5890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67405" cy="589004"/>
            </a:xfrm>
            <a:custGeom>
              <a:avLst/>
              <a:gdLst/>
              <a:rect l="l" t="t" r="r" b="b"/>
              <a:pathLst>
                <a:path w="2367405" h="589004">
                  <a:moveTo>
                    <a:pt x="2367405" y="294502"/>
                  </a:moveTo>
                  <a:lnTo>
                    <a:pt x="1961005" y="0"/>
                  </a:lnTo>
                  <a:lnTo>
                    <a:pt x="1961005" y="203200"/>
                  </a:lnTo>
                  <a:lnTo>
                    <a:pt x="0" y="203200"/>
                  </a:lnTo>
                  <a:lnTo>
                    <a:pt x="0" y="385804"/>
                  </a:lnTo>
                  <a:lnTo>
                    <a:pt x="1961005" y="385804"/>
                  </a:lnTo>
                  <a:lnTo>
                    <a:pt x="1961005" y="589004"/>
                  </a:lnTo>
                  <a:lnTo>
                    <a:pt x="2367405" y="294502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165100"/>
              <a:ext cx="2265805" cy="22070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0"/>
                </a:lnSpc>
                <a:defRPr/>
              </a:pPr>
              <a:endParaRPr lang="ko-KR" altLang="en-US" b="1"/>
            </a:p>
          </p:txBody>
        </p:sp>
      </p:grpSp>
      <p:sp>
        <p:nvSpPr>
          <p:cNvPr id="11" name="Freeform 11"/>
          <p:cNvSpPr/>
          <p:nvPr/>
        </p:nvSpPr>
        <p:spPr>
          <a:xfrm>
            <a:off x="6040840" y="6607652"/>
            <a:ext cx="964632" cy="1156980"/>
          </a:xfrm>
          <a:custGeom>
            <a:avLst/>
            <a:gdLst/>
            <a:rect l="l" t="t" r="r" b="b"/>
            <a:pathLst>
              <a:path w="964632" h="1156980">
                <a:moveTo>
                  <a:pt x="0" y="0"/>
                </a:moveTo>
                <a:lnTo>
                  <a:pt x="964631" y="0"/>
                </a:lnTo>
                <a:lnTo>
                  <a:pt x="964631" y="1156980"/>
                </a:lnTo>
                <a:lnTo>
                  <a:pt x="0" y="11569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2" name="Freeform 12"/>
          <p:cNvSpPr/>
          <p:nvPr/>
        </p:nvSpPr>
        <p:spPr>
          <a:xfrm>
            <a:off x="6667645" y="5611806"/>
            <a:ext cx="862496" cy="862496"/>
          </a:xfrm>
          <a:custGeom>
            <a:avLst/>
            <a:gdLst/>
            <a:rect l="l" t="t" r="r" b="b"/>
            <a:pathLst>
              <a:path w="862496" h="862496">
                <a:moveTo>
                  <a:pt x="0" y="0"/>
                </a:moveTo>
                <a:lnTo>
                  <a:pt x="862496" y="0"/>
                </a:lnTo>
                <a:lnTo>
                  <a:pt x="862496" y="862496"/>
                </a:lnTo>
                <a:lnTo>
                  <a:pt x="0" y="862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grpSp>
        <p:nvGrpSpPr>
          <p:cNvPr id="13" name="Group 13"/>
          <p:cNvGrpSpPr/>
          <p:nvPr/>
        </p:nvGrpSpPr>
        <p:grpSpPr>
          <a:xfrm rot="0">
            <a:off x="9035907" y="4691775"/>
            <a:ext cx="1652931" cy="451725"/>
            <a:chOff x="0" y="0"/>
            <a:chExt cx="2155256" cy="58900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55256" cy="589004"/>
            </a:xfrm>
            <a:custGeom>
              <a:avLst/>
              <a:gdLst/>
              <a:rect l="l" t="t" r="r" b="b"/>
              <a:pathLst>
                <a:path w="2155256" h="589004">
                  <a:moveTo>
                    <a:pt x="2155256" y="294502"/>
                  </a:moveTo>
                  <a:lnTo>
                    <a:pt x="1748856" y="0"/>
                  </a:lnTo>
                  <a:lnTo>
                    <a:pt x="1748856" y="203200"/>
                  </a:lnTo>
                  <a:lnTo>
                    <a:pt x="0" y="203200"/>
                  </a:lnTo>
                  <a:lnTo>
                    <a:pt x="0" y="385804"/>
                  </a:lnTo>
                  <a:lnTo>
                    <a:pt x="1748856" y="385804"/>
                  </a:lnTo>
                  <a:lnTo>
                    <a:pt x="1748856" y="589004"/>
                  </a:lnTo>
                  <a:lnTo>
                    <a:pt x="2155256" y="294502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165100"/>
              <a:ext cx="2053656" cy="22070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0"/>
                </a:lnSpc>
                <a:defRPr/>
              </a:pPr>
              <a:endParaRPr lang="ko-KR" altLang="en-US" b="1"/>
            </a:p>
          </p:txBody>
        </p:sp>
      </p:grpSp>
      <p:sp>
        <p:nvSpPr>
          <p:cNvPr id="16" name="Freeform 16"/>
          <p:cNvSpPr/>
          <p:nvPr/>
        </p:nvSpPr>
        <p:spPr>
          <a:xfrm>
            <a:off x="10912651" y="4020611"/>
            <a:ext cx="1472442" cy="1472442"/>
          </a:xfrm>
          <a:custGeom>
            <a:avLst/>
            <a:gdLst/>
            <a:rect l="l" t="t" r="r" b="b"/>
            <a:pathLst>
              <a:path w="1472442" h="1472442">
                <a:moveTo>
                  <a:pt x="0" y="0"/>
                </a:moveTo>
                <a:lnTo>
                  <a:pt x="1472442" y="0"/>
                </a:lnTo>
                <a:lnTo>
                  <a:pt x="1472442" y="1472442"/>
                </a:lnTo>
                <a:lnTo>
                  <a:pt x="0" y="14724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7" name="Freeform 17"/>
          <p:cNvSpPr/>
          <p:nvPr/>
        </p:nvSpPr>
        <p:spPr>
          <a:xfrm>
            <a:off x="14005996" y="6668814"/>
            <a:ext cx="964632" cy="1156980"/>
          </a:xfrm>
          <a:custGeom>
            <a:avLst/>
            <a:gdLst/>
            <a:rect l="l" t="t" r="r" b="b"/>
            <a:pathLst>
              <a:path w="964632" h="1156980">
                <a:moveTo>
                  <a:pt x="0" y="0"/>
                </a:moveTo>
                <a:lnTo>
                  <a:pt x="964632" y="0"/>
                </a:lnTo>
                <a:lnTo>
                  <a:pt x="964632" y="1156980"/>
                </a:lnTo>
                <a:lnTo>
                  <a:pt x="0" y="11569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grpSp>
        <p:nvGrpSpPr>
          <p:cNvPr id="18" name="Group 18"/>
          <p:cNvGrpSpPr/>
          <p:nvPr/>
        </p:nvGrpSpPr>
        <p:grpSpPr>
          <a:xfrm rot="0">
            <a:off x="12471867" y="4691775"/>
            <a:ext cx="2243543" cy="451725"/>
            <a:chOff x="0" y="0"/>
            <a:chExt cx="2925355" cy="58900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25355" cy="589004"/>
            </a:xfrm>
            <a:custGeom>
              <a:avLst/>
              <a:gdLst/>
              <a:rect l="l" t="t" r="r" b="b"/>
              <a:pathLst>
                <a:path w="2925355" h="589004">
                  <a:moveTo>
                    <a:pt x="2925355" y="294502"/>
                  </a:moveTo>
                  <a:lnTo>
                    <a:pt x="2518955" y="0"/>
                  </a:lnTo>
                  <a:lnTo>
                    <a:pt x="2518955" y="203200"/>
                  </a:lnTo>
                  <a:lnTo>
                    <a:pt x="0" y="203200"/>
                  </a:lnTo>
                  <a:lnTo>
                    <a:pt x="0" y="385804"/>
                  </a:lnTo>
                  <a:lnTo>
                    <a:pt x="2518955" y="385804"/>
                  </a:lnTo>
                  <a:lnTo>
                    <a:pt x="2518955" y="589004"/>
                  </a:lnTo>
                  <a:lnTo>
                    <a:pt x="2925355" y="2945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65100"/>
              <a:ext cx="2823755" cy="22070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0"/>
                </a:lnSpc>
                <a:defRPr/>
              </a:pPr>
              <a:endParaRPr lang="ko-KR" altLang="en-US" b="1"/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11502707" y="6990480"/>
            <a:ext cx="2377166" cy="451725"/>
            <a:chOff x="0" y="0"/>
            <a:chExt cx="3099586" cy="58900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099586" cy="589004"/>
            </a:xfrm>
            <a:custGeom>
              <a:avLst/>
              <a:gdLst/>
              <a:rect l="l" t="t" r="r" b="b"/>
              <a:pathLst>
                <a:path w="3099586" h="589004">
                  <a:moveTo>
                    <a:pt x="3099586" y="294502"/>
                  </a:moveTo>
                  <a:lnTo>
                    <a:pt x="2693186" y="0"/>
                  </a:lnTo>
                  <a:lnTo>
                    <a:pt x="2693186" y="203200"/>
                  </a:lnTo>
                  <a:lnTo>
                    <a:pt x="0" y="203200"/>
                  </a:lnTo>
                  <a:lnTo>
                    <a:pt x="0" y="385804"/>
                  </a:lnTo>
                  <a:lnTo>
                    <a:pt x="2693186" y="385804"/>
                  </a:lnTo>
                  <a:lnTo>
                    <a:pt x="2693186" y="589004"/>
                  </a:lnTo>
                  <a:lnTo>
                    <a:pt x="3099586" y="2945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165100"/>
              <a:ext cx="2997986" cy="22070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0"/>
                </a:lnSpc>
                <a:defRPr/>
              </a:pPr>
              <a:endParaRPr lang="ko-KR" altLang="en-US" b="1"/>
            </a:p>
          </p:txBody>
        </p:sp>
      </p:grpSp>
      <p:sp>
        <p:nvSpPr>
          <p:cNvPr id="24" name="Freeform 24"/>
          <p:cNvSpPr/>
          <p:nvPr/>
        </p:nvSpPr>
        <p:spPr>
          <a:xfrm>
            <a:off x="1821296" y="6607652"/>
            <a:ext cx="1434603" cy="1574727"/>
          </a:xfrm>
          <a:custGeom>
            <a:avLst/>
            <a:gdLst/>
            <a:rect l="l" t="t" r="r" b="b"/>
            <a:pathLst>
              <a:path w="1434603" h="1574727">
                <a:moveTo>
                  <a:pt x="0" y="0"/>
                </a:moveTo>
                <a:lnTo>
                  <a:pt x="1434604" y="0"/>
                </a:lnTo>
                <a:lnTo>
                  <a:pt x="1434604" y="1574728"/>
                </a:lnTo>
                <a:lnTo>
                  <a:pt x="0" y="15747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25" name="Freeform 25"/>
          <p:cNvSpPr/>
          <p:nvPr/>
        </p:nvSpPr>
        <p:spPr>
          <a:xfrm>
            <a:off x="14715410" y="5526081"/>
            <a:ext cx="1081571" cy="1081571"/>
          </a:xfrm>
          <a:custGeom>
            <a:avLst/>
            <a:gdLst/>
            <a:rect l="l" t="t" r="r" b="b"/>
            <a:pathLst>
              <a:path w="1081571" h="1081571">
                <a:moveTo>
                  <a:pt x="0" y="0"/>
                </a:moveTo>
                <a:lnTo>
                  <a:pt x="1081571" y="0"/>
                </a:lnTo>
                <a:lnTo>
                  <a:pt x="1081571" y="1081571"/>
                </a:lnTo>
                <a:lnTo>
                  <a:pt x="0" y="10815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grpSp>
        <p:nvGrpSpPr>
          <p:cNvPr id="26" name="Group 26"/>
          <p:cNvGrpSpPr/>
          <p:nvPr/>
        </p:nvGrpSpPr>
        <p:grpSpPr>
          <a:xfrm rot="0">
            <a:off x="3459787" y="6990480"/>
            <a:ext cx="2377166" cy="451725"/>
            <a:chOff x="0" y="0"/>
            <a:chExt cx="3099586" cy="58900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099586" cy="589004"/>
            </a:xfrm>
            <a:custGeom>
              <a:avLst/>
              <a:gdLst/>
              <a:rect l="l" t="t" r="r" b="b"/>
              <a:pathLst>
                <a:path w="3099586" h="589004">
                  <a:moveTo>
                    <a:pt x="3099586" y="294502"/>
                  </a:moveTo>
                  <a:lnTo>
                    <a:pt x="2693186" y="0"/>
                  </a:lnTo>
                  <a:lnTo>
                    <a:pt x="2693186" y="203200"/>
                  </a:lnTo>
                  <a:lnTo>
                    <a:pt x="0" y="203200"/>
                  </a:lnTo>
                  <a:lnTo>
                    <a:pt x="0" y="385804"/>
                  </a:lnTo>
                  <a:lnTo>
                    <a:pt x="2693186" y="385804"/>
                  </a:lnTo>
                  <a:lnTo>
                    <a:pt x="2693186" y="589004"/>
                  </a:lnTo>
                  <a:lnTo>
                    <a:pt x="3099586" y="294502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165100"/>
              <a:ext cx="2997986" cy="22070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0"/>
                </a:lnSpc>
                <a:defRPr/>
              </a:pPr>
              <a:endParaRPr lang="ko-KR" altLang="en-US" b="1"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5576422" y="7823605"/>
            <a:ext cx="1893467" cy="34884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  <a:defRPr/>
            </a:pPr>
            <a:r>
              <a:rPr lang="en-US" sz="20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도구 정보</a:t>
            </a:r>
            <a:endParaRPr lang="en-US" sz="20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grpSp>
        <p:nvGrpSpPr>
          <p:cNvPr id="30" name="Group 30"/>
          <p:cNvGrpSpPr/>
          <p:nvPr/>
        </p:nvGrpSpPr>
        <p:grpSpPr>
          <a:xfrm rot="0">
            <a:off x="7262646" y="6990480"/>
            <a:ext cx="2479458" cy="451725"/>
            <a:chOff x="0" y="0"/>
            <a:chExt cx="3232965" cy="58900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232965" cy="589004"/>
            </a:xfrm>
            <a:custGeom>
              <a:avLst/>
              <a:gdLst/>
              <a:rect l="l" t="t" r="r" b="b"/>
              <a:pathLst>
                <a:path w="3232965" h="589004">
                  <a:moveTo>
                    <a:pt x="3232965" y="294502"/>
                  </a:moveTo>
                  <a:lnTo>
                    <a:pt x="2826565" y="0"/>
                  </a:lnTo>
                  <a:lnTo>
                    <a:pt x="2826565" y="203200"/>
                  </a:lnTo>
                  <a:lnTo>
                    <a:pt x="0" y="203200"/>
                  </a:lnTo>
                  <a:lnTo>
                    <a:pt x="0" y="385804"/>
                  </a:lnTo>
                  <a:lnTo>
                    <a:pt x="2826565" y="385804"/>
                  </a:lnTo>
                  <a:lnTo>
                    <a:pt x="2826565" y="589004"/>
                  </a:lnTo>
                  <a:lnTo>
                    <a:pt x="3232965" y="2945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165100"/>
              <a:ext cx="3131365" cy="22070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0"/>
                </a:lnSpc>
                <a:defRPr/>
              </a:pPr>
              <a:endParaRPr lang="ko-KR" altLang="en-US" b="1"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6821283" y="7354215"/>
            <a:ext cx="3100452" cy="63725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도구 정보 별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대체 도구를 물어봄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34" name="Freeform 34"/>
          <p:cNvSpPr/>
          <p:nvPr/>
        </p:nvSpPr>
        <p:spPr>
          <a:xfrm>
            <a:off x="9961915" y="6540761"/>
            <a:ext cx="1407461" cy="1351162"/>
          </a:xfrm>
          <a:custGeom>
            <a:avLst/>
            <a:gdLst/>
            <a:rect l="l" t="t" r="r" b="b"/>
            <a:pathLst>
              <a:path w="1407461" h="1351162">
                <a:moveTo>
                  <a:pt x="0" y="0"/>
                </a:moveTo>
                <a:lnTo>
                  <a:pt x="1407461" y="0"/>
                </a:lnTo>
                <a:lnTo>
                  <a:pt x="1407461" y="1351162"/>
                </a:lnTo>
                <a:lnTo>
                  <a:pt x="0" y="13511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35" name="TextBox 35"/>
          <p:cNvSpPr txBox="1"/>
          <p:nvPr/>
        </p:nvSpPr>
        <p:spPr>
          <a:xfrm>
            <a:off x="5433523" y="4355783"/>
            <a:ext cx="4193237" cy="94964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레시피 과정 정보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Text에서 도구 DB에 있는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도구들을 필터링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04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3411099" y="1694012"/>
            <a:ext cx="8091608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주요 기능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2014804" y="3034930"/>
            <a:ext cx="7870965" cy="103224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777240" lvl="1" indent="-388620" algn="l">
              <a:lnSpc>
                <a:spcPts val="8208"/>
              </a:lnSpc>
              <a:buFont typeface="Arial"/>
              <a:buChar char="•"/>
              <a:defRPr/>
            </a:pPr>
            <a:r>
              <a:rPr lang="en-US" sz="3600" b="1">
                <a:solidFill>
                  <a:srgbClr val="5271ff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레시피 정보 추출 과정 - 도구</a:t>
            </a:r>
            <a:endParaRPr lang="en-US" sz="3600" b="1">
              <a:solidFill>
                <a:srgbClr val="5271ff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2394022" y="5644275"/>
            <a:ext cx="1767453" cy="7565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980"/>
              </a:lnSpc>
              <a:defRPr/>
            </a:pPr>
            <a:r>
              <a:rPr lang="en-US" sz="212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레시피 과정 </a:t>
            </a:r>
            <a:endParaRPr lang="en-US" sz="212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980"/>
              </a:lnSpc>
              <a:spcBef>
                <a:spcPct val="0"/>
              </a:spcBef>
              <a:defRPr/>
            </a:pPr>
            <a:r>
              <a:rPr lang="en-US" sz="212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정보</a:t>
            </a:r>
            <a:endParaRPr lang="en-US" sz="212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9673456" y="5524472"/>
            <a:ext cx="3917807" cy="63055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해당 레시피에 대한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도구들 설명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3360152" y="7867102"/>
            <a:ext cx="2302512" cy="7112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800"/>
              </a:lnSpc>
              <a:defRPr/>
            </a:pPr>
            <a:r>
              <a:rPr lang="en-US" sz="20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대체 도구</a:t>
            </a:r>
            <a:endParaRPr lang="en-US" sz="20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800"/>
              </a:lnSpc>
              <a:spcBef>
                <a:spcPct val="0"/>
              </a:spcBef>
              <a:defRPr/>
            </a:pPr>
            <a:r>
              <a:rPr lang="en-US" sz="20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정보</a:t>
            </a:r>
            <a:endParaRPr lang="en-US" sz="20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14488312" y="4550493"/>
            <a:ext cx="2504840" cy="63110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해당 도구에 대한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대체 도구들 설명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1591865" y="8258579"/>
            <a:ext cx="1893467" cy="35877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  <a:defRPr/>
            </a:pPr>
            <a:r>
              <a:rPr lang="en-US" sz="20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웹사이트</a:t>
            </a:r>
            <a:endParaRPr lang="en-US" sz="20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9742105" y="7946670"/>
            <a:ext cx="1893467" cy="71155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800"/>
              </a:lnSpc>
              <a:defRPr/>
            </a:pPr>
            <a:r>
              <a:rPr lang="en-US" sz="20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Chat GPT</a:t>
            </a:r>
            <a:endParaRPr lang="en-US" sz="20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800"/>
              </a:lnSpc>
              <a:spcBef>
                <a:spcPct val="0"/>
              </a:spcBef>
              <a:defRPr/>
            </a:pPr>
            <a:r>
              <a:rPr lang="en-US" sz="20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API</a:t>
            </a:r>
            <a:endParaRPr lang="en-US" sz="20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3411099" y="7425542"/>
            <a:ext cx="2165323" cy="94693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웹사이트 정보를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크롤링 과정 후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DB 저장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11493201" y="7413630"/>
            <a:ext cx="2288404" cy="63499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추출한 내용을 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DB에 매핑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grpSp>
        <p:nvGrpSpPr>
          <p:cNvPr id="47" name="Group 47"/>
          <p:cNvGrpSpPr/>
          <p:nvPr/>
        </p:nvGrpSpPr>
        <p:grpSpPr>
          <a:xfrm rot="0">
            <a:off x="13781605" y="1683156"/>
            <a:ext cx="580896" cy="451725"/>
            <a:chOff x="0" y="0"/>
            <a:chExt cx="757430" cy="589004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757430" cy="589004"/>
            </a:xfrm>
            <a:custGeom>
              <a:avLst/>
              <a:gdLst/>
              <a:rect l="l" t="t" r="r" b="b"/>
              <a:pathLst>
                <a:path w="757430" h="589004">
                  <a:moveTo>
                    <a:pt x="757430" y="294502"/>
                  </a:moveTo>
                  <a:lnTo>
                    <a:pt x="351030" y="0"/>
                  </a:lnTo>
                  <a:lnTo>
                    <a:pt x="351030" y="203200"/>
                  </a:lnTo>
                  <a:lnTo>
                    <a:pt x="0" y="203200"/>
                  </a:lnTo>
                  <a:lnTo>
                    <a:pt x="0" y="385804"/>
                  </a:lnTo>
                  <a:lnTo>
                    <a:pt x="351030" y="385804"/>
                  </a:lnTo>
                  <a:lnTo>
                    <a:pt x="351030" y="589004"/>
                  </a:lnTo>
                  <a:lnTo>
                    <a:pt x="757430" y="294502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165100"/>
              <a:ext cx="655830" cy="22070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0"/>
                </a:lnSpc>
                <a:defRPr/>
              </a:pPr>
              <a:endParaRPr lang="ko-KR" altLang="en-US" b="1"/>
            </a:p>
          </p:txBody>
        </p:sp>
      </p:grpSp>
      <p:grpSp>
        <p:nvGrpSpPr>
          <p:cNvPr id="50" name="Group 50"/>
          <p:cNvGrpSpPr/>
          <p:nvPr/>
        </p:nvGrpSpPr>
        <p:grpSpPr>
          <a:xfrm rot="0">
            <a:off x="13781605" y="2409657"/>
            <a:ext cx="580896" cy="451725"/>
            <a:chOff x="0" y="0"/>
            <a:chExt cx="757430" cy="589004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757430" cy="589004"/>
            </a:xfrm>
            <a:custGeom>
              <a:avLst/>
              <a:gdLst/>
              <a:rect l="l" t="t" r="r" b="b"/>
              <a:pathLst>
                <a:path w="757430" h="589004">
                  <a:moveTo>
                    <a:pt x="757430" y="294502"/>
                  </a:moveTo>
                  <a:lnTo>
                    <a:pt x="351030" y="0"/>
                  </a:lnTo>
                  <a:lnTo>
                    <a:pt x="351030" y="203200"/>
                  </a:lnTo>
                  <a:lnTo>
                    <a:pt x="0" y="203200"/>
                  </a:lnTo>
                  <a:lnTo>
                    <a:pt x="0" y="385804"/>
                  </a:lnTo>
                  <a:lnTo>
                    <a:pt x="351030" y="385804"/>
                  </a:lnTo>
                  <a:lnTo>
                    <a:pt x="351030" y="589004"/>
                  </a:lnTo>
                  <a:lnTo>
                    <a:pt x="757430" y="2945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0" y="165100"/>
              <a:ext cx="655830" cy="22070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0"/>
                </a:lnSpc>
                <a:defRPr/>
              </a:pPr>
              <a:endParaRPr lang="ko-KR" altLang="en-US" b="1"/>
            </a:p>
          </p:txBody>
        </p:sp>
      </p:grpSp>
      <p:sp>
        <p:nvSpPr>
          <p:cNvPr id="53" name="TextBox 53"/>
          <p:cNvSpPr txBox="1"/>
          <p:nvPr/>
        </p:nvSpPr>
        <p:spPr>
          <a:xfrm>
            <a:off x="14362501" y="1727091"/>
            <a:ext cx="2264000" cy="31623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도구 정보 추출 과정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14362501" y="2453592"/>
            <a:ext cx="2770167" cy="31623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대체 도구 정보 추출 과정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12691290" y="4126277"/>
            <a:ext cx="1542475" cy="63622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e82f3e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도구 정보</a:t>
            </a:r>
            <a:endParaRPr lang="en-US" sz="1800" b="1">
              <a:solidFill>
                <a:srgbClr val="e82f3e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e82f3e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보냄</a:t>
            </a:r>
            <a:endParaRPr lang="en-US" sz="1800" b="1">
              <a:solidFill>
                <a:srgbClr val="e82f3e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78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76300" y="585711"/>
            <a:ext cx="16535400" cy="8970917"/>
            <a:chOff x="0" y="-38100"/>
            <a:chExt cx="4355002" cy="23627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7" name="Freeform 7"/>
          <p:cNvSpPr/>
          <p:nvPr/>
        </p:nvSpPr>
        <p:spPr>
          <a:xfrm>
            <a:off x="2014804" y="4091154"/>
            <a:ext cx="11568445" cy="2935857"/>
          </a:xfrm>
          <a:custGeom>
            <a:avLst/>
            <a:gdLst/>
            <a:rect l="l" t="t" r="r" b="b"/>
            <a:pathLst>
              <a:path w="11568445" h="2935857">
                <a:moveTo>
                  <a:pt x="0" y="0"/>
                </a:moveTo>
                <a:lnTo>
                  <a:pt x="11568445" y="0"/>
                </a:lnTo>
                <a:lnTo>
                  <a:pt x="11568445" y="2935857"/>
                </a:lnTo>
                <a:lnTo>
                  <a:pt x="0" y="29358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8" name="TextBox 8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04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411099" y="1694012"/>
            <a:ext cx="8091608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주요 기능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014804" y="3034930"/>
            <a:ext cx="7870965" cy="103224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777240" lvl="1" indent="-388620" algn="l">
              <a:lnSpc>
                <a:spcPts val="8208"/>
              </a:lnSpc>
              <a:buFont typeface="Arial"/>
              <a:buChar char="•"/>
              <a:defRPr/>
            </a:pPr>
            <a:r>
              <a:rPr lang="en-US" sz="3600" b="1">
                <a:solidFill>
                  <a:srgbClr val="5271ff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레시피 단계 설명 (레시피 정보)</a:t>
            </a:r>
            <a:endParaRPr lang="en-US" sz="3600" b="1">
              <a:solidFill>
                <a:srgbClr val="5271ff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014804" y="7091111"/>
            <a:ext cx="13853180" cy="212908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  <a:defRPr/>
            </a:pPr>
            <a:r>
              <a:rPr lang="en-US" sz="30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요리 단계를 API에서 가져옴</a:t>
            </a:r>
            <a:endParaRPr lang="en-US" sz="30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  <a:defRPr/>
            </a:pPr>
            <a:r>
              <a:rPr lang="en-US" sz="30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이 과정에서 Web Speech API를 사용</a:t>
            </a:r>
            <a:endParaRPr lang="en-US" sz="30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  <a:defRPr/>
            </a:pPr>
            <a:r>
              <a:rPr lang="en-US" sz="30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Text 형식의 요리 단계를 Speech 형식으로 변환</a:t>
            </a:r>
            <a:endParaRPr lang="en-US" sz="30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en-US" sz="30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요리하면서 타이머 기능 사용 가능</a:t>
            </a:r>
            <a:endParaRPr lang="en-US" sz="30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78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72452" y="585711"/>
            <a:ext cx="16535400" cy="8970917"/>
            <a:chOff x="0" y="-38100"/>
            <a:chExt cx="4355002" cy="23627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7" name="Freeform 7"/>
          <p:cNvSpPr/>
          <p:nvPr/>
        </p:nvSpPr>
        <p:spPr>
          <a:xfrm>
            <a:off x="1976780" y="4161750"/>
            <a:ext cx="964632" cy="1156980"/>
          </a:xfrm>
          <a:custGeom>
            <a:avLst/>
            <a:gdLst/>
            <a:rect l="l" t="t" r="r" b="b"/>
            <a:pathLst>
              <a:path w="964632" h="1156980">
                <a:moveTo>
                  <a:pt x="0" y="0"/>
                </a:moveTo>
                <a:lnTo>
                  <a:pt x="964632" y="0"/>
                </a:lnTo>
                <a:lnTo>
                  <a:pt x="964632" y="1156979"/>
                </a:lnTo>
                <a:lnTo>
                  <a:pt x="0" y="11569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grpSp>
        <p:nvGrpSpPr>
          <p:cNvPr id="8" name="Group 8"/>
          <p:cNvGrpSpPr/>
          <p:nvPr/>
        </p:nvGrpSpPr>
        <p:grpSpPr>
          <a:xfrm rot="0">
            <a:off x="3230095" y="4601700"/>
            <a:ext cx="3244826" cy="451725"/>
            <a:chOff x="0" y="0"/>
            <a:chExt cx="4230927" cy="5890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30927" cy="589004"/>
            </a:xfrm>
            <a:custGeom>
              <a:avLst/>
              <a:gdLst/>
              <a:rect l="l" t="t" r="r" b="b"/>
              <a:pathLst>
                <a:path w="4230927" h="589004">
                  <a:moveTo>
                    <a:pt x="4230927" y="294502"/>
                  </a:moveTo>
                  <a:lnTo>
                    <a:pt x="3824527" y="0"/>
                  </a:lnTo>
                  <a:lnTo>
                    <a:pt x="3824527" y="203200"/>
                  </a:lnTo>
                  <a:lnTo>
                    <a:pt x="0" y="203200"/>
                  </a:lnTo>
                  <a:lnTo>
                    <a:pt x="0" y="385804"/>
                  </a:lnTo>
                  <a:lnTo>
                    <a:pt x="3824527" y="385804"/>
                  </a:lnTo>
                  <a:lnTo>
                    <a:pt x="3824527" y="589004"/>
                  </a:lnTo>
                  <a:lnTo>
                    <a:pt x="4230927" y="2945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165100"/>
              <a:ext cx="4129327" cy="22070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0"/>
                </a:lnSpc>
                <a:defRPr/>
              </a:pPr>
              <a:endParaRPr lang="ko-KR" altLang="en-US" b="1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483252" y="6735732"/>
            <a:ext cx="1324810" cy="1440962"/>
          </a:xfrm>
          <a:custGeom>
            <a:avLst/>
            <a:gdLst/>
            <a:rect l="l" t="t" r="r" b="b"/>
            <a:pathLst>
              <a:path w="1324810" h="1440962">
                <a:moveTo>
                  <a:pt x="0" y="0"/>
                </a:moveTo>
                <a:lnTo>
                  <a:pt x="1324810" y="0"/>
                </a:lnTo>
                <a:lnTo>
                  <a:pt x="1324810" y="1440962"/>
                </a:lnTo>
                <a:lnTo>
                  <a:pt x="0" y="1440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2" name="Freeform 12"/>
          <p:cNvSpPr/>
          <p:nvPr/>
        </p:nvSpPr>
        <p:spPr>
          <a:xfrm>
            <a:off x="4721636" y="6819621"/>
            <a:ext cx="964632" cy="1156980"/>
          </a:xfrm>
          <a:custGeom>
            <a:avLst/>
            <a:gdLst/>
            <a:rect l="l" t="t" r="r" b="b"/>
            <a:pathLst>
              <a:path w="964632" h="1156980">
                <a:moveTo>
                  <a:pt x="0" y="0"/>
                </a:moveTo>
                <a:lnTo>
                  <a:pt x="964631" y="0"/>
                </a:lnTo>
                <a:lnTo>
                  <a:pt x="964631" y="1156979"/>
                </a:lnTo>
                <a:lnTo>
                  <a:pt x="0" y="11569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grpSp>
        <p:nvGrpSpPr>
          <p:cNvPr id="13" name="Group 13"/>
          <p:cNvGrpSpPr/>
          <p:nvPr/>
        </p:nvGrpSpPr>
        <p:grpSpPr>
          <a:xfrm rot="0">
            <a:off x="2808062" y="7172248"/>
            <a:ext cx="1559348" cy="451725"/>
            <a:chOff x="0" y="0"/>
            <a:chExt cx="2033233" cy="58900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33233" cy="589004"/>
            </a:xfrm>
            <a:custGeom>
              <a:avLst/>
              <a:gdLst/>
              <a:rect l="l" t="t" r="r" b="b"/>
              <a:pathLst>
                <a:path w="2033233" h="589004">
                  <a:moveTo>
                    <a:pt x="2033233" y="294502"/>
                  </a:moveTo>
                  <a:lnTo>
                    <a:pt x="1626833" y="0"/>
                  </a:lnTo>
                  <a:lnTo>
                    <a:pt x="1626833" y="203200"/>
                  </a:lnTo>
                  <a:lnTo>
                    <a:pt x="0" y="203200"/>
                  </a:lnTo>
                  <a:lnTo>
                    <a:pt x="0" y="385804"/>
                  </a:lnTo>
                  <a:lnTo>
                    <a:pt x="1626833" y="385804"/>
                  </a:lnTo>
                  <a:lnTo>
                    <a:pt x="1626833" y="589004"/>
                  </a:lnTo>
                  <a:lnTo>
                    <a:pt x="2033233" y="2945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165100"/>
              <a:ext cx="1931633" cy="22070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0"/>
                </a:lnSpc>
                <a:defRPr/>
              </a:pPr>
              <a:endParaRPr lang="ko-KR" altLang="en-US" b="1"/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8695999" y="4601700"/>
            <a:ext cx="1837399" cy="451725"/>
            <a:chOff x="0" y="0"/>
            <a:chExt cx="2395784" cy="58900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395784" cy="589004"/>
            </a:xfrm>
            <a:custGeom>
              <a:avLst/>
              <a:gdLst/>
              <a:rect l="l" t="t" r="r" b="b"/>
              <a:pathLst>
                <a:path w="2395784" h="589004">
                  <a:moveTo>
                    <a:pt x="2395784" y="294502"/>
                  </a:moveTo>
                  <a:lnTo>
                    <a:pt x="1989384" y="0"/>
                  </a:lnTo>
                  <a:lnTo>
                    <a:pt x="1989384" y="203200"/>
                  </a:lnTo>
                  <a:lnTo>
                    <a:pt x="0" y="203200"/>
                  </a:lnTo>
                  <a:lnTo>
                    <a:pt x="0" y="385804"/>
                  </a:lnTo>
                  <a:lnTo>
                    <a:pt x="1989384" y="385804"/>
                  </a:lnTo>
                  <a:lnTo>
                    <a:pt x="1989384" y="589004"/>
                  </a:lnTo>
                  <a:lnTo>
                    <a:pt x="2395784" y="2945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165100"/>
              <a:ext cx="2294184" cy="22070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0"/>
                </a:lnSpc>
                <a:defRPr/>
              </a:pPr>
              <a:endParaRPr lang="ko-KR" altLang="en-US" b="1"/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12581249" y="4601700"/>
            <a:ext cx="1298381" cy="451725"/>
            <a:chOff x="0" y="0"/>
            <a:chExt cx="1692959" cy="58900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692959" cy="589004"/>
            </a:xfrm>
            <a:custGeom>
              <a:avLst/>
              <a:gdLst/>
              <a:rect l="l" t="t" r="r" b="b"/>
              <a:pathLst>
                <a:path w="1692959" h="589004">
                  <a:moveTo>
                    <a:pt x="1692959" y="294502"/>
                  </a:moveTo>
                  <a:lnTo>
                    <a:pt x="1286559" y="0"/>
                  </a:lnTo>
                  <a:lnTo>
                    <a:pt x="1286559" y="203200"/>
                  </a:lnTo>
                  <a:lnTo>
                    <a:pt x="0" y="203200"/>
                  </a:lnTo>
                  <a:lnTo>
                    <a:pt x="0" y="385804"/>
                  </a:lnTo>
                  <a:lnTo>
                    <a:pt x="1286559" y="385804"/>
                  </a:lnTo>
                  <a:lnTo>
                    <a:pt x="1286559" y="589004"/>
                  </a:lnTo>
                  <a:lnTo>
                    <a:pt x="1692959" y="2945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65100"/>
              <a:ext cx="1591359" cy="22070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0"/>
                </a:lnSpc>
                <a:defRPr/>
              </a:pPr>
              <a:endParaRPr lang="ko-KR" altLang="en-US" b="1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04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3411099" y="1694012"/>
            <a:ext cx="8091608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주요 기능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014804" y="3034930"/>
            <a:ext cx="7870965" cy="103224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777240" lvl="1" indent="-388620" algn="l">
              <a:lnSpc>
                <a:spcPts val="8208"/>
              </a:lnSpc>
              <a:buFont typeface="Arial"/>
              <a:buChar char="•"/>
              <a:defRPr/>
            </a:pPr>
            <a:r>
              <a:rPr lang="en-US" sz="3600" b="1">
                <a:solidFill>
                  <a:srgbClr val="5271ff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재료 추천 기능 (레시피 정보)</a:t>
            </a:r>
            <a:endParaRPr lang="en-US" sz="3600" b="1">
              <a:solidFill>
                <a:srgbClr val="5271ff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0828601" y="5550613"/>
            <a:ext cx="1457445" cy="63111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네이버 검색 기반 api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659648" y="5305077"/>
            <a:ext cx="1598897" cy="63055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해당 레시피의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재료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327004" y="8377603"/>
            <a:ext cx="1637306" cy="31623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사용자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4351575" y="8024975"/>
            <a:ext cx="1704753" cy="6332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사용자가 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입력했던 정보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874737" y="7625809"/>
            <a:ext cx="1492673" cy="63236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보유한 재료 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입력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384641" y="4417353"/>
            <a:ext cx="2416020" cy="78329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079"/>
              </a:lnSpc>
              <a:defRPr/>
            </a:pPr>
            <a:r>
              <a:rPr lang="en-US" sz="21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필터링해서 </a:t>
            </a:r>
            <a:endParaRPr lang="en-US" sz="21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3079"/>
              </a:lnSpc>
              <a:spcBef>
                <a:spcPct val="0"/>
              </a:spcBef>
              <a:defRPr/>
            </a:pPr>
            <a:r>
              <a:rPr lang="en-US" sz="21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부족한 재료 추출</a:t>
            </a:r>
            <a:endParaRPr lang="en-US" sz="21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3504729" y="4059207"/>
            <a:ext cx="2445558" cy="63661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해당 레시피의 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재료 정보를 보냄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4727507" y="5707458"/>
            <a:ext cx="2445558" cy="63619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보유한 재료 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보냄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3879630" y="4350672"/>
            <a:ext cx="3307774" cy="117382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079"/>
              </a:lnSpc>
              <a:defRPr/>
            </a:pPr>
            <a:r>
              <a:rPr lang="en-US" sz="21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상품 추천</a:t>
            </a:r>
            <a:endParaRPr lang="en-US" sz="21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3079"/>
              </a:lnSpc>
              <a:defRPr/>
            </a:pPr>
            <a:r>
              <a:rPr lang="en-US" sz="21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(이름, 가격, 이미지)</a:t>
            </a:r>
            <a:endParaRPr lang="en-US" sz="21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3079"/>
              </a:lnSpc>
              <a:spcBef>
                <a:spcPct val="0"/>
              </a:spcBef>
              <a:defRPr/>
            </a:pPr>
            <a:r>
              <a:rPr lang="en-US" sz="21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5개 정도</a:t>
            </a:r>
            <a:endParaRPr lang="en-US" sz="21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2338461" y="4314585"/>
            <a:ext cx="1783957" cy="30504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API 호출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35" name="Freeform 35"/>
          <p:cNvSpPr/>
          <p:nvPr/>
        </p:nvSpPr>
        <p:spPr>
          <a:xfrm>
            <a:off x="10972914" y="4325858"/>
            <a:ext cx="1168819" cy="1160193"/>
          </a:xfrm>
          <a:custGeom>
            <a:avLst/>
            <a:gdLst/>
            <a:rect l="l" t="t" r="r" b="b"/>
            <a:pathLst>
              <a:path w="1168819" h="1160193">
                <a:moveTo>
                  <a:pt x="0" y="0"/>
                </a:moveTo>
                <a:lnTo>
                  <a:pt x="1168819" y="0"/>
                </a:lnTo>
                <a:lnTo>
                  <a:pt x="1168819" y="1160194"/>
                </a:lnTo>
                <a:lnTo>
                  <a:pt x="0" y="11601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36" name="AutoShape 36"/>
          <p:cNvSpPr/>
          <p:nvPr/>
        </p:nvSpPr>
        <p:spPr>
          <a:xfrm flipV="1">
            <a:off x="5914827" y="5422972"/>
            <a:ext cx="1374156" cy="1571840"/>
          </a:xfrm>
          <a:prstGeom prst="line">
            <a:avLst/>
          </a:prstGeom>
          <a:ln w="104775" cap="flat">
            <a:solidFill>
              <a:srgbClr val="000000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37" name="TextBox 37"/>
          <p:cNvSpPr txBox="1"/>
          <p:nvPr/>
        </p:nvSpPr>
        <p:spPr>
          <a:xfrm>
            <a:off x="7614256" y="5707458"/>
            <a:ext cx="2445558" cy="63619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부족한 재료 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ff3131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없다면?</a:t>
            </a:r>
            <a:endParaRPr lang="en-US" sz="1800" b="1">
              <a:solidFill>
                <a:srgbClr val="ff3131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8393534" y="7127720"/>
            <a:ext cx="2002826" cy="94948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랜덤으로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재료 추출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5271ff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&lt; 랜덤 함수 사용 &gt;</a:t>
            </a:r>
            <a:endParaRPr lang="en-US" sz="1800" b="1">
              <a:solidFill>
                <a:srgbClr val="5271ff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39" name="AutoShape 39"/>
          <p:cNvSpPr/>
          <p:nvPr/>
        </p:nvSpPr>
        <p:spPr>
          <a:xfrm>
            <a:off x="7641205" y="5489020"/>
            <a:ext cx="1195829" cy="1538659"/>
          </a:xfrm>
          <a:prstGeom prst="line">
            <a:avLst/>
          </a:prstGeom>
          <a:ln w="104775" cap="flat">
            <a:solidFill>
              <a:srgbClr val="5271ff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40" name="AutoShape 40"/>
          <p:cNvSpPr/>
          <p:nvPr/>
        </p:nvSpPr>
        <p:spPr>
          <a:xfrm flipV="1">
            <a:off x="9925156" y="5889703"/>
            <a:ext cx="903445" cy="1102348"/>
          </a:xfrm>
          <a:prstGeom prst="line">
            <a:avLst/>
          </a:prstGeom>
          <a:ln w="104775" cap="flat">
            <a:solidFill>
              <a:srgbClr val="5271ff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78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76300" y="585711"/>
            <a:ext cx="16535400" cy="8970917"/>
            <a:chOff x="0" y="-38100"/>
            <a:chExt cx="4355002" cy="23627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l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7" name="Freeform 7"/>
          <p:cNvSpPr/>
          <p:nvPr/>
        </p:nvSpPr>
        <p:spPr>
          <a:xfrm>
            <a:off x="2448663" y="4179452"/>
            <a:ext cx="4070197" cy="4743384"/>
          </a:xfrm>
          <a:custGeom>
            <a:avLst/>
            <a:gdLst/>
            <a:rect l="l" t="t" r="r" b="b"/>
            <a:pathLst>
              <a:path w="4070197" h="4743384">
                <a:moveTo>
                  <a:pt x="0" y="0"/>
                </a:moveTo>
                <a:lnTo>
                  <a:pt x="4070197" y="0"/>
                </a:lnTo>
                <a:lnTo>
                  <a:pt x="4070197" y="4743384"/>
                </a:lnTo>
                <a:lnTo>
                  <a:pt x="0" y="47433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8" name="AutoShape 8"/>
          <p:cNvSpPr/>
          <p:nvPr/>
        </p:nvSpPr>
        <p:spPr>
          <a:xfrm>
            <a:off x="5454355" y="5624082"/>
            <a:ext cx="3160828" cy="0"/>
          </a:xfrm>
          <a:prstGeom prst="line">
            <a:avLst/>
          </a:prstGeom>
          <a:ln w="104775" cap="flat">
            <a:solidFill>
              <a:srgbClr val="000000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9" name="AutoShape 9"/>
          <p:cNvSpPr/>
          <p:nvPr/>
        </p:nvSpPr>
        <p:spPr>
          <a:xfrm flipV="1">
            <a:off x="5454355" y="5624082"/>
            <a:ext cx="3160828" cy="783531"/>
          </a:xfrm>
          <a:prstGeom prst="line">
            <a:avLst/>
          </a:prstGeom>
          <a:ln w="104775" cap="flat">
            <a:solidFill>
              <a:srgbClr val="000000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grpSp>
        <p:nvGrpSpPr>
          <p:cNvPr id="10" name="Group 10"/>
          <p:cNvGrpSpPr/>
          <p:nvPr/>
        </p:nvGrpSpPr>
        <p:grpSpPr>
          <a:xfrm rot="0">
            <a:off x="8615183" y="4498917"/>
            <a:ext cx="2250330" cy="225033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393d5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04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411099" y="1694012"/>
            <a:ext cx="8091608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주요 기능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014804" y="3034930"/>
            <a:ext cx="7874172" cy="103224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777243" lvl="1" indent="-388622" algn="l">
              <a:lnSpc>
                <a:spcPts val="8208"/>
              </a:lnSpc>
              <a:buFont typeface="Arial"/>
              <a:buChar char="•"/>
              <a:defRPr/>
            </a:pPr>
            <a:r>
              <a:rPr lang="en-US" sz="3600" b="1">
                <a:solidFill>
                  <a:srgbClr val="5271ff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사용자가 레시피 등록/수정/삭제</a:t>
            </a:r>
            <a:endParaRPr lang="en-US" sz="3600" b="1">
              <a:solidFill>
                <a:srgbClr val="5271ff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024624" y="4513062"/>
            <a:ext cx="2105512" cy="3065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내가 등록한 레시피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7" name="AutoShape 17"/>
          <p:cNvSpPr/>
          <p:nvPr/>
        </p:nvSpPr>
        <p:spPr>
          <a:xfrm>
            <a:off x="12602474" y="4694990"/>
            <a:ext cx="42215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8" name="AutoShape 18"/>
          <p:cNvSpPr/>
          <p:nvPr/>
        </p:nvSpPr>
        <p:spPr>
          <a:xfrm flipV="1">
            <a:off x="12624574" y="4694990"/>
            <a:ext cx="0" cy="342524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9" name="AutoShape 19"/>
          <p:cNvSpPr/>
          <p:nvPr/>
        </p:nvSpPr>
        <p:spPr>
          <a:xfrm>
            <a:off x="12624574" y="8120236"/>
            <a:ext cx="29086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20" name="AutoShape 20"/>
          <p:cNvSpPr/>
          <p:nvPr/>
        </p:nvSpPr>
        <p:spPr>
          <a:xfrm>
            <a:off x="15130137" y="4694990"/>
            <a:ext cx="42215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21" name="AutoShape 21"/>
          <p:cNvSpPr/>
          <p:nvPr/>
        </p:nvSpPr>
        <p:spPr>
          <a:xfrm flipV="1">
            <a:off x="15533237" y="4694990"/>
            <a:ext cx="0" cy="342524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22" name="TextBox 22"/>
          <p:cNvSpPr txBox="1"/>
          <p:nvPr/>
        </p:nvSpPr>
        <p:spPr>
          <a:xfrm>
            <a:off x="12961835" y="5269588"/>
            <a:ext cx="2231091" cy="35449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789"/>
              </a:lnSpc>
              <a:spcBef>
                <a:spcPct val="0"/>
              </a:spcBef>
              <a:defRPr/>
            </a:pPr>
            <a:r>
              <a:rPr lang="en-US" sz="1992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레시피</a:t>
            </a:r>
            <a:endParaRPr lang="en-US" sz="1992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3" name="Freeform 23"/>
          <p:cNvSpPr/>
          <p:nvPr/>
        </p:nvSpPr>
        <p:spPr>
          <a:xfrm>
            <a:off x="13252623" y="5726547"/>
            <a:ext cx="1787452" cy="1787452"/>
          </a:xfrm>
          <a:custGeom>
            <a:avLst/>
            <a:gdLst/>
            <a:rect l="l" t="t" r="r" b="b"/>
            <a:pathLst>
              <a:path w="1787452" h="1787452">
                <a:moveTo>
                  <a:pt x="0" y="0"/>
                </a:moveTo>
                <a:lnTo>
                  <a:pt x="1787452" y="0"/>
                </a:lnTo>
                <a:lnTo>
                  <a:pt x="1787452" y="1787452"/>
                </a:lnTo>
                <a:lnTo>
                  <a:pt x="0" y="17874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24" name="AutoShape 24"/>
          <p:cNvSpPr/>
          <p:nvPr/>
        </p:nvSpPr>
        <p:spPr>
          <a:xfrm>
            <a:off x="10865512" y="5624082"/>
            <a:ext cx="1736962" cy="0"/>
          </a:xfrm>
          <a:prstGeom prst="line">
            <a:avLst/>
          </a:prstGeom>
          <a:ln w="104775" cap="flat">
            <a:solidFill>
              <a:srgbClr val="000000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25" name="TextBox 25"/>
          <p:cNvSpPr txBox="1"/>
          <p:nvPr/>
        </p:nvSpPr>
        <p:spPr>
          <a:xfrm>
            <a:off x="8027725" y="5127830"/>
            <a:ext cx="3425246" cy="94912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조리 시간, 재료 수, 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도구 수에 따른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‘난이도 자동 설정’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6" name="AutoShape 26"/>
          <p:cNvSpPr/>
          <p:nvPr/>
        </p:nvSpPr>
        <p:spPr>
          <a:xfrm flipV="1">
            <a:off x="5454355" y="7156934"/>
            <a:ext cx="7148120" cy="52387"/>
          </a:xfrm>
          <a:prstGeom prst="line">
            <a:avLst/>
          </a:prstGeom>
          <a:ln w="104775" cap="flat">
            <a:solidFill>
              <a:srgbClr val="000000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27" name="TextBox 27"/>
          <p:cNvSpPr txBox="1"/>
          <p:nvPr/>
        </p:nvSpPr>
        <p:spPr>
          <a:xfrm>
            <a:off x="12364758" y="8196436"/>
            <a:ext cx="3425246" cy="9475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사용자가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설정해서 레시피 추천 받는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520"/>
              </a:lnSpc>
              <a:spcBef>
                <a:spcPct val="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화면에서도 반영</a:t>
            </a:r>
            <a:endParaRPr lang="en-US" sz="18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78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76300" y="585711"/>
            <a:ext cx="16535400" cy="8970917"/>
            <a:chOff x="0" y="-38100"/>
            <a:chExt cx="4355002" cy="23627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709674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7" name="TextBox 7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04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411099" y="1694012"/>
            <a:ext cx="8091608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주요 기능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2014804" y="3415930"/>
            <a:ext cx="2525890" cy="1119048"/>
            <a:chOff x="0" y="0"/>
            <a:chExt cx="665255" cy="29472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65255" cy="294729"/>
            </a:xfrm>
            <a:custGeom>
              <a:avLst/>
              <a:gdLst/>
              <a:rect l="l" t="t" r="r" b="b"/>
              <a:pathLst>
                <a:path w="665255" h="294729">
                  <a:moveTo>
                    <a:pt x="45975" y="0"/>
                  </a:moveTo>
                  <a:lnTo>
                    <a:pt x="619280" y="0"/>
                  </a:lnTo>
                  <a:cubicBezTo>
                    <a:pt x="631473" y="0"/>
                    <a:pt x="643167" y="4844"/>
                    <a:pt x="651789" y="13466"/>
                  </a:cubicBezTo>
                  <a:cubicBezTo>
                    <a:pt x="660411" y="22088"/>
                    <a:pt x="665255" y="33782"/>
                    <a:pt x="665255" y="45975"/>
                  </a:cubicBezTo>
                  <a:lnTo>
                    <a:pt x="665255" y="248753"/>
                  </a:lnTo>
                  <a:cubicBezTo>
                    <a:pt x="665255" y="274145"/>
                    <a:pt x="644671" y="294729"/>
                    <a:pt x="619280" y="294729"/>
                  </a:cubicBezTo>
                  <a:lnTo>
                    <a:pt x="45975" y="294729"/>
                  </a:lnTo>
                  <a:cubicBezTo>
                    <a:pt x="20584" y="294729"/>
                    <a:pt x="0" y="274145"/>
                    <a:pt x="0" y="248753"/>
                  </a:cubicBezTo>
                  <a:lnTo>
                    <a:pt x="0" y="45975"/>
                  </a:lnTo>
                  <a:cubicBezTo>
                    <a:pt x="0" y="20584"/>
                    <a:pt x="20584" y="0"/>
                    <a:pt x="45975" y="0"/>
                  </a:cubicBezTo>
                  <a:close/>
                </a:path>
              </a:pathLst>
            </a:custGeom>
            <a:solidFill>
              <a:srgbClr val="f0eae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665255" cy="34235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r>
                <a:rPr lang="en-US" sz="20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홈 화면</a:t>
              </a:r>
              <a:endParaRPr lang="en-US" sz="20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4970560" y="3415930"/>
            <a:ext cx="11614311" cy="1119048"/>
            <a:chOff x="0" y="0"/>
            <a:chExt cx="3058913" cy="29472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058913" cy="294729"/>
            </a:xfrm>
            <a:custGeom>
              <a:avLst/>
              <a:gdLst/>
              <a:rect l="l" t="t" r="r" b="b"/>
              <a:pathLst>
                <a:path w="3058913" h="294729">
                  <a:moveTo>
                    <a:pt x="9999" y="0"/>
                  </a:moveTo>
                  <a:lnTo>
                    <a:pt x="3048914" y="0"/>
                  </a:lnTo>
                  <a:cubicBezTo>
                    <a:pt x="3051566" y="0"/>
                    <a:pt x="3054109" y="1053"/>
                    <a:pt x="3055985" y="2929"/>
                  </a:cubicBezTo>
                  <a:cubicBezTo>
                    <a:pt x="3057860" y="4804"/>
                    <a:pt x="3058913" y="7347"/>
                    <a:pt x="3058913" y="9999"/>
                  </a:cubicBezTo>
                  <a:lnTo>
                    <a:pt x="3058913" y="284730"/>
                  </a:lnTo>
                  <a:cubicBezTo>
                    <a:pt x="3058913" y="287382"/>
                    <a:pt x="3057860" y="289925"/>
                    <a:pt x="3055985" y="291800"/>
                  </a:cubicBezTo>
                  <a:cubicBezTo>
                    <a:pt x="3054109" y="293675"/>
                    <a:pt x="3051566" y="294729"/>
                    <a:pt x="3048914" y="294729"/>
                  </a:cubicBezTo>
                  <a:lnTo>
                    <a:pt x="9999" y="294729"/>
                  </a:lnTo>
                  <a:cubicBezTo>
                    <a:pt x="7347" y="294729"/>
                    <a:pt x="4804" y="293675"/>
                    <a:pt x="2929" y="291800"/>
                  </a:cubicBezTo>
                  <a:cubicBezTo>
                    <a:pt x="1053" y="289925"/>
                    <a:pt x="0" y="287382"/>
                    <a:pt x="0" y="284730"/>
                  </a:cubicBezTo>
                  <a:lnTo>
                    <a:pt x="0" y="9999"/>
                  </a:lnTo>
                  <a:cubicBezTo>
                    <a:pt x="0" y="7347"/>
                    <a:pt x="1053" y="4804"/>
                    <a:pt x="2929" y="2929"/>
                  </a:cubicBezTo>
                  <a:cubicBezTo>
                    <a:pt x="4804" y="1053"/>
                    <a:pt x="7347" y="0"/>
                    <a:pt x="9999" y="0"/>
                  </a:cubicBezTo>
                  <a:close/>
                </a:path>
              </a:pathLst>
            </a:custGeom>
            <a:solidFill>
              <a:srgbClr val="e3efe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3058913" cy="332829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marL="345439" lvl="1" indent="-172720" algn="l">
                <a:lnSpc>
                  <a:spcPts val="2239"/>
                </a:lnSpc>
                <a:buFont typeface="Arial"/>
                <a:buChar char="•"/>
                <a:defRPr/>
              </a:pPr>
              <a:r>
                <a:rPr lang="en-US" sz="1599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레시피 추천 ( </a:t>
              </a:r>
              <a:r>
                <a:rPr lang="en-US" sz="1599" b="1">
                  <a:solidFill>
                    <a:srgbClr val="004aad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이전 검색 기록 </a:t>
              </a:r>
              <a:r>
                <a:rPr lang="en-US" sz="1599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)</a:t>
              </a:r>
              <a:endParaRPr lang="en-US" sz="1599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  <a:p>
              <a:pPr marL="345439" lvl="1" indent="-172720" algn="l">
                <a:lnSpc>
                  <a:spcPts val="2239"/>
                </a:lnSpc>
                <a:buFont typeface="Arial"/>
                <a:buChar char="•"/>
                <a:defRPr/>
              </a:pPr>
              <a:r>
                <a:rPr lang="en-US" sz="1599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주변 상점 위치 확인 및 재료 검색 ( </a:t>
              </a:r>
              <a:r>
                <a:rPr lang="en-US" sz="1599" b="1">
                  <a:solidFill>
                    <a:srgbClr val="004aad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사용자 위치 - Geolocation API, 주변 상점 확인 - KaKao Map </a:t>
              </a:r>
              <a:r>
                <a:rPr lang="en-US" sz="1599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)</a:t>
              </a:r>
              <a:endParaRPr lang="en-US" sz="1599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  <a:p>
              <a:pPr marL="345439" lvl="1" indent="-172720" algn="l">
                <a:lnSpc>
                  <a:spcPts val="2239"/>
                </a:lnSpc>
                <a:buFont typeface="Arial"/>
                <a:buChar char="•"/>
                <a:defRPr/>
              </a:pPr>
              <a:r>
                <a:rPr lang="en-US" sz="1599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커뮤니티 </a:t>
              </a:r>
              <a:endParaRPr lang="en-US" sz="1599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2014804" y="6346531"/>
            <a:ext cx="2525890" cy="1119048"/>
            <a:chOff x="0" y="0"/>
            <a:chExt cx="665255" cy="29472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65255" cy="294729"/>
            </a:xfrm>
            <a:custGeom>
              <a:avLst/>
              <a:gdLst/>
              <a:rect l="l" t="t" r="r" b="b"/>
              <a:pathLst>
                <a:path w="665255" h="294729">
                  <a:moveTo>
                    <a:pt x="45975" y="0"/>
                  </a:moveTo>
                  <a:lnTo>
                    <a:pt x="619280" y="0"/>
                  </a:lnTo>
                  <a:cubicBezTo>
                    <a:pt x="631473" y="0"/>
                    <a:pt x="643167" y="4844"/>
                    <a:pt x="651789" y="13466"/>
                  </a:cubicBezTo>
                  <a:cubicBezTo>
                    <a:pt x="660411" y="22088"/>
                    <a:pt x="665255" y="33782"/>
                    <a:pt x="665255" y="45975"/>
                  </a:cubicBezTo>
                  <a:lnTo>
                    <a:pt x="665255" y="248753"/>
                  </a:lnTo>
                  <a:cubicBezTo>
                    <a:pt x="665255" y="274145"/>
                    <a:pt x="644671" y="294729"/>
                    <a:pt x="619280" y="294729"/>
                  </a:cubicBezTo>
                  <a:lnTo>
                    <a:pt x="45975" y="294729"/>
                  </a:lnTo>
                  <a:cubicBezTo>
                    <a:pt x="20584" y="294729"/>
                    <a:pt x="0" y="274145"/>
                    <a:pt x="0" y="248753"/>
                  </a:cubicBezTo>
                  <a:lnTo>
                    <a:pt x="0" y="45975"/>
                  </a:lnTo>
                  <a:cubicBezTo>
                    <a:pt x="0" y="20584"/>
                    <a:pt x="20584" y="0"/>
                    <a:pt x="45975" y="0"/>
                  </a:cubicBezTo>
                  <a:close/>
                </a:path>
              </a:pathLst>
            </a:custGeom>
            <a:solidFill>
              <a:srgbClr val="f0eaeb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665255" cy="34235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r>
                <a:rPr lang="en-US" sz="20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레시피 추천 화면</a:t>
              </a:r>
              <a:endParaRPr lang="en-US" sz="20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  <a:p>
              <a:pPr algn="ctr">
                <a:lnSpc>
                  <a:spcPts val="2800"/>
                </a:lnSpc>
                <a:defRPr/>
              </a:pPr>
              <a:r>
                <a:rPr lang="en-US" sz="20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(설정 가능)</a:t>
              </a:r>
              <a:endParaRPr lang="en-US" sz="20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2014804" y="4872988"/>
            <a:ext cx="2525890" cy="1119048"/>
            <a:chOff x="0" y="0"/>
            <a:chExt cx="665255" cy="29472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65255" cy="294729"/>
            </a:xfrm>
            <a:custGeom>
              <a:avLst/>
              <a:gdLst/>
              <a:rect l="l" t="t" r="r" b="b"/>
              <a:pathLst>
                <a:path w="665255" h="294729">
                  <a:moveTo>
                    <a:pt x="45975" y="0"/>
                  </a:moveTo>
                  <a:lnTo>
                    <a:pt x="619280" y="0"/>
                  </a:lnTo>
                  <a:cubicBezTo>
                    <a:pt x="631473" y="0"/>
                    <a:pt x="643167" y="4844"/>
                    <a:pt x="651789" y="13466"/>
                  </a:cubicBezTo>
                  <a:cubicBezTo>
                    <a:pt x="660411" y="22088"/>
                    <a:pt x="665255" y="33782"/>
                    <a:pt x="665255" y="45975"/>
                  </a:cubicBezTo>
                  <a:lnTo>
                    <a:pt x="665255" y="248753"/>
                  </a:lnTo>
                  <a:cubicBezTo>
                    <a:pt x="665255" y="274145"/>
                    <a:pt x="644671" y="294729"/>
                    <a:pt x="619280" y="294729"/>
                  </a:cubicBezTo>
                  <a:lnTo>
                    <a:pt x="45975" y="294729"/>
                  </a:lnTo>
                  <a:cubicBezTo>
                    <a:pt x="20584" y="294729"/>
                    <a:pt x="0" y="274145"/>
                    <a:pt x="0" y="248753"/>
                  </a:cubicBezTo>
                  <a:lnTo>
                    <a:pt x="0" y="45975"/>
                  </a:lnTo>
                  <a:cubicBezTo>
                    <a:pt x="0" y="20584"/>
                    <a:pt x="20584" y="0"/>
                    <a:pt x="45975" y="0"/>
                  </a:cubicBezTo>
                  <a:close/>
                </a:path>
              </a:pathLst>
            </a:custGeom>
            <a:solidFill>
              <a:srgbClr val="f0eaeb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665255" cy="34235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r>
                <a:rPr lang="en-US" sz="20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사용자 레시피</a:t>
              </a:r>
              <a:endParaRPr lang="en-US" sz="20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  <a:p>
              <a:pPr algn="ctr">
                <a:lnSpc>
                  <a:spcPts val="2800"/>
                </a:lnSpc>
                <a:defRPr/>
              </a:pPr>
              <a:r>
                <a:rPr lang="en-US" sz="20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등록</a:t>
              </a:r>
              <a:endParaRPr lang="en-US" sz="20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2014804" y="7777835"/>
            <a:ext cx="2525890" cy="1119048"/>
            <a:chOff x="0" y="0"/>
            <a:chExt cx="665255" cy="29472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65255" cy="294729"/>
            </a:xfrm>
            <a:custGeom>
              <a:avLst/>
              <a:gdLst/>
              <a:rect l="l" t="t" r="r" b="b"/>
              <a:pathLst>
                <a:path w="665255" h="294729">
                  <a:moveTo>
                    <a:pt x="45975" y="0"/>
                  </a:moveTo>
                  <a:lnTo>
                    <a:pt x="619280" y="0"/>
                  </a:lnTo>
                  <a:cubicBezTo>
                    <a:pt x="631473" y="0"/>
                    <a:pt x="643167" y="4844"/>
                    <a:pt x="651789" y="13466"/>
                  </a:cubicBezTo>
                  <a:cubicBezTo>
                    <a:pt x="660411" y="22088"/>
                    <a:pt x="665255" y="33782"/>
                    <a:pt x="665255" y="45975"/>
                  </a:cubicBezTo>
                  <a:lnTo>
                    <a:pt x="665255" y="248753"/>
                  </a:lnTo>
                  <a:cubicBezTo>
                    <a:pt x="665255" y="274145"/>
                    <a:pt x="644671" y="294729"/>
                    <a:pt x="619280" y="294729"/>
                  </a:cubicBezTo>
                  <a:lnTo>
                    <a:pt x="45975" y="294729"/>
                  </a:lnTo>
                  <a:cubicBezTo>
                    <a:pt x="20584" y="294729"/>
                    <a:pt x="0" y="274145"/>
                    <a:pt x="0" y="248753"/>
                  </a:cubicBezTo>
                  <a:lnTo>
                    <a:pt x="0" y="45975"/>
                  </a:lnTo>
                  <a:cubicBezTo>
                    <a:pt x="0" y="20584"/>
                    <a:pt x="20584" y="0"/>
                    <a:pt x="45975" y="0"/>
                  </a:cubicBezTo>
                  <a:close/>
                </a:path>
              </a:pathLst>
            </a:custGeom>
            <a:solidFill>
              <a:srgbClr val="f0eaeb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665255" cy="34235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r>
                <a:rPr lang="en-US" sz="20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ＭＹ</a:t>
              </a:r>
              <a:endParaRPr lang="en-US" sz="20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 rot="0">
            <a:off x="4970560" y="6346531"/>
            <a:ext cx="11614311" cy="1119048"/>
            <a:chOff x="0" y="0"/>
            <a:chExt cx="3058913" cy="29472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058913" cy="294729"/>
            </a:xfrm>
            <a:custGeom>
              <a:avLst/>
              <a:gdLst/>
              <a:rect l="l" t="t" r="r" b="b"/>
              <a:pathLst>
                <a:path w="3058913" h="294729">
                  <a:moveTo>
                    <a:pt x="9999" y="0"/>
                  </a:moveTo>
                  <a:lnTo>
                    <a:pt x="3048914" y="0"/>
                  </a:lnTo>
                  <a:cubicBezTo>
                    <a:pt x="3051566" y="0"/>
                    <a:pt x="3054109" y="1053"/>
                    <a:pt x="3055985" y="2929"/>
                  </a:cubicBezTo>
                  <a:cubicBezTo>
                    <a:pt x="3057860" y="4804"/>
                    <a:pt x="3058913" y="7347"/>
                    <a:pt x="3058913" y="9999"/>
                  </a:cubicBezTo>
                  <a:lnTo>
                    <a:pt x="3058913" y="284730"/>
                  </a:lnTo>
                  <a:cubicBezTo>
                    <a:pt x="3058913" y="287382"/>
                    <a:pt x="3057860" y="289925"/>
                    <a:pt x="3055985" y="291800"/>
                  </a:cubicBezTo>
                  <a:cubicBezTo>
                    <a:pt x="3054109" y="293675"/>
                    <a:pt x="3051566" y="294729"/>
                    <a:pt x="3048914" y="294729"/>
                  </a:cubicBezTo>
                  <a:lnTo>
                    <a:pt x="9999" y="294729"/>
                  </a:lnTo>
                  <a:cubicBezTo>
                    <a:pt x="7347" y="294729"/>
                    <a:pt x="4804" y="293675"/>
                    <a:pt x="2929" y="291800"/>
                  </a:cubicBezTo>
                  <a:cubicBezTo>
                    <a:pt x="1053" y="289925"/>
                    <a:pt x="0" y="287382"/>
                    <a:pt x="0" y="284730"/>
                  </a:cubicBezTo>
                  <a:lnTo>
                    <a:pt x="0" y="9999"/>
                  </a:lnTo>
                  <a:cubicBezTo>
                    <a:pt x="0" y="7347"/>
                    <a:pt x="1053" y="4804"/>
                    <a:pt x="2929" y="2929"/>
                  </a:cubicBezTo>
                  <a:cubicBezTo>
                    <a:pt x="4804" y="1053"/>
                    <a:pt x="7347" y="0"/>
                    <a:pt x="9999" y="0"/>
                  </a:cubicBezTo>
                  <a:close/>
                </a:path>
              </a:pathLst>
            </a:custGeom>
            <a:solidFill>
              <a:srgbClr val="e3efe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058913" cy="332829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marL="345439" lvl="1" indent="-172720" algn="l">
                <a:lnSpc>
                  <a:spcPts val="2239"/>
                </a:lnSpc>
                <a:buFont typeface="Arial"/>
                <a:buChar char="•"/>
                <a:defRPr/>
              </a:pPr>
              <a:r>
                <a:rPr lang="en-US" sz="1599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사용자가 입력한 정보, 좋아요, 별점 순, 원하는 요리 시간, 난이도 설정, 다이어트 여부 ( 비건 음식 추천 )</a:t>
              </a:r>
              <a:endParaRPr lang="en-US" sz="1599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  <a:p>
              <a:pPr marL="345439" lvl="1" indent="-172720" algn="l">
                <a:lnSpc>
                  <a:spcPts val="2239"/>
                </a:lnSpc>
                <a:buFont typeface="Arial"/>
                <a:buChar char="•"/>
                <a:defRPr/>
              </a:pPr>
              <a:r>
                <a:rPr lang="en-US" sz="1599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레시피를 Speech 형태로 설명 ( </a:t>
              </a:r>
              <a:r>
                <a:rPr lang="en-US" sz="1599" b="1">
                  <a:solidFill>
                    <a:srgbClr val="004aad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Web Speech API </a:t>
              </a:r>
              <a:r>
                <a:rPr lang="en-US" sz="1599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) + 타이머 기능</a:t>
              </a:r>
              <a:endParaRPr lang="en-US" sz="1599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  <a:p>
              <a:pPr marL="345439" lvl="1" indent="-172720" algn="l">
                <a:lnSpc>
                  <a:spcPts val="2239"/>
                </a:lnSpc>
                <a:buFont typeface="Arial"/>
                <a:buChar char="•"/>
                <a:defRPr/>
              </a:pPr>
              <a:r>
                <a:rPr lang="en-US" sz="1599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레시피 재료를 추천 받아서 살 수 있음. ( </a:t>
              </a:r>
              <a:r>
                <a:rPr lang="en-US" sz="1599" b="1">
                  <a:solidFill>
                    <a:srgbClr val="004aad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쿠팡 파트너스 API</a:t>
              </a:r>
              <a:r>
                <a:rPr lang="en-US" sz="1599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 )</a:t>
              </a:r>
              <a:endParaRPr lang="en-US" sz="1599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4970560" y="4872988"/>
            <a:ext cx="11614311" cy="1119048"/>
            <a:chOff x="0" y="0"/>
            <a:chExt cx="3058913" cy="29472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058913" cy="294729"/>
            </a:xfrm>
            <a:custGeom>
              <a:avLst/>
              <a:gdLst/>
              <a:rect l="l" t="t" r="r" b="b"/>
              <a:pathLst>
                <a:path w="3058913" h="294729">
                  <a:moveTo>
                    <a:pt x="9999" y="0"/>
                  </a:moveTo>
                  <a:lnTo>
                    <a:pt x="3048914" y="0"/>
                  </a:lnTo>
                  <a:cubicBezTo>
                    <a:pt x="3051566" y="0"/>
                    <a:pt x="3054109" y="1053"/>
                    <a:pt x="3055985" y="2929"/>
                  </a:cubicBezTo>
                  <a:cubicBezTo>
                    <a:pt x="3057860" y="4804"/>
                    <a:pt x="3058913" y="7347"/>
                    <a:pt x="3058913" y="9999"/>
                  </a:cubicBezTo>
                  <a:lnTo>
                    <a:pt x="3058913" y="284730"/>
                  </a:lnTo>
                  <a:cubicBezTo>
                    <a:pt x="3058913" y="287382"/>
                    <a:pt x="3057860" y="289925"/>
                    <a:pt x="3055985" y="291800"/>
                  </a:cubicBezTo>
                  <a:cubicBezTo>
                    <a:pt x="3054109" y="293675"/>
                    <a:pt x="3051566" y="294729"/>
                    <a:pt x="3048914" y="294729"/>
                  </a:cubicBezTo>
                  <a:lnTo>
                    <a:pt x="9999" y="294729"/>
                  </a:lnTo>
                  <a:cubicBezTo>
                    <a:pt x="7347" y="294729"/>
                    <a:pt x="4804" y="293675"/>
                    <a:pt x="2929" y="291800"/>
                  </a:cubicBezTo>
                  <a:cubicBezTo>
                    <a:pt x="1053" y="289925"/>
                    <a:pt x="0" y="287382"/>
                    <a:pt x="0" y="284730"/>
                  </a:cubicBezTo>
                  <a:lnTo>
                    <a:pt x="0" y="9999"/>
                  </a:lnTo>
                  <a:cubicBezTo>
                    <a:pt x="0" y="7347"/>
                    <a:pt x="1053" y="4804"/>
                    <a:pt x="2929" y="2929"/>
                  </a:cubicBezTo>
                  <a:cubicBezTo>
                    <a:pt x="4804" y="1053"/>
                    <a:pt x="7347" y="0"/>
                    <a:pt x="9999" y="0"/>
                  </a:cubicBezTo>
                  <a:close/>
                </a:path>
              </a:pathLst>
            </a:custGeom>
            <a:solidFill>
              <a:srgbClr val="e3efe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058913" cy="332829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marL="345439" lvl="1" indent="-172720" algn="l">
                <a:lnSpc>
                  <a:spcPts val="2239"/>
                </a:lnSpc>
                <a:buFont typeface="Arial"/>
                <a:buChar char="•"/>
                <a:defRPr/>
              </a:pPr>
              <a:r>
                <a:rPr lang="en-US" sz="1599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입력 정보: 레시피 제목 및 소개, 최종 요리 사진, 도구, 재료 ( </a:t>
              </a:r>
              <a:r>
                <a:rPr lang="en-US" sz="1599" b="1">
                  <a:solidFill>
                    <a:srgbClr val="004aad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알레르기 유발 재료 체크</a:t>
              </a:r>
              <a:r>
                <a:rPr lang="en-US" sz="1599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 ),  카테고리,, 요리 단계, 시간, 인원, 팁</a:t>
              </a:r>
              <a:endParaRPr lang="en-US" sz="1599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  <a:p>
              <a:pPr marL="345439" lvl="1" indent="-172720" algn="l">
                <a:lnSpc>
                  <a:spcPts val="2239"/>
                </a:lnSpc>
                <a:buFont typeface="Arial"/>
                <a:buChar char="•"/>
                <a:defRPr/>
              </a:pPr>
              <a:r>
                <a:rPr lang="en-US" sz="1599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난이도 자동 설정 ( </a:t>
              </a:r>
              <a:r>
                <a:rPr lang="en-US" sz="1599" b="1">
                  <a:solidFill>
                    <a:srgbClr val="004aad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초보 환영, 보통, 어려움</a:t>
              </a:r>
              <a:r>
                <a:rPr lang="en-US" sz="1599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 ) -&gt; 점수 제도 ( </a:t>
              </a:r>
              <a:r>
                <a:rPr lang="en-US" sz="1599" b="1">
                  <a:solidFill>
                    <a:srgbClr val="004aad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시간, 요리 단계, 재료, 도구 </a:t>
              </a:r>
              <a:r>
                <a:rPr lang="en-US" sz="1599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)</a:t>
              </a:r>
              <a:endParaRPr lang="en-US" sz="1599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  <a:p>
              <a:pPr marL="345439" lvl="1" indent="-172720" algn="l">
                <a:lnSpc>
                  <a:spcPts val="2239"/>
                </a:lnSpc>
                <a:buFont typeface="Arial"/>
                <a:buChar char="•"/>
                <a:defRPr/>
              </a:pPr>
              <a:r>
                <a:rPr lang="en-US" sz="1599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입력한 사용자 레시피는 다른 사용자가 설정 화면을 통해 추천 받을 수 있음.</a:t>
              </a:r>
              <a:endParaRPr lang="en-US" sz="1599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 rot="0">
            <a:off x="4970560" y="7777835"/>
            <a:ext cx="11614311" cy="1119048"/>
            <a:chOff x="0" y="0"/>
            <a:chExt cx="3058913" cy="29472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058913" cy="294729"/>
            </a:xfrm>
            <a:custGeom>
              <a:avLst/>
              <a:gdLst/>
              <a:rect l="l" t="t" r="r" b="b"/>
              <a:pathLst>
                <a:path w="3058913" h="294729">
                  <a:moveTo>
                    <a:pt x="9999" y="0"/>
                  </a:moveTo>
                  <a:lnTo>
                    <a:pt x="3048914" y="0"/>
                  </a:lnTo>
                  <a:cubicBezTo>
                    <a:pt x="3051566" y="0"/>
                    <a:pt x="3054109" y="1053"/>
                    <a:pt x="3055985" y="2929"/>
                  </a:cubicBezTo>
                  <a:cubicBezTo>
                    <a:pt x="3057860" y="4804"/>
                    <a:pt x="3058913" y="7347"/>
                    <a:pt x="3058913" y="9999"/>
                  </a:cubicBezTo>
                  <a:lnTo>
                    <a:pt x="3058913" y="284730"/>
                  </a:lnTo>
                  <a:cubicBezTo>
                    <a:pt x="3058913" y="287382"/>
                    <a:pt x="3057860" y="289925"/>
                    <a:pt x="3055985" y="291800"/>
                  </a:cubicBezTo>
                  <a:cubicBezTo>
                    <a:pt x="3054109" y="293675"/>
                    <a:pt x="3051566" y="294729"/>
                    <a:pt x="3048914" y="294729"/>
                  </a:cubicBezTo>
                  <a:lnTo>
                    <a:pt x="9999" y="294729"/>
                  </a:lnTo>
                  <a:cubicBezTo>
                    <a:pt x="7347" y="294729"/>
                    <a:pt x="4804" y="293675"/>
                    <a:pt x="2929" y="291800"/>
                  </a:cubicBezTo>
                  <a:cubicBezTo>
                    <a:pt x="1053" y="289925"/>
                    <a:pt x="0" y="287382"/>
                    <a:pt x="0" y="284730"/>
                  </a:cubicBezTo>
                  <a:lnTo>
                    <a:pt x="0" y="9999"/>
                  </a:lnTo>
                  <a:cubicBezTo>
                    <a:pt x="0" y="7347"/>
                    <a:pt x="1053" y="4804"/>
                    <a:pt x="2929" y="2929"/>
                  </a:cubicBezTo>
                  <a:cubicBezTo>
                    <a:pt x="4804" y="1053"/>
                    <a:pt x="7347" y="0"/>
                    <a:pt x="9999" y="0"/>
                  </a:cubicBezTo>
                  <a:close/>
                </a:path>
              </a:pathLst>
            </a:custGeom>
            <a:solidFill>
              <a:srgbClr val="e3efe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058913" cy="332829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marL="345439" lvl="1" indent="-172720" algn="l">
                <a:lnSpc>
                  <a:spcPts val="2239"/>
                </a:lnSpc>
                <a:buFont typeface="Arial"/>
                <a:buChar char="•"/>
                <a:defRPr/>
              </a:pPr>
              <a:r>
                <a:rPr lang="en-US" sz="1599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사용자가 정보 입력 ( </a:t>
              </a:r>
              <a:r>
                <a:rPr lang="en-US" sz="1599" b="1">
                  <a:solidFill>
                    <a:srgbClr val="004aad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보유한 요리 도구, 요리 재료, 알레르기, 본인 SNS</a:t>
              </a:r>
              <a:r>
                <a:rPr lang="en-US" sz="1599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 ) </a:t>
              </a:r>
              <a:endParaRPr lang="en-US" sz="1599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  <a:p>
              <a:pPr marL="345439" lvl="1" indent="-172720" algn="l">
                <a:lnSpc>
                  <a:spcPts val="2239"/>
                </a:lnSpc>
                <a:buFont typeface="Arial"/>
                <a:buChar char="•"/>
                <a:defRPr/>
              </a:pPr>
              <a:r>
                <a:rPr lang="en-US" sz="1599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레시피 목록 확인 ( </a:t>
              </a:r>
              <a:r>
                <a:rPr lang="en-US" sz="1599" b="1">
                  <a:solidFill>
                    <a:srgbClr val="004aad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사용자가 직접 등록 </a:t>
              </a:r>
              <a:r>
                <a:rPr lang="en-US" sz="1599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)</a:t>
              </a:r>
              <a:endParaRPr lang="en-US" sz="1599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  <a:p>
              <a:pPr marL="345439" lvl="1" indent="-172720" algn="l">
                <a:lnSpc>
                  <a:spcPts val="2239"/>
                </a:lnSpc>
                <a:buFont typeface="Arial"/>
                <a:buChar char="•"/>
                <a:defRPr/>
              </a:pPr>
              <a:r>
                <a:rPr lang="en-US" sz="1599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레시피 목록 확인 ( </a:t>
              </a:r>
              <a:r>
                <a:rPr lang="en-US" sz="1599" b="1">
                  <a:solidFill>
                    <a:srgbClr val="004aad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좋아요, 별점 </a:t>
              </a:r>
              <a:r>
                <a:rPr lang="en-US" sz="1599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)</a:t>
              </a:r>
              <a:endParaRPr lang="en-US" sz="1599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78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76300" y="730372"/>
            <a:ext cx="16535400" cy="8826256"/>
            <a:chOff x="0" y="0"/>
            <a:chExt cx="4355002" cy="23246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7" name="Freeform 7"/>
          <p:cNvSpPr/>
          <p:nvPr/>
        </p:nvSpPr>
        <p:spPr>
          <a:xfrm>
            <a:off x="9644285" y="4537292"/>
            <a:ext cx="2868545" cy="1116584"/>
          </a:xfrm>
          <a:custGeom>
            <a:avLst/>
            <a:gdLst/>
            <a:rect l="l" t="t" r="r" b="b"/>
            <a:pathLst>
              <a:path w="2868545" h="1116584">
                <a:moveTo>
                  <a:pt x="0" y="0"/>
                </a:moveTo>
                <a:lnTo>
                  <a:pt x="2868545" y="0"/>
                </a:lnTo>
                <a:lnTo>
                  <a:pt x="2868545" y="1116583"/>
                </a:lnTo>
                <a:lnTo>
                  <a:pt x="0" y="11165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8" name="Freeform 8"/>
          <p:cNvSpPr/>
          <p:nvPr/>
        </p:nvSpPr>
        <p:spPr>
          <a:xfrm>
            <a:off x="4540694" y="4349698"/>
            <a:ext cx="1763623" cy="1862469"/>
          </a:xfrm>
          <a:custGeom>
            <a:avLst/>
            <a:gdLst/>
            <a:rect l="l" t="t" r="r" b="b"/>
            <a:pathLst>
              <a:path w="1763623" h="1862469">
                <a:moveTo>
                  <a:pt x="0" y="0"/>
                </a:moveTo>
                <a:lnTo>
                  <a:pt x="1763623" y="0"/>
                </a:lnTo>
                <a:lnTo>
                  <a:pt x="1763623" y="1862469"/>
                </a:lnTo>
                <a:lnTo>
                  <a:pt x="0" y="18624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9" name="Freeform 9"/>
          <p:cNvSpPr/>
          <p:nvPr/>
        </p:nvSpPr>
        <p:spPr>
          <a:xfrm>
            <a:off x="10079956" y="7979450"/>
            <a:ext cx="2044491" cy="1188251"/>
          </a:xfrm>
          <a:custGeom>
            <a:avLst/>
            <a:gdLst/>
            <a:rect l="l" t="t" r="r" b="b"/>
            <a:pathLst>
              <a:path w="2044491" h="1188251">
                <a:moveTo>
                  <a:pt x="0" y="0"/>
                </a:moveTo>
                <a:lnTo>
                  <a:pt x="2044490" y="0"/>
                </a:lnTo>
                <a:lnTo>
                  <a:pt x="2044490" y="1188251"/>
                </a:lnTo>
                <a:lnTo>
                  <a:pt x="0" y="11882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0" name="Freeform 10"/>
          <p:cNvSpPr/>
          <p:nvPr/>
        </p:nvSpPr>
        <p:spPr>
          <a:xfrm>
            <a:off x="7428328" y="3437043"/>
            <a:ext cx="1367450" cy="1658541"/>
          </a:xfrm>
          <a:custGeom>
            <a:avLst/>
            <a:gdLst/>
            <a:rect l="l" t="t" r="r" b="b"/>
            <a:pathLst>
              <a:path w="1367450" h="1658541">
                <a:moveTo>
                  <a:pt x="0" y="0"/>
                </a:moveTo>
                <a:lnTo>
                  <a:pt x="1367450" y="0"/>
                </a:lnTo>
                <a:lnTo>
                  <a:pt x="1367450" y="1658541"/>
                </a:lnTo>
                <a:lnTo>
                  <a:pt x="0" y="1658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1" name="Freeform 11"/>
          <p:cNvSpPr/>
          <p:nvPr/>
        </p:nvSpPr>
        <p:spPr>
          <a:xfrm>
            <a:off x="2014804" y="6835266"/>
            <a:ext cx="1660241" cy="1660241"/>
          </a:xfrm>
          <a:custGeom>
            <a:avLst/>
            <a:gdLst/>
            <a:rect l="l" t="t" r="r" b="b"/>
            <a:pathLst>
              <a:path w="1660241" h="1660241">
                <a:moveTo>
                  <a:pt x="0" y="0"/>
                </a:moveTo>
                <a:lnTo>
                  <a:pt x="1660241" y="0"/>
                </a:lnTo>
                <a:lnTo>
                  <a:pt x="1660241" y="1660241"/>
                </a:lnTo>
                <a:lnTo>
                  <a:pt x="0" y="16602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2" name="AutoShape 12"/>
          <p:cNvSpPr/>
          <p:nvPr/>
        </p:nvSpPr>
        <p:spPr>
          <a:xfrm>
            <a:off x="2821558" y="5190834"/>
            <a:ext cx="1201787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3" name="AutoShape 13"/>
          <p:cNvSpPr/>
          <p:nvPr/>
        </p:nvSpPr>
        <p:spPr>
          <a:xfrm>
            <a:off x="2844924" y="5095584"/>
            <a:ext cx="0" cy="690371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4" name="AutoShape 14"/>
          <p:cNvSpPr/>
          <p:nvPr/>
        </p:nvSpPr>
        <p:spPr>
          <a:xfrm>
            <a:off x="8686820" y="5238229"/>
            <a:ext cx="828155" cy="0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5" name="AutoShape 15"/>
          <p:cNvSpPr/>
          <p:nvPr/>
        </p:nvSpPr>
        <p:spPr>
          <a:xfrm>
            <a:off x="11078558" y="6777664"/>
            <a:ext cx="0" cy="1201787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6" name="AutoShape 16"/>
          <p:cNvSpPr/>
          <p:nvPr/>
        </p:nvSpPr>
        <p:spPr>
          <a:xfrm flipH="1">
            <a:off x="6818667" y="5238229"/>
            <a:ext cx="2382483" cy="521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7" name="Freeform 17"/>
          <p:cNvSpPr/>
          <p:nvPr/>
        </p:nvSpPr>
        <p:spPr>
          <a:xfrm>
            <a:off x="14827221" y="4398042"/>
            <a:ext cx="1585583" cy="1585583"/>
          </a:xfrm>
          <a:custGeom>
            <a:avLst/>
            <a:gdLst/>
            <a:rect l="l" t="t" r="r" b="b"/>
            <a:pathLst>
              <a:path w="1585583" h="1585583">
                <a:moveTo>
                  <a:pt x="0" y="0"/>
                </a:moveTo>
                <a:lnTo>
                  <a:pt x="1585583" y="0"/>
                </a:lnTo>
                <a:lnTo>
                  <a:pt x="1585583" y="1585583"/>
                </a:lnTo>
                <a:lnTo>
                  <a:pt x="0" y="15855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8" name="TextBox 18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05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411099" y="1694012"/>
            <a:ext cx="8091608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시스템 구성도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705727" y="6282906"/>
            <a:ext cx="3603675" cy="52746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129"/>
              </a:lnSpc>
              <a:defRPr/>
            </a:pPr>
            <a:r>
              <a:rPr lang="en-US" sz="1835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레시피 추천 및 사용자 정보 입력</a:t>
            </a:r>
            <a:endParaRPr lang="en-US" sz="1835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129"/>
              </a:lnSpc>
              <a:defRPr/>
            </a:pPr>
            <a:r>
              <a:rPr lang="en-US" sz="1835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UI 제공</a:t>
            </a:r>
            <a:endParaRPr lang="en-US" sz="1835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336527" y="8505374"/>
            <a:ext cx="1016794" cy="33382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  <a:defRPr/>
            </a:pPr>
            <a:r>
              <a:rPr lang="en-US" sz="18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정보 입력</a:t>
            </a:r>
            <a:endParaRPr lang="en-US" sz="18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654550" y="5655680"/>
            <a:ext cx="2895302" cy="67844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659"/>
              </a:lnSpc>
              <a:defRPr/>
            </a:pPr>
            <a:r>
              <a:rPr lang="en-US" sz="18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사용자 정보 데이터 처리 및</a:t>
            </a:r>
            <a:endParaRPr lang="en-US" sz="18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ctr">
              <a:lnSpc>
                <a:spcPts val="2659"/>
              </a:lnSpc>
              <a:spcBef>
                <a:spcPct val="0"/>
              </a:spcBef>
              <a:defRPr/>
            </a:pPr>
            <a:r>
              <a:rPr lang="en-US" sz="18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추천 알고리즘 생성</a:t>
            </a:r>
            <a:endParaRPr lang="en-US" sz="18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449312" y="9068117"/>
            <a:ext cx="1258491" cy="34258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  <a:defRPr/>
            </a:pPr>
            <a:r>
              <a:rPr lang="en-US" sz="18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데이터 저장</a:t>
            </a:r>
            <a:endParaRPr lang="en-US" sz="18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4" name="AutoShape 24"/>
          <p:cNvSpPr/>
          <p:nvPr/>
        </p:nvSpPr>
        <p:spPr>
          <a:xfrm flipV="1">
            <a:off x="11102201" y="6382911"/>
            <a:ext cx="0" cy="1282475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25" name="AutoShape 25"/>
          <p:cNvSpPr/>
          <p:nvPr/>
        </p:nvSpPr>
        <p:spPr>
          <a:xfrm flipH="1" flipV="1">
            <a:off x="12670170" y="5219277"/>
            <a:ext cx="1075477" cy="19473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26" name="AutoShape 26"/>
          <p:cNvSpPr/>
          <p:nvPr/>
        </p:nvSpPr>
        <p:spPr>
          <a:xfrm>
            <a:off x="2844924" y="5440769"/>
            <a:ext cx="0" cy="1123079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27" name="AutoShape 27"/>
          <p:cNvSpPr/>
          <p:nvPr/>
        </p:nvSpPr>
        <p:spPr>
          <a:xfrm>
            <a:off x="13746233" y="5238748"/>
            <a:ext cx="828228" cy="5096"/>
          </a:xfrm>
          <a:prstGeom prst="line">
            <a:avLst/>
          </a:prstGeom>
          <a:ln w="190500" cap="flat">
            <a:solidFill>
              <a:srgbClr val="000000"/>
            </a:solidFill>
            <a:prstDash val="solid"/>
            <a:headEnd w="sm" len="sm"/>
            <a:tailEnd type="arrow" w="med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28" name="TextBox 28"/>
          <p:cNvSpPr txBox="1"/>
          <p:nvPr/>
        </p:nvSpPr>
        <p:spPr>
          <a:xfrm>
            <a:off x="15128284" y="6102249"/>
            <a:ext cx="983456" cy="33665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  <a:defRPr/>
            </a:pPr>
            <a:r>
              <a:rPr lang="en-US" sz="18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외부 API</a:t>
            </a:r>
            <a:endParaRPr lang="en-US" sz="18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7785896" y="5453215"/>
            <a:ext cx="709464" cy="33798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  <a:defRPr/>
            </a:pPr>
            <a:r>
              <a:rPr lang="en-US" sz="18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로그인</a:t>
            </a:r>
            <a:endParaRPr lang="en-US" sz="18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78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76300" y="585711"/>
            <a:ext cx="16535400" cy="8970917"/>
            <a:chOff x="0" y="-38100"/>
            <a:chExt cx="4355002" cy="23627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7" name="TextBox 7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목차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138879" y="2333432"/>
            <a:ext cx="3000466" cy="52406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4226"/>
              </a:lnSpc>
              <a:spcBef>
                <a:spcPct val="0"/>
              </a:spcBef>
              <a:defRPr/>
            </a:pPr>
            <a:r>
              <a:rPr lang="en-US" sz="3019" b="1">
                <a:solidFill>
                  <a:srgbClr val="54545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LIST</a:t>
            </a:r>
            <a:endParaRPr lang="en-US" sz="3019" b="1">
              <a:solidFill>
                <a:srgbClr val="54545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400609" y="3730094"/>
            <a:ext cx="5171432" cy="456618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7200"/>
              </a:lnSpc>
              <a:defRPr/>
            </a:pPr>
            <a:r>
              <a:rPr lang="en-US" sz="3600" b="1">
                <a:solidFill>
                  <a:srgbClr val="000000"/>
                </a:solidFill>
                <a:latin typeface="윤고딕"/>
                <a:ea typeface="윤고딕"/>
                <a:cs typeface="윤고딕"/>
                <a:sym typeface="윤고딕"/>
              </a:rPr>
              <a:t>업무 분담</a:t>
            </a:r>
            <a:endParaRPr lang="en-US" sz="3600" b="1">
              <a:solidFill>
                <a:srgbClr val="000000"/>
              </a:solidFill>
              <a:latin typeface="윤고딕"/>
              <a:ea typeface="윤고딕"/>
              <a:cs typeface="윤고딕"/>
              <a:sym typeface="윤고딕"/>
            </a:endParaRPr>
          </a:p>
          <a:p>
            <a:pPr algn="l">
              <a:lnSpc>
                <a:spcPts val="7200"/>
              </a:lnSpc>
              <a:defRPr/>
            </a:pPr>
            <a:r>
              <a:rPr lang="en-US" sz="3600" b="1">
                <a:solidFill>
                  <a:srgbClr val="000000"/>
                </a:solidFill>
                <a:latin typeface="윤고딕"/>
                <a:ea typeface="윤고딕"/>
                <a:cs typeface="윤고딕"/>
                <a:sym typeface="윤고딕"/>
              </a:rPr>
              <a:t>종합 설계 수행 일정</a:t>
            </a:r>
            <a:endParaRPr lang="en-US" sz="3600" b="1">
              <a:solidFill>
                <a:srgbClr val="000000"/>
              </a:solidFill>
              <a:latin typeface="윤고딕"/>
              <a:ea typeface="윤고딕"/>
              <a:cs typeface="윤고딕"/>
              <a:sym typeface="윤고딕"/>
            </a:endParaRPr>
          </a:p>
          <a:p>
            <a:pPr algn="l">
              <a:lnSpc>
                <a:spcPts val="7200"/>
              </a:lnSpc>
              <a:defRPr/>
            </a:pPr>
            <a:r>
              <a:rPr lang="en-US" sz="3600" b="1">
                <a:solidFill>
                  <a:srgbClr val="000000"/>
                </a:solidFill>
                <a:latin typeface="윤고딕"/>
                <a:ea typeface="윤고딕"/>
                <a:cs typeface="윤고딕"/>
                <a:sym typeface="윤고딕"/>
              </a:rPr>
              <a:t>개발 환경 및 참고 문헌</a:t>
            </a:r>
            <a:endParaRPr lang="en-US" sz="3600" b="1">
              <a:solidFill>
                <a:srgbClr val="000000"/>
              </a:solidFill>
              <a:latin typeface="윤고딕"/>
              <a:ea typeface="윤고딕"/>
              <a:cs typeface="윤고딕"/>
              <a:sym typeface="윤고딕"/>
            </a:endParaRPr>
          </a:p>
          <a:p>
            <a:pPr algn="l">
              <a:lnSpc>
                <a:spcPts val="7200"/>
              </a:lnSpc>
              <a:defRPr/>
            </a:pPr>
            <a:r>
              <a:rPr lang="en-US" sz="3600" b="1">
                <a:solidFill>
                  <a:srgbClr val="000000"/>
                </a:solidFill>
                <a:latin typeface="윤고딕"/>
                <a:ea typeface="윤고딕"/>
                <a:cs typeface="윤고딕"/>
                <a:sym typeface="윤고딕"/>
              </a:rPr>
              <a:t>깃허브</a:t>
            </a:r>
            <a:endParaRPr lang="en-US" sz="3600" b="1">
              <a:solidFill>
                <a:srgbClr val="000000"/>
              </a:solidFill>
              <a:latin typeface="윤고딕"/>
              <a:ea typeface="윤고딕"/>
              <a:cs typeface="윤고딕"/>
              <a:sym typeface="윤고딕"/>
            </a:endParaRPr>
          </a:p>
          <a:p>
            <a:pPr algn="l">
              <a:lnSpc>
                <a:spcPts val="7200"/>
              </a:lnSpc>
              <a:defRPr/>
            </a:pPr>
            <a:r>
              <a:rPr lang="en-US" sz="3600" b="1">
                <a:solidFill>
                  <a:srgbClr val="000000"/>
                </a:solidFill>
                <a:latin typeface="윤고딕"/>
                <a:ea typeface="윤고딕"/>
                <a:cs typeface="윤고딕"/>
                <a:sym typeface="윤고딕"/>
              </a:rPr>
              <a:t>Q&amp;A</a:t>
            </a:r>
            <a:endParaRPr lang="en-US" sz="3600" b="1">
              <a:solidFill>
                <a:srgbClr val="000000"/>
              </a:solidFill>
              <a:latin typeface="윤고딕"/>
              <a:ea typeface="윤고딕"/>
              <a:cs typeface="윤고딕"/>
              <a:sym typeface="윤고딕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134307" y="3730094"/>
            <a:ext cx="4722758" cy="548058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7200"/>
              </a:lnSpc>
              <a:defRPr/>
            </a:pPr>
            <a:r>
              <a:rPr lang="en-US" sz="3600" b="1">
                <a:solidFill>
                  <a:srgbClr val="000000"/>
                </a:solidFill>
                <a:latin typeface="윤고딕"/>
                <a:ea typeface="윤고딕"/>
                <a:cs typeface="윤고딕"/>
                <a:sym typeface="윤고딕"/>
              </a:rPr>
              <a:t>주제 선정 배경</a:t>
            </a:r>
            <a:endParaRPr lang="en-US" sz="3600" b="1">
              <a:solidFill>
                <a:srgbClr val="000000"/>
              </a:solidFill>
              <a:latin typeface="윤고딕"/>
              <a:ea typeface="윤고딕"/>
              <a:cs typeface="윤고딕"/>
              <a:sym typeface="윤고딕"/>
            </a:endParaRPr>
          </a:p>
          <a:p>
            <a:pPr algn="l">
              <a:lnSpc>
                <a:spcPts val="7200"/>
              </a:lnSpc>
              <a:defRPr/>
            </a:pPr>
            <a:r>
              <a:rPr lang="en-US" sz="3600" b="1">
                <a:solidFill>
                  <a:srgbClr val="000000"/>
                </a:solidFill>
                <a:latin typeface="윤고딕"/>
                <a:ea typeface="윤고딕"/>
                <a:cs typeface="윤고딕"/>
                <a:sym typeface="윤고딕"/>
              </a:rPr>
              <a:t>관련 연구 및 차별점</a:t>
            </a:r>
            <a:endParaRPr lang="en-US" sz="3600" b="1">
              <a:solidFill>
                <a:srgbClr val="000000"/>
              </a:solidFill>
              <a:latin typeface="윤고딕"/>
              <a:ea typeface="윤고딕"/>
              <a:cs typeface="윤고딕"/>
              <a:sym typeface="윤고딕"/>
            </a:endParaRPr>
          </a:p>
          <a:p>
            <a:pPr algn="l">
              <a:lnSpc>
                <a:spcPts val="7200"/>
              </a:lnSpc>
              <a:defRPr/>
            </a:pPr>
            <a:r>
              <a:rPr lang="en-US" sz="3600" b="1">
                <a:solidFill>
                  <a:srgbClr val="000000"/>
                </a:solidFill>
                <a:latin typeface="윤고딕"/>
                <a:ea typeface="윤고딕"/>
                <a:cs typeface="윤고딕"/>
                <a:sym typeface="윤고딕"/>
              </a:rPr>
              <a:t>전체 시스템 수행 과정</a:t>
            </a:r>
            <a:endParaRPr lang="en-US" sz="3600" b="1">
              <a:solidFill>
                <a:srgbClr val="000000"/>
              </a:solidFill>
              <a:latin typeface="윤고딕"/>
              <a:ea typeface="윤고딕"/>
              <a:cs typeface="윤고딕"/>
              <a:sym typeface="윤고딕"/>
            </a:endParaRPr>
          </a:p>
          <a:p>
            <a:pPr algn="l">
              <a:lnSpc>
                <a:spcPts val="7200"/>
              </a:lnSpc>
              <a:defRPr/>
            </a:pPr>
            <a:r>
              <a:rPr lang="en-US" sz="3600" b="1">
                <a:solidFill>
                  <a:srgbClr val="000000"/>
                </a:solidFill>
                <a:latin typeface="윤고딕"/>
                <a:ea typeface="윤고딕"/>
                <a:cs typeface="윤고딕"/>
                <a:sym typeface="윤고딕"/>
              </a:rPr>
              <a:t>주요 기능</a:t>
            </a:r>
            <a:endParaRPr lang="en-US" sz="3600" b="1">
              <a:solidFill>
                <a:srgbClr val="000000"/>
              </a:solidFill>
              <a:latin typeface="윤고딕"/>
              <a:ea typeface="윤고딕"/>
              <a:cs typeface="윤고딕"/>
              <a:sym typeface="윤고딕"/>
            </a:endParaRPr>
          </a:p>
          <a:p>
            <a:pPr algn="l">
              <a:lnSpc>
                <a:spcPts val="7200"/>
              </a:lnSpc>
              <a:defRPr/>
            </a:pPr>
            <a:r>
              <a:rPr lang="en-US" sz="3600" b="1">
                <a:solidFill>
                  <a:srgbClr val="000000"/>
                </a:solidFill>
                <a:latin typeface="윤고딕"/>
                <a:ea typeface="윤고딕"/>
                <a:cs typeface="윤고딕"/>
                <a:sym typeface="윤고딕"/>
              </a:rPr>
              <a:t>시스템 구성도</a:t>
            </a:r>
            <a:endParaRPr lang="en-US" sz="3600" b="1">
              <a:solidFill>
                <a:srgbClr val="000000"/>
              </a:solidFill>
              <a:latin typeface="윤고딕"/>
              <a:ea typeface="윤고딕"/>
              <a:cs typeface="윤고딕"/>
              <a:sym typeface="윤고딕"/>
            </a:endParaRPr>
          </a:p>
          <a:p>
            <a:pPr algn="l">
              <a:lnSpc>
                <a:spcPts val="7200"/>
              </a:lnSpc>
              <a:defRPr/>
            </a:pPr>
            <a:r>
              <a:rPr lang="en-US" sz="3600" b="1">
                <a:solidFill>
                  <a:srgbClr val="000000"/>
                </a:solidFill>
                <a:latin typeface="윤고딕"/>
                <a:ea typeface="윤고딕"/>
                <a:cs typeface="윤고딕"/>
                <a:sym typeface="윤고딕"/>
              </a:rPr>
              <a:t>개발 효과</a:t>
            </a:r>
            <a:endParaRPr lang="en-US" sz="3600" b="1">
              <a:solidFill>
                <a:srgbClr val="000000"/>
              </a:solidFill>
              <a:latin typeface="윤고딕"/>
              <a:ea typeface="윤고딕"/>
              <a:cs typeface="윤고딕"/>
              <a:sym typeface="윤고딕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138879" y="3730094"/>
            <a:ext cx="1136015" cy="548058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7200"/>
              </a:lnSpc>
              <a:defRPr/>
            </a:pPr>
            <a:r>
              <a:rPr lang="en-US" sz="3600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01</a:t>
            </a:r>
            <a:endParaRPr lang="en-US" sz="3600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l">
              <a:lnSpc>
                <a:spcPts val="7200"/>
              </a:lnSpc>
              <a:defRPr/>
            </a:pPr>
            <a:r>
              <a:rPr lang="en-US" sz="3600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02</a:t>
            </a:r>
            <a:endParaRPr lang="en-US" sz="3600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l">
              <a:lnSpc>
                <a:spcPts val="7200"/>
              </a:lnSpc>
              <a:defRPr/>
            </a:pPr>
            <a:r>
              <a:rPr lang="en-US" sz="3600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03</a:t>
            </a:r>
            <a:endParaRPr lang="en-US" sz="3600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l">
              <a:lnSpc>
                <a:spcPts val="7200"/>
              </a:lnSpc>
              <a:defRPr/>
            </a:pPr>
            <a:r>
              <a:rPr lang="en-US" sz="3600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04</a:t>
            </a:r>
            <a:endParaRPr lang="en-US" sz="3600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l">
              <a:lnSpc>
                <a:spcPts val="7200"/>
              </a:lnSpc>
              <a:defRPr/>
            </a:pPr>
            <a:r>
              <a:rPr lang="en-US" sz="3600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05</a:t>
            </a:r>
            <a:endParaRPr lang="en-US" sz="3600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l">
              <a:lnSpc>
                <a:spcPts val="7200"/>
              </a:lnSpc>
              <a:defRPr/>
            </a:pPr>
            <a:r>
              <a:rPr lang="en-US" sz="3600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06</a:t>
            </a:r>
            <a:endParaRPr lang="en-US" sz="3600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405180" y="3730094"/>
            <a:ext cx="1136015" cy="456618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7200"/>
              </a:lnSpc>
              <a:defRPr/>
            </a:pPr>
            <a:r>
              <a:rPr lang="en-US" sz="3600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07</a:t>
            </a:r>
            <a:endParaRPr lang="en-US" sz="3600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l">
              <a:lnSpc>
                <a:spcPts val="7200"/>
              </a:lnSpc>
              <a:defRPr/>
            </a:pPr>
            <a:r>
              <a:rPr lang="en-US" sz="3600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08</a:t>
            </a:r>
            <a:endParaRPr lang="en-US" sz="3600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l">
              <a:lnSpc>
                <a:spcPts val="7200"/>
              </a:lnSpc>
              <a:defRPr/>
            </a:pPr>
            <a:r>
              <a:rPr lang="en-US" sz="3600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09</a:t>
            </a:r>
            <a:endParaRPr lang="en-US" sz="3600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l">
              <a:lnSpc>
                <a:spcPts val="7200"/>
              </a:lnSpc>
              <a:defRPr/>
            </a:pPr>
            <a:r>
              <a:rPr lang="en-US" sz="3600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10</a:t>
            </a:r>
            <a:endParaRPr lang="en-US" sz="3600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  <a:p>
            <a:pPr algn="l">
              <a:lnSpc>
                <a:spcPts val="7200"/>
              </a:lnSpc>
              <a:defRPr/>
            </a:pPr>
            <a:r>
              <a:rPr lang="en-US" sz="3600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11</a:t>
            </a:r>
            <a:endParaRPr lang="en-US" sz="3600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78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95350" y="730372"/>
            <a:ext cx="16535400" cy="8826256"/>
            <a:chOff x="0" y="0"/>
            <a:chExt cx="4355002" cy="23246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55002" cy="2324611"/>
            </a:xfrm>
            <a:custGeom>
              <a:avLst/>
              <a:gdLst/>
              <a:ahLst/>
              <a:cxnLst/>
              <a:rect r="r" b="b" t="t" l="l"/>
              <a:pathLst>
                <a:path h="2324611" w="4355002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grpSp>
        <p:nvGrpSpPr>
          <p:cNvPr id="7" name="Group 7"/>
          <p:cNvGrpSpPr/>
          <p:nvPr/>
        </p:nvGrpSpPr>
        <p:grpSpPr>
          <a:xfrm rot="0">
            <a:off x="1903771" y="3556257"/>
            <a:ext cx="3467820" cy="669435"/>
            <a:chOff x="0" y="0"/>
            <a:chExt cx="913335" cy="17631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3335" cy="176312"/>
            </a:xfrm>
            <a:custGeom>
              <a:avLst/>
              <a:gdLst/>
              <a:rect l="l" t="t" r="r" b="b"/>
              <a:pathLst>
                <a:path w="913335" h="176312">
                  <a:moveTo>
                    <a:pt x="33488" y="0"/>
                  </a:moveTo>
                  <a:lnTo>
                    <a:pt x="879848" y="0"/>
                  </a:lnTo>
                  <a:cubicBezTo>
                    <a:pt x="898342" y="0"/>
                    <a:pt x="913335" y="14993"/>
                    <a:pt x="913335" y="33488"/>
                  </a:cubicBezTo>
                  <a:lnTo>
                    <a:pt x="913335" y="142825"/>
                  </a:lnTo>
                  <a:cubicBezTo>
                    <a:pt x="913335" y="151706"/>
                    <a:pt x="909807" y="160224"/>
                    <a:pt x="903527" y="166504"/>
                  </a:cubicBezTo>
                  <a:cubicBezTo>
                    <a:pt x="897247" y="172784"/>
                    <a:pt x="888729" y="176312"/>
                    <a:pt x="879848" y="176312"/>
                  </a:cubicBezTo>
                  <a:lnTo>
                    <a:pt x="33488" y="176312"/>
                  </a:lnTo>
                  <a:cubicBezTo>
                    <a:pt x="24606" y="176312"/>
                    <a:pt x="16088" y="172784"/>
                    <a:pt x="9808" y="166504"/>
                  </a:cubicBezTo>
                  <a:cubicBezTo>
                    <a:pt x="3528" y="160224"/>
                    <a:pt x="0" y="151706"/>
                    <a:pt x="0" y="142825"/>
                  </a:cubicBezTo>
                  <a:lnTo>
                    <a:pt x="0" y="33488"/>
                  </a:lnTo>
                  <a:cubicBezTo>
                    <a:pt x="0" y="24606"/>
                    <a:pt x="3528" y="16088"/>
                    <a:pt x="9808" y="9808"/>
                  </a:cubicBezTo>
                  <a:cubicBezTo>
                    <a:pt x="16088" y="3528"/>
                    <a:pt x="24606" y="0"/>
                    <a:pt x="33488" y="0"/>
                  </a:cubicBezTo>
                  <a:close/>
                </a:path>
              </a:pathLst>
            </a:custGeom>
            <a:solidFill>
              <a:srgbClr val="f0eaeb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913335" cy="214412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marL="388620" lvl="1" indent="-194310" algn="ctr">
                <a:lnSpc>
                  <a:spcPts val="2520"/>
                </a:lnSpc>
                <a:buFont typeface="Arial"/>
                <a:buChar char="•"/>
                <a:defRPr/>
              </a:pPr>
              <a:endParaRPr lang="ko-KR" altLang="en-US" b="1"/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2017610" y="4444767"/>
            <a:ext cx="2154224" cy="215422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0"/>
                </a:lnSpc>
                <a:defRPr/>
              </a:pPr>
              <a:r>
                <a:rPr lang="en-US" sz="21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요리하기 쉬운</a:t>
              </a:r>
              <a:endParaRPr lang="en-US" sz="21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  <a:p>
              <a:pPr algn="ctr">
                <a:lnSpc>
                  <a:spcPts val="2940"/>
                </a:lnSpc>
                <a:defRPr/>
              </a:pPr>
              <a:r>
                <a:rPr lang="en-US" sz="21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레시피 추천</a:t>
              </a:r>
              <a:endParaRPr lang="en-US" sz="21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017610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06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411099" y="1694012"/>
            <a:ext cx="9715399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개발 효과 및 성능 지표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017610" y="3608274"/>
            <a:ext cx="3132875" cy="49872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011"/>
              </a:lnSpc>
              <a:spcBef>
                <a:spcPct val="0"/>
              </a:spcBef>
              <a:defRPr/>
            </a:pPr>
            <a:r>
              <a:rPr lang="en-US" sz="2865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개발 효과</a:t>
            </a:r>
            <a:endParaRPr lang="en-US" sz="2865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grpSp>
        <p:nvGrpSpPr>
          <p:cNvPr id="16" name="Group 16"/>
          <p:cNvGrpSpPr/>
          <p:nvPr/>
        </p:nvGrpSpPr>
        <p:grpSpPr>
          <a:xfrm rot="0">
            <a:off x="5042249" y="4435213"/>
            <a:ext cx="2154224" cy="215422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0"/>
                </a:lnSpc>
                <a:defRPr/>
              </a:pPr>
              <a:r>
                <a:rPr lang="en-US" sz="21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알레르기</a:t>
              </a:r>
              <a:endParaRPr lang="en-US" sz="21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  <a:p>
              <a:pPr algn="ctr">
                <a:lnSpc>
                  <a:spcPts val="2940"/>
                </a:lnSpc>
                <a:defRPr/>
              </a:pPr>
              <a:r>
                <a:rPr lang="en-US" sz="21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예방</a:t>
              </a:r>
              <a:endParaRPr lang="en-US" sz="21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8066888" y="4444767"/>
            <a:ext cx="2154224" cy="215422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0"/>
                </a:lnSpc>
                <a:defRPr/>
              </a:pPr>
              <a:r>
                <a:rPr lang="en-US" sz="21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건강</a:t>
              </a:r>
              <a:endParaRPr lang="en-US" sz="21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11087887" y="4444767"/>
            <a:ext cx="2154224" cy="2154224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0"/>
                </a:lnSpc>
                <a:defRPr/>
              </a:pPr>
              <a:r>
                <a:rPr lang="en-US" sz="21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요리 코칭 </a:t>
              </a:r>
              <a:endParaRPr lang="en-US" sz="21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  <a:p>
              <a:pPr algn="ctr">
                <a:lnSpc>
                  <a:spcPts val="2940"/>
                </a:lnSpc>
                <a:defRPr/>
              </a:pPr>
              <a:r>
                <a:rPr lang="en-US" sz="21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서비스</a:t>
              </a:r>
              <a:endParaRPr lang="en-US" sz="21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 rot="0">
            <a:off x="14108886" y="4435213"/>
            <a:ext cx="2154224" cy="2154224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0"/>
                </a:lnSpc>
                <a:defRPr/>
              </a:pPr>
              <a:r>
                <a:rPr lang="en-US" sz="21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주변 상점 </a:t>
              </a:r>
              <a:endParaRPr lang="en-US" sz="21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  <a:p>
              <a:pPr algn="ctr">
                <a:lnSpc>
                  <a:spcPts val="2940"/>
                </a:lnSpc>
                <a:defRPr/>
              </a:pPr>
              <a:r>
                <a:rPr lang="en-US" sz="21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추천</a:t>
              </a:r>
              <a:endParaRPr lang="en-US" sz="21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 rot="0">
            <a:off x="1903771" y="7812881"/>
            <a:ext cx="6424722" cy="616016"/>
            <a:chOff x="0" y="0"/>
            <a:chExt cx="1692108" cy="16224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692108" cy="162243"/>
            </a:xfrm>
            <a:custGeom>
              <a:avLst/>
              <a:gdLst/>
              <a:rect l="l" t="t" r="r" b="b"/>
              <a:pathLst>
                <a:path w="1692108" h="162243">
                  <a:moveTo>
                    <a:pt x="18075" y="0"/>
                  </a:moveTo>
                  <a:lnTo>
                    <a:pt x="1674033" y="0"/>
                  </a:lnTo>
                  <a:cubicBezTo>
                    <a:pt x="1684015" y="0"/>
                    <a:pt x="1692108" y="8093"/>
                    <a:pt x="1692108" y="18075"/>
                  </a:cubicBezTo>
                  <a:lnTo>
                    <a:pt x="1692108" y="144168"/>
                  </a:lnTo>
                  <a:cubicBezTo>
                    <a:pt x="1692108" y="148961"/>
                    <a:pt x="1690204" y="153559"/>
                    <a:pt x="1686814" y="156949"/>
                  </a:cubicBezTo>
                  <a:cubicBezTo>
                    <a:pt x="1683424" y="160339"/>
                    <a:pt x="1678827" y="162243"/>
                    <a:pt x="1674033" y="162243"/>
                  </a:cubicBezTo>
                  <a:lnTo>
                    <a:pt x="18075" y="162243"/>
                  </a:lnTo>
                  <a:cubicBezTo>
                    <a:pt x="13281" y="162243"/>
                    <a:pt x="8684" y="160339"/>
                    <a:pt x="5294" y="156949"/>
                  </a:cubicBezTo>
                  <a:cubicBezTo>
                    <a:pt x="1904" y="153559"/>
                    <a:pt x="0" y="148961"/>
                    <a:pt x="0" y="144168"/>
                  </a:cubicBezTo>
                  <a:lnTo>
                    <a:pt x="0" y="18075"/>
                  </a:lnTo>
                  <a:cubicBezTo>
                    <a:pt x="0" y="13281"/>
                    <a:pt x="1904" y="8684"/>
                    <a:pt x="5294" y="5294"/>
                  </a:cubicBezTo>
                  <a:cubicBezTo>
                    <a:pt x="8684" y="1904"/>
                    <a:pt x="13281" y="0"/>
                    <a:pt x="18075" y="0"/>
                  </a:cubicBezTo>
                  <a:close/>
                </a:path>
              </a:pathLst>
            </a:custGeom>
            <a:solidFill>
              <a:srgbClr val="e3efef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692108" cy="20034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l">
                <a:lnSpc>
                  <a:spcPts val="2940"/>
                </a:lnSpc>
                <a:defRPr/>
              </a:pPr>
              <a:r>
                <a:rPr lang="en-US" sz="21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     플랫폼 앱페이지 및 SW 반응속도 : 2초</a:t>
              </a:r>
              <a:endParaRPr lang="en-US" sz="21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grpSp>
        <p:nvGrpSpPr>
          <p:cNvPr id="31" name="Group 31"/>
          <p:cNvGrpSpPr/>
          <p:nvPr/>
        </p:nvGrpSpPr>
        <p:grpSpPr>
          <a:xfrm rot="0">
            <a:off x="1875196" y="8641453"/>
            <a:ext cx="6424722" cy="616016"/>
            <a:chOff x="0" y="0"/>
            <a:chExt cx="1692108" cy="16224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692108" cy="162243"/>
            </a:xfrm>
            <a:custGeom>
              <a:avLst/>
              <a:gdLst/>
              <a:rect l="l" t="t" r="r" b="b"/>
              <a:pathLst>
                <a:path w="1692108" h="162243">
                  <a:moveTo>
                    <a:pt x="18075" y="0"/>
                  </a:moveTo>
                  <a:lnTo>
                    <a:pt x="1674033" y="0"/>
                  </a:lnTo>
                  <a:cubicBezTo>
                    <a:pt x="1684015" y="0"/>
                    <a:pt x="1692108" y="8093"/>
                    <a:pt x="1692108" y="18075"/>
                  </a:cubicBezTo>
                  <a:lnTo>
                    <a:pt x="1692108" y="144168"/>
                  </a:lnTo>
                  <a:cubicBezTo>
                    <a:pt x="1692108" y="148961"/>
                    <a:pt x="1690204" y="153559"/>
                    <a:pt x="1686814" y="156949"/>
                  </a:cubicBezTo>
                  <a:cubicBezTo>
                    <a:pt x="1683424" y="160339"/>
                    <a:pt x="1678827" y="162243"/>
                    <a:pt x="1674033" y="162243"/>
                  </a:cubicBezTo>
                  <a:lnTo>
                    <a:pt x="18075" y="162243"/>
                  </a:lnTo>
                  <a:cubicBezTo>
                    <a:pt x="13281" y="162243"/>
                    <a:pt x="8684" y="160339"/>
                    <a:pt x="5294" y="156949"/>
                  </a:cubicBezTo>
                  <a:cubicBezTo>
                    <a:pt x="1904" y="153559"/>
                    <a:pt x="0" y="148961"/>
                    <a:pt x="0" y="144168"/>
                  </a:cubicBezTo>
                  <a:lnTo>
                    <a:pt x="0" y="18075"/>
                  </a:lnTo>
                  <a:cubicBezTo>
                    <a:pt x="0" y="13281"/>
                    <a:pt x="1904" y="8684"/>
                    <a:pt x="5294" y="5294"/>
                  </a:cubicBezTo>
                  <a:cubicBezTo>
                    <a:pt x="8684" y="1904"/>
                    <a:pt x="13281" y="0"/>
                    <a:pt x="18075" y="0"/>
                  </a:cubicBezTo>
                  <a:close/>
                </a:path>
              </a:pathLst>
            </a:custGeom>
            <a:solidFill>
              <a:srgbClr val="e3efef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692108" cy="20034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l">
                <a:lnSpc>
                  <a:spcPts val="2940"/>
                </a:lnSpc>
                <a:defRPr/>
              </a:pPr>
              <a:r>
                <a:rPr lang="en-US" sz="21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      API 연동 플랫폼 건수 : 8건</a:t>
              </a:r>
              <a:endParaRPr lang="en-US" sz="21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 rot="0">
            <a:off x="9289372" y="8641453"/>
            <a:ext cx="6424722" cy="616016"/>
            <a:chOff x="0" y="0"/>
            <a:chExt cx="1692108" cy="16224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692108" cy="162243"/>
            </a:xfrm>
            <a:custGeom>
              <a:avLst/>
              <a:gdLst/>
              <a:rect l="l" t="t" r="r" b="b"/>
              <a:pathLst>
                <a:path w="1692108" h="162243">
                  <a:moveTo>
                    <a:pt x="18075" y="0"/>
                  </a:moveTo>
                  <a:lnTo>
                    <a:pt x="1674033" y="0"/>
                  </a:lnTo>
                  <a:cubicBezTo>
                    <a:pt x="1684015" y="0"/>
                    <a:pt x="1692108" y="8093"/>
                    <a:pt x="1692108" y="18075"/>
                  </a:cubicBezTo>
                  <a:lnTo>
                    <a:pt x="1692108" y="144168"/>
                  </a:lnTo>
                  <a:cubicBezTo>
                    <a:pt x="1692108" y="148961"/>
                    <a:pt x="1690204" y="153559"/>
                    <a:pt x="1686814" y="156949"/>
                  </a:cubicBezTo>
                  <a:cubicBezTo>
                    <a:pt x="1683424" y="160339"/>
                    <a:pt x="1678827" y="162243"/>
                    <a:pt x="1674033" y="162243"/>
                  </a:cubicBezTo>
                  <a:lnTo>
                    <a:pt x="18075" y="162243"/>
                  </a:lnTo>
                  <a:cubicBezTo>
                    <a:pt x="13281" y="162243"/>
                    <a:pt x="8684" y="160339"/>
                    <a:pt x="5294" y="156949"/>
                  </a:cubicBezTo>
                  <a:cubicBezTo>
                    <a:pt x="1904" y="153559"/>
                    <a:pt x="0" y="148961"/>
                    <a:pt x="0" y="144168"/>
                  </a:cubicBezTo>
                  <a:lnTo>
                    <a:pt x="0" y="18075"/>
                  </a:lnTo>
                  <a:cubicBezTo>
                    <a:pt x="0" y="13281"/>
                    <a:pt x="1904" y="8684"/>
                    <a:pt x="5294" y="5294"/>
                  </a:cubicBezTo>
                  <a:cubicBezTo>
                    <a:pt x="8684" y="1904"/>
                    <a:pt x="13281" y="0"/>
                    <a:pt x="18075" y="0"/>
                  </a:cubicBezTo>
                  <a:close/>
                </a:path>
              </a:pathLst>
            </a:custGeom>
            <a:solidFill>
              <a:srgbClr val="e3efef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1692108" cy="20034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l">
                <a:lnSpc>
                  <a:spcPts val="2940"/>
                </a:lnSpc>
                <a:defRPr/>
              </a:pPr>
              <a:r>
                <a:rPr lang="en-US" sz="21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    트래픽관련, 동시접속자수 : 50명</a:t>
              </a:r>
              <a:endParaRPr lang="en-US" sz="21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grpSp>
        <p:nvGrpSpPr>
          <p:cNvPr id="37" name="Group 37"/>
          <p:cNvGrpSpPr/>
          <p:nvPr/>
        </p:nvGrpSpPr>
        <p:grpSpPr>
          <a:xfrm rot="0">
            <a:off x="9289372" y="7812881"/>
            <a:ext cx="6424722" cy="616016"/>
            <a:chOff x="0" y="0"/>
            <a:chExt cx="1692108" cy="162243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692108" cy="162243"/>
            </a:xfrm>
            <a:custGeom>
              <a:avLst/>
              <a:gdLst/>
              <a:rect l="l" t="t" r="r" b="b"/>
              <a:pathLst>
                <a:path w="1692108" h="162243">
                  <a:moveTo>
                    <a:pt x="18075" y="0"/>
                  </a:moveTo>
                  <a:lnTo>
                    <a:pt x="1674033" y="0"/>
                  </a:lnTo>
                  <a:cubicBezTo>
                    <a:pt x="1684015" y="0"/>
                    <a:pt x="1692108" y="8093"/>
                    <a:pt x="1692108" y="18075"/>
                  </a:cubicBezTo>
                  <a:lnTo>
                    <a:pt x="1692108" y="144168"/>
                  </a:lnTo>
                  <a:cubicBezTo>
                    <a:pt x="1692108" y="148961"/>
                    <a:pt x="1690204" y="153559"/>
                    <a:pt x="1686814" y="156949"/>
                  </a:cubicBezTo>
                  <a:cubicBezTo>
                    <a:pt x="1683424" y="160339"/>
                    <a:pt x="1678827" y="162243"/>
                    <a:pt x="1674033" y="162243"/>
                  </a:cubicBezTo>
                  <a:lnTo>
                    <a:pt x="18075" y="162243"/>
                  </a:lnTo>
                  <a:cubicBezTo>
                    <a:pt x="13281" y="162243"/>
                    <a:pt x="8684" y="160339"/>
                    <a:pt x="5294" y="156949"/>
                  </a:cubicBezTo>
                  <a:cubicBezTo>
                    <a:pt x="1904" y="153559"/>
                    <a:pt x="0" y="148961"/>
                    <a:pt x="0" y="144168"/>
                  </a:cubicBezTo>
                  <a:lnTo>
                    <a:pt x="0" y="18075"/>
                  </a:lnTo>
                  <a:cubicBezTo>
                    <a:pt x="0" y="13281"/>
                    <a:pt x="1904" y="8684"/>
                    <a:pt x="5294" y="5294"/>
                  </a:cubicBezTo>
                  <a:cubicBezTo>
                    <a:pt x="8684" y="1904"/>
                    <a:pt x="13281" y="0"/>
                    <a:pt x="18075" y="0"/>
                  </a:cubicBezTo>
                  <a:close/>
                </a:path>
              </a:pathLst>
            </a:custGeom>
            <a:solidFill>
              <a:srgbClr val="e3efef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1692108" cy="20034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0"/>
                </a:lnSpc>
                <a:defRPr/>
              </a:pPr>
              <a:r>
                <a:rPr lang="en-US" sz="21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DB로 구성된 데이터 건수 : 500건, DB응답속도 1초</a:t>
              </a:r>
              <a:endParaRPr lang="en-US" sz="21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grpSp>
        <p:nvGrpSpPr>
          <p:cNvPr id="40" name="Group 40"/>
          <p:cNvGrpSpPr/>
          <p:nvPr/>
        </p:nvGrpSpPr>
        <p:grpSpPr>
          <a:xfrm rot="0">
            <a:off x="1903771" y="6818067"/>
            <a:ext cx="3467820" cy="669435"/>
            <a:chOff x="0" y="0"/>
            <a:chExt cx="913335" cy="176312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913335" cy="176312"/>
            </a:xfrm>
            <a:custGeom>
              <a:avLst/>
              <a:gdLst/>
              <a:rect l="l" t="t" r="r" b="b"/>
              <a:pathLst>
                <a:path w="913335" h="176312">
                  <a:moveTo>
                    <a:pt x="33488" y="0"/>
                  </a:moveTo>
                  <a:lnTo>
                    <a:pt x="879848" y="0"/>
                  </a:lnTo>
                  <a:cubicBezTo>
                    <a:pt x="898342" y="0"/>
                    <a:pt x="913335" y="14993"/>
                    <a:pt x="913335" y="33488"/>
                  </a:cubicBezTo>
                  <a:lnTo>
                    <a:pt x="913335" y="142825"/>
                  </a:lnTo>
                  <a:cubicBezTo>
                    <a:pt x="913335" y="151706"/>
                    <a:pt x="909807" y="160224"/>
                    <a:pt x="903527" y="166504"/>
                  </a:cubicBezTo>
                  <a:cubicBezTo>
                    <a:pt x="897247" y="172784"/>
                    <a:pt x="888729" y="176312"/>
                    <a:pt x="879848" y="176312"/>
                  </a:cubicBezTo>
                  <a:lnTo>
                    <a:pt x="33488" y="176312"/>
                  </a:lnTo>
                  <a:cubicBezTo>
                    <a:pt x="24606" y="176312"/>
                    <a:pt x="16088" y="172784"/>
                    <a:pt x="9808" y="166504"/>
                  </a:cubicBezTo>
                  <a:cubicBezTo>
                    <a:pt x="3528" y="160224"/>
                    <a:pt x="0" y="151706"/>
                    <a:pt x="0" y="142825"/>
                  </a:cubicBezTo>
                  <a:lnTo>
                    <a:pt x="0" y="33488"/>
                  </a:lnTo>
                  <a:cubicBezTo>
                    <a:pt x="0" y="24606"/>
                    <a:pt x="3528" y="16088"/>
                    <a:pt x="9808" y="9808"/>
                  </a:cubicBezTo>
                  <a:cubicBezTo>
                    <a:pt x="16088" y="3528"/>
                    <a:pt x="24606" y="0"/>
                    <a:pt x="33488" y="0"/>
                  </a:cubicBezTo>
                  <a:close/>
                </a:path>
              </a:pathLst>
            </a:custGeom>
            <a:solidFill>
              <a:srgbClr val="f0eaeb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913335" cy="214412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marL="388620" lvl="1" indent="-194310" algn="ctr">
                <a:lnSpc>
                  <a:spcPts val="2520"/>
                </a:lnSpc>
                <a:buFont typeface="Arial"/>
                <a:buChar char="•"/>
                <a:defRPr/>
              </a:pPr>
              <a:endParaRPr lang="ko-KR" altLang="en-US" b="1"/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2017610" y="6865692"/>
            <a:ext cx="3132875" cy="49872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011"/>
              </a:lnSpc>
              <a:spcBef>
                <a:spcPct val="0"/>
              </a:spcBef>
              <a:defRPr/>
            </a:pPr>
            <a:r>
              <a:rPr lang="en-US" sz="2865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목표하는 성능</a:t>
            </a:r>
            <a:endParaRPr lang="en-US" sz="2865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678"/>
            <a:ext cx="18288000" cy="10281645"/>
          </a:xfrm>
          <a:custGeom>
            <a:avLst/>
            <a:gdLst/>
            <a:rect l="l" t="t" r="r" b="b"/>
            <a:pathLst>
              <a:path w="18288000" h="10281645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53000"/>
            </a:blip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grpSp>
        <p:nvGrpSpPr>
          <p:cNvPr id="3" name="Group 3"/>
          <p:cNvGrpSpPr/>
          <p:nvPr/>
        </p:nvGrpSpPr>
        <p:grpSpPr>
          <a:xfrm rot="0">
            <a:off x="876300" y="730372"/>
            <a:ext cx="16535400" cy="8826256"/>
            <a:chOff x="0" y="0"/>
            <a:chExt cx="4355002" cy="23246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875196" y="3415930"/>
          <a:ext cx="14537606" cy="5867399"/>
        </p:xfrm>
        <a:graphic>
          <a:graphicData uri="http://schemas.openxmlformats.org/drawingml/2006/table">
            <a:tbl>
              <a:tblGrid>
                <a:gridCol w="1427142"/>
                <a:gridCol w="3277616"/>
                <a:gridCol w="3277616"/>
                <a:gridCol w="3277616"/>
                <a:gridCol w="3277616"/>
              </a:tblGrid>
              <a:tr h="728631"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조 용 원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장 우 진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조 영 웅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정 한 준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217581"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자료수집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프론트엔드 개발환경 조사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레시피 API 스펙 확인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만개의 레시피 조사 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프론트엔드 개발 환경 조사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레시피 API 조사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만개의 레시피 조사 (차별점)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백엔드 개발 환경 조사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위치, Speech API 조사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통계청 조사 (배경)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백엔드 개발 환경 조사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레시피 API 조사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관련 DB 조사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486025"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설      계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개발 환경 설계 (프론트)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TTS API 설계 및 구현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개발 시나리오 설계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개발 환경 설계 (프론트)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위치 관련 API 설계 및 구현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UI 디자인 설계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개발 환경 설계 (백엔드)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레시피 API 설계 및 구현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개발 시나리오 설계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DB 설계 및 연동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개발 환경 설계 (백엔드)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레시피 API 설계 및 구현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시스템 아키텍처 설계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DB 설계 및 연동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217581"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구      현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개발 환경 구축 (프론트)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전반적인 UI 구현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앱-서버 간 통신 로직 설계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개발 환경 구축 (프론트)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전반적인 UI 구현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폼과 입력 처리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FireBase 로직 구현 (로그인)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전반적인 API 설계 및 구현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비즈니스 로직 구현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개발 환경 구축 (백엔드)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전반적인 API 설계 및 구현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비즈니스 로직 구현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217581"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테스트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UI 테스트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외부 API 연동 테스트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통합 테스트 및 유지보수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UI 테스트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외부 API 연동 테스트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통합 테스트 및 유지보수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단위 테스트 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외부 API 연동 테스트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통합 테스트 및 유지보수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단위 테스트 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외부 API 연동 테스트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* 통합 테스트 및 유지보수</a:t>
                      </a:r>
                      <a:endParaRPr lang="en-US" sz="1500" b="1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07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411099" y="1694012"/>
            <a:ext cx="6967659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업무 분담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78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76300" y="585711"/>
            <a:ext cx="16535400" cy="8970917"/>
            <a:chOff x="0" y="-38100"/>
            <a:chExt cx="4355002" cy="23627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15155" y="3194416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815155" y="3080116"/>
          <a:ext cx="14537611" cy="6362700"/>
        </p:xfrm>
        <a:graphic>
          <a:graphicData uri="http://schemas.openxmlformats.org/drawingml/2006/table">
            <a:tbl>
              <a:tblGrid>
                <a:gridCol w="1707112"/>
                <a:gridCol w="1644687"/>
                <a:gridCol w="1016892"/>
                <a:gridCol w="1016892"/>
                <a:gridCol w="1016892"/>
                <a:gridCol w="1016892"/>
                <a:gridCol w="1016892"/>
                <a:gridCol w="1016892"/>
                <a:gridCol w="1016892"/>
                <a:gridCol w="1016892"/>
                <a:gridCol w="1016892"/>
                <a:gridCol w="1016892"/>
                <a:gridCol w="1016892"/>
              </a:tblGrid>
              <a:tr h="670767">
                <a:tc gridSpan="2"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ecdff"/>
                    </a:solidFill>
                  </a:tcPr>
                </a:tc>
                <a:tc hMerge="1">
                  <a:txBody>
                    <a:bodyPr anchor="t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12월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1월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2월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3월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4월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5월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6월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7월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8월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9월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ecd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10월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ecdff"/>
                    </a:solidFill>
                  </a:tcPr>
                </a:tc>
              </a:tr>
              <a:tr h="689931">
                <a:tc gridSpan="2"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개발환경연습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anchor="t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개발환경연습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689931">
                <a:tc gridSpan="2"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개발환경 구축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anchor="t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개발환경 구축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689931">
                <a:tc gridSpan="2"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구현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anchor="t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구현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900744">
                <a:tc rowSpan="3"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시험 및 데모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사용자가 레시피 등록/수정/삭제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670767">
                <a:tc vMerge="1">
                  <a:txBody>
                    <a:bodyPr anchor="t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시험 및 데모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1차 데모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670767">
                <a:tc vMerge="1">
                  <a:txBody>
                    <a:bodyPr anchor="t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시험 및 데모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2차 데모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689931">
                <a:tc gridSpan="2"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최종검토 및 유지보수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anchor="t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최종검토 및 유지보수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689931">
                <a:tc gridSpan="2"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 spc="-104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논문 및 보고서 제출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anchor="t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 spc="-104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논문 및 보고서 제출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b99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08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411099" y="1694012"/>
            <a:ext cx="975862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종합 설계 수행 일정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5152517" y="4094703"/>
            <a:ext cx="2062235" cy="0"/>
          </a:xfrm>
          <a:prstGeom prst="line">
            <a:avLst/>
          </a:prstGeom>
          <a:ln w="190500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1" name="AutoShape 11"/>
          <p:cNvSpPr/>
          <p:nvPr/>
        </p:nvSpPr>
        <p:spPr>
          <a:xfrm>
            <a:off x="6686279" y="4780503"/>
            <a:ext cx="528473" cy="0"/>
          </a:xfrm>
          <a:prstGeom prst="line">
            <a:avLst/>
          </a:prstGeom>
          <a:ln w="190500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2" name="AutoShape 12"/>
          <p:cNvSpPr/>
          <p:nvPr/>
        </p:nvSpPr>
        <p:spPr>
          <a:xfrm>
            <a:off x="7214752" y="5480416"/>
            <a:ext cx="4036439" cy="0"/>
          </a:xfrm>
          <a:prstGeom prst="line">
            <a:avLst/>
          </a:prstGeom>
          <a:ln w="190500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3" name="AutoShape 13"/>
          <p:cNvSpPr/>
          <p:nvPr/>
        </p:nvSpPr>
        <p:spPr>
          <a:xfrm>
            <a:off x="7214752" y="6261466"/>
            <a:ext cx="1484140" cy="0"/>
          </a:xfrm>
          <a:prstGeom prst="line">
            <a:avLst/>
          </a:prstGeom>
          <a:ln w="190500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4" name="AutoShape 14"/>
          <p:cNvSpPr/>
          <p:nvPr/>
        </p:nvSpPr>
        <p:spPr>
          <a:xfrm>
            <a:off x="8698892" y="7042516"/>
            <a:ext cx="1379481" cy="0"/>
          </a:xfrm>
          <a:prstGeom prst="line">
            <a:avLst/>
          </a:prstGeom>
          <a:ln w="190500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5" name="AutoShape 15"/>
          <p:cNvSpPr/>
          <p:nvPr/>
        </p:nvSpPr>
        <p:spPr>
          <a:xfrm>
            <a:off x="10068848" y="7716000"/>
            <a:ext cx="1719788" cy="0"/>
          </a:xfrm>
          <a:prstGeom prst="line">
            <a:avLst/>
          </a:prstGeom>
          <a:ln w="190500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6" name="AutoShape 16"/>
          <p:cNvSpPr/>
          <p:nvPr/>
        </p:nvSpPr>
        <p:spPr>
          <a:xfrm>
            <a:off x="11251191" y="8387137"/>
            <a:ext cx="3065294" cy="0"/>
          </a:xfrm>
          <a:prstGeom prst="line">
            <a:avLst/>
          </a:prstGeom>
          <a:ln w="190500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7" name="AutoShape 17"/>
          <p:cNvSpPr/>
          <p:nvPr/>
        </p:nvSpPr>
        <p:spPr>
          <a:xfrm>
            <a:off x="14316485" y="9096375"/>
            <a:ext cx="1548648" cy="0"/>
          </a:xfrm>
          <a:prstGeom prst="line">
            <a:avLst/>
          </a:prstGeom>
          <a:ln w="190500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78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76300" y="585711"/>
            <a:ext cx="16535400" cy="8970917"/>
            <a:chOff x="0" y="-38100"/>
            <a:chExt cx="4355002" cy="23627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grpSp>
        <p:nvGrpSpPr>
          <p:cNvPr id="7" name="Group 7"/>
          <p:cNvGrpSpPr/>
          <p:nvPr/>
        </p:nvGrpSpPr>
        <p:grpSpPr>
          <a:xfrm rot="0">
            <a:off x="1875196" y="3415930"/>
            <a:ext cx="3417703" cy="899973"/>
            <a:chOff x="0" y="0"/>
            <a:chExt cx="900136" cy="2370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00136" cy="237030"/>
            </a:xfrm>
            <a:custGeom>
              <a:avLst/>
              <a:gdLst/>
              <a:rect l="l" t="t" r="r" b="b"/>
              <a:pathLst>
                <a:path w="900136" h="237030">
                  <a:moveTo>
                    <a:pt x="33979" y="0"/>
                  </a:moveTo>
                  <a:lnTo>
                    <a:pt x="866157" y="0"/>
                  </a:lnTo>
                  <a:cubicBezTo>
                    <a:pt x="884923" y="0"/>
                    <a:pt x="900136" y="15213"/>
                    <a:pt x="900136" y="33979"/>
                  </a:cubicBezTo>
                  <a:lnTo>
                    <a:pt x="900136" y="203051"/>
                  </a:lnTo>
                  <a:cubicBezTo>
                    <a:pt x="900136" y="221817"/>
                    <a:pt x="884923" y="237030"/>
                    <a:pt x="866157" y="237030"/>
                  </a:cubicBezTo>
                  <a:lnTo>
                    <a:pt x="33979" y="237030"/>
                  </a:lnTo>
                  <a:cubicBezTo>
                    <a:pt x="15213" y="237030"/>
                    <a:pt x="0" y="221817"/>
                    <a:pt x="0" y="203051"/>
                  </a:cubicBezTo>
                  <a:lnTo>
                    <a:pt x="0" y="33979"/>
                  </a:lnTo>
                  <a:cubicBezTo>
                    <a:pt x="0" y="15213"/>
                    <a:pt x="15213" y="0"/>
                    <a:pt x="33979" y="0"/>
                  </a:cubicBezTo>
                  <a:close/>
                </a:path>
              </a:pathLst>
            </a:custGeom>
            <a:solidFill>
              <a:srgbClr val="f0eaeb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900136" cy="27513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10" name="Freeform 10"/>
          <p:cNvSpPr/>
          <p:nvPr/>
        </p:nvSpPr>
        <p:spPr>
          <a:xfrm>
            <a:off x="9247554" y="4945483"/>
            <a:ext cx="2868545" cy="1116584"/>
          </a:xfrm>
          <a:custGeom>
            <a:avLst/>
            <a:gdLst/>
            <a:rect l="l" t="t" r="r" b="b"/>
            <a:pathLst>
              <a:path w="2868545" h="1116584">
                <a:moveTo>
                  <a:pt x="0" y="0"/>
                </a:moveTo>
                <a:lnTo>
                  <a:pt x="2868545" y="0"/>
                </a:lnTo>
                <a:lnTo>
                  <a:pt x="2868545" y="1116583"/>
                </a:lnTo>
                <a:lnTo>
                  <a:pt x="0" y="11165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1" name="Freeform 11"/>
          <p:cNvSpPr/>
          <p:nvPr/>
        </p:nvSpPr>
        <p:spPr>
          <a:xfrm>
            <a:off x="2395938" y="4505953"/>
            <a:ext cx="1763623" cy="1862469"/>
          </a:xfrm>
          <a:custGeom>
            <a:avLst/>
            <a:gdLst/>
            <a:rect l="l" t="t" r="r" b="b"/>
            <a:pathLst>
              <a:path w="1763623" h="1862469">
                <a:moveTo>
                  <a:pt x="0" y="0"/>
                </a:moveTo>
                <a:lnTo>
                  <a:pt x="1763622" y="0"/>
                </a:lnTo>
                <a:lnTo>
                  <a:pt x="1763622" y="1862469"/>
                </a:lnTo>
                <a:lnTo>
                  <a:pt x="0" y="18624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2" name="Freeform 12"/>
          <p:cNvSpPr/>
          <p:nvPr/>
        </p:nvSpPr>
        <p:spPr>
          <a:xfrm>
            <a:off x="6157062" y="4505953"/>
            <a:ext cx="1637032" cy="1891493"/>
          </a:xfrm>
          <a:custGeom>
            <a:avLst/>
            <a:gdLst/>
            <a:rect l="l" t="t" r="r" b="b"/>
            <a:pathLst>
              <a:path w="1637032" h="1891493">
                <a:moveTo>
                  <a:pt x="0" y="0"/>
                </a:moveTo>
                <a:lnTo>
                  <a:pt x="1637033" y="0"/>
                </a:lnTo>
                <a:lnTo>
                  <a:pt x="1637033" y="1891494"/>
                </a:lnTo>
                <a:lnTo>
                  <a:pt x="0" y="18914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grpSp>
        <p:nvGrpSpPr>
          <p:cNvPr id="13" name="Group 13"/>
          <p:cNvGrpSpPr/>
          <p:nvPr/>
        </p:nvGrpSpPr>
        <p:grpSpPr>
          <a:xfrm rot="0">
            <a:off x="1853498" y="6797497"/>
            <a:ext cx="2848501" cy="762697"/>
            <a:chOff x="0" y="0"/>
            <a:chExt cx="1428757" cy="38255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428757" cy="382555"/>
            </a:xfrm>
            <a:custGeom>
              <a:avLst/>
              <a:gdLst/>
              <a:rect l="l" t="t" r="r" b="b"/>
              <a:pathLst>
                <a:path w="1428757" h="382555">
                  <a:moveTo>
                    <a:pt x="1225557" y="0"/>
                  </a:moveTo>
                  <a:cubicBezTo>
                    <a:pt x="1337781" y="0"/>
                    <a:pt x="1428757" y="85638"/>
                    <a:pt x="1428757" y="191278"/>
                  </a:cubicBezTo>
                  <a:cubicBezTo>
                    <a:pt x="1428757" y="296917"/>
                    <a:pt x="1337781" y="382555"/>
                    <a:pt x="1225557" y="382555"/>
                  </a:cubicBezTo>
                  <a:lnTo>
                    <a:pt x="203200" y="382555"/>
                  </a:lnTo>
                  <a:cubicBezTo>
                    <a:pt x="90976" y="382555"/>
                    <a:pt x="0" y="296917"/>
                    <a:pt x="0" y="191278"/>
                  </a:cubicBezTo>
                  <a:cubicBezTo>
                    <a:pt x="0" y="856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428757" cy="42065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r>
                <a:rPr lang="en-US" sz="1800" b="1">
                  <a:solidFill>
                    <a:srgbClr val="000000"/>
                  </a:solidFill>
                  <a:latin typeface="윤고딕 Bold"/>
                  <a:ea typeface="윤고딕 Bold"/>
                  <a:cs typeface="윤고딕 Bold"/>
                  <a:sym typeface="윤고딕 Bold"/>
                </a:rPr>
                <a:t>React Native</a:t>
              </a:r>
              <a:endParaRPr lang="en-US" sz="1800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5551328" y="6797497"/>
            <a:ext cx="2848501" cy="762697"/>
            <a:chOff x="0" y="0"/>
            <a:chExt cx="1428757" cy="38255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428757" cy="382555"/>
            </a:xfrm>
            <a:custGeom>
              <a:avLst/>
              <a:gdLst/>
              <a:rect l="l" t="t" r="r" b="b"/>
              <a:pathLst>
                <a:path w="1428757" h="382555">
                  <a:moveTo>
                    <a:pt x="1225557" y="0"/>
                  </a:moveTo>
                  <a:cubicBezTo>
                    <a:pt x="1337781" y="0"/>
                    <a:pt x="1428757" y="85638"/>
                    <a:pt x="1428757" y="191278"/>
                  </a:cubicBezTo>
                  <a:cubicBezTo>
                    <a:pt x="1428757" y="296917"/>
                    <a:pt x="1337781" y="382555"/>
                    <a:pt x="1225557" y="382555"/>
                  </a:cubicBezTo>
                  <a:lnTo>
                    <a:pt x="203200" y="382555"/>
                  </a:lnTo>
                  <a:cubicBezTo>
                    <a:pt x="90976" y="382555"/>
                    <a:pt x="0" y="296917"/>
                    <a:pt x="0" y="191278"/>
                  </a:cubicBezTo>
                  <a:cubicBezTo>
                    <a:pt x="0" y="856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428757" cy="42065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r>
                <a:rPr lang="en-US" sz="1800" b="1">
                  <a:solidFill>
                    <a:srgbClr val="000000"/>
                  </a:solidFill>
                  <a:latin typeface="윤고딕 Bold"/>
                  <a:ea typeface="윤고딕 Bold"/>
                  <a:cs typeface="윤고딕 Bold"/>
                  <a:sym typeface="윤고딕 Bold"/>
                </a:rPr>
                <a:t>Java</a:t>
              </a:r>
              <a:endParaRPr lang="en-US" sz="1800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9247554" y="6797497"/>
            <a:ext cx="2848501" cy="762697"/>
            <a:chOff x="0" y="0"/>
            <a:chExt cx="1428757" cy="38255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428757" cy="382555"/>
            </a:xfrm>
            <a:custGeom>
              <a:avLst/>
              <a:gdLst/>
              <a:rect l="l" t="t" r="r" b="b"/>
              <a:pathLst>
                <a:path w="1428757" h="382555">
                  <a:moveTo>
                    <a:pt x="1225557" y="0"/>
                  </a:moveTo>
                  <a:cubicBezTo>
                    <a:pt x="1337781" y="0"/>
                    <a:pt x="1428757" y="85638"/>
                    <a:pt x="1428757" y="191278"/>
                  </a:cubicBezTo>
                  <a:cubicBezTo>
                    <a:pt x="1428757" y="296917"/>
                    <a:pt x="1337781" y="382555"/>
                    <a:pt x="1225557" y="382555"/>
                  </a:cubicBezTo>
                  <a:lnTo>
                    <a:pt x="203200" y="382555"/>
                  </a:lnTo>
                  <a:cubicBezTo>
                    <a:pt x="90976" y="382555"/>
                    <a:pt x="0" y="296917"/>
                    <a:pt x="0" y="191278"/>
                  </a:cubicBezTo>
                  <a:cubicBezTo>
                    <a:pt x="0" y="856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428757" cy="42065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r>
                <a:rPr lang="en-US" sz="1800" b="1">
                  <a:solidFill>
                    <a:srgbClr val="000000"/>
                  </a:solidFill>
                  <a:latin typeface="윤고딕 Bold"/>
                  <a:ea typeface="윤고딕 Bold"/>
                  <a:cs typeface="윤고딕 Bold"/>
                  <a:sym typeface="윤고딕 Bold"/>
                </a:rPr>
                <a:t>Spring Boot</a:t>
              </a:r>
              <a:endParaRPr lang="en-US" sz="1800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</a:endParaRPr>
            </a:p>
          </p:txBody>
        </p:sp>
      </p:grpSp>
      <p:sp>
        <p:nvSpPr>
          <p:cNvPr id="22" name="Freeform 22"/>
          <p:cNvSpPr/>
          <p:nvPr/>
        </p:nvSpPr>
        <p:spPr>
          <a:xfrm>
            <a:off x="13474883" y="4315903"/>
            <a:ext cx="1786296" cy="2215788"/>
          </a:xfrm>
          <a:custGeom>
            <a:avLst/>
            <a:gdLst/>
            <a:rect l="l" t="t" r="r" b="b"/>
            <a:pathLst>
              <a:path w="1786296" h="2215788">
                <a:moveTo>
                  <a:pt x="0" y="0"/>
                </a:moveTo>
                <a:lnTo>
                  <a:pt x="1786295" y="0"/>
                </a:lnTo>
                <a:lnTo>
                  <a:pt x="1786295" y="2215788"/>
                </a:lnTo>
                <a:lnTo>
                  <a:pt x="0" y="22157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23" name="TextBox 23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09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411098" y="1694012"/>
            <a:ext cx="11138704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개발 환경 및 참고 문헌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875196" y="3212723"/>
            <a:ext cx="3417703" cy="103542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208"/>
              </a:lnSpc>
              <a:defRPr/>
            </a:pPr>
            <a:r>
              <a:rPr lang="en-US" sz="36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개발환경</a:t>
            </a:r>
            <a:endParaRPr lang="en-US" sz="36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grpSp>
        <p:nvGrpSpPr>
          <p:cNvPr id="26" name="Group 26"/>
          <p:cNvGrpSpPr/>
          <p:nvPr/>
        </p:nvGrpSpPr>
        <p:grpSpPr>
          <a:xfrm rot="0">
            <a:off x="12943780" y="6797497"/>
            <a:ext cx="2848501" cy="762697"/>
            <a:chOff x="0" y="0"/>
            <a:chExt cx="1428757" cy="38255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428757" cy="382555"/>
            </a:xfrm>
            <a:custGeom>
              <a:avLst/>
              <a:gdLst/>
              <a:rect l="l" t="t" r="r" b="b"/>
              <a:pathLst>
                <a:path w="1428757" h="382555">
                  <a:moveTo>
                    <a:pt x="1225557" y="0"/>
                  </a:moveTo>
                  <a:cubicBezTo>
                    <a:pt x="1337781" y="0"/>
                    <a:pt x="1428757" y="85638"/>
                    <a:pt x="1428757" y="191278"/>
                  </a:cubicBezTo>
                  <a:cubicBezTo>
                    <a:pt x="1428757" y="296917"/>
                    <a:pt x="1337781" y="382555"/>
                    <a:pt x="1225557" y="382555"/>
                  </a:cubicBezTo>
                  <a:lnTo>
                    <a:pt x="203200" y="382555"/>
                  </a:lnTo>
                  <a:cubicBezTo>
                    <a:pt x="90976" y="382555"/>
                    <a:pt x="0" y="296917"/>
                    <a:pt x="0" y="191278"/>
                  </a:cubicBezTo>
                  <a:cubicBezTo>
                    <a:pt x="0" y="856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428757" cy="42065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r>
                <a:rPr lang="en-US" sz="1800" b="1">
                  <a:solidFill>
                    <a:srgbClr val="000000"/>
                  </a:solidFill>
                  <a:latin typeface="윤고딕 Bold"/>
                  <a:ea typeface="윤고딕 Bold"/>
                  <a:cs typeface="윤고딕 Bold"/>
                  <a:sym typeface="윤고딕 Bold"/>
                </a:rPr>
                <a:t>JUnit 5</a:t>
              </a:r>
              <a:endParaRPr lang="en-US" sz="1800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1700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76300" y="585711"/>
            <a:ext cx="16535400" cy="8970917"/>
            <a:chOff x="0" y="-38100"/>
            <a:chExt cx="4355002" cy="23627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grpSp>
        <p:nvGrpSpPr>
          <p:cNvPr id="7" name="Group 7"/>
          <p:cNvGrpSpPr/>
          <p:nvPr/>
        </p:nvGrpSpPr>
        <p:grpSpPr>
          <a:xfrm rot="0">
            <a:off x="1875196" y="3415930"/>
            <a:ext cx="3417703" cy="899973"/>
            <a:chOff x="0" y="0"/>
            <a:chExt cx="900136" cy="2370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00136" cy="237030"/>
            </a:xfrm>
            <a:custGeom>
              <a:avLst/>
              <a:gdLst/>
              <a:rect l="l" t="t" r="r" b="b"/>
              <a:pathLst>
                <a:path w="900136" h="237030">
                  <a:moveTo>
                    <a:pt x="33979" y="0"/>
                  </a:moveTo>
                  <a:lnTo>
                    <a:pt x="866157" y="0"/>
                  </a:lnTo>
                  <a:cubicBezTo>
                    <a:pt x="884923" y="0"/>
                    <a:pt x="900136" y="15213"/>
                    <a:pt x="900136" y="33979"/>
                  </a:cubicBezTo>
                  <a:lnTo>
                    <a:pt x="900136" y="203051"/>
                  </a:lnTo>
                  <a:cubicBezTo>
                    <a:pt x="900136" y="221817"/>
                    <a:pt x="884923" y="237030"/>
                    <a:pt x="866157" y="237030"/>
                  </a:cubicBezTo>
                  <a:lnTo>
                    <a:pt x="33979" y="237030"/>
                  </a:lnTo>
                  <a:cubicBezTo>
                    <a:pt x="15213" y="237030"/>
                    <a:pt x="0" y="221817"/>
                    <a:pt x="0" y="203051"/>
                  </a:cubicBezTo>
                  <a:lnTo>
                    <a:pt x="0" y="33979"/>
                  </a:lnTo>
                  <a:cubicBezTo>
                    <a:pt x="0" y="15213"/>
                    <a:pt x="15213" y="0"/>
                    <a:pt x="33979" y="0"/>
                  </a:cubicBezTo>
                  <a:close/>
                </a:path>
              </a:pathLst>
            </a:custGeom>
            <a:solidFill>
              <a:srgbClr val="f0eaeb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900136" cy="27513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10" name="Freeform 10"/>
          <p:cNvSpPr/>
          <p:nvPr/>
        </p:nvSpPr>
        <p:spPr>
          <a:xfrm>
            <a:off x="1882909" y="4884077"/>
            <a:ext cx="3056381" cy="1776358"/>
          </a:xfrm>
          <a:custGeom>
            <a:avLst/>
            <a:gdLst/>
            <a:rect l="l" t="t" r="r" b="b"/>
            <a:pathLst>
              <a:path w="3056381" h="1776358">
                <a:moveTo>
                  <a:pt x="0" y="0"/>
                </a:moveTo>
                <a:lnTo>
                  <a:pt x="3056380" y="0"/>
                </a:lnTo>
                <a:lnTo>
                  <a:pt x="3056380" y="1776358"/>
                </a:lnTo>
                <a:lnTo>
                  <a:pt x="0" y="1776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1" name="Freeform 11"/>
          <p:cNvSpPr/>
          <p:nvPr/>
        </p:nvSpPr>
        <p:spPr>
          <a:xfrm>
            <a:off x="5953806" y="4178979"/>
            <a:ext cx="2107250" cy="2555823"/>
          </a:xfrm>
          <a:custGeom>
            <a:avLst/>
            <a:gdLst/>
            <a:rect l="l" t="t" r="r" b="b"/>
            <a:pathLst>
              <a:path w="2107250" h="2555823">
                <a:moveTo>
                  <a:pt x="0" y="0"/>
                </a:moveTo>
                <a:lnTo>
                  <a:pt x="2107250" y="0"/>
                </a:lnTo>
                <a:lnTo>
                  <a:pt x="2107250" y="2555823"/>
                </a:lnTo>
                <a:lnTo>
                  <a:pt x="0" y="25558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2" name="Freeform 12"/>
          <p:cNvSpPr/>
          <p:nvPr/>
        </p:nvSpPr>
        <p:spPr>
          <a:xfrm>
            <a:off x="9549724" y="4494344"/>
            <a:ext cx="2115124" cy="2166090"/>
          </a:xfrm>
          <a:custGeom>
            <a:avLst/>
            <a:gdLst/>
            <a:rect l="l" t="t" r="r" b="b"/>
            <a:pathLst>
              <a:path w="2115124" h="2166090">
                <a:moveTo>
                  <a:pt x="0" y="0"/>
                </a:moveTo>
                <a:lnTo>
                  <a:pt x="2115124" y="0"/>
                </a:lnTo>
                <a:lnTo>
                  <a:pt x="2115124" y="2166091"/>
                </a:lnTo>
                <a:lnTo>
                  <a:pt x="0" y="21660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grpSp>
        <p:nvGrpSpPr>
          <p:cNvPr id="13" name="Group 13"/>
          <p:cNvGrpSpPr/>
          <p:nvPr/>
        </p:nvGrpSpPr>
        <p:grpSpPr>
          <a:xfrm rot="0">
            <a:off x="1986848" y="6920143"/>
            <a:ext cx="2848501" cy="762697"/>
            <a:chOff x="0" y="0"/>
            <a:chExt cx="1428757" cy="38255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428757" cy="382555"/>
            </a:xfrm>
            <a:custGeom>
              <a:avLst/>
              <a:gdLst/>
              <a:rect l="l" t="t" r="r" b="b"/>
              <a:pathLst>
                <a:path w="1428757" h="382555">
                  <a:moveTo>
                    <a:pt x="1225557" y="0"/>
                  </a:moveTo>
                  <a:cubicBezTo>
                    <a:pt x="1337781" y="0"/>
                    <a:pt x="1428757" y="85638"/>
                    <a:pt x="1428757" y="191278"/>
                  </a:cubicBezTo>
                  <a:cubicBezTo>
                    <a:pt x="1428757" y="296917"/>
                    <a:pt x="1337781" y="382555"/>
                    <a:pt x="1225557" y="382555"/>
                  </a:cubicBezTo>
                  <a:lnTo>
                    <a:pt x="203200" y="382555"/>
                  </a:lnTo>
                  <a:cubicBezTo>
                    <a:pt x="90976" y="382555"/>
                    <a:pt x="0" y="296917"/>
                    <a:pt x="0" y="191278"/>
                  </a:cubicBezTo>
                  <a:cubicBezTo>
                    <a:pt x="0" y="856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428757" cy="42065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r>
                <a:rPr lang="en-US" sz="1800" b="1">
                  <a:solidFill>
                    <a:srgbClr val="000000"/>
                  </a:solidFill>
                  <a:latin typeface="윤고딕 Bold"/>
                  <a:ea typeface="윤고딕 Bold"/>
                  <a:cs typeface="윤고딕 Bold"/>
                  <a:sym typeface="윤고딕 Bold"/>
                </a:rPr>
                <a:t>MySQL</a:t>
              </a:r>
              <a:endParaRPr lang="en-US" sz="1800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5583181" y="6929668"/>
            <a:ext cx="2848501" cy="762697"/>
            <a:chOff x="0" y="0"/>
            <a:chExt cx="1428757" cy="38255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428757" cy="382555"/>
            </a:xfrm>
            <a:custGeom>
              <a:avLst/>
              <a:gdLst/>
              <a:rect l="l" t="t" r="r" b="b"/>
              <a:pathLst>
                <a:path w="1428757" h="382555">
                  <a:moveTo>
                    <a:pt x="1225557" y="0"/>
                  </a:moveTo>
                  <a:cubicBezTo>
                    <a:pt x="1337781" y="0"/>
                    <a:pt x="1428757" y="85638"/>
                    <a:pt x="1428757" y="191278"/>
                  </a:cubicBezTo>
                  <a:cubicBezTo>
                    <a:pt x="1428757" y="296917"/>
                    <a:pt x="1337781" y="382555"/>
                    <a:pt x="1225557" y="382555"/>
                  </a:cubicBezTo>
                  <a:lnTo>
                    <a:pt x="203200" y="382555"/>
                  </a:lnTo>
                  <a:cubicBezTo>
                    <a:pt x="90976" y="382555"/>
                    <a:pt x="0" y="296917"/>
                    <a:pt x="0" y="191278"/>
                  </a:cubicBezTo>
                  <a:cubicBezTo>
                    <a:pt x="0" y="856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428757" cy="42065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r>
                <a:rPr lang="en-US" sz="1800" b="1">
                  <a:solidFill>
                    <a:srgbClr val="000000"/>
                  </a:solidFill>
                  <a:latin typeface="윤고딕 Bold"/>
                  <a:ea typeface="윤고딕 Bold"/>
                  <a:cs typeface="윤고딕 Bold"/>
                  <a:sym typeface="윤고딕 Bold"/>
                </a:rPr>
                <a:t>Firebase</a:t>
              </a:r>
              <a:endParaRPr lang="en-US" sz="1800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9184157" y="6929668"/>
            <a:ext cx="2848501" cy="762697"/>
            <a:chOff x="0" y="0"/>
            <a:chExt cx="1428757" cy="38255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428757" cy="382555"/>
            </a:xfrm>
            <a:custGeom>
              <a:avLst/>
              <a:gdLst/>
              <a:rect l="l" t="t" r="r" b="b"/>
              <a:pathLst>
                <a:path w="1428757" h="382555">
                  <a:moveTo>
                    <a:pt x="1225557" y="0"/>
                  </a:moveTo>
                  <a:cubicBezTo>
                    <a:pt x="1337781" y="0"/>
                    <a:pt x="1428757" y="85638"/>
                    <a:pt x="1428757" y="191278"/>
                  </a:cubicBezTo>
                  <a:cubicBezTo>
                    <a:pt x="1428757" y="296917"/>
                    <a:pt x="1337781" y="382555"/>
                    <a:pt x="1225557" y="382555"/>
                  </a:cubicBezTo>
                  <a:lnTo>
                    <a:pt x="203200" y="382555"/>
                  </a:lnTo>
                  <a:cubicBezTo>
                    <a:pt x="90976" y="382555"/>
                    <a:pt x="0" y="296917"/>
                    <a:pt x="0" y="191278"/>
                  </a:cubicBezTo>
                  <a:cubicBezTo>
                    <a:pt x="0" y="856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428757" cy="42065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r>
                <a:rPr lang="en-US" sz="1800" b="1">
                  <a:solidFill>
                    <a:srgbClr val="000000"/>
                  </a:solidFill>
                  <a:latin typeface="윤고딕 Bold"/>
                  <a:ea typeface="윤고딕 Bold"/>
                  <a:cs typeface="윤고딕 Bold"/>
                  <a:sym typeface="윤고딕 Bold"/>
                </a:rPr>
                <a:t>Android Studio</a:t>
              </a:r>
              <a:endParaRPr lang="en-US" sz="1800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12785133" y="6929668"/>
            <a:ext cx="2848501" cy="762697"/>
            <a:chOff x="0" y="0"/>
            <a:chExt cx="1428757" cy="38255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428757" cy="382555"/>
            </a:xfrm>
            <a:custGeom>
              <a:avLst/>
              <a:gdLst/>
              <a:rect l="l" t="t" r="r" b="b"/>
              <a:pathLst>
                <a:path w="1428757" h="382555">
                  <a:moveTo>
                    <a:pt x="1225557" y="0"/>
                  </a:moveTo>
                  <a:cubicBezTo>
                    <a:pt x="1337781" y="0"/>
                    <a:pt x="1428757" y="85638"/>
                    <a:pt x="1428757" y="191278"/>
                  </a:cubicBezTo>
                  <a:cubicBezTo>
                    <a:pt x="1428757" y="296917"/>
                    <a:pt x="1337781" y="382555"/>
                    <a:pt x="1225557" y="382555"/>
                  </a:cubicBezTo>
                  <a:lnTo>
                    <a:pt x="203200" y="382555"/>
                  </a:lnTo>
                  <a:cubicBezTo>
                    <a:pt x="90976" y="382555"/>
                    <a:pt x="0" y="296917"/>
                    <a:pt x="0" y="191278"/>
                  </a:cubicBezTo>
                  <a:cubicBezTo>
                    <a:pt x="0" y="856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428757" cy="42065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r>
                <a:rPr lang="en-US" sz="1800" b="1">
                  <a:solidFill>
                    <a:srgbClr val="000000"/>
                  </a:solidFill>
                  <a:latin typeface="윤고딕 Bold"/>
                  <a:ea typeface="윤고딕 Bold"/>
                  <a:cs typeface="윤고딕 Bold"/>
                  <a:sym typeface="윤고딕 Bold"/>
                </a:rPr>
                <a:t>GitHub</a:t>
              </a:r>
              <a:endParaRPr lang="en-US" sz="1800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</a:endParaRPr>
            </a:p>
          </p:txBody>
        </p:sp>
      </p:grpSp>
      <p:sp>
        <p:nvSpPr>
          <p:cNvPr id="25" name="Freeform 25"/>
          <p:cNvSpPr/>
          <p:nvPr/>
        </p:nvSpPr>
        <p:spPr>
          <a:xfrm>
            <a:off x="13153516" y="4568712"/>
            <a:ext cx="2111735" cy="2017356"/>
          </a:xfrm>
          <a:custGeom>
            <a:avLst/>
            <a:gdLst/>
            <a:rect l="l" t="t" r="r" b="b"/>
            <a:pathLst>
              <a:path w="2111735" h="2017356">
                <a:moveTo>
                  <a:pt x="0" y="0"/>
                </a:moveTo>
                <a:lnTo>
                  <a:pt x="2111735" y="0"/>
                </a:lnTo>
                <a:lnTo>
                  <a:pt x="2111735" y="2017356"/>
                </a:lnTo>
                <a:lnTo>
                  <a:pt x="0" y="20173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26" name="TextBox 26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09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3411098" y="1694012"/>
            <a:ext cx="11138704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개발 환경 및 참고 문헌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875196" y="3212723"/>
            <a:ext cx="3417703" cy="103542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208"/>
              </a:lnSpc>
              <a:defRPr/>
            </a:pPr>
            <a:r>
              <a:rPr lang="en-US" sz="36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개발환경</a:t>
            </a:r>
            <a:endParaRPr lang="en-US" sz="36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1700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76300" y="585711"/>
            <a:ext cx="16535400" cy="8970917"/>
            <a:chOff x="0" y="-38100"/>
            <a:chExt cx="4355002" cy="23627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7" name="TextBox 7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09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411098" y="1694012"/>
            <a:ext cx="11138704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개발 환경 및 참고 문헌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875195" y="4272422"/>
            <a:ext cx="14428642" cy="502397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647"/>
              </a:lnSpc>
              <a:defRPr/>
            </a:pPr>
            <a:r>
              <a:rPr lang="en-US" sz="1599" b="1" u="sng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  <a:hlinkClick r:id="rId4" tooltip="https://www.index.go.kr/unify/idx-info.do?idxCd=5065"/>
              </a:rPr>
              <a:t>https://www.index.go.kr/unify/idx-info.do?idxCd=5065</a:t>
            </a:r>
            <a:r>
              <a:rPr lang="en-US" sz="1599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  <a:hlinkClick r:id="rId4" tooltip="https://www.index.go.kr/unify/idx-info.do?idxCd=5065"/>
              </a:rPr>
              <a:t> </a:t>
            </a:r>
            <a:r>
              <a:rPr lang="en-US" sz="1599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- 지표 누리</a:t>
            </a:r>
            <a:endParaRPr lang="en-US" sz="1599" b="1">
              <a:solidFill>
                <a:srgbClr val="000000"/>
              </a:solidFill>
              <a:latin typeface="윤고딕 Bold"/>
              <a:ea typeface="윤고딕 Bold"/>
              <a:cs typeface="윤고딕 Bold"/>
              <a:sym typeface="윤고딕 Bold"/>
            </a:endParaRPr>
          </a:p>
          <a:p>
            <a:pPr algn="ctr">
              <a:lnSpc>
                <a:spcPts val="3647"/>
              </a:lnSpc>
              <a:defRPr/>
            </a:pPr>
            <a:r>
              <a:rPr lang="en-US" sz="1599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  <a:hlinkClick r:id="rId5" tooltip="https://blog.opensurvey.co.kr/article/soloeconomy-2021-2/"/>
              </a:rPr>
              <a:t>https://blog.opensurvey.co.kr/article/soloeconomy-2021-2/</a:t>
            </a:r>
            <a:r>
              <a:rPr lang="en-US" sz="1599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 - 오픈서베이</a:t>
            </a:r>
            <a:endParaRPr lang="en-US" sz="1599" b="1">
              <a:solidFill>
                <a:srgbClr val="000000"/>
              </a:solidFill>
              <a:latin typeface="윤고딕 Bold"/>
              <a:ea typeface="윤고딕 Bold"/>
              <a:cs typeface="윤고딕 Bold"/>
              <a:sym typeface="윤고딕 Bold"/>
            </a:endParaRPr>
          </a:p>
          <a:p>
            <a:pPr algn="ctr">
              <a:lnSpc>
                <a:spcPts val="3647"/>
              </a:lnSpc>
              <a:defRPr/>
            </a:pPr>
            <a:r>
              <a:rPr lang="en-US" sz="1599" b="1" u="sng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  <a:hlinkClick r:id="rId6" tooltip="https://m.10000recipe.com"/>
              </a:rPr>
              <a:t>https://m.10000recipe.com/</a:t>
            </a:r>
            <a:r>
              <a:rPr lang="en-US" sz="1599" b="1">
                <a:solidFill>
                  <a:srgbClr val="000000"/>
                </a:solidFill>
                <a:latin typeface="윤고딕"/>
                <a:ea typeface="윤고딕"/>
                <a:cs typeface="윤고딕"/>
                <a:sym typeface="윤고딕"/>
              </a:rPr>
              <a:t> </a:t>
            </a:r>
            <a:r>
              <a:rPr lang="en-US" sz="1599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- 만개의 레시피</a:t>
            </a:r>
            <a:endParaRPr lang="en-US" sz="1599" b="1">
              <a:solidFill>
                <a:srgbClr val="000000"/>
              </a:solidFill>
              <a:latin typeface="윤고딕 Bold"/>
              <a:ea typeface="윤고딕 Bold"/>
              <a:cs typeface="윤고딕 Bold"/>
              <a:sym typeface="윤고딕 Bold"/>
            </a:endParaRPr>
          </a:p>
          <a:p>
            <a:pPr algn="ctr">
              <a:lnSpc>
                <a:spcPts val="3647"/>
              </a:lnSpc>
              <a:defRPr/>
            </a:pPr>
            <a:r>
              <a:rPr lang="en-US" sz="1599" b="1" u="sng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  <a:hlinkClick r:id="rId7" tooltip="https://apis.map.kakao.com/web/"/>
              </a:rPr>
              <a:t>https://apis.map.kakao.com/web/</a:t>
            </a:r>
            <a:r>
              <a:rPr lang="en-US" sz="1599" b="1">
                <a:solidFill>
                  <a:srgbClr val="000000"/>
                </a:solidFill>
                <a:latin typeface="윤고딕"/>
                <a:ea typeface="윤고딕"/>
                <a:cs typeface="윤고딕"/>
                <a:sym typeface="윤고딕"/>
              </a:rPr>
              <a:t> </a:t>
            </a:r>
            <a:r>
              <a:rPr lang="en-US" sz="1599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- 카카오 맵</a:t>
            </a:r>
            <a:endParaRPr lang="en-US" sz="1599" b="1">
              <a:solidFill>
                <a:srgbClr val="000000"/>
              </a:solidFill>
              <a:latin typeface="윤고딕 Bold"/>
              <a:ea typeface="윤고딕 Bold"/>
              <a:cs typeface="윤고딕 Bold"/>
              <a:sym typeface="윤고딕 Bold"/>
            </a:endParaRPr>
          </a:p>
          <a:p>
            <a:pPr algn="ctr">
              <a:lnSpc>
                <a:spcPts val="3647"/>
              </a:lnSpc>
              <a:defRPr/>
            </a:pPr>
            <a:r>
              <a:rPr lang="en-US" sz="1599" b="1" u="sng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  <a:hlinkClick r:id="rId8" tooltip="https://developer.mozilla.org/ko/docs/Web/API/Geolocation_API"/>
              </a:rPr>
              <a:t>https://developer.mozilla.org/ko/docs/Web/API/Geolocation_API</a:t>
            </a:r>
            <a:r>
              <a:rPr lang="en-US" sz="1599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  <a:hlinkClick r:id="rId8" tooltip="https://developer.mozilla.org/ko/docs/Web/API/Geolocation_API"/>
              </a:rPr>
              <a:t> </a:t>
            </a:r>
            <a:r>
              <a:rPr lang="en-US" sz="1599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- mdn Geoloaction API</a:t>
            </a:r>
            <a:r>
              <a:rPr lang="en-US" sz="1599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  <a:hlinkClick r:id="rId8" tooltip="https://developer.mozilla.org/ko/docs/Web/API/Geolocation_API"/>
              </a:rPr>
              <a:t> </a:t>
            </a:r>
            <a:endParaRPr lang="en-US" sz="1599" b="1">
              <a:solidFill>
                <a:srgbClr val="000000"/>
              </a:solidFill>
              <a:latin typeface="윤고딕 Bold"/>
              <a:ea typeface="윤고딕 Bold"/>
              <a:cs typeface="윤고딕 Bold"/>
              <a:sym typeface="윤고딕 Bold"/>
            </a:endParaRPr>
          </a:p>
          <a:p>
            <a:pPr algn="ctr">
              <a:lnSpc>
                <a:spcPts val="3647"/>
              </a:lnSpc>
              <a:defRPr/>
            </a:pPr>
            <a:r>
              <a:rPr lang="en-US" sz="1599" b="1" u="sng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  <a:hlinkClick r:id="rId9" tooltip="https://developer.mozilla.org/en-US/docs/Web/API/Web_Speech_API"/>
              </a:rPr>
              <a:t>https://developer.mozilla.org/en-US/docs/Web/API/Web_Speech_API</a:t>
            </a:r>
            <a:r>
              <a:rPr lang="en-US" sz="1599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 - mdn Web Speech API</a:t>
            </a:r>
            <a:endParaRPr lang="en-US" sz="1599" b="1">
              <a:solidFill>
                <a:srgbClr val="000000"/>
              </a:solidFill>
              <a:latin typeface="윤고딕 Bold"/>
              <a:ea typeface="윤고딕 Bold"/>
              <a:cs typeface="윤고딕 Bold"/>
              <a:sym typeface="윤고딕 Bold"/>
            </a:endParaRPr>
          </a:p>
          <a:p>
            <a:pPr algn="ctr">
              <a:lnSpc>
                <a:spcPts val="3647"/>
              </a:lnSpc>
              <a:defRPr/>
            </a:pPr>
            <a:r>
              <a:rPr lang="en-US" sz="1599" b="1" u="sng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  <a:hlinkClick r:id="rId10" tooltip="https://www.data.go.kr/dataset/15000158/openapi.do"/>
              </a:rPr>
              <a:t>https://www.data.go.kr/dataset/15000158/openapi.do</a:t>
            </a:r>
            <a:r>
              <a:rPr lang="en-US" sz="1599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 - 레시피 관련 API</a:t>
            </a:r>
            <a:endParaRPr lang="en-US" sz="1599" b="1">
              <a:solidFill>
                <a:srgbClr val="000000"/>
              </a:solidFill>
              <a:latin typeface="윤고딕 Bold"/>
              <a:ea typeface="윤고딕 Bold"/>
              <a:cs typeface="윤고딕 Bold"/>
              <a:sym typeface="윤고딕 Bold"/>
            </a:endParaRPr>
          </a:p>
          <a:p>
            <a:pPr algn="ctr">
              <a:lnSpc>
                <a:spcPts val="3647"/>
              </a:lnSpc>
              <a:defRPr/>
            </a:pPr>
            <a:r>
              <a:rPr lang="en-US" sz="1599" b="1" u="sng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  <a:hlinkClick r:id="rId11" tooltip="https://www.foodsafetykorea.go.kr/portal/board/boardDetail.do?menu_no=3120&amp;menu_grp=MENU_NEW01&amp;bbs_no=bbs001&amp;ntctxt_no=1091412"/>
              </a:rPr>
              <a:t>https://www.foodsafetykorea.go.kr/portal/board/boardDetail.do?menu_no=3120&amp;menu_grp=MENU_NEW01&amp;bbs_no=bbs001&amp;ntctxt_no=1091412</a:t>
            </a:r>
            <a:r>
              <a:rPr lang="en-US" sz="1599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 </a:t>
            </a:r>
            <a:endParaRPr lang="en-US" sz="1599" b="1">
              <a:solidFill>
                <a:srgbClr val="000000"/>
              </a:solidFill>
              <a:latin typeface="윤고딕 Bold"/>
              <a:ea typeface="윤고딕 Bold"/>
              <a:cs typeface="윤고딕 Bold"/>
              <a:sym typeface="윤고딕 Bold"/>
            </a:endParaRPr>
          </a:p>
          <a:p>
            <a:pPr algn="ctr">
              <a:lnSpc>
                <a:spcPts val="3647"/>
              </a:lnSpc>
              <a:defRPr/>
            </a:pPr>
            <a:r>
              <a:rPr lang="en-US" sz="1599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- 식품안전나라</a:t>
            </a:r>
            <a:endParaRPr lang="en-US" sz="1599" b="1">
              <a:solidFill>
                <a:srgbClr val="000000"/>
              </a:solidFill>
              <a:latin typeface="윤고딕 Bold"/>
              <a:ea typeface="윤고딕 Bold"/>
              <a:cs typeface="윤고딕 Bold"/>
              <a:sym typeface="윤고딕 Bold"/>
            </a:endParaRPr>
          </a:p>
          <a:p>
            <a:pPr algn="ctr">
              <a:lnSpc>
                <a:spcPts val="3647"/>
              </a:lnSpc>
              <a:defRPr/>
            </a:pPr>
            <a:r>
              <a:rPr lang="en-US" sz="1599" b="1" u="sng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  <a:hlinkClick r:id="rId12" tooltip="https://namu.wiki/w/%EB%A7%8C%EA%B0%9C%EC%9D%98%20%EB%A0%88%EC%8B%9C%ED%94%BC"/>
              </a:rPr>
              <a:t>https://namu.wiki/w/만개의%20레시피</a:t>
            </a:r>
            <a:r>
              <a:rPr lang="en-US" sz="1599" b="1">
                <a:solidFill>
                  <a:srgbClr val="000000"/>
                </a:solidFill>
                <a:latin typeface="윤고딕"/>
                <a:ea typeface="윤고딕"/>
                <a:cs typeface="윤고딕"/>
                <a:sym typeface="윤고딕"/>
              </a:rPr>
              <a:t> </a:t>
            </a:r>
            <a:r>
              <a:rPr lang="en-US" sz="1599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- 나무위키</a:t>
            </a:r>
            <a:endParaRPr lang="en-US" sz="1599" b="1">
              <a:solidFill>
                <a:srgbClr val="000000"/>
              </a:solidFill>
              <a:latin typeface="윤고딕 Bold"/>
              <a:ea typeface="윤고딕 Bold"/>
              <a:cs typeface="윤고딕 Bold"/>
              <a:sym typeface="윤고딕 Bold"/>
            </a:endParaRPr>
          </a:p>
          <a:p>
            <a:pPr algn="ctr">
              <a:lnSpc>
                <a:spcPts val="3647"/>
              </a:lnSpc>
              <a:defRPr/>
            </a:pPr>
            <a:endParaRPr lang="en-US" sz="1599" b="1">
              <a:solidFill>
                <a:srgbClr val="000000"/>
              </a:solidFill>
              <a:latin typeface="윤고딕 Bold"/>
              <a:ea typeface="윤고딕 Bold"/>
              <a:cs typeface="윤고딕 Bold"/>
              <a:sym typeface="윤고딕 Bold"/>
            </a:endParaRPr>
          </a:p>
        </p:txBody>
      </p:sp>
      <p:grpSp>
        <p:nvGrpSpPr>
          <p:cNvPr id="10" name="Group 10"/>
          <p:cNvGrpSpPr/>
          <p:nvPr/>
        </p:nvGrpSpPr>
        <p:grpSpPr>
          <a:xfrm rot="0">
            <a:off x="1875196" y="3415930"/>
            <a:ext cx="3417703" cy="899973"/>
            <a:chOff x="0" y="0"/>
            <a:chExt cx="900136" cy="2370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00136" cy="237030"/>
            </a:xfrm>
            <a:custGeom>
              <a:avLst/>
              <a:gdLst/>
              <a:rect l="l" t="t" r="r" b="b"/>
              <a:pathLst>
                <a:path w="900136" h="237030">
                  <a:moveTo>
                    <a:pt x="33979" y="0"/>
                  </a:moveTo>
                  <a:lnTo>
                    <a:pt x="866157" y="0"/>
                  </a:lnTo>
                  <a:cubicBezTo>
                    <a:pt x="884923" y="0"/>
                    <a:pt x="900136" y="15213"/>
                    <a:pt x="900136" y="33979"/>
                  </a:cubicBezTo>
                  <a:lnTo>
                    <a:pt x="900136" y="203051"/>
                  </a:lnTo>
                  <a:cubicBezTo>
                    <a:pt x="900136" y="221817"/>
                    <a:pt x="884923" y="237030"/>
                    <a:pt x="866157" y="237030"/>
                  </a:cubicBezTo>
                  <a:lnTo>
                    <a:pt x="33979" y="237030"/>
                  </a:lnTo>
                  <a:cubicBezTo>
                    <a:pt x="15213" y="237030"/>
                    <a:pt x="0" y="221817"/>
                    <a:pt x="0" y="203051"/>
                  </a:cubicBezTo>
                  <a:lnTo>
                    <a:pt x="0" y="33979"/>
                  </a:lnTo>
                  <a:cubicBezTo>
                    <a:pt x="0" y="15213"/>
                    <a:pt x="15213" y="0"/>
                    <a:pt x="33979" y="0"/>
                  </a:cubicBezTo>
                  <a:close/>
                </a:path>
              </a:pathLst>
            </a:custGeom>
            <a:solidFill>
              <a:srgbClr val="f0eaeb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900136" cy="27513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875196" y="3212723"/>
            <a:ext cx="3417703" cy="103542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208"/>
              </a:lnSpc>
              <a:defRPr/>
            </a:pPr>
            <a:r>
              <a:rPr lang="en-US" sz="36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참고문헌</a:t>
            </a:r>
            <a:endParaRPr lang="en-US" sz="36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1700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04733" y="732963"/>
            <a:ext cx="16535400" cy="8970917"/>
            <a:chOff x="0" y="-38100"/>
            <a:chExt cx="4355002" cy="23627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grpSp>
        <p:nvGrpSpPr>
          <p:cNvPr id="7" name="Group 7"/>
          <p:cNvGrpSpPr/>
          <p:nvPr/>
        </p:nvGrpSpPr>
        <p:grpSpPr>
          <a:xfrm rot="0">
            <a:off x="2014804" y="3368012"/>
            <a:ext cx="2879553" cy="624743"/>
            <a:chOff x="0" y="0"/>
            <a:chExt cx="758401" cy="16454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8401" cy="164541"/>
            </a:xfrm>
            <a:custGeom>
              <a:avLst/>
              <a:gdLst/>
              <a:rect l="l" t="t" r="r" b="b"/>
              <a:pathLst>
                <a:path w="758401" h="164541">
                  <a:moveTo>
                    <a:pt x="40329" y="0"/>
                  </a:moveTo>
                  <a:lnTo>
                    <a:pt x="718072" y="0"/>
                  </a:lnTo>
                  <a:cubicBezTo>
                    <a:pt x="728768" y="0"/>
                    <a:pt x="739026" y="4249"/>
                    <a:pt x="746589" y="11812"/>
                  </a:cubicBezTo>
                  <a:cubicBezTo>
                    <a:pt x="754152" y="19375"/>
                    <a:pt x="758401" y="29633"/>
                    <a:pt x="758401" y="40329"/>
                  </a:cubicBezTo>
                  <a:lnTo>
                    <a:pt x="758401" y="124213"/>
                  </a:lnTo>
                  <a:cubicBezTo>
                    <a:pt x="758401" y="146486"/>
                    <a:pt x="740345" y="164541"/>
                    <a:pt x="718072" y="164541"/>
                  </a:cubicBezTo>
                  <a:lnTo>
                    <a:pt x="40329" y="164541"/>
                  </a:lnTo>
                  <a:cubicBezTo>
                    <a:pt x="29633" y="164541"/>
                    <a:pt x="19375" y="160292"/>
                    <a:pt x="11812" y="152729"/>
                  </a:cubicBezTo>
                  <a:cubicBezTo>
                    <a:pt x="4249" y="145166"/>
                    <a:pt x="0" y="134908"/>
                    <a:pt x="0" y="124213"/>
                  </a:cubicBezTo>
                  <a:lnTo>
                    <a:pt x="0" y="40329"/>
                  </a:lnTo>
                  <a:cubicBezTo>
                    <a:pt x="0" y="29633"/>
                    <a:pt x="4249" y="19375"/>
                    <a:pt x="11812" y="11812"/>
                  </a:cubicBezTo>
                  <a:cubicBezTo>
                    <a:pt x="19375" y="4249"/>
                    <a:pt x="29633" y="0"/>
                    <a:pt x="40329" y="0"/>
                  </a:cubicBezTo>
                  <a:close/>
                </a:path>
              </a:pathLst>
            </a:custGeom>
            <a:solidFill>
              <a:srgbClr val="f0eaeb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58401" cy="20264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r>
                <a:rPr lang="en-US" sz="1800" b="1">
                  <a:solidFill>
                    <a:srgbClr val="ff3131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통합 주소</a:t>
              </a:r>
              <a:endParaRPr lang="en-US" sz="1800" b="1">
                <a:solidFill>
                  <a:srgbClr val="ff3131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4965924" y="3415930"/>
            <a:ext cx="8356152" cy="528908"/>
            <a:chOff x="0" y="0"/>
            <a:chExt cx="2200797" cy="13930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200797" cy="139301"/>
            </a:xfrm>
            <a:custGeom>
              <a:avLst/>
              <a:gdLst/>
              <a:rect l="l" t="t" r="r" b="b"/>
              <a:pathLst>
                <a:path w="2200797" h="139301">
                  <a:moveTo>
                    <a:pt x="0" y="0"/>
                  </a:moveTo>
                  <a:lnTo>
                    <a:pt x="2200797" y="0"/>
                  </a:lnTo>
                  <a:lnTo>
                    <a:pt x="2200797" y="139301"/>
                  </a:lnTo>
                  <a:lnTo>
                    <a:pt x="0" y="139301"/>
                  </a:lnTo>
                  <a:close/>
                </a:path>
              </a:pathLst>
            </a:custGeom>
            <a:solidFill>
              <a:srgbClr val="e3efe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200797" cy="17740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r>
                <a:rPr lang="en-US" sz="1800" b="1" u="sng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  <a:hlinkClick r:id="rId4" tooltip="https://github.com/RecipeMatch"/>
                </a:rPr>
                <a:t>https://github.com/RecipeMatch</a:t>
              </a:r>
              <a:endParaRPr lang="en-US" sz="1800" b="1" u="sng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10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411098" y="1694012"/>
            <a:ext cx="11138704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GitHub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grpSp>
        <p:nvGrpSpPr>
          <p:cNvPr id="15" name="Group 15"/>
          <p:cNvGrpSpPr/>
          <p:nvPr/>
        </p:nvGrpSpPr>
        <p:grpSpPr>
          <a:xfrm rot="0">
            <a:off x="2014804" y="4472258"/>
            <a:ext cx="2879553" cy="624743"/>
            <a:chOff x="0" y="0"/>
            <a:chExt cx="758401" cy="1645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58401" cy="164541"/>
            </a:xfrm>
            <a:custGeom>
              <a:avLst/>
              <a:gdLst/>
              <a:rect l="l" t="t" r="r" b="b"/>
              <a:pathLst>
                <a:path w="758401" h="164541">
                  <a:moveTo>
                    <a:pt x="40329" y="0"/>
                  </a:moveTo>
                  <a:lnTo>
                    <a:pt x="718072" y="0"/>
                  </a:lnTo>
                  <a:cubicBezTo>
                    <a:pt x="728768" y="0"/>
                    <a:pt x="739026" y="4249"/>
                    <a:pt x="746589" y="11812"/>
                  </a:cubicBezTo>
                  <a:cubicBezTo>
                    <a:pt x="754152" y="19375"/>
                    <a:pt x="758401" y="29633"/>
                    <a:pt x="758401" y="40329"/>
                  </a:cubicBezTo>
                  <a:lnTo>
                    <a:pt x="758401" y="124213"/>
                  </a:lnTo>
                  <a:cubicBezTo>
                    <a:pt x="758401" y="146486"/>
                    <a:pt x="740345" y="164541"/>
                    <a:pt x="718072" y="164541"/>
                  </a:cubicBezTo>
                  <a:lnTo>
                    <a:pt x="40329" y="164541"/>
                  </a:lnTo>
                  <a:cubicBezTo>
                    <a:pt x="29633" y="164541"/>
                    <a:pt x="19375" y="160292"/>
                    <a:pt x="11812" y="152729"/>
                  </a:cubicBezTo>
                  <a:cubicBezTo>
                    <a:pt x="4249" y="145166"/>
                    <a:pt x="0" y="134908"/>
                    <a:pt x="0" y="124213"/>
                  </a:cubicBezTo>
                  <a:lnTo>
                    <a:pt x="0" y="40329"/>
                  </a:lnTo>
                  <a:cubicBezTo>
                    <a:pt x="0" y="29633"/>
                    <a:pt x="4249" y="19375"/>
                    <a:pt x="11812" y="11812"/>
                  </a:cubicBezTo>
                  <a:cubicBezTo>
                    <a:pt x="19375" y="4249"/>
                    <a:pt x="29633" y="0"/>
                    <a:pt x="40329" y="0"/>
                  </a:cubicBezTo>
                  <a:close/>
                </a:path>
              </a:pathLst>
            </a:custGeom>
            <a:solidFill>
              <a:srgbClr val="f0eaeb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758401" cy="20264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r>
                <a:rPr lang="en-US" sz="1800" b="1">
                  <a:solidFill>
                    <a:srgbClr val="ff3131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개인 주소</a:t>
              </a:r>
              <a:endParaRPr lang="en-US" sz="1800" b="1">
                <a:solidFill>
                  <a:srgbClr val="ff3131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875196" y="5300572"/>
            <a:ext cx="2879553" cy="46164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561365" lvl="1" indent="-280682" algn="ctr">
              <a:lnSpc>
                <a:spcPts val="3640"/>
              </a:lnSpc>
              <a:buFont typeface="Arial"/>
              <a:buChar char="•"/>
              <a:defRPr/>
            </a:pPr>
            <a:r>
              <a:rPr lang="en-US" sz="2600" b="1">
                <a:solidFill>
                  <a:srgbClr val="545454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정한준</a:t>
            </a:r>
            <a:endParaRPr lang="en-US" sz="2600" b="1">
              <a:solidFill>
                <a:srgbClr val="545454"/>
              </a:solidFill>
              <a:latin typeface="윤고딕 Bold"/>
              <a:ea typeface="윤고딕 Bold"/>
              <a:cs typeface="윤고딕 Bold"/>
              <a:sym typeface="윤고딕 Bold"/>
            </a:endParaRPr>
          </a:p>
        </p:txBody>
      </p:sp>
      <p:grpSp>
        <p:nvGrpSpPr>
          <p:cNvPr id="19" name="Group 19"/>
          <p:cNvGrpSpPr/>
          <p:nvPr/>
        </p:nvGrpSpPr>
        <p:grpSpPr>
          <a:xfrm rot="0">
            <a:off x="4965924" y="6314959"/>
            <a:ext cx="8356152" cy="528908"/>
            <a:chOff x="0" y="0"/>
            <a:chExt cx="2200797" cy="139301"/>
          </a:xfrm>
        </p:grpSpPr>
        <p:sp>
          <p:nvSpPr>
            <p:cNvPr id="20" name="Freeform 20">
              <a:hlinkClick r:id="rId5" tooltip="https://github.com/JoJimi"/>
            </p:cNvPr>
            <p:cNvSpPr/>
            <p:nvPr/>
          </p:nvSpPr>
          <p:spPr>
            <a:xfrm>
              <a:off x="0" y="0"/>
              <a:ext cx="2200797" cy="139301"/>
            </a:xfrm>
            <a:custGeom>
              <a:avLst/>
              <a:gdLst/>
              <a:rect l="l" t="t" r="r" b="b"/>
              <a:pathLst>
                <a:path w="2200797" h="139301">
                  <a:moveTo>
                    <a:pt x="0" y="0"/>
                  </a:moveTo>
                  <a:lnTo>
                    <a:pt x="2200797" y="0"/>
                  </a:lnTo>
                  <a:lnTo>
                    <a:pt x="2200797" y="139301"/>
                  </a:lnTo>
                  <a:lnTo>
                    <a:pt x="0" y="139301"/>
                  </a:lnTo>
                  <a:close/>
                </a:path>
              </a:pathLst>
            </a:custGeom>
            <a:solidFill>
              <a:srgbClr val="e3efe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200797" cy="17740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r>
                <a:rPr lang="en-US" sz="1800" b="1" u="sng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  <a:hlinkClick r:id="rId4" tooltip="https://github.com/RecipeMatch"/>
                </a:rPr>
                <a:t>https://github.com/JoJimi</a:t>
              </a:r>
              <a:endParaRPr lang="en-US" sz="1800" b="1" u="sng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4965924" y="5290752"/>
            <a:ext cx="8356152" cy="528908"/>
            <a:chOff x="0" y="0"/>
            <a:chExt cx="2200797" cy="13930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200797" cy="139301"/>
            </a:xfrm>
            <a:custGeom>
              <a:avLst/>
              <a:gdLst/>
              <a:rect l="l" t="t" r="r" b="b"/>
              <a:pathLst>
                <a:path w="2200797" h="139301">
                  <a:moveTo>
                    <a:pt x="0" y="0"/>
                  </a:moveTo>
                  <a:lnTo>
                    <a:pt x="2200797" y="0"/>
                  </a:lnTo>
                  <a:lnTo>
                    <a:pt x="2200797" y="139301"/>
                  </a:lnTo>
                  <a:lnTo>
                    <a:pt x="0" y="139301"/>
                  </a:lnTo>
                  <a:close/>
                </a:path>
              </a:pathLst>
            </a:custGeom>
            <a:solidFill>
              <a:srgbClr val="e3efef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2200797" cy="17740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r>
                <a:rPr lang="en-US" sz="1800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  <a:hlinkClick r:id="rId6" tooltip="https://github.com/kcjsend5"/>
                </a:rPr>
                <a:t>https://github.com/kcjsend5</a:t>
              </a:r>
              <a:endParaRPr lang="en-US" sz="1800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 rot="0">
            <a:off x="4894357" y="7291542"/>
            <a:ext cx="8356152" cy="528908"/>
            <a:chOff x="0" y="0"/>
            <a:chExt cx="2200797" cy="13930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200797" cy="139301"/>
            </a:xfrm>
            <a:custGeom>
              <a:avLst/>
              <a:gdLst/>
              <a:rect l="l" t="t" r="r" b="b"/>
              <a:pathLst>
                <a:path w="2200797" h="139301">
                  <a:moveTo>
                    <a:pt x="0" y="0"/>
                  </a:moveTo>
                  <a:lnTo>
                    <a:pt x="2200797" y="0"/>
                  </a:lnTo>
                  <a:lnTo>
                    <a:pt x="2200797" y="139301"/>
                  </a:lnTo>
                  <a:lnTo>
                    <a:pt x="0" y="139301"/>
                  </a:lnTo>
                  <a:close/>
                </a:path>
              </a:pathLst>
            </a:custGeom>
            <a:solidFill>
              <a:srgbClr val="e3efe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2200797" cy="17740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r>
                <a:rPr lang="en-US" sz="1800" b="1" u="sng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  <a:hlinkClick r:id="rId7" tooltip="https://github.com/yongwon992"/>
                </a:rPr>
                <a:t>https://github.com/yongwon992</a:t>
              </a:r>
              <a:endParaRPr lang="en-US" sz="1800" b="1" u="sng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 rot="0">
            <a:off x="4965924" y="8363375"/>
            <a:ext cx="8356152" cy="528908"/>
            <a:chOff x="0" y="0"/>
            <a:chExt cx="2200797" cy="139301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200797" cy="139301"/>
            </a:xfrm>
            <a:custGeom>
              <a:avLst/>
              <a:gdLst/>
              <a:rect l="l" t="t" r="r" b="b"/>
              <a:pathLst>
                <a:path w="2200797" h="139301">
                  <a:moveTo>
                    <a:pt x="0" y="0"/>
                  </a:moveTo>
                  <a:lnTo>
                    <a:pt x="2200797" y="0"/>
                  </a:lnTo>
                  <a:lnTo>
                    <a:pt x="2200797" y="139301"/>
                  </a:lnTo>
                  <a:lnTo>
                    <a:pt x="0" y="139301"/>
                  </a:lnTo>
                  <a:close/>
                </a:path>
              </a:pathLst>
            </a:custGeom>
            <a:solidFill>
              <a:srgbClr val="e3efef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2200797" cy="17740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r>
                <a:rPr lang="en-US" sz="1800" b="1" u="sng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  <a:hlinkClick r:id="rId8" tooltip="https://github.com/UjinChang9993"/>
                </a:rPr>
                <a:t>https://github.com/UjinChang9993</a:t>
              </a:r>
              <a:endParaRPr lang="en-US" sz="1800" b="1" u="sng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875196" y="6324780"/>
            <a:ext cx="2879553" cy="46164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561365" lvl="1" indent="-280682" algn="ctr">
              <a:lnSpc>
                <a:spcPts val="3640"/>
              </a:lnSpc>
              <a:buFont typeface="Arial"/>
              <a:buChar char="•"/>
              <a:defRPr/>
            </a:pPr>
            <a:r>
              <a:rPr lang="en-US" sz="2600" b="1">
                <a:solidFill>
                  <a:srgbClr val="545454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조영웅</a:t>
            </a:r>
            <a:endParaRPr lang="en-US" sz="2600" b="1">
              <a:solidFill>
                <a:srgbClr val="545454"/>
              </a:solidFill>
              <a:latin typeface="윤고딕 Bold"/>
              <a:ea typeface="윤고딕 Bold"/>
              <a:cs typeface="윤고딕 Bold"/>
              <a:sym typeface="윤고딕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875196" y="7348397"/>
            <a:ext cx="2879553" cy="46164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561365" lvl="1" indent="-280682" algn="ctr">
              <a:lnSpc>
                <a:spcPts val="3640"/>
              </a:lnSpc>
              <a:buFont typeface="Arial"/>
              <a:buChar char="•"/>
              <a:defRPr/>
            </a:pPr>
            <a:r>
              <a:rPr lang="en-US" sz="2600" b="1">
                <a:solidFill>
                  <a:srgbClr val="545454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조용원</a:t>
            </a:r>
            <a:endParaRPr lang="en-US" sz="2600" b="1">
              <a:solidFill>
                <a:srgbClr val="545454"/>
              </a:solidFill>
              <a:latin typeface="윤고딕 Bold"/>
              <a:ea typeface="윤고딕 Bold"/>
              <a:cs typeface="윤고딕 Bold"/>
              <a:sym typeface="윤고딕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875196" y="8372014"/>
            <a:ext cx="2879553" cy="44813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561365" lvl="1" indent="-280682" algn="ctr">
              <a:lnSpc>
                <a:spcPts val="3640"/>
              </a:lnSpc>
              <a:buFont typeface="Arial"/>
              <a:buChar char="•"/>
              <a:defRPr/>
            </a:pPr>
            <a:r>
              <a:rPr lang="en-US" sz="2600" b="1">
                <a:solidFill>
                  <a:srgbClr val="545454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장우진</a:t>
            </a:r>
            <a:endParaRPr lang="en-US" sz="2600" b="1">
              <a:solidFill>
                <a:srgbClr val="545454"/>
              </a:solidFill>
              <a:latin typeface="윤고딕 Bold"/>
              <a:ea typeface="윤고딕 Bold"/>
              <a:cs typeface="윤고딕 Bold"/>
              <a:sym typeface="윤고딕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1700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76300" y="585711"/>
            <a:ext cx="16535400" cy="8970917"/>
            <a:chOff x="0" y="-38100"/>
            <a:chExt cx="4355002" cy="23627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7" name="TextBox 7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11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411099" y="1694012"/>
            <a:ext cx="8091608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질문과 답변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188667" y="5043397"/>
            <a:ext cx="13910666" cy="64302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112"/>
              </a:lnSpc>
              <a:defRPr/>
            </a:pPr>
            <a:r>
              <a:rPr lang="en-US" sz="36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궁금한 점이 있다면 자유롭게 질문해 주세요.</a:t>
            </a:r>
            <a:endParaRPr lang="en-US" sz="36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502241" y="2342982"/>
            <a:ext cx="3000466" cy="52404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4226"/>
              </a:lnSpc>
              <a:spcBef>
                <a:spcPct val="0"/>
              </a:spcBef>
              <a:defRPr/>
            </a:pPr>
            <a:r>
              <a:rPr lang="en-US" sz="3019" b="1">
                <a:solidFill>
                  <a:srgbClr val="54545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Q&amp;A</a:t>
            </a:r>
            <a:endParaRPr lang="en-US" sz="3019" b="1">
              <a:solidFill>
                <a:srgbClr val="54545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1700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76300" y="730372"/>
            <a:ext cx="16535400" cy="8826256"/>
            <a:chOff x="0" y="0"/>
            <a:chExt cx="4355002" cy="23246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55002" cy="2324611"/>
            </a:xfrm>
            <a:custGeom>
              <a:avLst/>
              <a:gdLst/>
              <a:ahLst/>
              <a:cxnLst/>
              <a:rect r="r" b="b" t="t" l="l"/>
              <a:pathLst>
                <a:path h="2324611" w="4355002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875196" y="4211267"/>
            <a:ext cx="14537608" cy="0"/>
          </a:xfrm>
          <a:prstGeom prst="line">
            <a:avLst/>
          </a:prstGeom>
          <a:ln cap="flat" w="9525">
            <a:solidFill>
              <a:srgbClr val="7F90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824304" y="2541737"/>
            <a:ext cx="9098140" cy="15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79"/>
              </a:lnSpc>
              <a:spcBef>
                <a:spcPct val="0"/>
              </a:spcBef>
            </a:pPr>
            <a:r>
              <a:rPr lang="en-US" sz="8699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THANK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70446" y="4511305"/>
            <a:ext cx="14537608" cy="461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45454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감사합니다</a:t>
            </a: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78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76300" y="585711"/>
            <a:ext cx="16535400" cy="8970917"/>
            <a:chOff x="0" y="-38100"/>
            <a:chExt cx="4355002" cy="23627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grpSp>
        <p:nvGrpSpPr>
          <p:cNvPr id="7" name="Group 7"/>
          <p:cNvGrpSpPr/>
          <p:nvPr/>
        </p:nvGrpSpPr>
        <p:grpSpPr>
          <a:xfrm rot="0">
            <a:off x="2014804" y="3415930"/>
            <a:ext cx="3417703" cy="899973"/>
            <a:chOff x="0" y="0"/>
            <a:chExt cx="900136" cy="2370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00136" cy="237030"/>
            </a:xfrm>
            <a:custGeom>
              <a:avLst/>
              <a:gdLst/>
              <a:rect l="l" t="t" r="r" b="b"/>
              <a:pathLst>
                <a:path w="900136" h="237030">
                  <a:moveTo>
                    <a:pt x="33979" y="0"/>
                  </a:moveTo>
                  <a:lnTo>
                    <a:pt x="866157" y="0"/>
                  </a:lnTo>
                  <a:cubicBezTo>
                    <a:pt x="884923" y="0"/>
                    <a:pt x="900136" y="15213"/>
                    <a:pt x="900136" y="33979"/>
                  </a:cubicBezTo>
                  <a:lnTo>
                    <a:pt x="900136" y="203051"/>
                  </a:lnTo>
                  <a:cubicBezTo>
                    <a:pt x="900136" y="221817"/>
                    <a:pt x="884923" y="237030"/>
                    <a:pt x="866157" y="237030"/>
                  </a:cubicBezTo>
                  <a:lnTo>
                    <a:pt x="33979" y="237030"/>
                  </a:lnTo>
                  <a:cubicBezTo>
                    <a:pt x="15213" y="237030"/>
                    <a:pt x="0" y="221817"/>
                    <a:pt x="0" y="203051"/>
                  </a:cubicBezTo>
                  <a:lnTo>
                    <a:pt x="0" y="33979"/>
                  </a:lnTo>
                  <a:cubicBezTo>
                    <a:pt x="0" y="15213"/>
                    <a:pt x="15213" y="0"/>
                    <a:pt x="33979" y="0"/>
                  </a:cubicBezTo>
                  <a:close/>
                </a:path>
              </a:pathLst>
            </a:custGeom>
            <a:solidFill>
              <a:srgbClr val="f0eaeb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900136" cy="27513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014804" y="5056837"/>
            <a:ext cx="14398000" cy="2807610"/>
          </a:xfrm>
          <a:custGeom>
            <a:avLst/>
            <a:gdLst/>
            <a:rect l="l" t="t" r="r" b="b"/>
            <a:pathLst>
              <a:path w="14398000" h="2807610">
                <a:moveTo>
                  <a:pt x="0" y="0"/>
                </a:moveTo>
                <a:lnTo>
                  <a:pt x="14398000" y="0"/>
                </a:lnTo>
                <a:lnTo>
                  <a:pt x="14398000" y="2807610"/>
                </a:lnTo>
                <a:lnTo>
                  <a:pt x="0" y="2807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1" name="Freeform 11"/>
          <p:cNvSpPr/>
          <p:nvPr/>
        </p:nvSpPr>
        <p:spPr>
          <a:xfrm>
            <a:off x="3837502" y="6460642"/>
            <a:ext cx="533482" cy="533482"/>
          </a:xfrm>
          <a:custGeom>
            <a:avLst/>
            <a:gdLst/>
            <a:rect l="l" t="t" r="r" b="b"/>
            <a:pathLst>
              <a:path w="533482" h="533482">
                <a:moveTo>
                  <a:pt x="0" y="0"/>
                </a:moveTo>
                <a:lnTo>
                  <a:pt x="533482" y="0"/>
                </a:lnTo>
                <a:lnTo>
                  <a:pt x="533482" y="533482"/>
                </a:lnTo>
                <a:lnTo>
                  <a:pt x="0" y="5334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2" name="TextBox 12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01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411099" y="1694012"/>
            <a:ext cx="6967659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주제 선정 배경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799188" y="3296922"/>
            <a:ext cx="7653950" cy="92265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7296"/>
              </a:lnSpc>
              <a:defRPr/>
            </a:pPr>
            <a:r>
              <a:rPr lang="en-US" sz="3200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개인 맞춤형 음식 레시피 추천 서비스</a:t>
            </a:r>
            <a:endParaRPr lang="en-US" sz="3200" b="1">
              <a:solidFill>
                <a:srgbClr val="000000"/>
              </a:solidFill>
              <a:latin typeface="윤고딕 Bold"/>
              <a:ea typeface="윤고딕 Bold"/>
              <a:cs typeface="윤고딕 Bold"/>
              <a:sym typeface="윤고딕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014803" y="4392708"/>
            <a:ext cx="14518500" cy="63649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5015"/>
              </a:lnSpc>
              <a:defRPr/>
            </a:pPr>
            <a:r>
              <a:rPr lang="en-US" sz="2199">
                <a:solidFill>
                  <a:srgbClr val="000000"/>
                </a:solidFill>
                <a:latin typeface="윤고딕 Light"/>
                <a:ea typeface="윤고딕 Light"/>
                <a:cs typeface="윤고딕 Light"/>
                <a:sym typeface="윤고딕 Light"/>
              </a:rPr>
              <a:t>현재 1인 세대가 점차 증가하는 추세이다.</a:t>
            </a:r>
            <a:endParaRPr lang="en-US" sz="2199">
              <a:solidFill>
                <a:srgbClr val="000000"/>
              </a:solidFill>
              <a:latin typeface="윤고딕 Light"/>
              <a:ea typeface="윤고딕 Light"/>
              <a:cs typeface="윤고딕 Light"/>
              <a:sym typeface="윤고딕 Ligh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626164" y="7759672"/>
            <a:ext cx="6622863" cy="57470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4560"/>
              </a:lnSpc>
              <a:defRPr/>
            </a:pPr>
            <a:r>
              <a:rPr lang="en-US" sz="2000" b="1">
                <a:solidFill>
                  <a:srgbClr val="000000"/>
                </a:solidFill>
                <a:latin typeface="윤고딕"/>
                <a:ea typeface="윤고딕"/>
                <a:cs typeface="윤고딕"/>
                <a:sym typeface="윤고딕"/>
              </a:rPr>
              <a:t>출처 : 통계청 [인구 총 조사] 각 연도</a:t>
            </a:r>
            <a:endParaRPr lang="en-US" sz="2000" b="1">
              <a:solidFill>
                <a:srgbClr val="000000"/>
              </a:solidFill>
              <a:latin typeface="윤고딕"/>
              <a:ea typeface="윤고딕"/>
              <a:cs typeface="윤고딕"/>
              <a:sym typeface="윤고딕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014804" y="3212726"/>
            <a:ext cx="3417703" cy="103542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777243" lvl="1" indent="-388622" algn="l">
              <a:lnSpc>
                <a:spcPts val="8208"/>
              </a:lnSpc>
              <a:buFont typeface="Arial"/>
              <a:buChar char="•"/>
              <a:defRPr/>
            </a:pPr>
            <a:r>
              <a:rPr lang="en-US" sz="36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선정 주제</a:t>
            </a:r>
            <a:endParaRPr lang="en-US" sz="36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15460562" y="6460642"/>
            <a:ext cx="533482" cy="533482"/>
          </a:xfrm>
          <a:custGeom>
            <a:avLst/>
            <a:gdLst/>
            <a:rect l="l" t="t" r="r" b="b"/>
            <a:pathLst>
              <a:path w="533482" h="533482">
                <a:moveTo>
                  <a:pt x="0" y="0"/>
                </a:moveTo>
                <a:lnTo>
                  <a:pt x="533482" y="0"/>
                </a:lnTo>
                <a:lnTo>
                  <a:pt x="533482" y="533482"/>
                </a:lnTo>
                <a:lnTo>
                  <a:pt x="0" y="5334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78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76300" y="585711"/>
            <a:ext cx="16535400" cy="8970917"/>
            <a:chOff x="0" y="-38100"/>
            <a:chExt cx="4355002" cy="23627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grpSp>
        <p:nvGrpSpPr>
          <p:cNvPr id="7" name="Group 7"/>
          <p:cNvGrpSpPr/>
          <p:nvPr/>
        </p:nvGrpSpPr>
        <p:grpSpPr>
          <a:xfrm rot="0">
            <a:off x="2014804" y="3415930"/>
            <a:ext cx="3417703" cy="899973"/>
            <a:chOff x="0" y="0"/>
            <a:chExt cx="900136" cy="2370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00136" cy="237030"/>
            </a:xfrm>
            <a:custGeom>
              <a:avLst/>
              <a:gdLst/>
              <a:rect l="l" t="t" r="r" b="b"/>
              <a:pathLst>
                <a:path w="900136" h="237030">
                  <a:moveTo>
                    <a:pt x="33979" y="0"/>
                  </a:moveTo>
                  <a:lnTo>
                    <a:pt x="866157" y="0"/>
                  </a:lnTo>
                  <a:cubicBezTo>
                    <a:pt x="884923" y="0"/>
                    <a:pt x="900136" y="15213"/>
                    <a:pt x="900136" y="33979"/>
                  </a:cubicBezTo>
                  <a:lnTo>
                    <a:pt x="900136" y="203051"/>
                  </a:lnTo>
                  <a:cubicBezTo>
                    <a:pt x="900136" y="221817"/>
                    <a:pt x="884923" y="237030"/>
                    <a:pt x="866157" y="237030"/>
                  </a:cubicBezTo>
                  <a:lnTo>
                    <a:pt x="33979" y="237030"/>
                  </a:lnTo>
                  <a:cubicBezTo>
                    <a:pt x="15213" y="237030"/>
                    <a:pt x="0" y="221817"/>
                    <a:pt x="0" y="203051"/>
                  </a:cubicBezTo>
                  <a:lnTo>
                    <a:pt x="0" y="33979"/>
                  </a:lnTo>
                  <a:cubicBezTo>
                    <a:pt x="0" y="15213"/>
                    <a:pt x="15213" y="0"/>
                    <a:pt x="33979" y="0"/>
                  </a:cubicBezTo>
                  <a:close/>
                </a:path>
              </a:pathLst>
            </a:custGeom>
            <a:solidFill>
              <a:srgbClr val="f0eaeb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900136" cy="27513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10" name="Freeform 10"/>
          <p:cNvSpPr/>
          <p:nvPr/>
        </p:nvSpPr>
        <p:spPr>
          <a:xfrm>
            <a:off x="2014804" y="5120641"/>
            <a:ext cx="11301259" cy="3065466"/>
          </a:xfrm>
          <a:custGeom>
            <a:avLst/>
            <a:gdLst/>
            <a:rect l="l" t="t" r="r" b="b"/>
            <a:pathLst>
              <a:path w="11301259" h="3065466">
                <a:moveTo>
                  <a:pt x="0" y="0"/>
                </a:moveTo>
                <a:lnTo>
                  <a:pt x="11301259" y="0"/>
                </a:lnTo>
                <a:lnTo>
                  <a:pt x="11301259" y="3065466"/>
                </a:lnTo>
                <a:lnTo>
                  <a:pt x="0" y="30654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1" name="TextBox 11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01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411099" y="1694012"/>
            <a:ext cx="6967659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주제 선정 배경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799188" y="3296922"/>
            <a:ext cx="7653950" cy="92265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7296"/>
              </a:lnSpc>
              <a:defRPr/>
            </a:pPr>
            <a:r>
              <a:rPr lang="en-US" sz="3200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개인 맞춤형 음식 레시피 추천 서비스</a:t>
            </a:r>
            <a:endParaRPr lang="en-US" sz="3200" b="1">
              <a:solidFill>
                <a:srgbClr val="000000"/>
              </a:solidFill>
              <a:latin typeface="윤고딕 Bold"/>
              <a:ea typeface="윤고딕 Bold"/>
              <a:cs typeface="윤고딕 Bold"/>
              <a:sym typeface="윤고딕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014804" y="3212726"/>
            <a:ext cx="3417703" cy="103542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777243" lvl="1" indent="-388622" algn="l">
              <a:lnSpc>
                <a:spcPts val="8208"/>
              </a:lnSpc>
              <a:buFont typeface="Arial"/>
              <a:buChar char="•"/>
              <a:defRPr/>
            </a:pPr>
            <a:r>
              <a:rPr lang="en-US" sz="36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선정 주제</a:t>
            </a:r>
            <a:endParaRPr lang="en-US" sz="36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046389" y="8081433"/>
            <a:ext cx="7269674" cy="57679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4560"/>
              </a:lnSpc>
              <a:defRPr/>
            </a:pPr>
            <a:r>
              <a:rPr lang="en-US" sz="2000" b="1">
                <a:solidFill>
                  <a:srgbClr val="000000"/>
                </a:solidFill>
                <a:latin typeface="윤고딕 Light"/>
                <a:ea typeface="윤고딕 Light"/>
                <a:cs typeface="윤고딕 Light"/>
                <a:sym typeface="윤고딕 Light"/>
              </a:rPr>
              <a:t>출처 : 오픈서베이 1인 가구 트렌드 리포트 2021</a:t>
            </a:r>
            <a:endParaRPr lang="en-US" sz="2000" b="1">
              <a:solidFill>
                <a:srgbClr val="000000"/>
              </a:solidFill>
              <a:latin typeface="윤고딕 Light"/>
              <a:ea typeface="윤고딕 Light"/>
              <a:cs typeface="윤고딕 Light"/>
              <a:sym typeface="윤고딕 Ligh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038593" y="4346067"/>
            <a:ext cx="12768044" cy="63550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5015"/>
              </a:lnSpc>
              <a:defRPr/>
            </a:pPr>
            <a:r>
              <a:rPr lang="en-US" sz="2199">
                <a:solidFill>
                  <a:srgbClr val="000000"/>
                </a:solidFill>
                <a:latin typeface="윤고딕 Light"/>
                <a:ea typeface="윤고딕 Light"/>
                <a:cs typeface="윤고딕 Light"/>
                <a:sym typeface="윤고딕 Light"/>
              </a:rPr>
              <a:t>1인 가구는 다인 가구에 비해 인터넷 쇼핑이나, 편의점을 더 자주 이용한다.</a:t>
            </a:r>
            <a:endParaRPr lang="en-US" sz="2199">
              <a:solidFill>
                <a:srgbClr val="000000"/>
              </a:solidFill>
              <a:latin typeface="윤고딕 Light"/>
              <a:ea typeface="윤고딕 Light"/>
              <a:cs typeface="윤고딕 Light"/>
              <a:sym typeface="윤고딕 Light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5965989" y="6282691"/>
            <a:ext cx="533482" cy="533482"/>
          </a:xfrm>
          <a:custGeom>
            <a:avLst/>
            <a:gdLst/>
            <a:rect l="l" t="t" r="r" b="b"/>
            <a:pathLst>
              <a:path w="533482" h="533482">
                <a:moveTo>
                  <a:pt x="0" y="0"/>
                </a:moveTo>
                <a:lnTo>
                  <a:pt x="533483" y="0"/>
                </a:lnTo>
                <a:lnTo>
                  <a:pt x="533483" y="533482"/>
                </a:lnTo>
                <a:lnTo>
                  <a:pt x="0" y="5334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8" name="Freeform 18"/>
          <p:cNvSpPr/>
          <p:nvPr/>
        </p:nvSpPr>
        <p:spPr>
          <a:xfrm>
            <a:off x="5432507" y="6816173"/>
            <a:ext cx="533482" cy="533482"/>
          </a:xfrm>
          <a:custGeom>
            <a:avLst/>
            <a:gdLst/>
            <a:rect l="l" t="t" r="r" b="b"/>
            <a:pathLst>
              <a:path w="533482" h="533482">
                <a:moveTo>
                  <a:pt x="0" y="0"/>
                </a:moveTo>
                <a:lnTo>
                  <a:pt x="533482" y="0"/>
                </a:lnTo>
                <a:lnTo>
                  <a:pt x="533482" y="533483"/>
                </a:lnTo>
                <a:lnTo>
                  <a:pt x="0" y="5334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9" name="Freeform 19"/>
          <p:cNvSpPr/>
          <p:nvPr/>
        </p:nvSpPr>
        <p:spPr>
          <a:xfrm>
            <a:off x="9982557" y="6282691"/>
            <a:ext cx="533482" cy="533482"/>
          </a:xfrm>
          <a:custGeom>
            <a:avLst/>
            <a:gdLst/>
            <a:rect l="l" t="t" r="r" b="b"/>
            <a:pathLst>
              <a:path w="533482" h="533482">
                <a:moveTo>
                  <a:pt x="0" y="0"/>
                </a:moveTo>
                <a:lnTo>
                  <a:pt x="533482" y="0"/>
                </a:lnTo>
                <a:lnTo>
                  <a:pt x="533482" y="533482"/>
                </a:lnTo>
                <a:lnTo>
                  <a:pt x="0" y="5334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20" name="Freeform 20"/>
          <p:cNvSpPr/>
          <p:nvPr/>
        </p:nvSpPr>
        <p:spPr>
          <a:xfrm>
            <a:off x="9295014" y="6816173"/>
            <a:ext cx="533482" cy="533482"/>
          </a:xfrm>
          <a:custGeom>
            <a:avLst/>
            <a:gdLst/>
            <a:rect l="l" t="t" r="r" b="b"/>
            <a:pathLst>
              <a:path w="533482" h="533482">
                <a:moveTo>
                  <a:pt x="0" y="0"/>
                </a:moveTo>
                <a:lnTo>
                  <a:pt x="533482" y="0"/>
                </a:lnTo>
                <a:lnTo>
                  <a:pt x="533482" y="533483"/>
                </a:lnTo>
                <a:lnTo>
                  <a:pt x="0" y="5334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78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76300" y="585711"/>
            <a:ext cx="16535400" cy="8970917"/>
            <a:chOff x="0" y="-38100"/>
            <a:chExt cx="4355002" cy="23627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7" name="Freeform 7"/>
          <p:cNvSpPr/>
          <p:nvPr/>
        </p:nvSpPr>
        <p:spPr>
          <a:xfrm>
            <a:off x="4385182" y="3585481"/>
            <a:ext cx="2727284" cy="2209100"/>
          </a:xfrm>
          <a:custGeom>
            <a:avLst/>
            <a:gdLst/>
            <a:rect l="l" t="t" r="r" b="b"/>
            <a:pathLst>
              <a:path w="2727284" h="2209100">
                <a:moveTo>
                  <a:pt x="0" y="0"/>
                </a:moveTo>
                <a:lnTo>
                  <a:pt x="2727284" y="0"/>
                </a:lnTo>
                <a:lnTo>
                  <a:pt x="2727284" y="2209100"/>
                </a:lnTo>
                <a:lnTo>
                  <a:pt x="0" y="22091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8" name="Freeform 8"/>
          <p:cNvSpPr/>
          <p:nvPr/>
        </p:nvSpPr>
        <p:spPr>
          <a:xfrm>
            <a:off x="2318939" y="5143500"/>
            <a:ext cx="2221755" cy="3002371"/>
          </a:xfrm>
          <a:custGeom>
            <a:avLst/>
            <a:gdLst/>
            <a:rect l="l" t="t" r="r" b="b"/>
            <a:pathLst>
              <a:path w="2221755" h="3002371">
                <a:moveTo>
                  <a:pt x="0" y="0"/>
                </a:moveTo>
                <a:lnTo>
                  <a:pt x="2221755" y="0"/>
                </a:lnTo>
                <a:lnTo>
                  <a:pt x="2221755" y="3002371"/>
                </a:lnTo>
                <a:lnTo>
                  <a:pt x="0" y="30023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9" name="TextBox 9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01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11099" y="1694012"/>
            <a:ext cx="6967659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주제 선정 배경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109521" y="3726852"/>
            <a:ext cx="3530432" cy="116899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560"/>
              </a:lnSpc>
              <a:defRPr/>
            </a:pPr>
            <a:r>
              <a:rPr lang="en-US" sz="2000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건강, 시간, </a:t>
            </a:r>
            <a:endParaRPr lang="en-US" sz="2000" b="1">
              <a:solidFill>
                <a:srgbClr val="000000"/>
              </a:solidFill>
              <a:latin typeface="윤고딕 Bold"/>
              <a:ea typeface="윤고딕 Bold"/>
              <a:cs typeface="윤고딕 Bold"/>
              <a:sym typeface="윤고딕 Bold"/>
            </a:endParaRPr>
          </a:p>
          <a:p>
            <a:pPr algn="ctr">
              <a:lnSpc>
                <a:spcPts val="4560"/>
              </a:lnSpc>
              <a:defRPr/>
            </a:pPr>
            <a:r>
              <a:rPr lang="en-US" sz="2000" b="1">
                <a:solidFill>
                  <a:srgbClr val="000000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비용 ??</a:t>
            </a:r>
            <a:endParaRPr lang="en-US" sz="2000" b="1">
              <a:solidFill>
                <a:srgbClr val="000000"/>
              </a:solidFill>
              <a:latin typeface="윤고딕 Bold"/>
              <a:ea typeface="윤고딕 Bold"/>
              <a:cs typeface="윤고딕 Bold"/>
              <a:sym typeface="윤고딕 Bold"/>
            </a:endParaRPr>
          </a:p>
        </p:txBody>
      </p:sp>
      <p:grpSp>
        <p:nvGrpSpPr>
          <p:cNvPr id="12" name="Group 12"/>
          <p:cNvGrpSpPr/>
          <p:nvPr/>
        </p:nvGrpSpPr>
        <p:grpSpPr>
          <a:xfrm rot="0">
            <a:off x="8454011" y="5805133"/>
            <a:ext cx="1379979" cy="1379979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7f90d4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659217" y="5480256"/>
            <a:ext cx="5753587" cy="17206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6839"/>
              </a:lnSpc>
              <a:defRPr/>
            </a:pPr>
            <a:r>
              <a:rPr lang="en-US" sz="3000" b="1">
                <a:solidFill>
                  <a:srgbClr val="ff3131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개인 맞춤형</a:t>
            </a:r>
            <a:endParaRPr lang="en-US" sz="3000" b="1">
              <a:solidFill>
                <a:srgbClr val="ff3131"/>
              </a:solidFill>
              <a:latin typeface="윤고딕 Bold"/>
              <a:ea typeface="윤고딕 Bold"/>
              <a:cs typeface="윤고딕 Bold"/>
              <a:sym typeface="윤고딕 Bold"/>
            </a:endParaRPr>
          </a:p>
          <a:p>
            <a:pPr algn="ctr">
              <a:lnSpc>
                <a:spcPts val="6839"/>
              </a:lnSpc>
              <a:defRPr/>
            </a:pPr>
            <a:r>
              <a:rPr lang="en-US" sz="3000" b="1">
                <a:solidFill>
                  <a:srgbClr val="ff3131"/>
                </a:solidFill>
                <a:latin typeface="윤고딕 Bold"/>
                <a:ea typeface="윤고딕 Bold"/>
                <a:cs typeface="윤고딕 Bold"/>
                <a:sym typeface="윤고딕 Bold"/>
              </a:rPr>
              <a:t>레시피 추천 서비스를 만들자!</a:t>
            </a:r>
            <a:endParaRPr lang="en-US" sz="3000" b="1">
              <a:solidFill>
                <a:srgbClr val="ff3131"/>
              </a:solidFill>
              <a:latin typeface="윤고딕 Bold"/>
              <a:ea typeface="윤고딕 Bold"/>
              <a:cs typeface="윤고딕 Bold"/>
              <a:sym typeface="윤고딕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78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85825" y="477215"/>
            <a:ext cx="16535400" cy="9079412"/>
            <a:chOff x="0" y="-66675"/>
            <a:chExt cx="4355002" cy="23912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4355002" cy="2391286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4200"/>
                </a:lnSpc>
                <a:defRPr/>
              </a:pPr>
              <a:endParaRPr lang="ko-KR" altLang="en-US" b="1"/>
            </a:p>
            <a:p>
              <a:pPr algn="ctr">
                <a:lnSpc>
                  <a:spcPts val="4200"/>
                </a:lnSpc>
                <a:defRPr/>
              </a:pPr>
              <a:endParaRPr lang="ko-KR" altLang="en-US" b="1"/>
            </a:p>
            <a:p>
              <a:pPr algn="ctr">
                <a:lnSpc>
                  <a:spcPts val="4200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7" name="Freeform 7"/>
          <p:cNvSpPr/>
          <p:nvPr/>
        </p:nvSpPr>
        <p:spPr>
          <a:xfrm>
            <a:off x="6633535" y="3415930"/>
            <a:ext cx="5020930" cy="5037722"/>
          </a:xfrm>
          <a:custGeom>
            <a:avLst/>
            <a:gdLst/>
            <a:rect l="l" t="t" r="r" b="b"/>
            <a:pathLst>
              <a:path w="5020930" h="5037722">
                <a:moveTo>
                  <a:pt x="0" y="0"/>
                </a:moveTo>
                <a:lnTo>
                  <a:pt x="5020930" y="0"/>
                </a:lnTo>
                <a:lnTo>
                  <a:pt x="5020930" y="5037722"/>
                </a:lnTo>
                <a:lnTo>
                  <a:pt x="0" y="5037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8" name="TextBox 8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02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411099" y="1694012"/>
            <a:ext cx="8591936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관련 연구 및 차별점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519756" y="8606052"/>
            <a:ext cx="3144050" cy="52842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  <a:defRPr/>
            </a:pPr>
            <a:r>
              <a:rPr lang="en-US" sz="30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만개의 레시피</a:t>
            </a:r>
            <a:endParaRPr lang="en-US" sz="30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1700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76300" y="477215"/>
            <a:ext cx="16535400" cy="9079412"/>
            <a:chOff x="0" y="-66675"/>
            <a:chExt cx="4355002" cy="23912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4355002" cy="2391286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4899"/>
                </a:lnSpc>
                <a:defRPr/>
              </a:pPr>
              <a:endParaRPr lang="ko-KR" altLang="en-US" b="1"/>
            </a:p>
            <a:p>
              <a:pPr algn="ctr">
                <a:lnSpc>
                  <a:spcPts val="3499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2215593" y="4763578"/>
          <a:ext cx="13856814" cy="3253815"/>
        </p:xfrm>
        <a:graphic>
          <a:graphicData uri="http://schemas.openxmlformats.org/drawingml/2006/table">
            <a:tbl>
              <a:tblGrid>
                <a:gridCol w="2309469"/>
                <a:gridCol w="2309469"/>
                <a:gridCol w="2309469"/>
                <a:gridCol w="2309469"/>
                <a:gridCol w="2309469"/>
                <a:gridCol w="2309469"/>
              </a:tblGrid>
              <a:tr h="1089077"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요리 레시피 </a:t>
                      </a:r>
                      <a:endParaRPr lang="en-US" sz="1800" b="1">
                        <a:solidFill>
                          <a:srgbClr val="000000"/>
                        </a:solidFill>
                        <a:latin typeface="각진펜 Bold"/>
                        <a:ea typeface="각진펜 Bold"/>
                        <a:cs typeface="각진펜 Bold"/>
                        <a:sym typeface="각진펜 Bold"/>
                      </a:endParaRPr>
                    </a:p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등록</a:t>
                      </a:r>
                      <a:endParaRPr lang="en-US" sz="1800" b="1">
                        <a:solidFill>
                          <a:srgbClr val="000000"/>
                        </a:solidFill>
                        <a:latin typeface="각진펜 Bold"/>
                        <a:ea typeface="각진펜 Bold"/>
                        <a:cs typeface="각진펜 Bold"/>
                        <a:sym typeface="각진펜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요리 난이도 </a:t>
                      </a:r>
                      <a:endParaRPr lang="en-US" sz="1800" b="1">
                        <a:solidFill>
                          <a:srgbClr val="000000"/>
                        </a:solidFill>
                        <a:latin typeface="각진펜 Bold"/>
                        <a:ea typeface="각진펜 Bold"/>
                        <a:cs typeface="각진펜 Bold"/>
                        <a:sym typeface="각진펜 Bold"/>
                      </a:endParaRPr>
                    </a:p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자동 설정 기능</a:t>
                      </a:r>
                      <a:endParaRPr lang="en-US" sz="1800" b="1">
                        <a:solidFill>
                          <a:srgbClr val="000000"/>
                        </a:solidFill>
                        <a:latin typeface="각진펜 Bold"/>
                        <a:ea typeface="각진펜 Bold"/>
                        <a:cs typeface="각진펜 Bold"/>
                        <a:sym typeface="각진펜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사용자 맞춤 </a:t>
                      </a:r>
                      <a:endParaRPr lang="en-US" sz="1800" b="1">
                        <a:solidFill>
                          <a:srgbClr val="000000"/>
                        </a:solidFill>
                        <a:latin typeface="각진펜 Bold"/>
                        <a:ea typeface="각진펜 Bold"/>
                        <a:cs typeface="각진펜 Bold"/>
                        <a:sym typeface="각진펜 Bold"/>
                      </a:endParaRPr>
                    </a:p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레시피 추천 기능</a:t>
                      </a:r>
                      <a:endParaRPr lang="en-US" sz="1800" b="1">
                        <a:solidFill>
                          <a:srgbClr val="000000"/>
                        </a:solidFill>
                        <a:latin typeface="각진펜 Bold"/>
                        <a:ea typeface="각진펜 Bold"/>
                        <a:cs typeface="각진펜 Bold"/>
                        <a:sym typeface="각진펜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요리 코칭</a:t>
                      </a:r>
                      <a:endParaRPr lang="en-US" sz="1800" b="1">
                        <a:solidFill>
                          <a:srgbClr val="000000"/>
                        </a:solidFill>
                        <a:latin typeface="각진펜 Bold"/>
                        <a:ea typeface="각진펜 Bold"/>
                        <a:cs typeface="각진펜 Bold"/>
                        <a:sym typeface="각진펜 Bold"/>
                      </a:endParaRPr>
                    </a:p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서비스</a:t>
                      </a:r>
                      <a:endParaRPr lang="en-US" sz="1800" b="1">
                        <a:solidFill>
                          <a:srgbClr val="000000"/>
                        </a:solidFill>
                        <a:latin typeface="각진펜 Bold"/>
                        <a:ea typeface="각진펜 Bold"/>
                        <a:cs typeface="각진펜 Bold"/>
                        <a:sym typeface="각진펜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사용자 주변 </a:t>
                      </a:r>
                      <a:endParaRPr lang="en-US" sz="1800" b="1">
                        <a:solidFill>
                          <a:srgbClr val="000000"/>
                        </a:solidFill>
                        <a:latin typeface="각진펜 Bold"/>
                        <a:ea typeface="각진펜 Bold"/>
                        <a:cs typeface="각진펜 Bold"/>
                        <a:sym typeface="각진펜 Bold"/>
                      </a:endParaRPr>
                    </a:p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상점 추천 기능</a:t>
                      </a:r>
                      <a:endParaRPr lang="en-US" sz="1800" b="1">
                        <a:solidFill>
                          <a:srgbClr val="000000"/>
                        </a:solidFill>
                        <a:latin typeface="각진펜 Bold"/>
                        <a:ea typeface="각진펜 Bold"/>
                        <a:cs typeface="각진펜 Bold"/>
                        <a:sym typeface="각진펜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d6ff"/>
                    </a:solidFill>
                  </a:tcPr>
                </a:tc>
              </a:tr>
              <a:tr h="1082369"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만개의 레시피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O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X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X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X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X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082369"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ff3131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RecipeMatch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O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O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O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O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90500" tIns="190500" rIns="190500" bIns="190500" anchor="ctr" anchorCtr="0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각진펜 Bold"/>
                          <a:ea typeface="각진펜 Bold"/>
                          <a:cs typeface="각진펜 Bold"/>
                          <a:sym typeface="각진펜 Bold"/>
                        </a:rPr>
                        <a:t>O</a:t>
                      </a:r>
                      <a:endParaRPr lang="en-US" sz="1100" b="1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02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411099" y="1694012"/>
            <a:ext cx="8591936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관련 연구 및 차별점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grpSp>
        <p:nvGrpSpPr>
          <p:cNvPr id="10" name="Group 10"/>
          <p:cNvGrpSpPr/>
          <p:nvPr/>
        </p:nvGrpSpPr>
        <p:grpSpPr>
          <a:xfrm rot="0">
            <a:off x="2215593" y="3415930"/>
            <a:ext cx="3417703" cy="899973"/>
            <a:chOff x="0" y="0"/>
            <a:chExt cx="900136" cy="2370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00136" cy="237030"/>
            </a:xfrm>
            <a:custGeom>
              <a:avLst/>
              <a:gdLst/>
              <a:rect l="l" t="t" r="r" b="b"/>
              <a:pathLst>
                <a:path w="900136" h="237030">
                  <a:moveTo>
                    <a:pt x="33979" y="0"/>
                  </a:moveTo>
                  <a:lnTo>
                    <a:pt x="866157" y="0"/>
                  </a:lnTo>
                  <a:cubicBezTo>
                    <a:pt x="884923" y="0"/>
                    <a:pt x="900136" y="15213"/>
                    <a:pt x="900136" y="33979"/>
                  </a:cubicBezTo>
                  <a:lnTo>
                    <a:pt x="900136" y="203051"/>
                  </a:lnTo>
                  <a:cubicBezTo>
                    <a:pt x="900136" y="221817"/>
                    <a:pt x="884923" y="237030"/>
                    <a:pt x="866157" y="237030"/>
                  </a:cubicBezTo>
                  <a:lnTo>
                    <a:pt x="33979" y="237030"/>
                  </a:lnTo>
                  <a:cubicBezTo>
                    <a:pt x="15213" y="237030"/>
                    <a:pt x="0" y="221817"/>
                    <a:pt x="0" y="203051"/>
                  </a:cubicBezTo>
                  <a:lnTo>
                    <a:pt x="0" y="33979"/>
                  </a:lnTo>
                  <a:cubicBezTo>
                    <a:pt x="0" y="15213"/>
                    <a:pt x="15213" y="0"/>
                    <a:pt x="33979" y="0"/>
                  </a:cubicBezTo>
                  <a:close/>
                </a:path>
              </a:pathLst>
            </a:custGeom>
            <a:solidFill>
              <a:srgbClr val="f0eaeb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900136" cy="27513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r>
                <a:rPr lang="en-US" sz="1899" b="1">
                  <a:solidFill>
                    <a:srgbClr val="000000"/>
                  </a:solidFill>
                  <a:latin typeface="각진펜 Bold"/>
                  <a:ea typeface="각진펜 Bold"/>
                  <a:cs typeface="각진펜 Bold"/>
                  <a:sym typeface="각진펜 Bold"/>
                </a:rPr>
                <a:t>차별점</a:t>
              </a:r>
              <a:endParaRPr lang="en-US" sz="1899" b="1">
                <a:solidFill>
                  <a:srgbClr val="000000"/>
                </a:solidFill>
                <a:latin typeface="각진펜 Bold"/>
                <a:ea typeface="각진펜 Bold"/>
                <a:cs typeface="각진펜 Bold"/>
                <a:sym typeface="각진펜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78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76300" y="585711"/>
            <a:ext cx="16535400" cy="8970917"/>
            <a:chOff x="0" y="-38100"/>
            <a:chExt cx="4355002" cy="23627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709674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7" name="Freeform 7"/>
          <p:cNvSpPr/>
          <p:nvPr/>
        </p:nvSpPr>
        <p:spPr>
          <a:xfrm>
            <a:off x="2014804" y="3983017"/>
            <a:ext cx="14570067" cy="4818672"/>
          </a:xfrm>
          <a:custGeom>
            <a:avLst/>
            <a:gdLst/>
            <a:rect l="l" t="t" r="r" b="b"/>
            <a:pathLst>
              <a:path w="14570067" h="4818672">
                <a:moveTo>
                  <a:pt x="0" y="0"/>
                </a:moveTo>
                <a:lnTo>
                  <a:pt x="14570067" y="0"/>
                </a:lnTo>
                <a:lnTo>
                  <a:pt x="14570067" y="4818671"/>
                </a:lnTo>
                <a:lnTo>
                  <a:pt x="0" y="48186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8" name="TextBox 8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03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411098" y="1694012"/>
            <a:ext cx="12030644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전체 시스템 수행 과정 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022975" y="7860516"/>
            <a:ext cx="5269067" cy="358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  <a:defRPr/>
            </a:pPr>
            <a:r>
              <a:rPr lang="en-US" sz="2000" b="1">
                <a:solidFill>
                  <a:srgbClr val="5271ff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다음 4가지 화면은 서로 이동 가능</a:t>
            </a:r>
            <a:endParaRPr lang="en-US" sz="2000" b="1">
              <a:solidFill>
                <a:srgbClr val="5271ff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f90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78"/>
            <a:ext cx="18288000" cy="10281645"/>
          </a:xfrm>
          <a:custGeom>
            <a:avLst/>
            <a:gdLst/>
            <a:ahLst/>
            <a:cxnLst/>
            <a:rect r="r" b="b" t="t" l="l"/>
            <a:pathLst>
              <a:path h="10281645" w="18288000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76300" y="585711"/>
            <a:ext cx="16535400" cy="8970917"/>
            <a:chOff x="0" y="-38100"/>
            <a:chExt cx="4355002" cy="23627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 lang="ko-KR" altLang="en-US" b="1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3192092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w="sm" len="sm"/>
            <a:tailEnd w="sm" len="sm"/>
          </a:ln>
        </p:spPr>
        <p:txBody>
          <a:bodyPr wrap="square" anchor="ctr"/>
          <a:p>
            <a:pPr algn="ctr">
              <a:defRPr/>
            </a:pPr>
            <a:endParaRPr lang="ko-KR" altLang="en-US" b="1"/>
          </a:p>
        </p:txBody>
      </p:sp>
      <p:sp>
        <p:nvSpPr>
          <p:cNvPr id="7" name="Freeform 7"/>
          <p:cNvSpPr/>
          <p:nvPr/>
        </p:nvSpPr>
        <p:spPr>
          <a:xfrm>
            <a:off x="7456903" y="4494465"/>
            <a:ext cx="662910" cy="382831"/>
          </a:xfrm>
          <a:custGeom>
            <a:avLst/>
            <a:gdLst/>
            <a:rect l="l" t="t" r="r" b="b"/>
            <a:pathLst>
              <a:path w="662910" h="382831">
                <a:moveTo>
                  <a:pt x="0" y="0"/>
                </a:moveTo>
                <a:lnTo>
                  <a:pt x="662910" y="0"/>
                </a:lnTo>
                <a:lnTo>
                  <a:pt x="662910" y="382831"/>
                </a:lnTo>
                <a:lnTo>
                  <a:pt x="0" y="3828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8" name="Freeform 8"/>
          <p:cNvSpPr/>
          <p:nvPr/>
        </p:nvSpPr>
        <p:spPr>
          <a:xfrm>
            <a:off x="3122495" y="4179392"/>
            <a:ext cx="3167795" cy="3445530"/>
          </a:xfrm>
          <a:custGeom>
            <a:avLst/>
            <a:gdLst/>
            <a:rect l="l" t="t" r="r" b="b"/>
            <a:pathLst>
              <a:path w="3167795" h="3445530">
                <a:moveTo>
                  <a:pt x="0" y="0"/>
                </a:moveTo>
                <a:lnTo>
                  <a:pt x="3167795" y="0"/>
                </a:lnTo>
                <a:lnTo>
                  <a:pt x="3167795" y="3445530"/>
                </a:lnTo>
                <a:lnTo>
                  <a:pt x="0" y="34455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9" name="TextBox 9"/>
          <p:cNvSpPr txBox="1"/>
          <p:nvPr/>
        </p:nvSpPr>
        <p:spPr>
          <a:xfrm>
            <a:off x="2014804" y="1694012"/>
            <a:ext cx="2525890" cy="1315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04</a:t>
            </a:r>
            <a:endParaRPr lang="en-US" sz="7399" b="1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11099" y="1689365"/>
            <a:ext cx="8091608" cy="132053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73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주요 기능</a:t>
            </a:r>
            <a:endParaRPr lang="en-US" sz="73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875196" y="3034930"/>
            <a:ext cx="7814715" cy="103224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777243" lvl="1" indent="-388622" algn="l">
              <a:lnSpc>
                <a:spcPts val="8208"/>
              </a:lnSpc>
              <a:buFont typeface="Arial"/>
              <a:buChar char="•"/>
              <a:defRPr/>
            </a:pPr>
            <a:r>
              <a:rPr lang="en-US" sz="3600" b="1">
                <a:solidFill>
                  <a:srgbClr val="5271ff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사용자가 입력할 수 있는 정보</a:t>
            </a:r>
            <a:endParaRPr lang="en-US" sz="3600" b="1">
              <a:solidFill>
                <a:srgbClr val="5271ff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043274" y="7758272"/>
            <a:ext cx="1326237" cy="61601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  <a:defRPr/>
            </a:pPr>
            <a:r>
              <a:rPr lang="en-US" sz="3500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사용자</a:t>
            </a:r>
            <a:endParaRPr lang="en-US" sz="3500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7456903" y="5291959"/>
            <a:ext cx="662910" cy="382831"/>
          </a:xfrm>
          <a:custGeom>
            <a:avLst/>
            <a:gdLst/>
            <a:rect l="l" t="t" r="r" b="b"/>
            <a:pathLst>
              <a:path w="662910" h="382831">
                <a:moveTo>
                  <a:pt x="0" y="0"/>
                </a:moveTo>
                <a:lnTo>
                  <a:pt x="662910" y="0"/>
                </a:lnTo>
                <a:lnTo>
                  <a:pt x="662910" y="382831"/>
                </a:lnTo>
                <a:lnTo>
                  <a:pt x="0" y="3828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4" name="Freeform 14"/>
          <p:cNvSpPr/>
          <p:nvPr/>
        </p:nvSpPr>
        <p:spPr>
          <a:xfrm>
            <a:off x="7456903" y="6089453"/>
            <a:ext cx="662910" cy="382831"/>
          </a:xfrm>
          <a:custGeom>
            <a:avLst/>
            <a:gdLst/>
            <a:rect l="l" t="t" r="r" b="b"/>
            <a:pathLst>
              <a:path w="662910" h="382831">
                <a:moveTo>
                  <a:pt x="0" y="0"/>
                </a:moveTo>
                <a:lnTo>
                  <a:pt x="662910" y="0"/>
                </a:lnTo>
                <a:lnTo>
                  <a:pt x="662910" y="382830"/>
                </a:lnTo>
                <a:lnTo>
                  <a:pt x="0" y="3828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5" name="TextBox 15"/>
          <p:cNvSpPr txBox="1"/>
          <p:nvPr/>
        </p:nvSpPr>
        <p:spPr>
          <a:xfrm>
            <a:off x="8491782" y="4455080"/>
            <a:ext cx="6343347" cy="44077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  <a:defRPr/>
            </a:pPr>
            <a:r>
              <a:rPr lang="en-US" sz="24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보유한 요리 도구</a:t>
            </a:r>
            <a:endParaRPr lang="en-US" sz="24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491782" y="5252574"/>
            <a:ext cx="6343347" cy="44337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  <a:defRPr/>
            </a:pPr>
            <a:r>
              <a:rPr lang="en-US" sz="24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보유한 요리 재료</a:t>
            </a:r>
            <a:endParaRPr lang="en-US" sz="24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491782" y="6050068"/>
            <a:ext cx="6343347" cy="44598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  <a:defRPr/>
            </a:pPr>
            <a:r>
              <a:rPr lang="en-US" sz="24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알레르기</a:t>
            </a:r>
            <a:endParaRPr lang="en-US" sz="24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7456903" y="6891383"/>
            <a:ext cx="662910" cy="382831"/>
          </a:xfrm>
          <a:custGeom>
            <a:avLst/>
            <a:gdLst/>
            <a:rect l="l" t="t" r="r" b="b"/>
            <a:pathLst>
              <a:path w="662910" h="382831">
                <a:moveTo>
                  <a:pt x="0" y="0"/>
                </a:moveTo>
                <a:lnTo>
                  <a:pt x="662910" y="0"/>
                </a:lnTo>
                <a:lnTo>
                  <a:pt x="662910" y="382831"/>
                </a:lnTo>
                <a:lnTo>
                  <a:pt x="0" y="3828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 b="1"/>
          </a:p>
        </p:txBody>
      </p:sp>
      <p:sp>
        <p:nvSpPr>
          <p:cNvPr id="19" name="TextBox 19"/>
          <p:cNvSpPr txBox="1"/>
          <p:nvPr/>
        </p:nvSpPr>
        <p:spPr>
          <a:xfrm>
            <a:off x="8491782" y="6851998"/>
            <a:ext cx="6343347" cy="44415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  <a:defRPr/>
            </a:pPr>
            <a:r>
              <a:rPr lang="en-US" sz="2499" b="1">
                <a:solidFill>
                  <a:srgbClr val="000000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본인 SNS</a:t>
            </a:r>
            <a:endParaRPr lang="en-US" sz="2499" b="1">
              <a:solidFill>
                <a:srgbClr val="000000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840</ep:Words>
  <ep:PresentationFormat>On-screen Show (4:3)</ep:PresentationFormat>
  <ep:Paragraphs>377</ep:Paragraphs>
  <ep:Slides>28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duddnddnfl</cp:lastModifiedBy>
  <dcterms:modified xsi:type="dcterms:W3CDTF">2024-11-24T12:59:32.028</dcterms:modified>
  <cp:revision>4</cp:revision>
  <dc:title>개인 맞춤형 레시피 추천 서비스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