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73" r:id="rId3"/>
    <p:sldId id="257" r:id="rId4"/>
    <p:sldId id="258" r:id="rId5"/>
    <p:sldId id="274" r:id="rId6"/>
    <p:sldId id="264" r:id="rId7"/>
    <p:sldId id="265" r:id="rId8"/>
    <p:sldId id="276" r:id="rId9"/>
    <p:sldId id="282" r:id="rId10"/>
    <p:sldId id="283" r:id="rId11"/>
    <p:sldId id="284" r:id="rId12"/>
    <p:sldId id="275" r:id="rId13"/>
    <p:sldId id="285" r:id="rId14"/>
    <p:sldId id="288" r:id="rId15"/>
    <p:sldId id="289" r:id="rId16"/>
    <p:sldId id="290" r:id="rId17"/>
    <p:sldId id="291" r:id="rId18"/>
    <p:sldId id="261" r:id="rId19"/>
    <p:sldId id="260" r:id="rId20"/>
    <p:sldId id="262" r:id="rId21"/>
    <p:sldId id="266" r:id="rId22"/>
    <p:sldId id="287" r:id="rId23"/>
    <p:sldId id="268" r:id="rId24"/>
    <p:sldId id="277" r:id="rId25"/>
    <p:sldId id="292" r:id="rId26"/>
    <p:sldId id="286" r:id="rId27"/>
    <p:sldId id="271" r:id="rId28"/>
    <p:sldId id="279" r:id="rId29"/>
    <p:sldId id="295" r:id="rId30"/>
    <p:sldId id="278" r:id="rId31"/>
    <p:sldId id="280" r:id="rId32"/>
    <p:sldId id="293" r:id="rId33"/>
    <p:sldId id="306" r:id="rId34"/>
    <p:sldId id="294" r:id="rId35"/>
    <p:sldId id="297" r:id="rId36"/>
    <p:sldId id="281" r:id="rId37"/>
    <p:sldId id="296" r:id="rId38"/>
    <p:sldId id="307" r:id="rId39"/>
    <p:sldId id="30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3F8"/>
    <a:srgbClr val="FC6160"/>
    <a:srgbClr val="22222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DFDD6-4985-4E85-B1CE-954A25ACCEA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639BF-FFBA-4ADF-80A8-E67475D26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91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25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자주 변하지 않는다는 것은 어디까지나 </a:t>
            </a:r>
            <a:r>
              <a:rPr lang="ko-KR" altLang="en-US" dirty="0" err="1"/>
              <a:t>백엔드와</a:t>
            </a:r>
            <a:r>
              <a:rPr lang="ko-KR" altLang="en-US" dirty="0"/>
              <a:t> </a:t>
            </a:r>
            <a:r>
              <a:rPr lang="ko-KR" altLang="en-US" dirty="0" err="1"/>
              <a:t>비교햇을</a:t>
            </a:r>
            <a:r>
              <a:rPr lang="ko-KR" altLang="en-US" dirty="0"/>
              <a:t> 때 상대적인 것</a:t>
            </a:r>
            <a:r>
              <a:rPr lang="en-US" altLang="ko-KR" dirty="0"/>
              <a:t>.. </a:t>
            </a:r>
            <a:r>
              <a:rPr lang="ko-KR" altLang="en-US" dirty="0" err="1"/>
              <a:t>바뀌는게</a:t>
            </a:r>
            <a:r>
              <a:rPr lang="ko-KR" altLang="en-US" dirty="0"/>
              <a:t> 없으니 프론트는 한번 만들면 할 일이 없다든가</a:t>
            </a:r>
            <a:r>
              <a:rPr lang="en-US" altLang="ko-KR" dirty="0"/>
              <a:t>.. </a:t>
            </a:r>
            <a:r>
              <a:rPr lang="ko-KR" altLang="en-US" dirty="0"/>
              <a:t>그런 건 없다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00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71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Todomate</a:t>
            </a:r>
            <a:r>
              <a:rPr lang="en-US" altLang="ko-KR" dirty="0"/>
              <a:t> </a:t>
            </a:r>
            <a:r>
              <a:rPr lang="ko-KR" altLang="en-US" dirty="0"/>
              <a:t>사이트를 시크릿 탭으로 들어가서 보여주기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0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84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2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1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요청은 </a:t>
            </a:r>
            <a:r>
              <a:rPr lang="en-US" altLang="ko-KR" dirty="0"/>
              <a:t>request body</a:t>
            </a:r>
            <a:r>
              <a:rPr lang="ko-KR" altLang="en-US" dirty="0"/>
              <a:t>를 담지 않는 것이 옳다</a:t>
            </a:r>
            <a:r>
              <a:rPr lang="en-US" altLang="ko-KR" dirty="0"/>
              <a:t>. </a:t>
            </a:r>
            <a:r>
              <a:rPr lang="ko-KR" altLang="en-US" dirty="0"/>
              <a:t>구현상으로 가능은 하지만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49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639BF-FFBA-4ADF-80A8-E67475D269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4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A7100-9773-61EB-BC9B-7CE8F6EBD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D26E2-867C-DC57-8067-59482D1DF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DE1FB-E9FD-29A4-C300-7EA429D3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9735D-CF29-F705-E411-CA4B9C27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01C44-7E37-AAF0-79EE-D2DA9B8D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3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0375-2A06-D419-400E-DB2AC9A4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5FAEB6-41CE-7352-7D3F-56BF75C54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CF27B-41B0-9B5F-867F-D3304FF6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C031F-5070-D47B-6A1C-CC2F53AB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2E55B-8C1F-B680-F14E-22391828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7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7E5921-8EAC-C0D0-0DE3-B2ED2A52A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2D0D8-28C8-28A8-D475-89EDE016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1A4DE-3BA4-DA5E-B7F5-3BF661F5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BF632-2750-504A-D895-471C7FC3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86EE8-FA4B-269A-0649-E9C947C2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6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0EC39-1AB0-8323-B408-1F3F2D62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6C565-5A2F-5850-1BE9-5D06FE50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DFF2A-6FE9-E5FF-92C5-DE5BD067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D62FC-A331-20C0-4DE3-FEB91AE3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C77A7-CEA1-1AFA-09A5-F3D817CF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8CAC6-911E-D512-FC67-DCC81669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E61E7D-C55E-71EA-71CD-BE73AE196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E99C9-7BD6-E7AA-4684-6DF55275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CDF3D-7C60-3DD4-ED7B-F4D87C4A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008F1-8C43-DF0F-13F3-0EA9A854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6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6576E-EEE0-01DA-71DF-B28E73D9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3FE06-F8FB-3624-732F-EB5023DAC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70D32-1AE1-3D35-0CD0-7C58B5C9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401025-F3D2-C42E-49CF-7898C25D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FE952-4563-4BFB-ADBE-19FB999A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AB9B0-B9BF-73C5-E1E7-E3CEFD61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3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B5503-8532-D437-E620-64D2DFAC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9847F-FE56-EB89-C43F-FEEFCD6E7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84B7B-6A41-58E7-7C1B-B9C8A4EFF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ECB00-ABCD-3B2B-69A7-503F9A154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D46590-1BB5-BE68-CB93-4034EEF18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A0FA82-8861-51BA-C34D-86567192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75799D-69FA-7AE4-E2D9-34E69091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557A7A-29A8-3217-C5A1-DA68647F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6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CCC70-4552-6C96-52BE-9B9E155E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7AD1BA-314E-A85D-C382-7661CC43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56E37-BF6A-A3A8-0A4D-1E857119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E5F6DB-B867-25F1-752A-553509C9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46D409-7FAD-1429-CDDD-FF077C15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3D616B-A589-58B9-A3EF-245E4A62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72B164-4C15-E0C8-4D98-4F1FC96F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3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724C0-B320-1A5A-9F49-244B39E9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F6C03-C7DF-307E-77DE-9BED41A3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F5E07-9FA7-CA71-C45A-1E07E1A7A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582DB-B39E-D897-6F32-B7DA5ED1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883D6-03E2-142F-34DC-E6AA65C2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8D06F-3F49-5CF8-7184-B79744B8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5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5FF90-7829-C9FF-9F44-A7A59A9F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3F36FC-5998-A24D-AA72-29465B16A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B16A88-2F16-64EA-F33E-02248DB3B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53FCC-0123-4902-EB14-4FBAAB4F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FAC8-D13F-42B8-BE1C-2D821C939C7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FF48F-7836-D3C6-8A4D-0E17D9BD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200060-8FE0-26E1-47FA-8036FD8C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923A2C-D558-4B0F-E417-BD784677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37120-1618-58BA-18CD-449D68C9C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ECC45-B4D8-CCE5-3383-BCCC9B927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8FAC8-D13F-42B8-BE1C-2D821C939C7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C738C-9941-EC3E-C9C7-E9926B40D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6D176-F5DC-D01F-4EF6-DACF72F7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16517-AECA-4F3B-9CEB-1F6B3C621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6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somday/RESTful-API-%EC%9D%B4%EB%9E%8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domate.ne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domat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A8C74-C01D-D8A5-C0E4-BE41305D8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초급 </a:t>
            </a:r>
            <a:r>
              <a:rPr lang="ko-KR" altLang="en-US" dirty="0" err="1"/>
              <a:t>백엔드</a:t>
            </a:r>
            <a:r>
              <a:rPr lang="ko-KR" altLang="en-US" dirty="0"/>
              <a:t>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57DE9F-8BC3-6481-9865-92AF0628F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웹과 </a:t>
            </a:r>
            <a:r>
              <a:rPr lang="ko-KR" altLang="en-US" dirty="0" err="1"/>
              <a:t>백엔드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86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프로토콜과 </a:t>
            </a:r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Path Parameter </a:t>
            </a:r>
            <a:r>
              <a:rPr lang="en-US" altLang="ko-KR" sz="1800" dirty="0"/>
              <a:t>(URL</a:t>
            </a:r>
            <a:r>
              <a:rPr lang="ko-KR" altLang="en-US" sz="1800" dirty="0"/>
              <a:t>의 일반화된 표현 방법</a:t>
            </a:r>
            <a:r>
              <a:rPr lang="en-US" altLang="ko-KR" sz="1800" dirty="0"/>
              <a:t>)</a:t>
            </a:r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http</a:t>
            </a:r>
            <a:r>
              <a:rPr lang="en-US" altLang="ko-KR" dirty="0"/>
              <a:t>://</a:t>
            </a:r>
            <a:r>
              <a:rPr lang="en-US" altLang="ko-KR" dirty="0">
                <a:solidFill>
                  <a:srgbClr val="00B050"/>
                </a:solidFill>
              </a:rPr>
              <a:t>www.example.com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/user/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{user_id}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/nickname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C061F-6E5C-09AE-9B6E-E731A953DA30}"/>
              </a:ext>
            </a:extLst>
          </p:cNvPr>
          <p:cNvSpPr txBox="1"/>
          <p:nvPr/>
        </p:nvSpPr>
        <p:spPr>
          <a:xfrm>
            <a:off x="1174230" y="3631962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프로토콜 </a:t>
            </a:r>
            <a:r>
              <a:rPr lang="en-US" altLang="ko-KR" dirty="0"/>
              <a:t>(scheme)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8D578-7236-5C04-1309-7F0D41FD8B38}"/>
              </a:ext>
            </a:extLst>
          </p:cNvPr>
          <p:cNvSpPr txBox="1"/>
          <p:nvPr/>
        </p:nvSpPr>
        <p:spPr>
          <a:xfrm>
            <a:off x="3632957" y="3631962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주소 </a:t>
            </a:r>
            <a:r>
              <a:rPr lang="en-US" altLang="ko-KR" dirty="0"/>
              <a:t>(domain)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AF8E0-A5BB-E91A-75B5-1694C07C3681}"/>
              </a:ext>
            </a:extLst>
          </p:cNvPr>
          <p:cNvSpPr txBox="1"/>
          <p:nvPr/>
        </p:nvSpPr>
        <p:spPr>
          <a:xfrm>
            <a:off x="6671501" y="3637935"/>
            <a:ext cx="304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내 데이터 위치 </a:t>
            </a:r>
            <a:r>
              <a:rPr lang="en-US" altLang="ko-KR" dirty="0"/>
              <a:t>(path)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02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프로토콜과 </a:t>
            </a:r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Query String</a:t>
            </a:r>
          </a:p>
          <a:p>
            <a:endParaRPr lang="en-US" altLang="ko-KR" dirty="0"/>
          </a:p>
          <a:p>
            <a:pPr marL="0" indent="0" algn="ctr">
              <a:buNone/>
            </a:pPr>
            <a:r>
              <a:rPr lang="en-US" altLang="ko-KR" dirty="0">
                <a:solidFill>
                  <a:srgbClr val="00B050"/>
                </a:solidFill>
              </a:rPr>
              <a:t>.com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/post/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search</a:t>
            </a:r>
            <a:r>
              <a:rPr lang="en-US" altLang="ko-KR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?page</a:t>
            </a:r>
            <a:r>
              <a:rPr lang="en-US" altLang="ko-K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=1&amp;keyword=hello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8D578-7236-5C04-1309-7F0D41FD8B38}"/>
              </a:ext>
            </a:extLst>
          </p:cNvPr>
          <p:cNvSpPr txBox="1"/>
          <p:nvPr/>
        </p:nvSpPr>
        <p:spPr>
          <a:xfrm>
            <a:off x="1125731" y="3631962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주소 </a:t>
            </a:r>
            <a:r>
              <a:rPr lang="en-US" altLang="ko-KR" dirty="0"/>
              <a:t>(domain)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AF8E0-A5BB-E91A-75B5-1694C07C3681}"/>
              </a:ext>
            </a:extLst>
          </p:cNvPr>
          <p:cNvSpPr txBox="1"/>
          <p:nvPr/>
        </p:nvSpPr>
        <p:spPr>
          <a:xfrm>
            <a:off x="3448960" y="3637935"/>
            <a:ext cx="21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위치 </a:t>
            </a:r>
            <a:r>
              <a:rPr lang="en-US" altLang="ko-KR" dirty="0"/>
              <a:t>(path)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6028E-7B9D-A574-665A-4EF708B28171}"/>
              </a:ext>
            </a:extLst>
          </p:cNvPr>
          <p:cNvSpPr txBox="1"/>
          <p:nvPr/>
        </p:nvSpPr>
        <p:spPr>
          <a:xfrm>
            <a:off x="6526681" y="3637935"/>
            <a:ext cx="15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Query 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97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프로토콜과 </a:t>
            </a:r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</a:t>
            </a:r>
            <a:r>
              <a:rPr lang="ko-KR" altLang="en-US" dirty="0"/>
              <a:t>로 주고받는 데이터의 구조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CDD2C4-2605-C979-EC48-03FAB911747F}"/>
              </a:ext>
            </a:extLst>
          </p:cNvPr>
          <p:cNvSpPr/>
          <p:nvPr/>
        </p:nvSpPr>
        <p:spPr>
          <a:xfrm>
            <a:off x="1555750" y="2743200"/>
            <a:ext cx="2692400" cy="31432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HTTP</a:t>
            </a:r>
            <a:r>
              <a:rPr lang="ko-KR" altLang="en-US" b="1" dirty="0">
                <a:solidFill>
                  <a:schemeClr val="tx1"/>
                </a:solidFill>
              </a:rPr>
              <a:t> 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5F8AB3-FD3D-4848-2B5B-1D9329FC66E8}"/>
              </a:ext>
            </a:extLst>
          </p:cNvPr>
          <p:cNvSpPr/>
          <p:nvPr/>
        </p:nvSpPr>
        <p:spPr>
          <a:xfrm>
            <a:off x="6597652" y="2743200"/>
            <a:ext cx="2692400" cy="825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HTTP</a:t>
            </a:r>
            <a:r>
              <a:rPr lang="ko-KR" altLang="en-US" b="1" dirty="0">
                <a:solidFill>
                  <a:schemeClr val="tx1"/>
                </a:solidFill>
              </a:rPr>
              <a:t> 헤더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3236C4-A295-16F9-0767-241EAF991519}"/>
              </a:ext>
            </a:extLst>
          </p:cNvPr>
          <p:cNvSpPr/>
          <p:nvPr/>
        </p:nvSpPr>
        <p:spPr>
          <a:xfrm>
            <a:off x="6597652" y="3703636"/>
            <a:ext cx="2692400" cy="2182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HTTP</a:t>
            </a:r>
            <a:r>
              <a:rPr lang="ko-KR" altLang="en-US" b="1" dirty="0">
                <a:solidFill>
                  <a:schemeClr val="tx1"/>
                </a:solidFill>
              </a:rPr>
              <a:t> 바디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694063A-98C3-4A94-6BA1-7A2714585341}"/>
              </a:ext>
            </a:extLst>
          </p:cNvPr>
          <p:cNvSpPr/>
          <p:nvPr/>
        </p:nvSpPr>
        <p:spPr>
          <a:xfrm>
            <a:off x="4965700" y="4036219"/>
            <a:ext cx="1066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9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프로토콜과 </a:t>
            </a:r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5206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헤더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→ </a:t>
            </a:r>
            <a:r>
              <a:rPr lang="en-US" altLang="ko-KR" dirty="0"/>
              <a:t>	</a:t>
            </a:r>
            <a:r>
              <a:rPr lang="ko-KR" altLang="en-US" dirty="0"/>
              <a:t>통신에 대한 정보 </a:t>
            </a:r>
            <a:r>
              <a:rPr lang="en-US" altLang="ko-KR" dirty="0"/>
              <a:t>	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2400" dirty="0"/>
              <a:t>(</a:t>
            </a:r>
            <a:r>
              <a:rPr lang="ko-KR" altLang="en-US" sz="2400" dirty="0"/>
              <a:t>언제 보냈는지</a:t>
            </a:r>
            <a:r>
              <a:rPr lang="en-US" altLang="ko-KR" sz="2400" dirty="0"/>
              <a:t>, </a:t>
            </a:r>
            <a:r>
              <a:rPr lang="ko-KR" altLang="en-US" sz="2400" dirty="0"/>
              <a:t>누가 보내는지</a:t>
            </a:r>
            <a:r>
              <a:rPr lang="en-US" altLang="ko-KR" sz="2400" dirty="0"/>
              <a:t>, HTTP method </a:t>
            </a:r>
            <a:r>
              <a:rPr lang="ko-KR" altLang="en-US" sz="2400" dirty="0"/>
              <a:t>종류</a:t>
            </a:r>
            <a:r>
              <a:rPr lang="en-US" altLang="ko-KR" sz="2400" dirty="0"/>
              <a:t>, </a:t>
            </a:r>
            <a:r>
              <a:rPr lang="ko-KR" altLang="en-US" sz="2400" dirty="0"/>
              <a:t>요청 경로 등</a:t>
            </a:r>
            <a:r>
              <a:rPr lang="en-US" altLang="ko-KR" sz="2400" dirty="0"/>
              <a:t>)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/>
              <a:t>HTTP </a:t>
            </a:r>
            <a:r>
              <a:rPr lang="ko-KR" altLang="en-US" dirty="0"/>
              <a:t>바디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→ </a:t>
            </a:r>
            <a:r>
              <a:rPr lang="en-US" altLang="ko-KR" dirty="0"/>
              <a:t>	</a:t>
            </a:r>
            <a:r>
              <a:rPr lang="ko-KR" altLang="en-US" dirty="0"/>
              <a:t>주고 받으려는 데이터</a:t>
            </a:r>
            <a:br>
              <a:rPr lang="en-US" altLang="ko-KR" dirty="0"/>
            </a:br>
            <a:r>
              <a:rPr lang="en-US" altLang="ko-KR" sz="2400" dirty="0"/>
              <a:t>	(</a:t>
            </a:r>
            <a:r>
              <a:rPr lang="ko-KR" altLang="en-US" sz="2400" dirty="0"/>
              <a:t>보통 </a:t>
            </a:r>
            <a:r>
              <a:rPr lang="en-US" altLang="ko-KR" sz="2400" dirty="0" err="1"/>
              <a:t>json</a:t>
            </a:r>
            <a:r>
              <a:rPr lang="en-US" altLang="ko-KR" sz="2400" dirty="0"/>
              <a:t> </a:t>
            </a:r>
            <a:r>
              <a:rPr lang="ko-KR" altLang="en-US" sz="2400" dirty="0"/>
              <a:t>형식</a:t>
            </a:r>
            <a:r>
              <a:rPr lang="en-US" altLang="ko-KR" sz="2400" dirty="0"/>
              <a:t>)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392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프로토콜과 </a:t>
            </a:r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5F8AB3-FD3D-4848-2B5B-1D9329FC66E8}"/>
              </a:ext>
            </a:extLst>
          </p:cNvPr>
          <p:cNvSpPr/>
          <p:nvPr/>
        </p:nvSpPr>
        <p:spPr>
          <a:xfrm>
            <a:off x="4069441" y="1889555"/>
            <a:ext cx="3756201" cy="9369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&lt;HTTP</a:t>
            </a:r>
            <a:r>
              <a:rPr lang="ko-KR" altLang="en-US" b="1" dirty="0">
                <a:solidFill>
                  <a:schemeClr val="tx1"/>
                </a:solidFill>
              </a:rPr>
              <a:t> 헤더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POST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tx1"/>
                </a:solidFill>
              </a:rPr>
              <a:t>/user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3236C4-A295-16F9-0767-241EAF991519}"/>
              </a:ext>
            </a:extLst>
          </p:cNvPr>
          <p:cNvSpPr/>
          <p:nvPr/>
        </p:nvSpPr>
        <p:spPr>
          <a:xfrm>
            <a:off x="4069442" y="2975003"/>
            <a:ext cx="3756200" cy="6948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&lt;HTTP </a:t>
            </a:r>
            <a:r>
              <a:rPr lang="ko-KR" altLang="en-US" b="1" dirty="0">
                <a:solidFill>
                  <a:schemeClr val="tx1"/>
                </a:solidFill>
              </a:rPr>
              <a:t>바디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{name: “</a:t>
            </a:r>
            <a:r>
              <a:rPr lang="en-US" altLang="ko-KR" b="1" dirty="0" err="1">
                <a:solidFill>
                  <a:schemeClr val="tx1"/>
                </a:solidFill>
              </a:rPr>
              <a:t>kim</a:t>
            </a:r>
            <a:r>
              <a:rPr lang="en-US" altLang="ko-KR" b="1" dirty="0">
                <a:solidFill>
                  <a:schemeClr val="tx1"/>
                </a:solidFill>
              </a:rPr>
              <a:t>”, age: 20}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42E3D5A-0E21-8970-D77D-72562CFB5E68}"/>
              </a:ext>
            </a:extLst>
          </p:cNvPr>
          <p:cNvSpPr/>
          <p:nvPr/>
        </p:nvSpPr>
        <p:spPr>
          <a:xfrm>
            <a:off x="2577487" y="4198908"/>
            <a:ext cx="1181100" cy="11811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컴퓨터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A7CEF99-44AB-32DA-732B-85195BE9CEA2}"/>
              </a:ext>
            </a:extLst>
          </p:cNvPr>
          <p:cNvSpPr/>
          <p:nvPr/>
        </p:nvSpPr>
        <p:spPr>
          <a:xfrm>
            <a:off x="4044337" y="4338608"/>
            <a:ext cx="3987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46A00A3-5116-2B52-A382-607DC8687D56}"/>
              </a:ext>
            </a:extLst>
          </p:cNvPr>
          <p:cNvSpPr/>
          <p:nvPr/>
        </p:nvSpPr>
        <p:spPr>
          <a:xfrm rot="10800000">
            <a:off x="4047512" y="4808507"/>
            <a:ext cx="3987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63D3A-CB11-D3BF-482F-36638B1B8E34}"/>
              </a:ext>
            </a:extLst>
          </p:cNvPr>
          <p:cNvSpPr txBox="1"/>
          <p:nvPr/>
        </p:nvSpPr>
        <p:spPr>
          <a:xfrm>
            <a:off x="5081759" y="5157758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생성했습니다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EA1F8-C95D-A8E5-AA59-771B2F0345E2}"/>
              </a:ext>
            </a:extLst>
          </p:cNvPr>
          <p:cNvSpPr txBox="1"/>
          <p:nvPr/>
        </p:nvSpPr>
        <p:spPr>
          <a:xfrm>
            <a:off x="2577487" y="564888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7F9A9-9828-09CA-1293-E4D9F4BBFFD2}"/>
              </a:ext>
            </a:extLst>
          </p:cNvPr>
          <p:cNvSpPr txBox="1"/>
          <p:nvPr/>
        </p:nvSpPr>
        <p:spPr>
          <a:xfrm>
            <a:off x="8968537" y="564888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서버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126AF-DCB1-93EE-5619-6BFAD86F9A35}"/>
              </a:ext>
            </a:extLst>
          </p:cNvPr>
          <p:cNvSpPr txBox="1"/>
          <p:nvPr/>
        </p:nvSpPr>
        <p:spPr>
          <a:xfrm>
            <a:off x="3811637" y="3935759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정보를 가진 유저를 생성</a:t>
            </a:r>
            <a:r>
              <a:rPr lang="en-US" altLang="ko-KR" dirty="0"/>
              <a:t>(post)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47A0C7C-7898-0F5C-CA9A-A92E43DB058C}"/>
              </a:ext>
            </a:extLst>
          </p:cNvPr>
          <p:cNvSpPr/>
          <p:nvPr/>
        </p:nvSpPr>
        <p:spPr>
          <a:xfrm>
            <a:off x="8675504" y="4198908"/>
            <a:ext cx="1181100" cy="11811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컴퓨터</a:t>
            </a:r>
          </a:p>
        </p:txBody>
      </p:sp>
    </p:spTree>
    <p:extLst>
      <p:ext uri="{BB962C8B-B14F-4D97-AF65-F5344CB8AC3E}">
        <p14:creationId xmlns:p14="http://schemas.microsoft.com/office/powerpoint/2010/main" val="221081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프로토콜과 </a:t>
            </a:r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5F8AB3-FD3D-4848-2B5B-1D9329FC66E8}"/>
              </a:ext>
            </a:extLst>
          </p:cNvPr>
          <p:cNvSpPr/>
          <p:nvPr/>
        </p:nvSpPr>
        <p:spPr>
          <a:xfrm>
            <a:off x="4069440" y="1899967"/>
            <a:ext cx="3756201" cy="9369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&lt;HTTP</a:t>
            </a:r>
            <a:r>
              <a:rPr lang="ko-KR" altLang="en-US" b="1" dirty="0">
                <a:solidFill>
                  <a:schemeClr val="tx1"/>
                </a:solidFill>
              </a:rPr>
              <a:t> 헤더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>
                <a:solidFill>
                  <a:srgbClr val="FF0000"/>
                </a:solidFill>
              </a:rPr>
              <a:t>GET</a:t>
            </a:r>
            <a:r>
              <a:rPr lang="en-US" altLang="ko-KR" b="1"/>
              <a:t> </a:t>
            </a:r>
            <a:r>
              <a:rPr lang="en-US" altLang="ko-KR" b="1">
                <a:solidFill>
                  <a:schemeClr val="tx1"/>
                </a:solidFill>
              </a:rPr>
              <a:t>/</a:t>
            </a:r>
            <a:r>
              <a:rPr lang="en-US" altLang="ko-KR" b="1" dirty="0">
                <a:solidFill>
                  <a:schemeClr val="tx1"/>
                </a:solidFill>
              </a:rPr>
              <a:t>user/1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42E3D5A-0E21-8970-D77D-72562CFB5E68}"/>
              </a:ext>
            </a:extLst>
          </p:cNvPr>
          <p:cNvSpPr/>
          <p:nvPr/>
        </p:nvSpPr>
        <p:spPr>
          <a:xfrm>
            <a:off x="2577487" y="3274675"/>
            <a:ext cx="1181100" cy="11811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컴퓨터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A7CEF99-44AB-32DA-732B-85195BE9CEA2}"/>
              </a:ext>
            </a:extLst>
          </p:cNvPr>
          <p:cNvSpPr/>
          <p:nvPr/>
        </p:nvSpPr>
        <p:spPr>
          <a:xfrm>
            <a:off x="4044337" y="3414375"/>
            <a:ext cx="3987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46A00A3-5116-2B52-A382-607DC8687D56}"/>
              </a:ext>
            </a:extLst>
          </p:cNvPr>
          <p:cNvSpPr/>
          <p:nvPr/>
        </p:nvSpPr>
        <p:spPr>
          <a:xfrm rot="10800000">
            <a:off x="4047512" y="3884274"/>
            <a:ext cx="3987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63D3A-CB11-D3BF-482F-36638B1B8E34}"/>
              </a:ext>
            </a:extLst>
          </p:cNvPr>
          <p:cNvSpPr txBox="1"/>
          <p:nvPr/>
        </p:nvSpPr>
        <p:spPr>
          <a:xfrm>
            <a:off x="4859742" y="4233524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User1</a:t>
            </a:r>
            <a:r>
              <a:rPr lang="ko-KR" altLang="en-US" dirty="0"/>
              <a:t> 정보입니다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EA1F8-C95D-A8E5-AA59-771B2F0345E2}"/>
              </a:ext>
            </a:extLst>
          </p:cNvPr>
          <p:cNvSpPr txBox="1"/>
          <p:nvPr/>
        </p:nvSpPr>
        <p:spPr>
          <a:xfrm>
            <a:off x="2577487" y="472464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7F9A9-9828-09CA-1293-E4D9F4BBFFD2}"/>
              </a:ext>
            </a:extLst>
          </p:cNvPr>
          <p:cNvSpPr txBox="1"/>
          <p:nvPr/>
        </p:nvSpPr>
        <p:spPr>
          <a:xfrm>
            <a:off x="8968537" y="47246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서버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126AF-DCB1-93EE-5619-6BFAD86F9A35}"/>
              </a:ext>
            </a:extLst>
          </p:cNvPr>
          <p:cNvSpPr txBox="1"/>
          <p:nvPr/>
        </p:nvSpPr>
        <p:spPr>
          <a:xfrm>
            <a:off x="4164046" y="3013796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</a:t>
            </a:r>
            <a:r>
              <a:rPr lang="en-US" altLang="ko-KR" dirty="0"/>
              <a:t>1 </a:t>
            </a:r>
            <a:r>
              <a:rPr lang="ko-KR" altLang="en-US" dirty="0"/>
              <a:t>정보를 조회</a:t>
            </a:r>
            <a:r>
              <a:rPr lang="en-US" altLang="ko-KR" dirty="0"/>
              <a:t>(get)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47A0C7C-7898-0F5C-CA9A-A92E43DB058C}"/>
              </a:ext>
            </a:extLst>
          </p:cNvPr>
          <p:cNvSpPr/>
          <p:nvPr/>
        </p:nvSpPr>
        <p:spPr>
          <a:xfrm>
            <a:off x="8675504" y="3274675"/>
            <a:ext cx="1181100" cy="11811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컴퓨터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7E9BFC-BE1D-7169-1A88-6EB09B2DB4A2}"/>
              </a:ext>
            </a:extLst>
          </p:cNvPr>
          <p:cNvSpPr/>
          <p:nvPr/>
        </p:nvSpPr>
        <p:spPr>
          <a:xfrm>
            <a:off x="4038967" y="4695265"/>
            <a:ext cx="3756201" cy="4115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&lt;HTTP</a:t>
            </a:r>
            <a:r>
              <a:rPr lang="ko-KR" altLang="en-US" b="1" dirty="0">
                <a:solidFill>
                  <a:schemeClr val="tx1"/>
                </a:solidFill>
              </a:rPr>
              <a:t> 헤더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36A290-4936-59E7-428C-06C4B16F6A06}"/>
              </a:ext>
            </a:extLst>
          </p:cNvPr>
          <p:cNvSpPr/>
          <p:nvPr/>
        </p:nvSpPr>
        <p:spPr>
          <a:xfrm>
            <a:off x="4038968" y="5229294"/>
            <a:ext cx="3756200" cy="6948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&lt;HTTP </a:t>
            </a:r>
            <a:r>
              <a:rPr lang="ko-KR" altLang="en-US" b="1" dirty="0">
                <a:solidFill>
                  <a:schemeClr val="tx1"/>
                </a:solidFill>
              </a:rPr>
              <a:t>바디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{name: “</a:t>
            </a:r>
            <a:r>
              <a:rPr lang="en-US" altLang="ko-KR" b="1" dirty="0" err="1">
                <a:solidFill>
                  <a:schemeClr val="tx1"/>
                </a:solidFill>
              </a:rPr>
              <a:t>kim</a:t>
            </a:r>
            <a:r>
              <a:rPr lang="en-US" altLang="ko-KR" b="1" dirty="0">
                <a:solidFill>
                  <a:schemeClr val="tx1"/>
                </a:solidFill>
              </a:rPr>
              <a:t>”, age: 20}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68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프로토콜과 </a:t>
            </a:r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816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요청에 대한 처리 결과는 </a:t>
            </a:r>
            <a:r>
              <a:rPr lang="en-US" altLang="ko-KR" dirty="0"/>
              <a:t>HTTP</a:t>
            </a:r>
            <a:r>
              <a:rPr lang="ko-KR" altLang="en-US" dirty="0"/>
              <a:t>가 정의하는 </a:t>
            </a:r>
            <a:r>
              <a:rPr lang="ko-KR" altLang="en-US" b="1" dirty="0"/>
              <a:t>상태 코드</a:t>
            </a:r>
            <a:r>
              <a:rPr lang="ko-KR" altLang="en-US" dirty="0"/>
              <a:t>로 나타낸다</a:t>
            </a:r>
            <a:r>
              <a:rPr lang="en-US" altLang="ko-KR" dirty="0"/>
              <a:t>.</a:t>
            </a:r>
            <a:endParaRPr lang="en-US" altLang="ko-KR" b="1" dirty="0"/>
          </a:p>
          <a:p>
            <a:r>
              <a:rPr lang="ko-KR" altLang="en-US" dirty="0"/>
              <a:t>상태코드는 응답 데이터의 </a:t>
            </a:r>
            <a:r>
              <a:rPr lang="en-US" altLang="ko-KR" dirty="0"/>
              <a:t>HTTP </a:t>
            </a:r>
            <a:r>
              <a:rPr lang="ko-KR" altLang="en-US" dirty="0"/>
              <a:t>헤더에 들어간다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538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프로토콜과 </a:t>
            </a:r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52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대표적인 상태 코드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200		</a:t>
            </a:r>
            <a:r>
              <a:rPr lang="ko-KR" altLang="en-US" dirty="0"/>
              <a:t>→</a:t>
            </a:r>
            <a:r>
              <a:rPr lang="en-US" altLang="ko-KR" dirty="0"/>
              <a:t>	</a:t>
            </a:r>
            <a:r>
              <a:rPr lang="ko-KR" altLang="en-US" dirty="0"/>
              <a:t>처리 성공 </a:t>
            </a:r>
            <a:r>
              <a:rPr lang="en-US" altLang="ko-KR" dirty="0"/>
              <a:t>			(ok)</a:t>
            </a:r>
          </a:p>
          <a:p>
            <a:r>
              <a:rPr lang="en-US" altLang="ko-KR" dirty="0"/>
              <a:t>201		</a:t>
            </a:r>
            <a:r>
              <a:rPr lang="ko-KR" altLang="en-US" dirty="0"/>
              <a:t>→</a:t>
            </a:r>
            <a:r>
              <a:rPr lang="en-US" altLang="ko-KR" dirty="0"/>
              <a:t>	</a:t>
            </a:r>
            <a:r>
              <a:rPr lang="ko-KR" altLang="en-US" dirty="0"/>
              <a:t>데이터 생성 성공 </a:t>
            </a:r>
            <a:r>
              <a:rPr lang="en-US" altLang="ko-KR" dirty="0"/>
              <a:t>	(created)</a:t>
            </a:r>
          </a:p>
          <a:p>
            <a:r>
              <a:rPr lang="en-US" altLang="ko-KR" dirty="0"/>
              <a:t>400		</a:t>
            </a:r>
            <a:r>
              <a:rPr lang="ko-KR" altLang="en-US" dirty="0"/>
              <a:t>→</a:t>
            </a:r>
            <a:r>
              <a:rPr lang="en-US" altLang="ko-KR" dirty="0"/>
              <a:t>	</a:t>
            </a:r>
            <a:r>
              <a:rPr lang="ko-KR" altLang="en-US" dirty="0"/>
              <a:t>클라이언트 요청 오류 </a:t>
            </a:r>
            <a:r>
              <a:rPr lang="en-US" altLang="ko-KR" dirty="0"/>
              <a:t>	(bad</a:t>
            </a:r>
            <a:r>
              <a:rPr lang="ko-KR" altLang="en-US" dirty="0"/>
              <a:t> </a:t>
            </a:r>
            <a:r>
              <a:rPr lang="en-US" altLang="ko-KR" dirty="0"/>
              <a:t>request)</a:t>
            </a:r>
          </a:p>
          <a:p>
            <a:r>
              <a:rPr lang="en-US" altLang="ko-KR" dirty="0"/>
              <a:t>404		</a:t>
            </a:r>
            <a:r>
              <a:rPr lang="ko-KR" altLang="en-US" dirty="0"/>
              <a:t>→</a:t>
            </a:r>
            <a:r>
              <a:rPr lang="en-US" altLang="ko-KR" dirty="0"/>
              <a:t>	</a:t>
            </a:r>
            <a:r>
              <a:rPr lang="ko-KR" altLang="en-US" dirty="0"/>
              <a:t>요청 데이터 없음</a:t>
            </a:r>
            <a:r>
              <a:rPr lang="en-US" altLang="ko-KR" dirty="0"/>
              <a:t>		(not</a:t>
            </a:r>
            <a:r>
              <a:rPr lang="ko-KR" altLang="en-US" dirty="0"/>
              <a:t> </a:t>
            </a:r>
            <a:r>
              <a:rPr lang="en-US" altLang="ko-KR" dirty="0"/>
              <a:t>found)</a:t>
            </a:r>
          </a:p>
          <a:p>
            <a:r>
              <a:rPr lang="en-US" altLang="ko-KR" dirty="0"/>
              <a:t>500		</a:t>
            </a:r>
            <a:r>
              <a:rPr lang="ko-KR" altLang="en-US" dirty="0"/>
              <a:t>→</a:t>
            </a:r>
            <a:r>
              <a:rPr lang="en-US" altLang="ko-KR" dirty="0"/>
              <a:t>	</a:t>
            </a:r>
            <a:r>
              <a:rPr lang="ko-KR" altLang="en-US" dirty="0"/>
              <a:t>서버 에러 </a:t>
            </a:r>
            <a:r>
              <a:rPr lang="en-US" altLang="ko-KR" dirty="0"/>
              <a:t>			(internal server error)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7924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A28ACFC-8D4D-C7F9-949A-EE3E89F1B972}"/>
              </a:ext>
            </a:extLst>
          </p:cNvPr>
          <p:cNvSpPr/>
          <p:nvPr/>
        </p:nvSpPr>
        <p:spPr>
          <a:xfrm>
            <a:off x="2670175" y="3079353"/>
            <a:ext cx="1181100" cy="11811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D5F9E2F-F869-CAE1-5CCF-E01C86E34DFD}"/>
              </a:ext>
            </a:extLst>
          </p:cNvPr>
          <p:cNvSpPr/>
          <p:nvPr/>
        </p:nvSpPr>
        <p:spPr>
          <a:xfrm>
            <a:off x="8340725" y="3079353"/>
            <a:ext cx="1181100" cy="11811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네이버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834E40F-E15E-0806-E744-212B86AF3C97}"/>
              </a:ext>
            </a:extLst>
          </p:cNvPr>
          <p:cNvSpPr/>
          <p:nvPr/>
        </p:nvSpPr>
        <p:spPr>
          <a:xfrm>
            <a:off x="4137025" y="3219053"/>
            <a:ext cx="3987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2C29287-B20F-F602-3874-6199462C675C}"/>
              </a:ext>
            </a:extLst>
          </p:cNvPr>
          <p:cNvSpPr/>
          <p:nvPr/>
        </p:nvSpPr>
        <p:spPr>
          <a:xfrm rot="10800000">
            <a:off x="4140200" y="3688952"/>
            <a:ext cx="3987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AC64F-45BE-C0B3-C74E-5CBCDF677E8D}"/>
              </a:ext>
            </a:extLst>
          </p:cNvPr>
          <p:cNvSpPr txBox="1"/>
          <p:nvPr/>
        </p:nvSpPr>
        <p:spPr>
          <a:xfrm>
            <a:off x="4563252" y="2894687"/>
            <a:ext cx="313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GET</a:t>
            </a:r>
            <a:r>
              <a:rPr lang="en-US" altLang="ko-KR" b="1" dirty="0"/>
              <a:t> http://www.naver.com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C4F2E-674B-763B-82E6-EB700656D112}"/>
              </a:ext>
            </a:extLst>
          </p:cNvPr>
          <p:cNvSpPr txBox="1"/>
          <p:nvPr/>
        </p:nvSpPr>
        <p:spPr>
          <a:xfrm>
            <a:off x="4877557" y="4029730"/>
            <a:ext cx="243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200 OK</a:t>
            </a:r>
            <a:br>
              <a:rPr lang="en-US" altLang="ko-KR" dirty="0"/>
            </a:br>
            <a:r>
              <a:rPr lang="ko-KR" altLang="en-US" dirty="0"/>
              <a:t>네이버 </a:t>
            </a:r>
            <a:r>
              <a:rPr lang="en-US" altLang="ko-KR" dirty="0"/>
              <a:t>html </a:t>
            </a:r>
            <a:r>
              <a:rPr lang="ko-KR" altLang="en-US" dirty="0"/>
              <a:t>소스코드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2F3D1-876A-51CD-C3C1-D14C697742DD}"/>
              </a:ext>
            </a:extLst>
          </p:cNvPr>
          <p:cNvSpPr txBox="1"/>
          <p:nvPr/>
        </p:nvSpPr>
        <p:spPr>
          <a:xfrm>
            <a:off x="2670175" y="45293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084FC-8DF4-CBC8-5514-81F29FF6DC04}"/>
              </a:ext>
            </a:extLst>
          </p:cNvPr>
          <p:cNvSpPr txBox="1"/>
          <p:nvPr/>
        </p:nvSpPr>
        <p:spPr>
          <a:xfrm>
            <a:off x="8633757" y="45293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A65C4C-2890-A07D-6CE4-0ABF8C0C91DC}"/>
              </a:ext>
            </a:extLst>
          </p:cNvPr>
          <p:cNvSpPr txBox="1"/>
          <p:nvPr/>
        </p:nvSpPr>
        <p:spPr>
          <a:xfrm>
            <a:off x="2758023" y="350062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브라우저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845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217B-2439-194D-3A08-B26452D1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7A8CFF-262E-B717-B875-49ED490BF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6197"/>
            <a:ext cx="7345017" cy="489667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559E4A-B0A1-1C55-DFB9-BAEB83BA511A}"/>
              </a:ext>
            </a:extLst>
          </p:cNvPr>
          <p:cNvSpPr/>
          <p:nvPr/>
        </p:nvSpPr>
        <p:spPr>
          <a:xfrm>
            <a:off x="984250" y="3418439"/>
            <a:ext cx="4560404" cy="316727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84854B-6176-86C2-8C04-7444455C39A6}"/>
              </a:ext>
            </a:extLst>
          </p:cNvPr>
          <p:cNvSpPr/>
          <p:nvPr/>
        </p:nvSpPr>
        <p:spPr>
          <a:xfrm>
            <a:off x="5544654" y="1835909"/>
            <a:ext cx="2500796" cy="10795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38787B-BFFF-5E0B-4237-264161E06FA7}"/>
              </a:ext>
            </a:extLst>
          </p:cNvPr>
          <p:cNvSpPr/>
          <p:nvPr/>
        </p:nvSpPr>
        <p:spPr>
          <a:xfrm>
            <a:off x="5544654" y="2915409"/>
            <a:ext cx="2500796" cy="14414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EDE296-C7AA-7D4E-C059-2F84203C8964}"/>
              </a:ext>
            </a:extLst>
          </p:cNvPr>
          <p:cNvSpPr/>
          <p:nvPr/>
        </p:nvSpPr>
        <p:spPr>
          <a:xfrm>
            <a:off x="5544654" y="5753859"/>
            <a:ext cx="2500796" cy="8318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0067C5-7F3B-639E-18FF-F9E1362ADE7C}"/>
              </a:ext>
            </a:extLst>
          </p:cNvPr>
          <p:cNvSpPr/>
          <p:nvPr/>
        </p:nvSpPr>
        <p:spPr>
          <a:xfrm>
            <a:off x="984250" y="1835909"/>
            <a:ext cx="4560404" cy="158253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5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047D-9E2D-4A15-6C92-D496FEA2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6ED23-87E1-A54C-EDAF-94A637A6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1225"/>
          </a:xfrm>
        </p:spPr>
        <p:txBody>
          <a:bodyPr>
            <a:normAutofit/>
          </a:bodyPr>
          <a:lstStyle/>
          <a:p>
            <a:r>
              <a:rPr lang="ko-KR" altLang="en-US" dirty="0"/>
              <a:t>여러 컴퓨터가 서로 연결되어 정보를 공유하는 공간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F52211-9A2D-C685-4102-249153D6A5B5}"/>
              </a:ext>
            </a:extLst>
          </p:cNvPr>
          <p:cNvGrpSpPr/>
          <p:nvPr/>
        </p:nvGrpSpPr>
        <p:grpSpPr>
          <a:xfrm>
            <a:off x="1447800" y="2554285"/>
            <a:ext cx="8712200" cy="4127500"/>
            <a:chOff x="1447800" y="2554285"/>
            <a:chExt cx="8712200" cy="41275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0B8BD82-A05A-1E85-59A0-C5CAFEAA54FD}"/>
                </a:ext>
              </a:extLst>
            </p:cNvPr>
            <p:cNvSpPr/>
            <p:nvPr/>
          </p:nvSpPr>
          <p:spPr>
            <a:xfrm>
              <a:off x="1447800" y="2554285"/>
              <a:ext cx="8712200" cy="41275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938A8F7-8749-0638-7EDC-ABB2A242FB42}"/>
                </a:ext>
              </a:extLst>
            </p:cNvPr>
            <p:cNvSpPr/>
            <p:nvPr/>
          </p:nvSpPr>
          <p:spPr>
            <a:xfrm>
              <a:off x="2359028" y="4186236"/>
              <a:ext cx="1181100" cy="11811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컴퓨터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ECA8279-92E2-090D-7264-414F093CF785}"/>
                </a:ext>
              </a:extLst>
            </p:cNvPr>
            <p:cNvSpPr/>
            <p:nvPr/>
          </p:nvSpPr>
          <p:spPr>
            <a:xfrm>
              <a:off x="3867150" y="2774950"/>
              <a:ext cx="1181100" cy="11811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컴퓨터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578AF87-B855-A50C-5FA6-E5AB2332DEB0}"/>
                </a:ext>
              </a:extLst>
            </p:cNvPr>
            <p:cNvSpPr/>
            <p:nvPr/>
          </p:nvSpPr>
          <p:spPr>
            <a:xfrm>
              <a:off x="3867150" y="5130800"/>
              <a:ext cx="1181100" cy="11811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컴퓨터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2AEA6D-5573-B4BC-46A5-6028ABF7DF62}"/>
                </a:ext>
              </a:extLst>
            </p:cNvPr>
            <p:cNvSpPr/>
            <p:nvPr/>
          </p:nvSpPr>
          <p:spPr>
            <a:xfrm>
              <a:off x="5299079" y="3759200"/>
              <a:ext cx="1181100" cy="11811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컴퓨터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4D9FE94-AEC9-83C5-ABCF-9F5CCDEB7D94}"/>
                </a:ext>
              </a:extLst>
            </p:cNvPr>
            <p:cNvSpPr/>
            <p:nvPr/>
          </p:nvSpPr>
          <p:spPr>
            <a:xfrm>
              <a:off x="6229352" y="5187950"/>
              <a:ext cx="1181100" cy="11811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컴퓨터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80DF2D5-FE10-E992-9368-D69A062C08ED}"/>
                </a:ext>
              </a:extLst>
            </p:cNvPr>
            <p:cNvSpPr/>
            <p:nvPr/>
          </p:nvSpPr>
          <p:spPr>
            <a:xfrm>
              <a:off x="8432801" y="4349750"/>
              <a:ext cx="1181100" cy="11811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컴퓨터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BD7B4B4-F594-E4C2-E562-2358B4B8302E}"/>
                </a:ext>
              </a:extLst>
            </p:cNvPr>
            <p:cNvSpPr/>
            <p:nvPr/>
          </p:nvSpPr>
          <p:spPr>
            <a:xfrm>
              <a:off x="7096123" y="3117850"/>
              <a:ext cx="1181100" cy="11811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컴퓨터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15633EF-F4BF-47AD-DB63-6024120E040C}"/>
                </a:ext>
              </a:extLst>
            </p:cNvPr>
            <p:cNvCxnSpPr>
              <a:stCxn id="5" idx="3"/>
              <a:endCxn id="4" idx="7"/>
            </p:cNvCxnSpPr>
            <p:nvPr/>
          </p:nvCxnSpPr>
          <p:spPr>
            <a:xfrm flipH="1">
              <a:off x="3367160" y="3783082"/>
              <a:ext cx="672958" cy="5761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92E565E-59EE-F084-7CF8-9A97F3A1C5F0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3367160" y="5194368"/>
              <a:ext cx="672958" cy="109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D259E85-802E-88E6-3699-3FE91576829F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4875282" y="4767332"/>
              <a:ext cx="596765" cy="5364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79095D9-870C-D9A0-C903-AAE8F4FB3A85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 flipV="1">
              <a:off x="5048250" y="5721350"/>
              <a:ext cx="1181102" cy="57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8090373-5944-CD26-8569-33DCC967B661}"/>
                </a:ext>
              </a:extLst>
            </p:cNvPr>
            <p:cNvCxnSpPr>
              <a:cxnSpLocks/>
              <a:stCxn id="10" idx="3"/>
              <a:endCxn id="7" idx="6"/>
            </p:cNvCxnSpPr>
            <p:nvPr/>
          </p:nvCxnSpPr>
          <p:spPr>
            <a:xfrm flipH="1">
              <a:off x="6480179" y="4125982"/>
              <a:ext cx="788912" cy="2237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63C3AED-E962-39EF-912C-732C14826A6E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5048250" y="3365500"/>
              <a:ext cx="2047873" cy="3429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0A5B716-4974-E5E0-30DC-FAA61341D058}"/>
                </a:ext>
              </a:extLst>
            </p:cNvPr>
            <p:cNvCxnSpPr>
              <a:cxnSpLocks/>
              <a:stCxn id="9" idx="1"/>
              <a:endCxn id="10" idx="5"/>
            </p:cNvCxnSpPr>
            <p:nvPr/>
          </p:nvCxnSpPr>
          <p:spPr>
            <a:xfrm flipH="1" flipV="1">
              <a:off x="8104255" y="4125982"/>
              <a:ext cx="501514" cy="3967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7702BFA-F7F4-E9D7-95BD-5888B92285FA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7410452" y="5357882"/>
              <a:ext cx="1195317" cy="4206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2529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응답받은</a:t>
            </a:r>
            <a:r>
              <a:rPr lang="ko-KR" altLang="en-US" dirty="0"/>
              <a:t> 화면에는 여러가지 종류의 컨텐츠가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그런데 이 컨텐츠는 매일 바뀔 수 있는 컨텐츠이다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en-US" altLang="ko-KR" dirty="0"/>
              <a:t>html </a:t>
            </a:r>
            <a:r>
              <a:rPr lang="ko-KR" altLang="en-US" dirty="0"/>
              <a:t>코드를 매일 수정해야 하는 걸까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	</a:t>
            </a:r>
            <a:r>
              <a:rPr lang="ko-KR" altLang="en-US" dirty="0"/>
              <a:t>→ 자주 변하지 않는 </a:t>
            </a:r>
            <a:r>
              <a:rPr lang="ko-KR" altLang="en-US" b="1" dirty="0">
                <a:solidFill>
                  <a:srgbClr val="00B050"/>
                </a:solidFill>
              </a:rPr>
              <a:t>화면 </a:t>
            </a:r>
            <a:r>
              <a:rPr lang="en-US" altLang="ko-KR" b="1" dirty="0">
                <a:solidFill>
                  <a:srgbClr val="00B050"/>
                </a:solidFill>
              </a:rPr>
              <a:t>UI</a:t>
            </a:r>
            <a:r>
              <a:rPr lang="ko-KR" altLang="en-US" dirty="0"/>
              <a:t>와</a:t>
            </a:r>
            <a:r>
              <a:rPr lang="en-US" altLang="ko-KR" dirty="0"/>
              <a:t>,</a:t>
            </a:r>
            <a:r>
              <a:rPr lang="ko-KR" altLang="en-US" dirty="0"/>
              <a:t> 자주 변하는 </a:t>
            </a:r>
            <a:r>
              <a:rPr lang="ko-KR" altLang="en-US" b="1" dirty="0"/>
              <a:t>컨텐츠</a:t>
            </a:r>
            <a:r>
              <a:rPr lang="ko-KR" altLang="en-US" dirty="0"/>
              <a:t>를 분리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→ </a:t>
            </a:r>
            <a:r>
              <a:rPr lang="ko-KR" altLang="en-US" b="1" dirty="0" err="1">
                <a:solidFill>
                  <a:srgbClr val="00B050"/>
                </a:solidFill>
              </a:rPr>
              <a:t>프론트엔드</a:t>
            </a:r>
            <a:r>
              <a:rPr lang="ko-KR" altLang="en-US" dirty="0" err="1"/>
              <a:t>와</a:t>
            </a:r>
            <a:r>
              <a:rPr lang="ko-KR" altLang="en-US" dirty="0"/>
              <a:t> </a:t>
            </a:r>
            <a:r>
              <a:rPr lang="ko-KR" altLang="en-US" b="1" dirty="0" err="1"/>
              <a:t>백엔드</a:t>
            </a:r>
            <a:r>
              <a:rPr lang="ko-KR" altLang="en-US" dirty="0" err="1"/>
              <a:t>의</a:t>
            </a:r>
            <a:r>
              <a:rPr lang="ko-KR" altLang="en-US" dirty="0"/>
              <a:t> 분리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95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1394" cy="4351338"/>
          </a:xfrm>
        </p:spPr>
        <p:txBody>
          <a:bodyPr/>
          <a:lstStyle/>
          <a:p>
            <a:r>
              <a:rPr lang="ko-KR" altLang="en-US" b="1" dirty="0"/>
              <a:t>프론트</a:t>
            </a:r>
            <a:r>
              <a:rPr lang="ko-KR" altLang="en-US" dirty="0"/>
              <a:t>는 화면에 채울</a:t>
            </a:r>
            <a:r>
              <a:rPr lang="ko-KR" altLang="en-US" sz="2400" dirty="0"/>
              <a:t> </a:t>
            </a:r>
            <a:r>
              <a:rPr lang="ko-KR" altLang="en-US" dirty="0"/>
              <a:t>컨텐츠 데이터를</a:t>
            </a:r>
            <a:r>
              <a:rPr lang="en-US" altLang="ko-KR" dirty="0"/>
              <a:t> </a:t>
            </a:r>
            <a:r>
              <a:rPr lang="ko-KR" altLang="en-US" dirty="0" err="1"/>
              <a:t>백엔드에게</a:t>
            </a:r>
            <a:r>
              <a:rPr lang="ko-KR" altLang="en-US" dirty="0"/>
              <a:t> </a:t>
            </a:r>
            <a:r>
              <a:rPr lang="ko-KR" altLang="en-US" b="1" dirty="0"/>
              <a:t>요청</a:t>
            </a:r>
            <a:endParaRPr lang="en-US" altLang="ko-KR" dirty="0"/>
          </a:p>
          <a:p>
            <a:r>
              <a:rPr lang="ko-KR" altLang="en-US" b="1" dirty="0" err="1"/>
              <a:t>백엔드</a:t>
            </a:r>
            <a:r>
              <a:rPr lang="ko-KR" altLang="en-US" dirty="0" err="1"/>
              <a:t>는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에서 가져온 컨텐츠 데이터를</a:t>
            </a:r>
            <a:r>
              <a:rPr lang="en-US" altLang="ko-KR" dirty="0"/>
              <a:t> </a:t>
            </a:r>
            <a:r>
              <a:rPr lang="ko-KR" altLang="en-US" dirty="0"/>
              <a:t>프론트에게 </a:t>
            </a:r>
            <a:r>
              <a:rPr lang="ko-KR" altLang="en-US" b="1" dirty="0"/>
              <a:t>응답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835AB5-FCA3-B656-B11B-B0EAFB8FAF29}"/>
              </a:ext>
            </a:extLst>
          </p:cNvPr>
          <p:cNvSpPr/>
          <p:nvPr/>
        </p:nvSpPr>
        <p:spPr>
          <a:xfrm>
            <a:off x="2222500" y="3937363"/>
            <a:ext cx="1181100" cy="11811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프론트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4C2C0C-2875-20EC-EE57-1ADDF70482CA}"/>
              </a:ext>
            </a:extLst>
          </p:cNvPr>
          <p:cNvSpPr/>
          <p:nvPr/>
        </p:nvSpPr>
        <p:spPr>
          <a:xfrm>
            <a:off x="7893050" y="3937363"/>
            <a:ext cx="1181100" cy="11811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백엔드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67A9238-27FF-4536-53BA-85D1D92243A1}"/>
              </a:ext>
            </a:extLst>
          </p:cNvPr>
          <p:cNvSpPr/>
          <p:nvPr/>
        </p:nvSpPr>
        <p:spPr>
          <a:xfrm>
            <a:off x="3689350" y="4077063"/>
            <a:ext cx="3987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0B7C4BF-7648-61D4-3B83-4A8CDEFCE44E}"/>
              </a:ext>
            </a:extLst>
          </p:cNvPr>
          <p:cNvSpPr/>
          <p:nvPr/>
        </p:nvSpPr>
        <p:spPr>
          <a:xfrm rot="10800000">
            <a:off x="3692525" y="4546962"/>
            <a:ext cx="3987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4943E-0D16-217F-0C51-35F5C0FAB520}"/>
              </a:ext>
            </a:extLst>
          </p:cNvPr>
          <p:cNvSpPr txBox="1"/>
          <p:nvPr/>
        </p:nvSpPr>
        <p:spPr>
          <a:xfrm>
            <a:off x="4018274" y="3771748"/>
            <a:ext cx="332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GET</a:t>
            </a:r>
            <a:r>
              <a:rPr lang="en-US" altLang="ko-KR" b="1" dirty="0"/>
              <a:t> </a:t>
            </a:r>
            <a:r>
              <a:rPr lang="ko-KR" altLang="en-US" b="1" dirty="0"/>
              <a:t>분야별 신간 도서 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805FC-4CAD-94AC-FF73-2895A191EEA6}"/>
              </a:ext>
            </a:extLst>
          </p:cNvPr>
          <p:cNvSpPr txBox="1"/>
          <p:nvPr/>
        </p:nvSpPr>
        <p:spPr>
          <a:xfrm>
            <a:off x="4380520" y="4896213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200 OK</a:t>
            </a:r>
            <a:br>
              <a:rPr lang="en-US" altLang="ko-KR" dirty="0"/>
            </a:br>
            <a:r>
              <a:rPr lang="ko-KR" altLang="en-US" dirty="0"/>
              <a:t>분야별 신간 도서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80320-2D4D-C8AD-FB46-2F669EFB109B}"/>
              </a:ext>
            </a:extLst>
          </p:cNvPr>
          <p:cNvSpPr txBox="1"/>
          <p:nvPr/>
        </p:nvSpPr>
        <p:spPr>
          <a:xfrm>
            <a:off x="2222500" y="538733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3C6A8-6179-9A86-8201-FF177D32AA65}"/>
              </a:ext>
            </a:extLst>
          </p:cNvPr>
          <p:cNvSpPr txBox="1"/>
          <p:nvPr/>
        </p:nvSpPr>
        <p:spPr>
          <a:xfrm>
            <a:off x="8186082" y="538733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6672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2858" cy="4351338"/>
          </a:xfrm>
        </p:spPr>
        <p:txBody>
          <a:bodyPr/>
          <a:lstStyle/>
          <a:p>
            <a:r>
              <a:rPr lang="ko-KR" altLang="en-US" dirty="0" err="1"/>
              <a:t>백엔드가</a:t>
            </a:r>
            <a:r>
              <a:rPr lang="ko-KR" altLang="en-US" dirty="0"/>
              <a:t> 주고받는 데이터는 보통 </a:t>
            </a:r>
            <a:r>
              <a:rPr lang="en-US" altLang="ko-KR" b="1" dirty="0"/>
              <a:t>JSON</a:t>
            </a:r>
            <a:r>
              <a:rPr lang="en-US" altLang="ko-KR" sz="1800" b="1" dirty="0"/>
              <a:t>(JavaScript Object Notation)</a:t>
            </a:r>
            <a:r>
              <a:rPr lang="en-US" altLang="ko-KR" dirty="0"/>
              <a:t> </a:t>
            </a:r>
            <a:r>
              <a:rPr lang="ko-KR" altLang="en-US" dirty="0"/>
              <a:t>형태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2D4566-A1C6-6FA7-E5BB-050012CC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02" y="2529777"/>
            <a:ext cx="4878798" cy="378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6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034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프론트와 </a:t>
            </a:r>
            <a:r>
              <a:rPr lang="ko-KR" altLang="en-US" dirty="0" err="1"/>
              <a:t>백엔드</a:t>
            </a:r>
            <a:r>
              <a:rPr lang="ko-KR" altLang="en-US" dirty="0"/>
              <a:t> 역시 각각 웹에서 동작하는 컴퓨터 어플리케이션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b="1" dirty="0"/>
              <a:t>HTTP</a:t>
            </a:r>
            <a:r>
              <a:rPr lang="ko-KR" altLang="en-US" dirty="0"/>
              <a:t>를 사용하여 통신한다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HTTP</a:t>
            </a:r>
            <a:r>
              <a:rPr lang="ko-KR" altLang="en-US" dirty="0"/>
              <a:t>는 웹에서 데이터를 주고받는 단순한 </a:t>
            </a:r>
            <a:r>
              <a:rPr lang="ko-KR" altLang="en-US" b="1" dirty="0"/>
              <a:t>규칙</a:t>
            </a:r>
            <a:br>
              <a:rPr lang="en-US" altLang="ko-KR" dirty="0"/>
            </a:br>
            <a:r>
              <a:rPr lang="ko-KR" altLang="en-US" dirty="0"/>
              <a:t>→ 구체적인 통신 방법은 규칙 안에서 </a:t>
            </a:r>
            <a:r>
              <a:rPr lang="ko-KR" altLang="en-US" b="1" dirty="0"/>
              <a:t>직접 정의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4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Application Programming Interface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어플리케이션에서 원하는 기능을 수행하기 위해</a:t>
            </a:r>
            <a:br>
              <a:rPr lang="en-US" altLang="ko-KR" dirty="0"/>
            </a:br>
            <a:r>
              <a:rPr lang="ko-KR" altLang="en-US" b="1" dirty="0"/>
              <a:t>어플리케이션과 소통하는 구체적인 방법</a:t>
            </a:r>
            <a:r>
              <a:rPr lang="ko-KR" altLang="en-US" dirty="0"/>
              <a:t>을 정의한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쉽게 말하면</a:t>
            </a:r>
            <a:r>
              <a:rPr lang="en-US" altLang="ko-KR" dirty="0"/>
              <a:t> </a:t>
            </a:r>
            <a:r>
              <a:rPr lang="ko-KR" altLang="en-US" dirty="0"/>
              <a:t>어플리케이션의 사용 설명서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0041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1081657" cy="3884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프론트가 </a:t>
            </a:r>
            <a:r>
              <a:rPr lang="ko-KR" altLang="en-US" dirty="0" err="1"/>
              <a:t>백엔드에</a:t>
            </a:r>
            <a:r>
              <a:rPr lang="ko-KR" altLang="en-US" dirty="0"/>
              <a:t> 요청을 보낼 때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어떤 </a:t>
            </a:r>
            <a:r>
              <a:rPr lang="en-US" altLang="ko-KR" b="1" dirty="0"/>
              <a:t>http method, </a:t>
            </a:r>
            <a:r>
              <a:rPr lang="en-US" altLang="ko-KR" b="1" dirty="0" err="1"/>
              <a:t>url</a:t>
            </a:r>
            <a:r>
              <a:rPr lang="ko-KR" altLang="en-US" b="1" dirty="0"/>
              <a:t>을 사용해야 하는지 정의</a:t>
            </a:r>
            <a:r>
              <a:rPr lang="ko-KR" altLang="en-US" dirty="0"/>
              <a:t>한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요청에 대해 </a:t>
            </a:r>
            <a:r>
              <a:rPr lang="ko-KR" altLang="en-US" b="1" dirty="0"/>
              <a:t>어떤 응답을 보내는지 정의</a:t>
            </a:r>
            <a:r>
              <a:rPr lang="ko-KR" altLang="en-US" dirty="0"/>
              <a:t>한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5400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218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REST </a:t>
            </a:r>
            <a:r>
              <a:rPr lang="ko-KR" altLang="en-US" dirty="0"/>
              <a:t>아키텍처를 따르도록 설계한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간단하게 정리하면</a:t>
            </a:r>
            <a:r>
              <a:rPr lang="en-US" altLang="ko-KR" dirty="0"/>
              <a:t>..</a:t>
            </a:r>
          </a:p>
          <a:p>
            <a:r>
              <a:rPr lang="en-US" altLang="ko-KR" b="1" dirty="0"/>
              <a:t>URL</a:t>
            </a:r>
            <a:r>
              <a:rPr lang="ko-KR" altLang="en-US" dirty="0"/>
              <a:t>은 조작할 </a:t>
            </a:r>
            <a:r>
              <a:rPr lang="ko-KR" altLang="en-US" b="1" dirty="0" err="1"/>
              <a:t>데이터</a:t>
            </a:r>
            <a:r>
              <a:rPr lang="ko-KR" altLang="en-US" dirty="0" err="1"/>
              <a:t>을</a:t>
            </a:r>
            <a:r>
              <a:rPr lang="ko-KR" altLang="en-US" dirty="0"/>
              <a:t> 나타낸다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HTTP method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데이터에 대한 </a:t>
            </a:r>
            <a:r>
              <a:rPr lang="ko-KR" altLang="en-US" b="1" dirty="0"/>
              <a:t>행위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r>
              <a:rPr lang="ko-KR" altLang="en-US" sz="2000" dirty="0"/>
              <a:t>그 외 </a:t>
            </a:r>
            <a:r>
              <a:rPr lang="ko-KR" altLang="en-US" sz="2000" dirty="0" err="1"/>
              <a:t>자잘자잘한</a:t>
            </a:r>
            <a:r>
              <a:rPr lang="ko-KR" altLang="en-US" sz="2000" dirty="0"/>
              <a:t> 규칙들</a:t>
            </a:r>
            <a:r>
              <a:rPr lang="en-US" altLang="ko-KR" sz="2000" dirty="0"/>
              <a:t>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150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218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세부적인 규칙은 잘 정리된 글들을 참고하자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hlinkClick r:id="rId2"/>
              </a:rPr>
              <a:t>https://velog.io/@somday/RESTful-API-%EC%9D%B4%EB%9E%80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8165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Todo mate API </a:t>
            </a:r>
            <a:r>
              <a:rPr lang="ko-KR" altLang="en-US" dirty="0"/>
              <a:t>서버 클론 코딩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https://www.todomate.net/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&lt;</a:t>
            </a:r>
            <a:r>
              <a:rPr lang="ko-KR" altLang="en-US" b="1" dirty="0"/>
              <a:t>핵심 기능</a:t>
            </a:r>
            <a:r>
              <a:rPr lang="en-US" altLang="ko-KR" b="1" dirty="0"/>
              <a:t>&gt;</a:t>
            </a:r>
          </a:p>
          <a:p>
            <a:r>
              <a:rPr lang="ko-KR" altLang="en-US" dirty="0"/>
              <a:t>각 유저마다 자신의 </a:t>
            </a:r>
            <a:r>
              <a:rPr lang="en-US" altLang="ko-KR" dirty="0" err="1"/>
              <a:t>todo</a:t>
            </a:r>
            <a:r>
              <a:rPr lang="en-US" altLang="ko-KR" dirty="0"/>
              <a:t> list</a:t>
            </a:r>
            <a:r>
              <a:rPr lang="ko-KR" altLang="en-US" dirty="0"/>
              <a:t>를 갖고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유저는 자신의 </a:t>
            </a:r>
            <a:r>
              <a:rPr lang="en-US" altLang="ko-KR" dirty="0" err="1"/>
              <a:t>todo</a:t>
            </a:r>
            <a:r>
              <a:rPr lang="en-US" altLang="ko-KR" dirty="0"/>
              <a:t> list</a:t>
            </a:r>
            <a:r>
              <a:rPr lang="ko-KR" altLang="en-US" dirty="0"/>
              <a:t>를 친구와 공유할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6638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Todo mate API </a:t>
            </a:r>
            <a:r>
              <a:rPr lang="ko-KR" altLang="en-US" dirty="0"/>
              <a:t>서버 클론 코딩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https://www.todomate.net/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&lt;</a:t>
            </a:r>
            <a:r>
              <a:rPr lang="ko-KR" altLang="en-US" b="1" dirty="0"/>
              <a:t>세부 기능</a:t>
            </a:r>
            <a:r>
              <a:rPr lang="en-US" altLang="ko-KR" b="1" dirty="0"/>
              <a:t>&gt;</a:t>
            </a:r>
          </a:p>
          <a:p>
            <a:r>
              <a:rPr lang="ko-KR" altLang="en-US" dirty="0"/>
              <a:t>유저 회원가입</a:t>
            </a:r>
            <a:r>
              <a:rPr lang="en-US" altLang="ko-KR" dirty="0"/>
              <a:t> / 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로그인한 유저의 할</a:t>
            </a:r>
            <a:r>
              <a:rPr lang="en-US" altLang="ko-KR" dirty="0"/>
              <a:t> </a:t>
            </a:r>
            <a:r>
              <a:rPr lang="ko-KR" altLang="en-US" dirty="0"/>
              <a:t>일 생성 </a:t>
            </a:r>
            <a:r>
              <a:rPr lang="en-US" altLang="ko-KR" dirty="0"/>
              <a:t>/ </a:t>
            </a:r>
            <a:r>
              <a:rPr lang="ko-KR" altLang="en-US" dirty="0"/>
              <a:t>조회 </a:t>
            </a:r>
            <a:r>
              <a:rPr lang="en-US" altLang="ko-KR" dirty="0"/>
              <a:t>/ </a:t>
            </a:r>
            <a:r>
              <a:rPr lang="ko-KR" altLang="en-US" dirty="0"/>
              <a:t>수정 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로그인한 유저의 할 일 체크 </a:t>
            </a:r>
            <a:r>
              <a:rPr lang="en-US" altLang="ko-KR" dirty="0"/>
              <a:t>/ </a:t>
            </a:r>
            <a:r>
              <a:rPr lang="ko-KR" altLang="en-US" dirty="0"/>
              <a:t>체크 해제</a:t>
            </a:r>
            <a:endParaRPr lang="en-US" altLang="ko-KR" dirty="0"/>
          </a:p>
          <a:p>
            <a:r>
              <a:rPr lang="ko-KR" altLang="en-US" dirty="0"/>
              <a:t>친구 추가 </a:t>
            </a:r>
            <a:r>
              <a:rPr lang="en-US" altLang="ko-KR" dirty="0"/>
              <a:t>/ </a:t>
            </a:r>
            <a:r>
              <a:rPr lang="ko-KR" altLang="en-US" dirty="0"/>
              <a:t>친구 조회 </a:t>
            </a:r>
            <a:r>
              <a:rPr lang="en-US" altLang="ko-KR" dirty="0"/>
              <a:t>/ </a:t>
            </a:r>
            <a:r>
              <a:rPr lang="ko-KR" altLang="en-US" dirty="0"/>
              <a:t>친구 삭제</a:t>
            </a:r>
            <a:endParaRPr lang="en-US" altLang="ko-KR" dirty="0"/>
          </a:p>
          <a:p>
            <a:r>
              <a:rPr lang="ko-KR" altLang="en-US"/>
              <a:t>특정 친구의 할 일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433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047D-9E2D-4A15-6C92-D496FEA2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6ED23-87E1-A54C-EDAF-94A637A6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1225"/>
          </a:xfrm>
        </p:spPr>
        <p:txBody>
          <a:bodyPr>
            <a:normAutofit/>
          </a:bodyPr>
          <a:lstStyle/>
          <a:p>
            <a:r>
              <a:rPr lang="ko-KR" altLang="en-US" dirty="0"/>
              <a:t>웹에서 컴퓨터가 서로 정보를 주고 받는 일반적인 형태는</a:t>
            </a:r>
            <a:br>
              <a:rPr lang="en-US" altLang="ko-KR" dirty="0"/>
            </a:br>
            <a:r>
              <a:rPr lang="ko-KR" altLang="en-US" b="1" dirty="0"/>
              <a:t>클라이언트</a:t>
            </a:r>
            <a:r>
              <a:rPr lang="en-US" altLang="ko-KR" b="1" dirty="0"/>
              <a:t>-</a:t>
            </a:r>
            <a:r>
              <a:rPr lang="ko-KR" altLang="en-US" b="1" dirty="0"/>
              <a:t>서버 </a:t>
            </a:r>
            <a:r>
              <a:rPr lang="ko-KR" altLang="en-US" dirty="0"/>
              <a:t>패러다임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클라이언트 </a:t>
            </a:r>
            <a:r>
              <a:rPr lang="en-US" altLang="ko-KR" b="1" dirty="0"/>
              <a:t>: 	</a:t>
            </a:r>
            <a:r>
              <a:rPr lang="ko-KR" altLang="en-US" dirty="0"/>
              <a:t>데이터의 </a:t>
            </a:r>
            <a:r>
              <a:rPr lang="ko-KR" altLang="en-US" b="1" dirty="0"/>
              <a:t>생성</a:t>
            </a:r>
            <a:r>
              <a:rPr lang="en-US" altLang="ko-KR" b="1" dirty="0"/>
              <a:t>/</a:t>
            </a:r>
            <a:r>
              <a:rPr lang="ko-KR" altLang="en-US" b="1" dirty="0"/>
              <a:t>조회</a:t>
            </a:r>
            <a:r>
              <a:rPr lang="en-US" altLang="ko-KR" b="1" dirty="0"/>
              <a:t>/</a:t>
            </a:r>
            <a:r>
              <a:rPr lang="ko-KR" altLang="en-US" b="1" dirty="0"/>
              <a:t>수정</a:t>
            </a:r>
            <a:r>
              <a:rPr lang="en-US" altLang="ko-KR" b="1" dirty="0"/>
              <a:t>/</a:t>
            </a:r>
            <a:r>
              <a:rPr lang="ko-KR" altLang="en-US" b="1" dirty="0"/>
              <a:t>삭제 요청</a:t>
            </a:r>
            <a:r>
              <a:rPr lang="ko-KR" altLang="en-US" dirty="0"/>
              <a:t>을 전송</a:t>
            </a:r>
            <a:endParaRPr lang="en-US" altLang="ko-KR" dirty="0"/>
          </a:p>
          <a:p>
            <a:r>
              <a:rPr lang="ko-KR" altLang="en-US" b="1" dirty="0"/>
              <a:t>서버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		</a:t>
            </a:r>
            <a:r>
              <a:rPr lang="ko-KR" altLang="en-US" dirty="0"/>
              <a:t>요청대로 동작을 수행하고 </a:t>
            </a:r>
            <a:r>
              <a:rPr lang="ko-KR" altLang="en-US" b="1" dirty="0"/>
              <a:t>응답</a:t>
            </a:r>
            <a:r>
              <a:rPr lang="ko-KR" altLang="en-US" dirty="0"/>
              <a:t>을 전송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CA3B0CF-EACC-F9F2-B262-10FD6EE5806A}"/>
              </a:ext>
            </a:extLst>
          </p:cNvPr>
          <p:cNvSpPr/>
          <p:nvPr/>
        </p:nvSpPr>
        <p:spPr>
          <a:xfrm>
            <a:off x="2222500" y="4768850"/>
            <a:ext cx="1181100" cy="11811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AC0EB6-802F-FF63-0C49-E2C331FED73E}"/>
              </a:ext>
            </a:extLst>
          </p:cNvPr>
          <p:cNvSpPr/>
          <p:nvPr/>
        </p:nvSpPr>
        <p:spPr>
          <a:xfrm>
            <a:off x="7893050" y="4768850"/>
            <a:ext cx="1181100" cy="11811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15E2F70-35BF-F4F0-DCB6-7AD89DAC6A97}"/>
              </a:ext>
            </a:extLst>
          </p:cNvPr>
          <p:cNvSpPr/>
          <p:nvPr/>
        </p:nvSpPr>
        <p:spPr>
          <a:xfrm>
            <a:off x="3689350" y="4908550"/>
            <a:ext cx="3987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1FF6358-C74C-3ABD-AAB2-6E22367CE5E7}"/>
              </a:ext>
            </a:extLst>
          </p:cNvPr>
          <p:cNvSpPr/>
          <p:nvPr/>
        </p:nvSpPr>
        <p:spPr>
          <a:xfrm rot="10800000">
            <a:off x="3692525" y="5378449"/>
            <a:ext cx="3987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B03CB-4D2D-979E-E88E-AA658FF9DF61}"/>
              </a:ext>
            </a:extLst>
          </p:cNvPr>
          <p:cNvSpPr txBox="1"/>
          <p:nvPr/>
        </p:nvSpPr>
        <p:spPr>
          <a:xfrm>
            <a:off x="4740523" y="4603235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데이터 주세요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5711C-BFAE-27C6-8C57-93E3B79567DF}"/>
              </a:ext>
            </a:extLst>
          </p:cNvPr>
          <p:cNvSpPr txBox="1"/>
          <p:nvPr/>
        </p:nvSpPr>
        <p:spPr>
          <a:xfrm>
            <a:off x="4740523" y="5727700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 </a:t>
            </a:r>
            <a:r>
              <a:rPr lang="en-US" altLang="ko-KR" dirty="0"/>
              <a:t>A </a:t>
            </a:r>
            <a:r>
              <a:rPr lang="ko-KR" altLang="en-US" dirty="0"/>
              <a:t>데이터요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F92AC-3FAA-3EB0-4C37-06A4CA49D1B8}"/>
              </a:ext>
            </a:extLst>
          </p:cNvPr>
          <p:cNvSpPr txBox="1"/>
          <p:nvPr/>
        </p:nvSpPr>
        <p:spPr>
          <a:xfrm>
            <a:off x="2222500" y="519012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336943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프로젝트 진행 과정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/>
              <a:t>API </a:t>
            </a:r>
            <a:r>
              <a:rPr lang="ko-KR" altLang="en-US" b="1" dirty="0"/>
              <a:t>설계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DB, ERD </a:t>
            </a:r>
            <a:r>
              <a:rPr lang="ko-KR" altLang="en-US" dirty="0"/>
              <a:t>설계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API </a:t>
            </a:r>
            <a:r>
              <a:rPr lang="ko-KR" altLang="en-US" dirty="0"/>
              <a:t>서버 프로그램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테스트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배포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3240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– </a:t>
            </a:r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API </a:t>
            </a:r>
            <a:r>
              <a:rPr lang="ko-KR" altLang="en-US" b="1" dirty="0"/>
              <a:t>명세 작성하기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API </a:t>
            </a:r>
            <a:r>
              <a:rPr lang="ko-KR" altLang="en-US" sz="2400" dirty="0"/>
              <a:t>명세를 작성할 때는 </a:t>
            </a:r>
            <a:r>
              <a:rPr lang="en-US" altLang="ko-KR" sz="2400" dirty="0"/>
              <a:t>request body, request header, response body, status code </a:t>
            </a:r>
            <a:r>
              <a:rPr lang="ko-KR" altLang="en-US" sz="2400" dirty="0"/>
              <a:t>등도 함께 정의해야 한다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이번 과제에서는 </a:t>
            </a:r>
            <a:r>
              <a:rPr lang="en-US" altLang="ko-KR" b="1" dirty="0"/>
              <a:t>HTTP Method, URL</a:t>
            </a:r>
            <a:r>
              <a:rPr lang="ko-KR" altLang="en-US" dirty="0"/>
              <a:t>만 정의해보자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043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– </a:t>
            </a:r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URL</a:t>
            </a:r>
            <a:r>
              <a:rPr lang="ko-KR" altLang="en-US" dirty="0"/>
              <a:t>을 정의할 때는 공통적인 서버 정보를 빼고</a:t>
            </a:r>
            <a:r>
              <a:rPr lang="en-US" altLang="ko-KR" dirty="0"/>
              <a:t>, </a:t>
            </a:r>
            <a:r>
              <a:rPr lang="en-US" altLang="ko-KR" b="1" dirty="0"/>
              <a:t>path</a:t>
            </a:r>
            <a:r>
              <a:rPr lang="ko-KR" altLang="en-US" dirty="0"/>
              <a:t>만 정의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40000"/>
              </a:lnSpc>
            </a:pPr>
            <a:r>
              <a:rPr lang="en-US" altLang="ko-KR" dirty="0"/>
              <a:t>Path</a:t>
            </a:r>
            <a:r>
              <a:rPr lang="ko-KR" altLang="en-US" dirty="0"/>
              <a:t>는 </a:t>
            </a:r>
            <a:r>
              <a:rPr lang="ko-KR" altLang="en-US" b="1" dirty="0"/>
              <a:t>대분류 → 소분류 </a:t>
            </a:r>
            <a:r>
              <a:rPr lang="ko-KR" altLang="en-US" dirty="0"/>
              <a:t>단계로 점점 구체화되도록 작성하자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3006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– </a:t>
            </a:r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/</a:t>
            </a:r>
            <a:r>
              <a:rPr lang="en-US" altLang="ko-KR" b="1" dirty="0">
                <a:solidFill>
                  <a:srgbClr val="00B050"/>
                </a:solidFill>
              </a:rPr>
              <a:t>member</a:t>
            </a:r>
            <a:r>
              <a:rPr lang="en-US" altLang="ko-KR" b="1" dirty="0"/>
              <a:t>/</a:t>
            </a:r>
            <a:r>
              <a:rPr lang="en-US" altLang="ko-KR" b="1" dirty="0">
                <a:solidFill>
                  <a:srgbClr val="0070C0"/>
                </a:solidFill>
              </a:rPr>
              <a:t>{</a:t>
            </a:r>
            <a:r>
              <a:rPr lang="en-US" altLang="ko-KR" b="1" dirty="0" err="1">
                <a:solidFill>
                  <a:srgbClr val="0070C0"/>
                </a:solidFill>
              </a:rPr>
              <a:t>member_id</a:t>
            </a:r>
            <a:r>
              <a:rPr lang="en-US" altLang="ko-KR" b="1" dirty="0">
                <a:solidFill>
                  <a:srgbClr val="0070C0"/>
                </a:solidFill>
              </a:rPr>
              <a:t>}</a:t>
            </a:r>
            <a:r>
              <a:rPr lang="en-US" altLang="ko-KR" b="1" dirty="0"/>
              <a:t>/nickname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→ </a:t>
            </a:r>
            <a:r>
              <a:rPr lang="en-US" altLang="ko-KR" dirty="0"/>
              <a:t>	</a:t>
            </a:r>
            <a:r>
              <a:rPr lang="en-US" altLang="ko-KR" b="1" dirty="0">
                <a:solidFill>
                  <a:srgbClr val="00B050"/>
                </a:solidFill>
              </a:rPr>
              <a:t>member</a:t>
            </a:r>
            <a:r>
              <a:rPr lang="ko-KR" altLang="en-US" b="1" dirty="0"/>
              <a:t> </a:t>
            </a:r>
            <a:r>
              <a:rPr lang="ko-KR" altLang="en-US" dirty="0"/>
              <a:t>그룹 안에서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b="1" dirty="0"/>
              <a:t>		</a:t>
            </a:r>
            <a:r>
              <a:rPr lang="en-US" altLang="ko-KR" b="1" dirty="0">
                <a:solidFill>
                  <a:srgbClr val="0070C0"/>
                </a:solidFill>
              </a:rPr>
              <a:t>{</a:t>
            </a:r>
            <a:r>
              <a:rPr lang="en-US" altLang="ko-KR" b="1" dirty="0" err="1">
                <a:solidFill>
                  <a:srgbClr val="0070C0"/>
                </a:solidFill>
              </a:rPr>
              <a:t>member_id</a:t>
            </a:r>
            <a:r>
              <a:rPr lang="en-US" altLang="ko-KR" b="1" dirty="0">
                <a:solidFill>
                  <a:srgbClr val="0070C0"/>
                </a:solidFill>
              </a:rPr>
              <a:t>}</a:t>
            </a:r>
            <a:r>
              <a:rPr lang="en-US" altLang="ko-KR" dirty="0"/>
              <a:t> </a:t>
            </a:r>
            <a:r>
              <a:rPr lang="ko-KR" altLang="en-US" dirty="0"/>
              <a:t>를 가진 </a:t>
            </a:r>
            <a:r>
              <a:rPr lang="en-US" altLang="ko-KR" dirty="0"/>
              <a:t>member</a:t>
            </a:r>
            <a:r>
              <a:rPr lang="ko-KR" altLang="en-US" dirty="0"/>
              <a:t>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b="1" dirty="0"/>
              <a:t>nickname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7479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– </a:t>
            </a:r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5206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 err="1"/>
              <a:t>좋아요와</a:t>
            </a:r>
            <a:r>
              <a:rPr lang="ko-KR" altLang="en-US" dirty="0"/>
              <a:t> 같은 기능은 </a:t>
            </a:r>
            <a:r>
              <a:rPr lang="en-US" altLang="ko-KR" dirty="0"/>
              <a:t>URL</a:t>
            </a:r>
            <a:r>
              <a:rPr lang="ko-KR" altLang="en-US" dirty="0"/>
              <a:t>에 동사를 그대로 쓰고 </a:t>
            </a:r>
            <a:br>
              <a:rPr lang="en-US" altLang="ko-KR" dirty="0"/>
            </a:br>
            <a:r>
              <a:rPr lang="en-US" altLang="ko-KR" b="1" dirty="0"/>
              <a:t>POST</a:t>
            </a:r>
            <a:r>
              <a:rPr lang="ko-KR" altLang="en-US" dirty="0"/>
              <a:t>로 호출하기도 한다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222222"/>
              </a:solidFill>
            </a:endParaRPr>
          </a:p>
          <a:p>
            <a:r>
              <a:rPr lang="en-US" altLang="ko-KR" dirty="0"/>
              <a:t>POST /login</a:t>
            </a:r>
          </a:p>
          <a:p>
            <a:r>
              <a:rPr lang="en-US" altLang="ko-KR" dirty="0"/>
              <a:t>POST /logout</a:t>
            </a:r>
          </a:p>
          <a:p>
            <a:r>
              <a:rPr lang="en-US" altLang="ko-KR" dirty="0"/>
              <a:t>POST /register</a:t>
            </a:r>
          </a:p>
          <a:p>
            <a:r>
              <a:rPr lang="en-US" altLang="ko-KR" dirty="0"/>
              <a:t>POST /like</a:t>
            </a:r>
          </a:p>
        </p:txBody>
      </p:sp>
    </p:spTree>
    <p:extLst>
      <p:ext uri="{BB962C8B-B14F-4D97-AF65-F5344CB8AC3E}">
        <p14:creationId xmlns:p14="http://schemas.microsoft.com/office/powerpoint/2010/main" val="303226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Todo mate API </a:t>
            </a:r>
            <a:r>
              <a:rPr lang="ko-KR" altLang="en-US" dirty="0"/>
              <a:t>서버 클론 코딩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&lt;</a:t>
            </a:r>
            <a:r>
              <a:rPr lang="ko-KR" altLang="en-US" b="1" dirty="0"/>
              <a:t>세부 기능</a:t>
            </a:r>
            <a:r>
              <a:rPr lang="en-US" altLang="ko-KR" b="1" dirty="0"/>
              <a:t>&gt;</a:t>
            </a:r>
          </a:p>
          <a:p>
            <a:r>
              <a:rPr lang="ko-KR" altLang="en-US" dirty="0"/>
              <a:t>유저 회원가입</a:t>
            </a:r>
            <a:r>
              <a:rPr lang="en-US" altLang="ko-KR" dirty="0"/>
              <a:t> / 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로그인한 유저의 할</a:t>
            </a:r>
            <a:r>
              <a:rPr lang="en-US" altLang="ko-KR" dirty="0"/>
              <a:t> </a:t>
            </a:r>
            <a:r>
              <a:rPr lang="ko-KR" altLang="en-US" dirty="0"/>
              <a:t>일 생성 </a:t>
            </a:r>
            <a:r>
              <a:rPr lang="en-US" altLang="ko-KR" dirty="0"/>
              <a:t>/ </a:t>
            </a:r>
            <a:r>
              <a:rPr lang="ko-KR" altLang="en-US" dirty="0"/>
              <a:t>조회 </a:t>
            </a:r>
            <a:r>
              <a:rPr lang="en-US" altLang="ko-KR" dirty="0"/>
              <a:t>/ </a:t>
            </a:r>
            <a:r>
              <a:rPr lang="ko-KR" altLang="en-US" dirty="0"/>
              <a:t>수정 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로그인한 유저의 할 일 체크 </a:t>
            </a:r>
            <a:r>
              <a:rPr lang="en-US" altLang="ko-KR" dirty="0"/>
              <a:t>/ </a:t>
            </a:r>
            <a:r>
              <a:rPr lang="ko-KR" altLang="en-US" dirty="0"/>
              <a:t>체크 해제</a:t>
            </a:r>
            <a:endParaRPr lang="en-US" altLang="ko-KR" dirty="0"/>
          </a:p>
          <a:p>
            <a:r>
              <a:rPr lang="ko-KR" altLang="en-US" dirty="0"/>
              <a:t>친구 추가 </a:t>
            </a:r>
            <a:r>
              <a:rPr lang="en-US" altLang="ko-KR" dirty="0"/>
              <a:t>/ </a:t>
            </a:r>
            <a:r>
              <a:rPr lang="ko-KR" altLang="en-US" dirty="0"/>
              <a:t>친구 조회 </a:t>
            </a:r>
            <a:r>
              <a:rPr lang="en-US" altLang="ko-KR" dirty="0"/>
              <a:t>/ </a:t>
            </a:r>
            <a:r>
              <a:rPr lang="ko-KR" altLang="en-US" dirty="0"/>
              <a:t>친구 삭제</a:t>
            </a:r>
            <a:endParaRPr lang="en-US" altLang="ko-KR" dirty="0"/>
          </a:p>
          <a:p>
            <a:r>
              <a:rPr lang="ko-KR" altLang="en-US" dirty="0"/>
              <a:t>특정 친구의 할 일 조회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40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–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할 일 전체 조회 </a:t>
            </a:r>
            <a:r>
              <a:rPr lang="en-US" altLang="ko-KR" dirty="0"/>
              <a:t>: 	GET</a:t>
            </a:r>
            <a:r>
              <a:rPr lang="ko-KR" altLang="en-US" dirty="0"/>
              <a:t> </a:t>
            </a:r>
            <a:r>
              <a:rPr lang="en-US" altLang="ko-KR" dirty="0"/>
              <a:t>		/</a:t>
            </a:r>
            <a:r>
              <a:rPr lang="en-US" altLang="ko-KR" dirty="0" err="1"/>
              <a:t>todo</a:t>
            </a:r>
            <a:r>
              <a:rPr lang="en-US" altLang="ko-KR" dirty="0"/>
              <a:t>/list</a:t>
            </a:r>
          </a:p>
          <a:p>
            <a:r>
              <a:rPr lang="ko-KR" altLang="en-US" dirty="0"/>
              <a:t>할 일 생성 </a:t>
            </a:r>
            <a:r>
              <a:rPr lang="en-US" altLang="ko-KR" dirty="0"/>
              <a:t>: 		POST 	/</a:t>
            </a:r>
            <a:r>
              <a:rPr lang="en-US" altLang="ko-KR" dirty="0" err="1"/>
              <a:t>todo</a:t>
            </a:r>
            <a:endParaRPr lang="en-US" altLang="ko-KR" dirty="0"/>
          </a:p>
          <a:p>
            <a:r>
              <a:rPr lang="ko-KR" altLang="en-US" dirty="0"/>
              <a:t>할 일 수정 </a:t>
            </a:r>
            <a:r>
              <a:rPr lang="en-US" altLang="ko-KR" dirty="0"/>
              <a:t>: 		PATCH 	/</a:t>
            </a:r>
            <a:r>
              <a:rPr lang="en-US" altLang="ko-KR" dirty="0" err="1"/>
              <a:t>todo</a:t>
            </a:r>
            <a:r>
              <a:rPr lang="en-US" altLang="ko-KR" dirty="0"/>
              <a:t>/{</a:t>
            </a:r>
            <a:r>
              <a:rPr lang="en-US" altLang="ko-KR" dirty="0" err="1"/>
              <a:t>todo_id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할 일 삭제 </a:t>
            </a:r>
            <a:r>
              <a:rPr lang="en-US" altLang="ko-KR" dirty="0"/>
              <a:t>: 		DELETE 	/</a:t>
            </a:r>
            <a:r>
              <a:rPr lang="en-US" altLang="ko-KR" dirty="0" err="1"/>
              <a:t>todo</a:t>
            </a:r>
            <a:r>
              <a:rPr lang="en-US" altLang="ko-KR" dirty="0"/>
              <a:t>/{</a:t>
            </a:r>
            <a:r>
              <a:rPr lang="en-US" altLang="ko-KR" dirty="0" err="1"/>
              <a:t>todo_id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할 일 체크 </a:t>
            </a:r>
            <a:r>
              <a:rPr lang="en-US" altLang="ko-KR" dirty="0"/>
              <a:t>: 		POST 	/</a:t>
            </a:r>
            <a:r>
              <a:rPr lang="en-US" altLang="ko-KR" dirty="0" err="1"/>
              <a:t>todo</a:t>
            </a:r>
            <a:r>
              <a:rPr lang="en-US" altLang="ko-KR" dirty="0"/>
              <a:t>/{</a:t>
            </a:r>
            <a:r>
              <a:rPr lang="en-US" altLang="ko-KR" dirty="0" err="1"/>
              <a:t>todo_id</a:t>
            </a:r>
            <a:r>
              <a:rPr lang="en-US" altLang="ko-KR" dirty="0"/>
              <a:t>}/check</a:t>
            </a:r>
          </a:p>
          <a:p>
            <a:r>
              <a:rPr lang="ko-KR" altLang="en-US" dirty="0"/>
              <a:t>할 일 체크해제 </a:t>
            </a:r>
            <a:r>
              <a:rPr lang="en-US" altLang="ko-KR" dirty="0"/>
              <a:t>: 	POST 	/</a:t>
            </a:r>
            <a:r>
              <a:rPr lang="en-US" altLang="ko-KR" dirty="0" err="1"/>
              <a:t>todo</a:t>
            </a:r>
            <a:r>
              <a:rPr lang="en-US" altLang="ko-KR" dirty="0"/>
              <a:t>/{</a:t>
            </a:r>
            <a:r>
              <a:rPr lang="en-US" altLang="ko-KR" dirty="0" err="1"/>
              <a:t>todo_id</a:t>
            </a:r>
            <a:r>
              <a:rPr lang="en-US" altLang="ko-KR" dirty="0"/>
              <a:t>}/uncheck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66B991-408A-41F4-920A-FF14B781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5254477"/>
            <a:ext cx="8354591" cy="1057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25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–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명세에 정답은 없으니 자유롭게 설계해주세요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1210595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WIL </a:t>
            </a:r>
            <a:r>
              <a:rPr lang="ko-KR" altLang="en-US" dirty="0"/>
              <a:t>작성하기</a:t>
            </a:r>
            <a:endParaRPr lang="en-US" altLang="ko-KR" dirty="0"/>
          </a:p>
          <a:p>
            <a:r>
              <a:rPr lang="en-US" altLang="ko-KR" dirty="0"/>
              <a:t>WIL </a:t>
            </a:r>
            <a:r>
              <a:rPr lang="ko-KR" altLang="en-US" dirty="0"/>
              <a:t>안에 </a:t>
            </a:r>
            <a:r>
              <a:rPr lang="en-US" altLang="ko-KR" dirty="0"/>
              <a:t>API </a:t>
            </a:r>
            <a:r>
              <a:rPr lang="ko-KR" altLang="en-US" dirty="0"/>
              <a:t>명세서 작성하기</a:t>
            </a:r>
            <a:endParaRPr lang="en-US" altLang="ko-KR" dirty="0"/>
          </a:p>
          <a:p>
            <a:r>
              <a:rPr lang="ko-KR" altLang="en-US" dirty="0">
                <a:sym typeface="Wingdings" panose="05000000000000000000" pitchFamily="2" charset="2"/>
              </a:rPr>
              <a:t>프로젝트 생성하기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 err="1">
                <a:sym typeface="Wingdings" panose="05000000000000000000" pitchFamily="2" charset="2"/>
              </a:rPr>
              <a:t>노션</a:t>
            </a:r>
            <a:r>
              <a:rPr lang="ko-KR" altLang="en-US" sz="2000" dirty="0">
                <a:sym typeface="Wingdings" panose="05000000000000000000" pitchFamily="2" charset="2"/>
              </a:rPr>
              <a:t> 과제 명세 참고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제출할 파일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wil.md </a:t>
            </a:r>
            <a:r>
              <a:rPr lang="ko-KR" altLang="en-US" dirty="0">
                <a:sym typeface="Wingdings" panose="05000000000000000000" pitchFamily="2" charset="2"/>
              </a:rPr>
              <a:t>파일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생성한 프로젝트 소스코드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4388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즐거운 추석 보내세요</a:t>
            </a:r>
            <a:r>
              <a:rPr lang="en-US" altLang="ko-KR" dirty="0"/>
              <a:t>~!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735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0BD8-A161-A8BC-E0C4-5F6EDB0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1D1-FD2D-D954-F1F3-9D632568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브라우저로 네이버에 접속하는 것</a:t>
            </a:r>
            <a:endParaRPr lang="en-US" altLang="ko-KR" dirty="0">
              <a:hlinkClick r:id="rId2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18CCCC-6255-084E-03F5-58B1CB13B920}"/>
              </a:ext>
            </a:extLst>
          </p:cNvPr>
          <p:cNvSpPr/>
          <p:nvPr/>
        </p:nvSpPr>
        <p:spPr>
          <a:xfrm>
            <a:off x="2222500" y="3276600"/>
            <a:ext cx="1181100" cy="11811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우리집 컴퓨터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937A16-F6A8-23F3-0BE4-BD682EF042AC}"/>
              </a:ext>
            </a:extLst>
          </p:cNvPr>
          <p:cNvSpPr/>
          <p:nvPr/>
        </p:nvSpPr>
        <p:spPr>
          <a:xfrm>
            <a:off x="7893050" y="3276600"/>
            <a:ext cx="1181100" cy="11811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네이버 컴퓨터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15953BF-F43C-7570-FDA0-FEAD8DB818FD}"/>
              </a:ext>
            </a:extLst>
          </p:cNvPr>
          <p:cNvSpPr/>
          <p:nvPr/>
        </p:nvSpPr>
        <p:spPr>
          <a:xfrm>
            <a:off x="3689350" y="3416300"/>
            <a:ext cx="3987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CAC670F-44F8-1F26-A4A3-A09A2ABD47CB}"/>
              </a:ext>
            </a:extLst>
          </p:cNvPr>
          <p:cNvSpPr/>
          <p:nvPr/>
        </p:nvSpPr>
        <p:spPr>
          <a:xfrm rot="10800000">
            <a:off x="3692525" y="3886199"/>
            <a:ext cx="3987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3FE56-491F-3FCE-E1AF-85FA314C8B9E}"/>
              </a:ext>
            </a:extLst>
          </p:cNvPr>
          <p:cNvSpPr txBox="1"/>
          <p:nvPr/>
        </p:nvSpPr>
        <p:spPr>
          <a:xfrm>
            <a:off x="3967876" y="311098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메인화면</a:t>
            </a:r>
            <a:r>
              <a:rPr lang="ko-KR" altLang="en-US" dirty="0"/>
              <a:t> 데이터 주세요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C9D92-9CB0-1D33-AFFB-A3C49D33DF15}"/>
              </a:ext>
            </a:extLst>
          </p:cNvPr>
          <p:cNvSpPr txBox="1"/>
          <p:nvPr/>
        </p:nvSpPr>
        <p:spPr>
          <a:xfrm>
            <a:off x="4298951" y="423545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 네이버 </a:t>
            </a:r>
            <a:r>
              <a:rPr lang="en-US" altLang="ko-KR" dirty="0"/>
              <a:t>html </a:t>
            </a:r>
            <a:r>
              <a:rPr lang="ko-KR" altLang="en-US" dirty="0"/>
              <a:t>코드요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40DD4-7A40-B07A-8E55-2242D9672331}"/>
              </a:ext>
            </a:extLst>
          </p:cNvPr>
          <p:cNvSpPr txBox="1"/>
          <p:nvPr/>
        </p:nvSpPr>
        <p:spPr>
          <a:xfrm>
            <a:off x="2222500" y="472657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2E89C1-CFEA-842C-97D4-E09324F18A9A}"/>
              </a:ext>
            </a:extLst>
          </p:cNvPr>
          <p:cNvSpPr txBox="1"/>
          <p:nvPr/>
        </p:nvSpPr>
        <p:spPr>
          <a:xfrm>
            <a:off x="8186082" y="47265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685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프로토콜과 </a:t>
            </a:r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컴퓨터는 정해진 동작만 수행할 수 있는 기계</a:t>
            </a:r>
            <a:endParaRPr lang="en-US" altLang="ko-KR" dirty="0"/>
          </a:p>
          <a:p>
            <a:r>
              <a:rPr lang="ko-KR" altLang="en-US" dirty="0"/>
              <a:t>컴퓨터가 서로 정보를 공유할 때</a:t>
            </a:r>
            <a:r>
              <a:rPr lang="en-US" altLang="ko-KR" dirty="0"/>
              <a:t>, </a:t>
            </a:r>
            <a:r>
              <a:rPr lang="ko-KR" altLang="en-US" dirty="0"/>
              <a:t>정해진 </a:t>
            </a:r>
            <a:r>
              <a:rPr lang="ko-KR" altLang="en-US" b="1" dirty="0"/>
              <a:t>규칙이 필요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41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프로토콜과 </a:t>
            </a:r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프로토콜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네트워크 안에서 요청과 응답을 보내는 </a:t>
            </a:r>
            <a:r>
              <a:rPr lang="ko-KR" altLang="en-US" b="1" dirty="0"/>
              <a:t>규칙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웹에서는 </a:t>
            </a:r>
            <a:r>
              <a:rPr lang="en-US" altLang="ko-KR" b="1" dirty="0"/>
              <a:t>HTTP</a:t>
            </a:r>
            <a:r>
              <a:rPr lang="en-US" altLang="ko-KR" dirty="0"/>
              <a:t> </a:t>
            </a:r>
            <a:r>
              <a:rPr lang="ko-KR" altLang="en-US" dirty="0"/>
              <a:t>라는 프로토콜</a:t>
            </a:r>
            <a:r>
              <a:rPr lang="en-US" altLang="ko-KR" sz="2000" dirty="0"/>
              <a:t>(</a:t>
            </a:r>
            <a:r>
              <a:rPr lang="ko-KR" altLang="en-US" sz="2000" dirty="0"/>
              <a:t>규칙</a:t>
            </a:r>
            <a:r>
              <a:rPr lang="en-US" altLang="ko-KR" sz="2000" dirty="0"/>
              <a:t>)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E214B0B-13C2-C6BB-4569-2AFAEADCCCE1}"/>
              </a:ext>
            </a:extLst>
          </p:cNvPr>
          <p:cNvSpPr/>
          <p:nvPr/>
        </p:nvSpPr>
        <p:spPr>
          <a:xfrm>
            <a:off x="2222500" y="4279900"/>
            <a:ext cx="1181100" cy="11811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우리집 컴퓨터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44B3DB9-0385-7FF3-1FA7-F8403A8276DF}"/>
              </a:ext>
            </a:extLst>
          </p:cNvPr>
          <p:cNvSpPr/>
          <p:nvPr/>
        </p:nvSpPr>
        <p:spPr>
          <a:xfrm>
            <a:off x="7893050" y="4279900"/>
            <a:ext cx="1181100" cy="11811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네이버 컴퓨터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5D0DEB2-6F6B-DA30-96F9-9C99B42CBBE8}"/>
              </a:ext>
            </a:extLst>
          </p:cNvPr>
          <p:cNvSpPr/>
          <p:nvPr/>
        </p:nvSpPr>
        <p:spPr>
          <a:xfrm>
            <a:off x="3689350" y="4419600"/>
            <a:ext cx="3987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CEBB7FD-FEB6-7692-C111-EF8CFB7A8A89}"/>
              </a:ext>
            </a:extLst>
          </p:cNvPr>
          <p:cNvSpPr/>
          <p:nvPr/>
        </p:nvSpPr>
        <p:spPr>
          <a:xfrm rot="10800000">
            <a:off x="3692525" y="4889499"/>
            <a:ext cx="3987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D6D02-8249-DCFA-B2CD-F457EF808E8B}"/>
              </a:ext>
            </a:extLst>
          </p:cNvPr>
          <p:cNvSpPr txBox="1"/>
          <p:nvPr/>
        </p:nvSpPr>
        <p:spPr>
          <a:xfrm>
            <a:off x="4115577" y="4114285"/>
            <a:ext cx="313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GET http://www.naver.com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65231-FEB1-62D2-D08B-8EBC426C9587}"/>
              </a:ext>
            </a:extLst>
          </p:cNvPr>
          <p:cNvSpPr txBox="1"/>
          <p:nvPr/>
        </p:nvSpPr>
        <p:spPr>
          <a:xfrm>
            <a:off x="3910257" y="5238750"/>
            <a:ext cx="387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&lt;html&gt;</a:t>
            </a:r>
            <a:r>
              <a:rPr lang="en-US" altLang="ko-KR" dirty="0" err="1"/>
              <a:t>naver</a:t>
            </a:r>
            <a:r>
              <a:rPr lang="en-US" altLang="ko-KR" dirty="0"/>
              <a:t> source code&lt;/html&gt;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D7F6E-E344-A53D-227F-3FC4E8C48867}"/>
              </a:ext>
            </a:extLst>
          </p:cNvPr>
          <p:cNvSpPr txBox="1"/>
          <p:nvPr/>
        </p:nvSpPr>
        <p:spPr>
          <a:xfrm>
            <a:off x="2222500" y="572987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3E14B-EC31-3283-BB3F-E8698DD8EAF3}"/>
              </a:ext>
            </a:extLst>
          </p:cNvPr>
          <p:cNvSpPr txBox="1"/>
          <p:nvPr/>
        </p:nvSpPr>
        <p:spPr>
          <a:xfrm>
            <a:off x="8186082" y="5729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51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프로토콜과 </a:t>
            </a:r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HTTP</a:t>
            </a:r>
            <a:r>
              <a:rPr lang="ko-KR" altLang="en-US" dirty="0"/>
              <a:t>를 통해 요청을 보낼 땐 </a:t>
            </a:r>
            <a:r>
              <a:rPr lang="en-US" altLang="ko-KR" b="1" dirty="0"/>
              <a:t>HTTP Method, URL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HTTP Method 			</a:t>
            </a:r>
            <a:r>
              <a:rPr lang="en-US" altLang="ko-KR" dirty="0"/>
              <a:t>: </a:t>
            </a:r>
            <a:r>
              <a:rPr lang="ko-KR" altLang="en-US" dirty="0"/>
              <a:t>데이터를 다루는 방법</a:t>
            </a:r>
            <a:endParaRPr lang="en-US" altLang="ko-KR" dirty="0"/>
          </a:p>
          <a:p>
            <a:r>
              <a:rPr lang="en-US" altLang="ko-KR" b="1" dirty="0"/>
              <a:t>URL</a:t>
            </a:r>
            <a:r>
              <a:rPr lang="en-US" altLang="ko-KR" sz="2000" dirty="0"/>
              <a:t>(Uniform Resource Location) 	</a:t>
            </a:r>
            <a:r>
              <a:rPr lang="en-US" altLang="ko-KR" dirty="0"/>
              <a:t>: </a:t>
            </a:r>
            <a:r>
              <a:rPr lang="ko-KR" altLang="en-US" dirty="0"/>
              <a:t>다룰 데이터의 위치</a:t>
            </a:r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900FAD3-6B5E-702D-D153-B305F4CFA392}"/>
              </a:ext>
            </a:extLst>
          </p:cNvPr>
          <p:cNvSpPr/>
          <p:nvPr/>
        </p:nvSpPr>
        <p:spPr>
          <a:xfrm>
            <a:off x="2222500" y="4610100"/>
            <a:ext cx="1181100" cy="11811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우리집 컴퓨터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93D6B00-69B3-0AB9-15AC-D7673326FE18}"/>
              </a:ext>
            </a:extLst>
          </p:cNvPr>
          <p:cNvSpPr/>
          <p:nvPr/>
        </p:nvSpPr>
        <p:spPr>
          <a:xfrm>
            <a:off x="7893050" y="4610100"/>
            <a:ext cx="1181100" cy="11811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네이버 컴퓨터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59740DE-50EF-C624-B456-4EF789F92E53}"/>
              </a:ext>
            </a:extLst>
          </p:cNvPr>
          <p:cNvSpPr/>
          <p:nvPr/>
        </p:nvSpPr>
        <p:spPr>
          <a:xfrm>
            <a:off x="3689350" y="4749800"/>
            <a:ext cx="3987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BB44AE2-0C31-B8B4-3FC4-C68116D17567}"/>
              </a:ext>
            </a:extLst>
          </p:cNvPr>
          <p:cNvSpPr/>
          <p:nvPr/>
        </p:nvSpPr>
        <p:spPr>
          <a:xfrm rot="10800000">
            <a:off x="3692525" y="5219699"/>
            <a:ext cx="3987800" cy="349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A8F84-A04F-4F28-0D52-4CD0D52442A8}"/>
              </a:ext>
            </a:extLst>
          </p:cNvPr>
          <p:cNvSpPr txBox="1"/>
          <p:nvPr/>
        </p:nvSpPr>
        <p:spPr>
          <a:xfrm>
            <a:off x="4115577" y="4444485"/>
            <a:ext cx="313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GET</a:t>
            </a:r>
            <a:r>
              <a:rPr lang="en-US" altLang="ko-KR" b="1" dirty="0"/>
              <a:t> http://www.naver.com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27DCE-A222-2657-B8F5-FB5D3330B84C}"/>
              </a:ext>
            </a:extLst>
          </p:cNvPr>
          <p:cNvSpPr txBox="1"/>
          <p:nvPr/>
        </p:nvSpPr>
        <p:spPr>
          <a:xfrm>
            <a:off x="3910257" y="5568950"/>
            <a:ext cx="387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&lt;html&gt;</a:t>
            </a:r>
            <a:r>
              <a:rPr lang="en-US" altLang="ko-KR" dirty="0" err="1"/>
              <a:t>naver</a:t>
            </a:r>
            <a:r>
              <a:rPr lang="en-US" altLang="ko-KR" dirty="0"/>
              <a:t> source code&lt;/html&gt;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75D71-27F0-B8E8-B141-2FFB46E26686}"/>
              </a:ext>
            </a:extLst>
          </p:cNvPr>
          <p:cNvSpPr txBox="1"/>
          <p:nvPr/>
        </p:nvSpPr>
        <p:spPr>
          <a:xfrm>
            <a:off x="2222500" y="606007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8D3822-3D56-CE04-FA9B-47453857F405}"/>
              </a:ext>
            </a:extLst>
          </p:cNvPr>
          <p:cNvSpPr txBox="1"/>
          <p:nvPr/>
        </p:nvSpPr>
        <p:spPr>
          <a:xfrm>
            <a:off x="8186082" y="60600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1959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프로토콜과 </a:t>
            </a:r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자주 사용하는 </a:t>
            </a:r>
            <a:r>
              <a:rPr lang="en-US" altLang="ko-KR" dirty="0"/>
              <a:t>HTTP Method</a:t>
            </a:r>
          </a:p>
          <a:p>
            <a:endParaRPr lang="en-US" altLang="ko-KR" dirty="0"/>
          </a:p>
          <a:p>
            <a:r>
              <a:rPr lang="en-US" altLang="ko-KR" b="1" dirty="0"/>
              <a:t>GET		: 	</a:t>
            </a:r>
            <a:r>
              <a:rPr lang="ko-KR" altLang="en-US" dirty="0"/>
              <a:t>데이터를 가져온다</a:t>
            </a:r>
            <a:r>
              <a:rPr lang="en-US" altLang="ko-KR" dirty="0"/>
              <a:t>. (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POST	:	</a:t>
            </a:r>
            <a:r>
              <a:rPr lang="ko-KR" altLang="en-US" dirty="0"/>
              <a:t>데이터를 게시한다</a:t>
            </a:r>
            <a:r>
              <a:rPr lang="en-US" altLang="ko-KR" dirty="0"/>
              <a:t>. (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  <a:endParaRPr lang="en-US" altLang="ko-KR" b="1" dirty="0"/>
          </a:p>
          <a:p>
            <a:r>
              <a:rPr lang="en-US" altLang="ko-KR" b="1" dirty="0"/>
              <a:t>PUT	:	</a:t>
            </a:r>
            <a:r>
              <a:rPr lang="ko-KR" altLang="en-US" dirty="0"/>
              <a:t>데이터를 교체한다</a:t>
            </a:r>
            <a:r>
              <a:rPr lang="en-US" altLang="ko-KR" dirty="0"/>
              <a:t>. 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endParaRPr lang="en-US" altLang="ko-KR" b="1" dirty="0"/>
          </a:p>
          <a:p>
            <a:r>
              <a:rPr lang="en-US" altLang="ko-KR" b="1" dirty="0"/>
              <a:t>PATCH	:	</a:t>
            </a:r>
            <a:r>
              <a:rPr lang="ko-KR" altLang="en-US" dirty="0"/>
              <a:t>데이터를 수정한다</a:t>
            </a:r>
            <a:r>
              <a:rPr lang="en-US" altLang="ko-KR" dirty="0"/>
              <a:t>. 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endParaRPr lang="en-US" altLang="ko-KR" b="1" dirty="0"/>
          </a:p>
          <a:p>
            <a:r>
              <a:rPr lang="en-US" altLang="ko-KR" b="1" dirty="0"/>
              <a:t>DELETE	:	</a:t>
            </a:r>
            <a:r>
              <a:rPr lang="ko-KR" altLang="en-US" dirty="0"/>
              <a:t>데이터를 삭제한다</a:t>
            </a:r>
            <a:r>
              <a:rPr lang="en-US" altLang="ko-KR" dirty="0"/>
              <a:t>. 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108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C13F-C5B8-9ECE-C9EF-8C75D2A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프로토콜과 </a:t>
            </a:r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3852D-016A-4449-6DBF-321A9630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구조</a:t>
            </a:r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http</a:t>
            </a:r>
            <a:r>
              <a:rPr lang="en-US" altLang="ko-KR" dirty="0"/>
              <a:t>://</a:t>
            </a:r>
            <a:r>
              <a:rPr lang="en-US" altLang="ko-KR" b="1" dirty="0">
                <a:solidFill>
                  <a:srgbClr val="00B050"/>
                </a:solidFill>
              </a:rPr>
              <a:t>www.example.com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/user/1/nickname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C061F-6E5C-09AE-9B6E-E731A953DA30}"/>
              </a:ext>
            </a:extLst>
          </p:cNvPr>
          <p:cNvSpPr txBox="1"/>
          <p:nvPr/>
        </p:nvSpPr>
        <p:spPr>
          <a:xfrm>
            <a:off x="1769806" y="3637935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프로토콜 </a:t>
            </a:r>
            <a:r>
              <a:rPr lang="en-US" altLang="ko-KR" dirty="0"/>
              <a:t>(scheme)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8D578-7236-5C04-1309-7F0D41FD8B38}"/>
              </a:ext>
            </a:extLst>
          </p:cNvPr>
          <p:cNvSpPr txBox="1"/>
          <p:nvPr/>
        </p:nvSpPr>
        <p:spPr>
          <a:xfrm>
            <a:off x="4154443" y="3637935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주소 </a:t>
            </a:r>
            <a:r>
              <a:rPr lang="en-US" altLang="ko-KR" dirty="0"/>
              <a:t>(domain)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AF8E0-A5BB-E91A-75B5-1694C07C3681}"/>
              </a:ext>
            </a:extLst>
          </p:cNvPr>
          <p:cNvSpPr txBox="1"/>
          <p:nvPr/>
        </p:nvSpPr>
        <p:spPr>
          <a:xfrm>
            <a:off x="6774915" y="3631962"/>
            <a:ext cx="304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내 데이터 위치 </a:t>
            </a:r>
            <a:r>
              <a:rPr lang="en-US" altLang="ko-KR" dirty="0"/>
              <a:t>(path)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15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1330</Words>
  <Application>Microsoft Office PowerPoint</Application>
  <PresentationFormat>와이드스크린</PresentationFormat>
  <Paragraphs>252</Paragraphs>
  <Slides>39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Wingdings</vt:lpstr>
      <vt:lpstr>Office 테마</vt:lpstr>
      <vt:lpstr>초급 백엔드 스터디</vt:lpstr>
      <vt:lpstr>웹</vt:lpstr>
      <vt:lpstr>웹</vt:lpstr>
      <vt:lpstr>예시</vt:lpstr>
      <vt:lpstr>프로토콜과 HTTP</vt:lpstr>
      <vt:lpstr>프로토콜과 HTTP</vt:lpstr>
      <vt:lpstr>프로토콜과 HTTP</vt:lpstr>
      <vt:lpstr>프로토콜과 HTTP</vt:lpstr>
      <vt:lpstr>프로토콜과 HTTP</vt:lpstr>
      <vt:lpstr>프로토콜과 HTTP</vt:lpstr>
      <vt:lpstr>프로토콜과 HTTP</vt:lpstr>
      <vt:lpstr>프로토콜과 HTTP</vt:lpstr>
      <vt:lpstr>프로토콜과 HTTP</vt:lpstr>
      <vt:lpstr>프로토콜과 HTTP</vt:lpstr>
      <vt:lpstr>프로토콜과 HTTP</vt:lpstr>
      <vt:lpstr>프로토콜과 HTTP</vt:lpstr>
      <vt:lpstr>프로토콜과 HTTP</vt:lpstr>
      <vt:lpstr>프론트엔드와 백엔드</vt:lpstr>
      <vt:lpstr>프론트엔드와 백엔드</vt:lpstr>
      <vt:lpstr>프론트엔드와 백엔드</vt:lpstr>
      <vt:lpstr>프론트엔드와 백엔드</vt:lpstr>
      <vt:lpstr>프론트엔드와 백엔드</vt:lpstr>
      <vt:lpstr>API</vt:lpstr>
      <vt:lpstr>API</vt:lpstr>
      <vt:lpstr>백엔드 API</vt:lpstr>
      <vt:lpstr>REST API</vt:lpstr>
      <vt:lpstr>REST API</vt:lpstr>
      <vt:lpstr>프로젝트</vt:lpstr>
      <vt:lpstr>프로젝트</vt:lpstr>
      <vt:lpstr>프로젝트</vt:lpstr>
      <vt:lpstr>프로젝트 – 과제</vt:lpstr>
      <vt:lpstr>프로젝트 – 과제</vt:lpstr>
      <vt:lpstr>프로젝트 – 과제</vt:lpstr>
      <vt:lpstr>프로젝트 – 과제</vt:lpstr>
      <vt:lpstr>프로젝트</vt:lpstr>
      <vt:lpstr>프로젝트 – 예시</vt:lpstr>
      <vt:lpstr>프로젝트 – 예시</vt:lpstr>
      <vt:lpstr>1주차 과제</vt:lpstr>
      <vt:lpstr>수고하셨습니다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권찬</dc:creator>
  <cp:lastModifiedBy>권찬</cp:lastModifiedBy>
  <cp:revision>129</cp:revision>
  <dcterms:created xsi:type="dcterms:W3CDTF">2024-08-14T05:33:13Z</dcterms:created>
  <dcterms:modified xsi:type="dcterms:W3CDTF">2024-09-11T03:42:55Z</dcterms:modified>
</cp:coreProperties>
</file>