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96" r:id="rId3"/>
    <p:sldId id="298" r:id="rId4"/>
    <p:sldId id="273" r:id="rId5"/>
    <p:sldId id="257" r:id="rId6"/>
    <p:sldId id="288" r:id="rId7"/>
    <p:sldId id="274" r:id="rId8"/>
    <p:sldId id="344" r:id="rId9"/>
    <p:sldId id="345" r:id="rId10"/>
    <p:sldId id="289" r:id="rId11"/>
    <p:sldId id="322" r:id="rId12"/>
    <p:sldId id="290" r:id="rId13"/>
    <p:sldId id="294" r:id="rId14"/>
    <p:sldId id="302" r:id="rId15"/>
    <p:sldId id="293" r:id="rId16"/>
    <p:sldId id="295" r:id="rId17"/>
    <p:sldId id="300" r:id="rId18"/>
    <p:sldId id="337" r:id="rId19"/>
    <p:sldId id="301" r:id="rId20"/>
    <p:sldId id="341" r:id="rId21"/>
    <p:sldId id="327" r:id="rId22"/>
    <p:sldId id="303" r:id="rId23"/>
    <p:sldId id="332" r:id="rId24"/>
    <p:sldId id="291" r:id="rId25"/>
    <p:sldId id="304" r:id="rId26"/>
    <p:sldId id="328" r:id="rId27"/>
    <p:sldId id="338" r:id="rId28"/>
    <p:sldId id="339" r:id="rId29"/>
    <p:sldId id="329" r:id="rId30"/>
    <p:sldId id="342" r:id="rId31"/>
    <p:sldId id="305" r:id="rId32"/>
    <p:sldId id="306" r:id="rId33"/>
    <p:sldId id="307" r:id="rId34"/>
    <p:sldId id="343" r:id="rId35"/>
    <p:sldId id="308" r:id="rId36"/>
    <p:sldId id="346" r:id="rId37"/>
    <p:sldId id="309" r:id="rId38"/>
    <p:sldId id="333" r:id="rId39"/>
    <p:sldId id="312" r:id="rId40"/>
    <p:sldId id="347" r:id="rId41"/>
    <p:sldId id="310" r:id="rId42"/>
    <p:sldId id="314" r:id="rId43"/>
    <p:sldId id="311" r:id="rId44"/>
    <p:sldId id="313" r:id="rId45"/>
    <p:sldId id="340" r:id="rId46"/>
    <p:sldId id="348" r:id="rId47"/>
    <p:sldId id="316" r:id="rId48"/>
    <p:sldId id="334" r:id="rId49"/>
    <p:sldId id="315" r:id="rId50"/>
    <p:sldId id="318" r:id="rId51"/>
    <p:sldId id="319" r:id="rId52"/>
    <p:sldId id="320" r:id="rId53"/>
    <p:sldId id="330" r:id="rId54"/>
    <p:sldId id="323" r:id="rId55"/>
    <p:sldId id="324" r:id="rId56"/>
    <p:sldId id="325" r:id="rId57"/>
    <p:sldId id="326" r:id="rId58"/>
    <p:sldId id="331" r:id="rId59"/>
    <p:sldId id="321" r:id="rId60"/>
    <p:sldId id="335" r:id="rId61"/>
    <p:sldId id="33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4" autoAdjust="0"/>
    <p:restoredTop sz="85340" autoAdjust="0"/>
  </p:normalViewPr>
  <p:slideViewPr>
    <p:cSldViewPr snapToGrid="0">
      <p:cViewPr varScale="1">
        <p:scale>
          <a:sx n="70" d="100"/>
          <a:sy n="70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DFDD6-4985-4E85-B1CE-954A25ACC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639BF-FFBA-4ADF-80A8-E67475D26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1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주에는 웹의 구조</a:t>
            </a:r>
            <a:r>
              <a:rPr lang="en-US" altLang="ko-KR" dirty="0"/>
              <a:t>, </a:t>
            </a:r>
            <a:r>
              <a:rPr lang="ko-KR" altLang="en-US" dirty="0"/>
              <a:t>웹을 구성하는 컴퓨터가 데이터를 주고 받는 패러다임과 이로부터 등장한 </a:t>
            </a:r>
            <a:r>
              <a:rPr lang="ko-KR" altLang="en-US" dirty="0" err="1"/>
              <a:t>프론트엔드</a:t>
            </a:r>
            <a:r>
              <a:rPr lang="en-US" altLang="ko-KR" dirty="0"/>
              <a:t>, </a:t>
            </a:r>
            <a:r>
              <a:rPr lang="ko-KR" altLang="en-US" dirty="0" err="1"/>
              <a:t>백엔드의</a:t>
            </a:r>
            <a:r>
              <a:rPr lang="ko-KR" altLang="en-US" dirty="0"/>
              <a:t> 개념에 대해 소개했었다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프론트가 </a:t>
            </a:r>
            <a:r>
              <a:rPr lang="ko-KR" altLang="en-US" dirty="0" err="1"/>
              <a:t>백엔드가</a:t>
            </a:r>
            <a:r>
              <a:rPr lang="ko-KR" altLang="en-US" dirty="0"/>
              <a:t> 제공하는 기능을 사용하는 수단으로서 </a:t>
            </a:r>
            <a:r>
              <a:rPr lang="en-US" altLang="ko-KR" dirty="0"/>
              <a:t>API </a:t>
            </a:r>
            <a:r>
              <a:rPr lang="ko-KR" altLang="en-US" dirty="0"/>
              <a:t>개념을 다뤘고</a:t>
            </a:r>
            <a:r>
              <a:rPr lang="en-US" altLang="ko-KR" dirty="0"/>
              <a:t>, </a:t>
            </a:r>
            <a:r>
              <a:rPr lang="ko-KR" altLang="en-US" dirty="0"/>
              <a:t>우리가 만들 프로젝트에 대해</a:t>
            </a:r>
            <a:r>
              <a:rPr lang="en-US" altLang="ko-KR" dirty="0"/>
              <a:t> API </a:t>
            </a:r>
            <a:r>
              <a:rPr lang="ko-KR" altLang="en-US" dirty="0"/>
              <a:t>명세서를 직접 작성해보는 시간을 가짐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중요하게 </a:t>
            </a:r>
            <a:r>
              <a:rPr lang="ko-KR" altLang="en-US" dirty="0" err="1"/>
              <a:t>알아둬야</a:t>
            </a:r>
            <a:r>
              <a:rPr lang="ko-KR" altLang="en-US" dirty="0"/>
              <a:t> 하는 내용은 그래서 어떻게 스프링 컨테이너에 빈을 넣고 뺄 것인지이다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스프링 컨테이너에 빈을 넣고 빼는 방법을 정리해보자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1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스프링 빈을 컨테이너에 저장하는 방법은 크게 </a:t>
            </a:r>
            <a:r>
              <a:rPr lang="en-US" altLang="ko-KR" dirty="0"/>
              <a:t>2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파일을 작성하는 방법은 내가 등록할 빈을 설명파일에 하나하나 명시한 뒤</a:t>
            </a:r>
            <a:r>
              <a:rPr lang="en-US" altLang="ko-KR" dirty="0"/>
              <a:t>, </a:t>
            </a:r>
            <a:r>
              <a:rPr lang="ko-KR" altLang="en-US" dirty="0"/>
              <a:t>설정파일을 스프링에 넘겨서 빈을 생성하는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 스캔은 빈으로 등록할 객체가 생성되는 클래스에 컴포넌트라는 꼬리표를 붙여두고</a:t>
            </a:r>
            <a:r>
              <a:rPr lang="en-US" altLang="ko-KR" dirty="0"/>
              <a:t>, </a:t>
            </a:r>
            <a:r>
              <a:rPr lang="ko-KR" altLang="en-US" dirty="0"/>
              <a:t>컴포넌트 스캔을 통해 말 그대로 모든 컴포넌트를 스캔해서 자동으로 빈으로 등록하는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7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설정 파일을 통해 빈으로 등록하는 방법부터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파일은 자바 클래스로 작성한다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클래스에 </a:t>
            </a:r>
            <a:r>
              <a:rPr lang="en-US" altLang="ko-KR" dirty="0"/>
              <a:t>Configuration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붙여서 이 클래스가 설정 정보를 갖는 클래스라는 것을 명시한다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8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실습을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스프링 빈을 생성할 클래스를 먼저 만들어주자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지금은 빈으로 등록하고 가져오는 과정만 실습해볼 것이므로</a:t>
            </a:r>
            <a:r>
              <a:rPr lang="en-US" altLang="ko-KR" dirty="0"/>
              <a:t>, </a:t>
            </a:r>
            <a:r>
              <a:rPr lang="ko-KR" altLang="en-US" dirty="0"/>
              <a:t>빈 내부는 비워둬도 괜찮다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설정 파일은 </a:t>
            </a:r>
            <a:r>
              <a:rPr lang="en-US" altLang="ko-KR" dirty="0"/>
              <a:t>main </a:t>
            </a:r>
            <a:r>
              <a:rPr lang="ko-KR" altLang="en-US" dirty="0"/>
              <a:t>폴더 밑에 생성하는 것이 맞으나</a:t>
            </a:r>
            <a:r>
              <a:rPr lang="en-US" altLang="ko-KR" dirty="0"/>
              <a:t>, </a:t>
            </a:r>
            <a:r>
              <a:rPr lang="ko-KR" altLang="en-US" dirty="0"/>
              <a:t>이번 프로젝트에서는 컴포넌트 스캔 방식만 사용해서 빈을 등록한다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설정 파일을 통해 빈으로 등록하는 과정은 실습하는 목적으로만 진행하기 위해 테스트 폴더 밑에 설정파일을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파일로 기능할 클래스를 생성하고</a:t>
            </a:r>
            <a:r>
              <a:rPr lang="en-US" altLang="ko-KR" dirty="0"/>
              <a:t>, @Configuration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붙여 설정파일임을 명시해준다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설정파일에 빈을 등록할 때는</a:t>
            </a:r>
            <a:r>
              <a:rPr lang="en-US" altLang="ko-KR" dirty="0"/>
              <a:t>, </a:t>
            </a:r>
            <a:r>
              <a:rPr lang="ko-KR" altLang="en-US" dirty="0"/>
              <a:t>메서드를 통해 등록한다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메서드는 빈으로 등록할 객체를 반환하며</a:t>
            </a:r>
            <a:r>
              <a:rPr lang="en-US" altLang="ko-KR" dirty="0"/>
              <a:t>, </a:t>
            </a:r>
            <a:r>
              <a:rPr lang="ko-KR" altLang="en-US" dirty="0"/>
              <a:t>메서드 위에는 </a:t>
            </a:r>
            <a:r>
              <a:rPr lang="en-US" altLang="ko-KR" dirty="0"/>
              <a:t>@Bean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사용해서</a:t>
            </a:r>
            <a:r>
              <a:rPr lang="en-US" altLang="ko-KR" dirty="0"/>
              <a:t> </a:t>
            </a:r>
            <a:r>
              <a:rPr lang="ko-KR" altLang="en-US" dirty="0"/>
              <a:t>반환하는 객체가 빈으로 등록될 객체임을 명시한다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9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설정 파일을 기반으로 스프링 컨테이너를 생성하고</a:t>
            </a:r>
            <a:r>
              <a:rPr lang="en-US" altLang="ko-KR" dirty="0"/>
              <a:t>, </a:t>
            </a:r>
            <a:r>
              <a:rPr lang="ko-KR" altLang="en-US" dirty="0"/>
              <a:t>해당 컨테이너 안에 </a:t>
            </a: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객체가 들어있는지 확인해보자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bean </a:t>
            </a:r>
            <a:r>
              <a:rPr lang="ko-KR" altLang="en-US" dirty="0"/>
              <a:t>패키지 안에</a:t>
            </a:r>
            <a:r>
              <a:rPr lang="en-US" altLang="ko-KR" dirty="0"/>
              <a:t>, </a:t>
            </a:r>
            <a:r>
              <a:rPr lang="en-US" altLang="ko-KR" dirty="0" err="1"/>
              <a:t>BeanTest</a:t>
            </a:r>
            <a:r>
              <a:rPr lang="en-US" altLang="ko-KR" dirty="0"/>
              <a:t> </a:t>
            </a:r>
            <a:r>
              <a:rPr lang="ko-KR" altLang="en-US" dirty="0"/>
              <a:t>클래스를 생성하자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95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스프링 컨테이너는 어플리케이션을 실행할 때 자동으로 생성되지만</a:t>
            </a:r>
            <a:r>
              <a:rPr lang="en-US" altLang="ko-KR" dirty="0"/>
              <a:t>, </a:t>
            </a:r>
            <a:r>
              <a:rPr lang="ko-KR" altLang="en-US" dirty="0"/>
              <a:t>테스트 코드를 실행할 때는 실제 어플리케이션을 실행하는 것이 </a:t>
            </a:r>
            <a:r>
              <a:rPr lang="ko-KR" altLang="en-US" dirty="0" err="1"/>
              <a:t>아니라서</a:t>
            </a:r>
            <a:r>
              <a:rPr lang="ko-KR" altLang="en-US" dirty="0"/>
              <a:t> 스프링 컨테이너가 생성되지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테스트 환경에서 사용할 스프링 컨테이너를 별도로 생성해주어야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스프링 컨테이너를 자바 코드에서 생성할 때는 </a:t>
            </a:r>
            <a:r>
              <a:rPr lang="en-US" altLang="ko-KR" dirty="0"/>
              <a:t>Application Context </a:t>
            </a:r>
            <a:r>
              <a:rPr lang="ko-KR" altLang="en-US" dirty="0"/>
              <a:t>타입의 변수를 선언하고</a:t>
            </a:r>
            <a:r>
              <a:rPr lang="en-US" altLang="ko-KR" dirty="0"/>
              <a:t>, </a:t>
            </a:r>
            <a:r>
              <a:rPr lang="en-US" altLang="ko-KR" dirty="0" err="1"/>
              <a:t>AnnotationConfigApplicationContext</a:t>
            </a:r>
            <a:r>
              <a:rPr lang="en-US" altLang="ko-KR" dirty="0"/>
              <a:t> </a:t>
            </a:r>
            <a:r>
              <a:rPr lang="ko-KR" altLang="en-US" dirty="0"/>
              <a:t>객체로 컨테이너를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컨테이너를 설명했던 </a:t>
            </a:r>
            <a:r>
              <a:rPr lang="en-US" altLang="ko-KR" dirty="0"/>
              <a:t>PPT </a:t>
            </a:r>
            <a:r>
              <a:rPr lang="ko-KR" altLang="en-US" dirty="0"/>
              <a:t>내용처럼</a:t>
            </a:r>
            <a:r>
              <a:rPr lang="en-US" altLang="ko-KR" dirty="0"/>
              <a:t>, Application Context </a:t>
            </a:r>
            <a:r>
              <a:rPr lang="ko-KR" altLang="en-US" dirty="0"/>
              <a:t>는 스프링 컨테이너를 가리키는 또 다른 이름이다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Application Context</a:t>
            </a:r>
            <a:r>
              <a:rPr lang="ko-KR" altLang="en-US" dirty="0"/>
              <a:t>는 인터페이스이고</a:t>
            </a:r>
            <a:r>
              <a:rPr lang="en-US" altLang="ko-KR" dirty="0"/>
              <a:t>, </a:t>
            </a:r>
            <a:r>
              <a:rPr lang="en-US" altLang="ko-KR" dirty="0" err="1"/>
              <a:t>AnnotationConfig</a:t>
            </a:r>
            <a:r>
              <a:rPr lang="en-US" altLang="ko-KR" dirty="0"/>
              <a:t>… </a:t>
            </a:r>
            <a:r>
              <a:rPr lang="ko-KR" altLang="en-US" dirty="0"/>
              <a:t>는 이 인터페이스를 구현한 클래스이다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@Bean </a:t>
            </a:r>
            <a:r>
              <a:rPr lang="ko-KR" altLang="en-US" dirty="0"/>
              <a:t>과 같은 </a:t>
            </a:r>
            <a:r>
              <a:rPr lang="ko-KR" altLang="en-US" dirty="0" err="1"/>
              <a:t>어노테이이션을</a:t>
            </a:r>
            <a:r>
              <a:rPr lang="ko-KR" altLang="en-US" dirty="0"/>
              <a:t> 통해서 빈 정보를 명시하였으므로 </a:t>
            </a:r>
            <a:r>
              <a:rPr lang="ko-KR" altLang="en-US" dirty="0" err="1"/>
              <a:t>어노테이션</a:t>
            </a:r>
            <a:r>
              <a:rPr lang="ko-KR" altLang="en-US" dirty="0"/>
              <a:t> 기반의 </a:t>
            </a:r>
            <a:r>
              <a:rPr lang="en-US" altLang="ko-KR" dirty="0"/>
              <a:t>Config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 </a:t>
            </a:r>
            <a:r>
              <a:rPr lang="ko-KR" altLang="en-US" dirty="0"/>
              <a:t>정보로 스프링 컨테이너를 만드는 구현체를 사용하였다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클래스는 생성자로 </a:t>
            </a:r>
            <a:r>
              <a:rPr lang="en-US" altLang="ko-KR" dirty="0"/>
              <a:t>Config </a:t>
            </a:r>
            <a:r>
              <a:rPr lang="ko-KR" altLang="en-US" dirty="0"/>
              <a:t>클래스를 받아 설정 정보를 토대로 컨테이너를 생성하면서 동시에 빈을 등록할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컨테이너 안에 등록된 모든 빈을 조회하는 방법은 위와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테스트를 실행해보니 </a:t>
            </a:r>
            <a:r>
              <a:rPr lang="en-US" altLang="ko-KR" dirty="0"/>
              <a:t>“</a:t>
            </a:r>
            <a:r>
              <a:rPr lang="en-US" altLang="ko-KR" dirty="0" err="1"/>
              <a:t>myBean</a:t>
            </a:r>
            <a:r>
              <a:rPr lang="en-US" altLang="ko-KR" dirty="0"/>
              <a:t>” </a:t>
            </a:r>
            <a:r>
              <a:rPr lang="ko-KR" altLang="en-US" dirty="0"/>
              <a:t>이라는 이름의 빈이 존재하는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더불어 </a:t>
            </a:r>
            <a:r>
              <a:rPr lang="en-US" altLang="ko-KR" dirty="0" err="1"/>
              <a:t>testConfig</a:t>
            </a:r>
            <a:r>
              <a:rPr lang="en-US" altLang="ko-KR" dirty="0"/>
              <a:t> </a:t>
            </a:r>
            <a:r>
              <a:rPr lang="ko-KR" altLang="en-US" dirty="0"/>
              <a:t>라는 이름의 빈도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Config </a:t>
            </a:r>
            <a:r>
              <a:rPr lang="ko-KR" altLang="en-US" dirty="0"/>
              <a:t>클래스도 스프링 빈으로 등록되는 객체라는 점을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3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이라는 이름의 빈이 존재하는 것을 이제 코드로서 엄밀하게 검증해보자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코드로 검증한다는 말은 빈이 존재한다면 에러가 발생하지 않아 테스트가 통과하고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빈이 존재하지 않는다면 에러가 발생하면서 테스트가 실패한다는 말과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원래는 </a:t>
            </a:r>
            <a:r>
              <a:rPr lang="en-US" altLang="ko-KR" dirty="0"/>
              <a:t>assert </a:t>
            </a:r>
            <a:r>
              <a:rPr lang="ko-KR" altLang="en-US" dirty="0"/>
              <a:t>키워드를 이용해서 </a:t>
            </a:r>
            <a:r>
              <a:rPr lang="en-US" altLang="ko-KR" dirty="0" err="1"/>
              <a:t>AssertionError</a:t>
            </a:r>
            <a:r>
              <a:rPr lang="en-US" altLang="ko-KR" dirty="0"/>
              <a:t> </a:t>
            </a:r>
            <a:r>
              <a:rPr lang="ko-KR" altLang="en-US" dirty="0"/>
              <a:t>을 통해 검증하는 것이 기본적인 방법이지만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좀 더 편리한 검증을 위해 </a:t>
            </a:r>
            <a:r>
              <a:rPr lang="en-US" altLang="ko-KR" dirty="0" err="1"/>
              <a:t>AssertJ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제공하는 </a:t>
            </a:r>
            <a:r>
              <a:rPr lang="en-US" altLang="ko-KR" dirty="0"/>
              <a:t>Assertions </a:t>
            </a:r>
            <a:r>
              <a:rPr lang="ko-KR" altLang="en-US" dirty="0"/>
              <a:t>를 통해 검증한다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이로서 설정파일에 명시한 </a:t>
            </a: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객체가 컨테이너 안에 잘 들어가는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89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이라는 이름의 빈이 존재하는 것을 이제 코드로서 엄밀하게 검증해보자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코드로 검증한다는 말은 빈이 존재한다면 에러가 발생하지 않아 테스트가 통과하고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빈이 존재하지 않는다면 에러가 발생하면서 테스트가 실패한다는 말과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원래는 </a:t>
            </a:r>
            <a:r>
              <a:rPr lang="en-US" altLang="ko-KR" dirty="0"/>
              <a:t>assert </a:t>
            </a:r>
            <a:r>
              <a:rPr lang="ko-KR" altLang="en-US" dirty="0"/>
              <a:t>키워드를 이용해서 </a:t>
            </a:r>
            <a:r>
              <a:rPr lang="en-US" altLang="ko-KR" dirty="0" err="1"/>
              <a:t>AssertionError</a:t>
            </a:r>
            <a:r>
              <a:rPr lang="en-US" altLang="ko-KR" dirty="0"/>
              <a:t> </a:t>
            </a:r>
            <a:r>
              <a:rPr lang="ko-KR" altLang="en-US" dirty="0"/>
              <a:t>을 통해 검증하는 것이 기본적인 방법이지만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좀 더 편리한 검증을 위해 </a:t>
            </a:r>
            <a:r>
              <a:rPr lang="en-US" altLang="ko-KR" dirty="0" err="1"/>
              <a:t>AssertJ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제공하는 </a:t>
            </a:r>
            <a:r>
              <a:rPr lang="en-US" altLang="ko-KR" dirty="0"/>
              <a:t>Assertions </a:t>
            </a:r>
            <a:r>
              <a:rPr lang="ko-KR" altLang="en-US" dirty="0"/>
              <a:t>를 통해 검증한다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이로서 설정파일에 명시한 </a:t>
            </a: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객체가 컨테이너 안에 잘 들어가는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3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주부터 스프링을 다룰 텐데</a:t>
            </a:r>
            <a:r>
              <a:rPr lang="en-US" altLang="ko-KR" dirty="0"/>
              <a:t>, </a:t>
            </a:r>
            <a:r>
              <a:rPr lang="ko-KR" altLang="en-US" dirty="0"/>
              <a:t>스프링을 다루기 전에 먼저 스프링의 핵심적인 특징인 스프링 빈과 스프링 컨테이너의 개념을 정리해볼 예정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스프링 컨테이너에 빈을 저장하고 가져오는 주요 방법들을 정리해볼 예정임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개발을 할 때는 스프링 빈을 스프링 컨테이너에 저장하고</a:t>
            </a:r>
            <a:r>
              <a:rPr lang="en-US" altLang="ko-KR" dirty="0"/>
              <a:t>, </a:t>
            </a:r>
            <a:r>
              <a:rPr lang="ko-KR" altLang="en-US" dirty="0"/>
              <a:t>가져오는 방법을 아는 것이 중요함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63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 빈은 기본적으로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`</a:t>
            </a:r>
            <a:r>
              <a:rPr lang="ko-KR" altLang="en-US" dirty="0"/>
              <a:t>객체</a:t>
            </a:r>
            <a:r>
              <a:rPr lang="en-US" altLang="ko-KR" dirty="0"/>
              <a:t>`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빈이 하나의 객체라는 것을 코드로 확인하기 위해 하나의 빈을 조회하는 테스트를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빈을 선택해서 가져오는 방법은 다양하게 있지만</a:t>
            </a:r>
            <a:r>
              <a:rPr lang="en-US" altLang="ko-KR" dirty="0"/>
              <a:t>, </a:t>
            </a:r>
            <a:r>
              <a:rPr lang="ko-KR" altLang="en-US" dirty="0"/>
              <a:t>간단하게 타입으로 조회해서 가져와보자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받아온 객체를 출력해보면</a:t>
            </a:r>
            <a:r>
              <a:rPr lang="en-US" altLang="ko-KR" dirty="0"/>
              <a:t>, </a:t>
            </a: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타입의 객체이며</a:t>
            </a:r>
            <a:r>
              <a:rPr lang="en-US" altLang="ko-KR" dirty="0"/>
              <a:t>, </a:t>
            </a:r>
            <a:r>
              <a:rPr lang="ko-KR" altLang="en-US" dirty="0"/>
              <a:t>그 객체의 </a:t>
            </a:r>
            <a:r>
              <a:rPr lang="ko-KR" altLang="en-US" dirty="0" err="1"/>
              <a:t>고유값이</a:t>
            </a:r>
            <a:r>
              <a:rPr lang="ko-KR" altLang="en-US" dirty="0"/>
              <a:t> </a:t>
            </a:r>
            <a:r>
              <a:rPr lang="en-US" altLang="ko-KR" dirty="0"/>
              <a:t>2f4205be 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클래스로부터 생성된 서로 다른 객체는 이 </a:t>
            </a:r>
            <a:r>
              <a:rPr lang="ko-KR" altLang="en-US" dirty="0" err="1"/>
              <a:t>고유값을</a:t>
            </a:r>
            <a:r>
              <a:rPr lang="ko-KR" altLang="en-US" dirty="0"/>
              <a:t> 통해 구별할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1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 컨테이너라는 공간에 들어있는 객체는 </a:t>
            </a:r>
            <a:r>
              <a:rPr lang="en-US" altLang="ko-KR" dirty="0"/>
              <a:t>1</a:t>
            </a:r>
            <a:r>
              <a:rPr lang="ko-KR" altLang="en-US" dirty="0"/>
              <a:t>개의 유일한 객체이다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컨테이너에서 가져온 빈은 언제나 같은 객체를 돌려준다</a:t>
            </a:r>
            <a:r>
              <a:rPr lang="en-US" altLang="ko-KR" dirty="0"/>
              <a:t>. (</a:t>
            </a:r>
            <a:r>
              <a:rPr lang="ko-KR" altLang="en-US" dirty="0"/>
              <a:t>설정에 따라 다른 객체를 돌려주도록 할 수도 있지만 지금은 동일 객체라고 이해하자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서로 다른 변수에 저장했더라도</a:t>
            </a:r>
            <a:r>
              <a:rPr lang="en-US" altLang="ko-KR" dirty="0"/>
              <a:t>, </a:t>
            </a:r>
            <a:r>
              <a:rPr lang="ko-KR" altLang="en-US" dirty="0"/>
              <a:t>컨테이너에서 가져온 객체는 같은 </a:t>
            </a:r>
            <a:r>
              <a:rPr lang="ko-KR" altLang="en-US" dirty="0" err="1"/>
              <a:t>고유값을</a:t>
            </a:r>
            <a:r>
              <a:rPr lang="ko-KR" altLang="en-US" dirty="0"/>
              <a:t> 가지는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엄밀하게 코드로도 검증하자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설정 파일을 통해 빈을 등록하는 방법을 살펴보았다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이렇게 등록한 빈이 컨테이너에 잘 들어있는지 테스트를 통해 확인하고 검증까지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스프링 빈은 </a:t>
            </a:r>
            <a:r>
              <a:rPr lang="en-US" altLang="ko-KR" dirty="0"/>
              <a:t>1</a:t>
            </a:r>
            <a:r>
              <a:rPr lang="ko-KR" altLang="en-US" dirty="0"/>
              <a:t>개의 객체이며</a:t>
            </a:r>
            <a:r>
              <a:rPr lang="en-US" altLang="ko-KR" dirty="0"/>
              <a:t>, </a:t>
            </a:r>
            <a:r>
              <a:rPr lang="ko-KR" altLang="en-US" dirty="0"/>
              <a:t>컨테이너에서 가져온 동일한 타입의 빈은 언제나 같은 객체라는 것도 테스트를 통해 알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스프링 빈을 등록하는 두번째 방법인 컴포넌트 스캔을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스터디에서 스프링 프로젝트를 할 때는 이 두번째 방법을 사용할 예정이다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 스캔은 이름 그대로 컴포넌트를 모두 스캔해서 찾아낸 뒤</a:t>
            </a:r>
            <a:r>
              <a:rPr lang="en-US" altLang="ko-KR" dirty="0"/>
              <a:t> </a:t>
            </a:r>
            <a:r>
              <a:rPr lang="ko-KR" altLang="en-US" dirty="0"/>
              <a:t>빈으로 등록하는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빈으로 등록할 객체는 </a:t>
            </a:r>
            <a:r>
              <a:rPr lang="en-US" altLang="ko-KR" dirty="0"/>
              <a:t>‘</a:t>
            </a:r>
            <a:r>
              <a:rPr lang="ko-KR" altLang="en-US" dirty="0"/>
              <a:t>컴포넌트</a:t>
            </a:r>
            <a:r>
              <a:rPr lang="en-US" altLang="ko-KR" dirty="0"/>
              <a:t>’</a:t>
            </a:r>
            <a:r>
              <a:rPr lang="ko-KR" altLang="en-US" dirty="0"/>
              <a:t>로 </a:t>
            </a:r>
            <a:r>
              <a:rPr lang="ko-KR" altLang="en-US" dirty="0" err="1"/>
              <a:t>지정해두어야</a:t>
            </a:r>
            <a:r>
              <a:rPr lang="ko-KR" altLang="en-US" dirty="0"/>
              <a:t> 한다는 말과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내가 빈으로 등록할 </a:t>
            </a:r>
            <a:r>
              <a:rPr lang="ko-KR" altLang="en-US" dirty="0" err="1"/>
              <a:t>걕체를</a:t>
            </a:r>
            <a:r>
              <a:rPr lang="ko-KR" altLang="en-US" dirty="0"/>
              <a:t> 생성하는 클래스에 </a:t>
            </a:r>
            <a:r>
              <a:rPr lang="en-US" altLang="ko-KR" dirty="0"/>
              <a:t>@Component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이 클래스가 생성하는 객체가 빈임을 명시해준다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 스캔은 이 컴포넌트가 붙은 클래스를 찾아서 자동으로 객체를 생성해 빈으로 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8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 스캔을 하려면</a:t>
            </a:r>
            <a:r>
              <a:rPr lang="en-US" altLang="ko-KR" dirty="0"/>
              <a:t>, @CompoentScan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어노테이션을</a:t>
            </a:r>
            <a:r>
              <a:rPr lang="ko-KR" altLang="en-US" dirty="0"/>
              <a:t> </a:t>
            </a:r>
            <a:r>
              <a:rPr lang="en-US" altLang="ko-KR" dirty="0"/>
              <a:t>Config </a:t>
            </a:r>
            <a:r>
              <a:rPr lang="ko-KR" altLang="en-US" dirty="0"/>
              <a:t>설정파일에 붙이면 </a:t>
            </a:r>
            <a:r>
              <a:rPr lang="en-US" altLang="ko-KR" dirty="0"/>
              <a:t>@Bean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메서드를 작성하지 않아도 자동으로 빈을 찾아 등록해준다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36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4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</a:t>
            </a:r>
            <a:r>
              <a:rPr lang="en-US" altLang="ko-KR" dirty="0"/>
              <a:t> </a:t>
            </a:r>
            <a:r>
              <a:rPr lang="ko-KR" altLang="en-US" dirty="0"/>
              <a:t>여기에서 의문을 가질 수 있을 것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 스캔 </a:t>
            </a:r>
            <a:r>
              <a:rPr lang="ko-KR" altLang="en-US" dirty="0" err="1"/>
              <a:t>어노테이션을</a:t>
            </a:r>
            <a:r>
              <a:rPr lang="ko-KR" altLang="en-US" dirty="0"/>
              <a:t> </a:t>
            </a:r>
            <a:r>
              <a:rPr lang="en-US" altLang="ko-KR" dirty="0"/>
              <a:t>Config </a:t>
            </a:r>
            <a:r>
              <a:rPr lang="ko-KR" altLang="en-US" dirty="0"/>
              <a:t>클래스에 붙인다면 결국 설정파일을 만들어야 하는 것은 똑같지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사실 컴포넌트 스캔은 </a:t>
            </a:r>
            <a:r>
              <a:rPr lang="en-US" altLang="ko-KR" dirty="0"/>
              <a:t>main </a:t>
            </a:r>
            <a:r>
              <a:rPr lang="ko-KR" altLang="en-US" dirty="0"/>
              <a:t>함수를 실행하면서 어플리케이션을 실행할 때 자동으로 진행된다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메인 함수에 붙어있는 </a:t>
            </a:r>
            <a:r>
              <a:rPr lang="en-US" altLang="ko-KR" dirty="0"/>
              <a:t>@SpringBootApplication </a:t>
            </a:r>
            <a:r>
              <a:rPr lang="ko-KR" altLang="en-US" dirty="0" err="1"/>
              <a:t>어노테이션을</a:t>
            </a:r>
            <a:r>
              <a:rPr lang="ko-KR" altLang="en-US" dirty="0"/>
              <a:t>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75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어노테이션을</a:t>
            </a:r>
            <a:r>
              <a:rPr lang="ko-KR" altLang="en-US" dirty="0"/>
              <a:t> 타고 들어가면 우리가 </a:t>
            </a:r>
            <a:r>
              <a:rPr lang="en-US" altLang="ko-KR" dirty="0" err="1"/>
              <a:t>Cofnig</a:t>
            </a:r>
            <a:r>
              <a:rPr lang="en-US" altLang="ko-KR" dirty="0"/>
              <a:t> </a:t>
            </a:r>
            <a:r>
              <a:rPr lang="ko-KR" altLang="en-US" dirty="0"/>
              <a:t>파일에서 작성했던 그</a:t>
            </a:r>
            <a:r>
              <a:rPr lang="en-US" altLang="ko-KR" dirty="0"/>
              <a:t>, @Component Scan</a:t>
            </a:r>
            <a:r>
              <a:rPr lang="ko-KR" altLang="en-US" dirty="0"/>
              <a:t> </a:t>
            </a:r>
            <a:r>
              <a:rPr lang="ko-KR" altLang="en-US" dirty="0" err="1"/>
              <a:t>어노테이션이</a:t>
            </a:r>
            <a:r>
              <a:rPr lang="ko-KR" altLang="en-US" dirty="0"/>
              <a:t> 붙어있음을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컴포넌트 스캔 방식을 사용하는 경우</a:t>
            </a:r>
            <a:r>
              <a:rPr lang="en-US" altLang="ko-KR" dirty="0"/>
              <a:t>, </a:t>
            </a:r>
            <a:r>
              <a:rPr lang="ko-KR" altLang="en-US" dirty="0"/>
              <a:t>우리가 </a:t>
            </a:r>
            <a:r>
              <a:rPr lang="en-US" altLang="ko-KR" dirty="0"/>
              <a:t>@ComponentScan </a:t>
            </a:r>
            <a:r>
              <a:rPr lang="ko-KR" altLang="en-US" dirty="0" err="1"/>
              <a:t>어노테이션을</a:t>
            </a:r>
            <a:r>
              <a:rPr lang="ko-KR" altLang="en-US" dirty="0"/>
              <a:t> 실제로 쓰는 일은 거의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빈으로 등록하고 싶은 객체를 생성할 클래스에 </a:t>
            </a:r>
            <a:r>
              <a:rPr lang="en-US" altLang="ko-KR" dirty="0"/>
              <a:t>@Component </a:t>
            </a:r>
            <a:r>
              <a:rPr lang="ko-KR" altLang="en-US" dirty="0" err="1"/>
              <a:t>어노테이션만</a:t>
            </a:r>
            <a:r>
              <a:rPr lang="ko-KR" altLang="en-US" dirty="0"/>
              <a:t> 잘 붙여주면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2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스프링 빈을 등록하는 방법을 정리해보면</a:t>
            </a:r>
            <a:endParaRPr lang="en-US" altLang="ko-KR" dirty="0"/>
          </a:p>
          <a:p>
            <a:r>
              <a:rPr lang="ko-KR" altLang="en-US" dirty="0"/>
              <a:t>수동으로 등록할 빈을 명시하는 설정파일 작성할 땐 </a:t>
            </a:r>
            <a:r>
              <a:rPr lang="en-US" altLang="ko-KR" dirty="0"/>
              <a:t>@Configuration </a:t>
            </a:r>
            <a:r>
              <a:rPr lang="ko-KR" altLang="en-US" dirty="0" err="1"/>
              <a:t>어노테이션과</a:t>
            </a:r>
            <a:r>
              <a:rPr lang="ko-KR" altLang="en-US" dirty="0"/>
              <a:t> </a:t>
            </a:r>
            <a:r>
              <a:rPr lang="en-US" altLang="ko-KR" dirty="0"/>
              <a:t>@Bean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활용하면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자동으로 어플리케이션이 시작할 때 빈을 등록할 땐</a:t>
            </a:r>
            <a:r>
              <a:rPr lang="en-US" altLang="ko-KR" dirty="0"/>
              <a:t>, </a:t>
            </a:r>
            <a:r>
              <a:rPr lang="ko-KR" altLang="en-US" dirty="0"/>
              <a:t>빈을 생성하는 클래스에 </a:t>
            </a:r>
            <a:r>
              <a:rPr lang="en-US" altLang="ko-KR" dirty="0"/>
              <a:t>@Component </a:t>
            </a:r>
            <a:r>
              <a:rPr lang="ko-KR" altLang="en-US" dirty="0" err="1"/>
              <a:t>어노테이션만</a:t>
            </a:r>
            <a:r>
              <a:rPr lang="ko-KR" altLang="en-US" dirty="0"/>
              <a:t> 붙여주면 알아서 등록이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우리가 기억해야 하는 방법은 컴포넌트 스캔이므로 이번 프로젝트에 한정해서는 </a:t>
            </a:r>
            <a:r>
              <a:rPr lang="en-US" altLang="ko-KR" dirty="0"/>
              <a:t>@Component</a:t>
            </a:r>
            <a:r>
              <a:rPr lang="ko-KR" altLang="en-US" dirty="0"/>
              <a:t> </a:t>
            </a:r>
            <a:r>
              <a:rPr lang="ko-KR" altLang="en-US" dirty="0" err="1"/>
              <a:t>어노테이션만</a:t>
            </a:r>
            <a:r>
              <a:rPr lang="ko-KR" altLang="en-US" dirty="0"/>
              <a:t> </a:t>
            </a:r>
            <a:r>
              <a:rPr lang="ko-KR" altLang="en-US" dirty="0" err="1"/>
              <a:t>기억해둬도</a:t>
            </a:r>
            <a:r>
              <a:rPr lang="ko-KR" altLang="en-US" dirty="0"/>
              <a:t> 이후 내용을 </a:t>
            </a:r>
            <a:r>
              <a:rPr lang="ko-KR" altLang="en-US" dirty="0" err="1"/>
              <a:t>따라오는데는</a:t>
            </a:r>
            <a:r>
              <a:rPr lang="ko-KR" altLang="en-US" dirty="0"/>
              <a:t> 충분하다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41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스프링 빈을 등록하는 방법을 정리해보면</a:t>
            </a:r>
            <a:endParaRPr lang="en-US" altLang="ko-KR" dirty="0"/>
          </a:p>
          <a:p>
            <a:r>
              <a:rPr lang="ko-KR" altLang="en-US" dirty="0"/>
              <a:t>수동으로 등록할 빈을 명시하는 설정파일 작성할 땐 </a:t>
            </a:r>
            <a:r>
              <a:rPr lang="en-US" altLang="ko-KR" dirty="0"/>
              <a:t>@Configuration </a:t>
            </a:r>
            <a:r>
              <a:rPr lang="ko-KR" altLang="en-US" dirty="0" err="1"/>
              <a:t>어노테이션과</a:t>
            </a:r>
            <a:r>
              <a:rPr lang="ko-KR" altLang="en-US" dirty="0"/>
              <a:t> </a:t>
            </a:r>
            <a:r>
              <a:rPr lang="en-US" altLang="ko-KR" dirty="0"/>
              <a:t>@Bean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활용하면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자동으로 어플리케이션이 시작할 때 빈을 등록할 땐</a:t>
            </a:r>
            <a:r>
              <a:rPr lang="en-US" altLang="ko-KR" dirty="0"/>
              <a:t>, </a:t>
            </a:r>
            <a:r>
              <a:rPr lang="ko-KR" altLang="en-US" dirty="0"/>
              <a:t>빈을 생성하는 클래스에 </a:t>
            </a:r>
            <a:r>
              <a:rPr lang="en-US" altLang="ko-KR" dirty="0"/>
              <a:t>@Component </a:t>
            </a:r>
            <a:r>
              <a:rPr lang="ko-KR" altLang="en-US" dirty="0" err="1"/>
              <a:t>어노테이션만</a:t>
            </a:r>
            <a:r>
              <a:rPr lang="ko-KR" altLang="en-US" dirty="0"/>
              <a:t> 붙여주면 알아서 등록이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우리가 기억해야 하는 방법은 컴포넌트 스캔이므로 이번 프로젝트에 한정해서는 </a:t>
            </a:r>
            <a:r>
              <a:rPr lang="en-US" altLang="ko-KR" dirty="0"/>
              <a:t>@Component</a:t>
            </a:r>
            <a:r>
              <a:rPr lang="ko-KR" altLang="en-US" dirty="0"/>
              <a:t> </a:t>
            </a:r>
            <a:r>
              <a:rPr lang="ko-KR" altLang="en-US" dirty="0" err="1"/>
              <a:t>어노테이션만</a:t>
            </a:r>
            <a:r>
              <a:rPr lang="ko-KR" altLang="en-US" dirty="0"/>
              <a:t> </a:t>
            </a:r>
            <a:r>
              <a:rPr lang="ko-KR" altLang="en-US" dirty="0" err="1"/>
              <a:t>기억해둬도</a:t>
            </a:r>
            <a:r>
              <a:rPr lang="ko-KR" altLang="en-US" dirty="0"/>
              <a:t> 이후 내용을 </a:t>
            </a:r>
            <a:r>
              <a:rPr lang="ko-KR" altLang="en-US" dirty="0" err="1"/>
              <a:t>따라오는데는</a:t>
            </a:r>
            <a:r>
              <a:rPr lang="ko-KR" altLang="en-US" dirty="0"/>
              <a:t> 충분하다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객체지향 원칙을 준수한다는 말은 지금 와닿지 않는 것이 당연함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프레임워크를 깊게 </a:t>
            </a:r>
            <a:r>
              <a:rPr lang="ko-KR" altLang="en-US" dirty="0" err="1"/>
              <a:t>공부하다보면</a:t>
            </a:r>
            <a:r>
              <a:rPr lang="ko-KR" altLang="en-US" dirty="0"/>
              <a:t> 와닿게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개인적으로 </a:t>
            </a:r>
            <a:r>
              <a:rPr lang="ko-KR" altLang="en-US" dirty="0" err="1"/>
              <a:t>인프런에서</a:t>
            </a:r>
            <a:r>
              <a:rPr lang="ko-KR" altLang="en-US" dirty="0"/>
              <a:t> 김영한 님의 스프링 핵심 원리 기본편을 </a:t>
            </a:r>
            <a:r>
              <a:rPr lang="ko-KR" altLang="en-US" dirty="0" err="1"/>
              <a:t>수강해보길</a:t>
            </a:r>
            <a:r>
              <a:rPr lang="ko-KR" altLang="en-US" dirty="0"/>
              <a:t> 권장함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60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스프링 빈을 가져오는 방법을 정리한다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어플리케이션에서 빈으로 등록된 객체를 가져오려면 그 빈을 필요로 하는 객체 역시 빈으로 등록 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물론 컨테이너에 직접 접근해서 가져오는 방법이 없는 건 아니지만</a:t>
            </a:r>
            <a:r>
              <a:rPr lang="en-US" altLang="ko-KR" dirty="0"/>
              <a:t>, </a:t>
            </a:r>
            <a:r>
              <a:rPr lang="ko-KR" altLang="en-US" dirty="0"/>
              <a:t>실제로 그렇게 가져오는 경우는 거의 없다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따라서 스프링에서 빈을 가져온다는 것은 다른 빈이 그 빈을 필요로 하고 있다는 뜻이고</a:t>
            </a:r>
            <a:r>
              <a:rPr lang="en-US" altLang="ko-KR" dirty="0"/>
              <a:t>, </a:t>
            </a:r>
            <a:r>
              <a:rPr lang="ko-KR" altLang="en-US" dirty="0"/>
              <a:t>이는 빈과 빈 사이에 의존관계가 존재함을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</a:t>
            </a:r>
            <a:r>
              <a:rPr lang="en-US" altLang="ko-KR" dirty="0"/>
              <a:t>‘</a:t>
            </a:r>
            <a:r>
              <a:rPr lang="ko-KR" altLang="en-US" dirty="0"/>
              <a:t>의존관계</a:t>
            </a:r>
            <a:r>
              <a:rPr lang="en-US" altLang="ko-KR" dirty="0"/>
              <a:t>‘ </a:t>
            </a:r>
            <a:r>
              <a:rPr lang="ko-KR" altLang="en-US" dirty="0"/>
              <a:t>란 무엇인가</a:t>
            </a:r>
            <a:r>
              <a:rPr lang="en-US" altLang="ko-KR" dirty="0"/>
              <a:t>? </a:t>
            </a:r>
            <a:r>
              <a:rPr lang="ko-KR" altLang="en-US" dirty="0"/>
              <a:t>스프링에서는 이를 </a:t>
            </a:r>
            <a:r>
              <a:rPr lang="en-US" altLang="ko-KR" dirty="0"/>
              <a:t>‘</a:t>
            </a:r>
            <a:r>
              <a:rPr lang="ko-KR" altLang="en-US" dirty="0"/>
              <a:t>의존성</a:t>
            </a:r>
            <a:r>
              <a:rPr lang="en-US" altLang="ko-KR" dirty="0"/>
              <a:t>‘ </a:t>
            </a:r>
            <a:r>
              <a:rPr lang="ko-KR" altLang="en-US" dirty="0"/>
              <a:t>이라고 부르는데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/>
              <a:t>의존성</a:t>
            </a:r>
            <a:r>
              <a:rPr lang="en-US" altLang="ko-KR" dirty="0"/>
              <a:t>‘ </a:t>
            </a:r>
            <a:r>
              <a:rPr lang="ko-KR" altLang="en-US" dirty="0"/>
              <a:t>에 대해 간단히 살펴보자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36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의존성을 설명할 때 나오는 대표적인 예시는 자동차와 바퀴 관계이다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주어진 사진을 보면 자동차 객체가 움직이기 위해서는 </a:t>
            </a:r>
            <a:r>
              <a:rPr lang="en-US" altLang="ko-KR" dirty="0"/>
              <a:t>move() </a:t>
            </a:r>
            <a:r>
              <a:rPr lang="ko-KR" altLang="en-US" dirty="0"/>
              <a:t>메서드를 호출해야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</a:t>
            </a:r>
            <a:r>
              <a:rPr lang="en-US" altLang="ko-KR" dirty="0"/>
              <a:t>move() </a:t>
            </a:r>
            <a:r>
              <a:rPr lang="ko-KR" altLang="en-US" dirty="0"/>
              <a:t>메서드를 살펴보면 </a:t>
            </a:r>
            <a:r>
              <a:rPr lang="en-US" altLang="ko-KR" dirty="0"/>
              <a:t>wheel </a:t>
            </a:r>
            <a:r>
              <a:rPr lang="ko-KR" altLang="en-US" dirty="0"/>
              <a:t>객체의 </a:t>
            </a:r>
            <a:r>
              <a:rPr lang="en-US" altLang="ko-KR" dirty="0"/>
              <a:t>roll() </a:t>
            </a:r>
            <a:r>
              <a:rPr lang="ko-KR" altLang="en-US" dirty="0"/>
              <a:t>메서드를 호출하여 움직이고 있음을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Car </a:t>
            </a:r>
            <a:r>
              <a:rPr lang="ko-KR" altLang="en-US" dirty="0"/>
              <a:t>객체는 </a:t>
            </a:r>
            <a:r>
              <a:rPr lang="en-US" altLang="ko-KR" dirty="0"/>
              <a:t>Wheel </a:t>
            </a:r>
            <a:r>
              <a:rPr lang="ko-KR" altLang="en-US" dirty="0"/>
              <a:t>객체 없이는 </a:t>
            </a:r>
            <a:r>
              <a:rPr lang="en-US" altLang="ko-KR" dirty="0"/>
              <a:t>move() </a:t>
            </a:r>
            <a:r>
              <a:rPr lang="ko-KR" altLang="en-US" dirty="0"/>
              <a:t>메서드를 실행할 수 없는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16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특정 </a:t>
            </a:r>
            <a:r>
              <a:rPr lang="en-US" altLang="ko-KR" dirty="0"/>
              <a:t>A</a:t>
            </a:r>
            <a:r>
              <a:rPr lang="ko-KR" altLang="en-US" dirty="0"/>
              <a:t>의 기능을 실행하는데</a:t>
            </a:r>
            <a:r>
              <a:rPr lang="en-US" altLang="ko-KR" dirty="0"/>
              <a:t>, B</a:t>
            </a:r>
            <a:r>
              <a:rPr lang="ko-KR" altLang="en-US" dirty="0"/>
              <a:t>의 기능이 필요한 상황을 가리켜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에 의존한다고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이를 그래프로 나타낼 때는 다음과 같이 의존하는 객체에서 의존되는 객체로 화살표를 그린다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Car </a:t>
            </a:r>
            <a:r>
              <a:rPr lang="ko-KR" altLang="en-US" dirty="0"/>
              <a:t>객체는 </a:t>
            </a:r>
            <a:r>
              <a:rPr lang="en-US" altLang="ko-KR" dirty="0"/>
              <a:t>Wheel </a:t>
            </a:r>
            <a:r>
              <a:rPr lang="ko-KR" altLang="en-US" dirty="0"/>
              <a:t>객체에 의존하므로 </a:t>
            </a:r>
            <a:r>
              <a:rPr lang="en-US" altLang="ko-KR" dirty="0"/>
              <a:t>Car</a:t>
            </a:r>
            <a:r>
              <a:rPr lang="ko-KR" altLang="en-US" dirty="0"/>
              <a:t>에서 </a:t>
            </a:r>
            <a:r>
              <a:rPr lang="en-US" altLang="ko-KR" dirty="0"/>
              <a:t>Wheel</a:t>
            </a:r>
            <a:r>
              <a:rPr lang="ko-KR" altLang="en-US" dirty="0"/>
              <a:t>로 가는 방향의 화살표를 그려 의존 관계를 나타낼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9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객체지향 프로그래밍에서 배운 내용을 토대로 코드를 작성한다고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당연히 자연스럽게 </a:t>
            </a:r>
            <a:r>
              <a:rPr lang="en-US" altLang="ko-KR" dirty="0"/>
              <a:t>Car </a:t>
            </a:r>
            <a:r>
              <a:rPr lang="ko-KR" altLang="en-US" dirty="0"/>
              <a:t>객체를 생성하기 위해 </a:t>
            </a:r>
            <a:r>
              <a:rPr lang="en-US" altLang="ko-KR" dirty="0"/>
              <a:t>Wheel </a:t>
            </a:r>
            <a:r>
              <a:rPr lang="ko-KR" altLang="en-US" dirty="0"/>
              <a:t>객체를 직접 생성해서 </a:t>
            </a:r>
            <a:r>
              <a:rPr lang="en-US" altLang="ko-KR" dirty="0"/>
              <a:t>Wheel </a:t>
            </a:r>
            <a:r>
              <a:rPr lang="ko-KR" altLang="en-US" dirty="0"/>
              <a:t>타입 필드에 넣어줄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스프링에서는 그렇게 의존성을 해결하지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</a:t>
            </a:r>
            <a:r>
              <a:rPr lang="en-US" altLang="ko-KR" dirty="0"/>
              <a:t>DI </a:t>
            </a:r>
            <a:r>
              <a:rPr lang="ko-KR" altLang="en-US" dirty="0"/>
              <a:t>의존성 주입을 통해 의존성을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의존성 주입은 내가 의존하는 객체를 직접 생성해서 넣는 것이 아니라</a:t>
            </a:r>
            <a:r>
              <a:rPr lang="en-US" altLang="ko-KR" dirty="0"/>
              <a:t>, </a:t>
            </a:r>
            <a:r>
              <a:rPr lang="ko-KR" altLang="en-US" dirty="0"/>
              <a:t>외부로부터 이미 생성된 객체를 </a:t>
            </a:r>
            <a:r>
              <a:rPr lang="ko-KR" altLang="en-US" dirty="0" err="1"/>
              <a:t>주입받는</a:t>
            </a:r>
            <a:r>
              <a:rPr lang="ko-KR" altLang="en-US" dirty="0"/>
              <a:t> 것을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스프링에서는 스프링 컨테이너에 저장된 빈과 빈 사이의 의존성에 대해 스프링 프레임워크가 직접 각각 의존하는 객체를 주입해서 설정해주는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왜 일반 객체는 안되고 빈과 빈 사이의 객체에 대해서만 </a:t>
            </a:r>
            <a:r>
              <a:rPr lang="ko-KR" altLang="en-US" dirty="0" err="1"/>
              <a:t>되냐고</a:t>
            </a:r>
            <a:r>
              <a:rPr lang="ko-KR" altLang="en-US" dirty="0"/>
              <a:t> 묻는다면</a:t>
            </a:r>
            <a:r>
              <a:rPr lang="en-US" altLang="ko-KR" dirty="0"/>
              <a:t>, </a:t>
            </a:r>
            <a:r>
              <a:rPr lang="ko-KR" altLang="en-US" dirty="0"/>
              <a:t>사실 어떤 객체를 빈으로 등록한다는 것은</a:t>
            </a:r>
            <a:r>
              <a:rPr lang="en-US" altLang="ko-KR" dirty="0"/>
              <a:t>, </a:t>
            </a:r>
            <a:r>
              <a:rPr lang="ko-KR" altLang="en-US" dirty="0"/>
              <a:t>그 객체의 관리를 스프링 프레임워크에게 맡긴다는 것을 의미하는데</a:t>
            </a:r>
            <a:r>
              <a:rPr lang="en-US" altLang="ko-KR" dirty="0"/>
              <a:t>, </a:t>
            </a:r>
            <a:r>
              <a:rPr lang="ko-KR" altLang="en-US" dirty="0"/>
              <a:t>프레임워크가 직접 의존관계를 관리해서 넣으려면 의존성이 주입될 객체와 그 의존성 객체 모두 스프링에 의해 관리가 되고 있어야 하기 때문에 그렇다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72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객체지향 프로그래밍에서 배운 내용을 토대로 코드를 작성한다고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당연히 자연스럽게 </a:t>
            </a:r>
            <a:r>
              <a:rPr lang="en-US" altLang="ko-KR" dirty="0"/>
              <a:t>Car </a:t>
            </a:r>
            <a:r>
              <a:rPr lang="ko-KR" altLang="en-US" dirty="0"/>
              <a:t>객체를 생성하기 위해 </a:t>
            </a:r>
            <a:r>
              <a:rPr lang="en-US" altLang="ko-KR" dirty="0"/>
              <a:t>Wheel </a:t>
            </a:r>
            <a:r>
              <a:rPr lang="ko-KR" altLang="en-US" dirty="0"/>
              <a:t>객체를 직접 생성해서 </a:t>
            </a:r>
            <a:r>
              <a:rPr lang="en-US" altLang="ko-KR" dirty="0"/>
              <a:t>Wheel </a:t>
            </a:r>
            <a:r>
              <a:rPr lang="ko-KR" altLang="en-US" dirty="0"/>
              <a:t>타입 필드에 넣어줄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스프링에서는 그렇게 의존성을 해결하지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</a:t>
            </a:r>
            <a:r>
              <a:rPr lang="en-US" altLang="ko-KR" dirty="0"/>
              <a:t>DI </a:t>
            </a:r>
            <a:r>
              <a:rPr lang="ko-KR" altLang="en-US" dirty="0"/>
              <a:t>의존성 주입을 통해 의존성을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의존성 주입은 내가 의존하는 객체를 직접 생성해서 넣는 것이 아니라</a:t>
            </a:r>
            <a:r>
              <a:rPr lang="en-US" altLang="ko-KR" dirty="0"/>
              <a:t>, </a:t>
            </a:r>
            <a:r>
              <a:rPr lang="ko-KR" altLang="en-US" dirty="0"/>
              <a:t>외부로부터 이미 생성된 객체를 </a:t>
            </a:r>
            <a:r>
              <a:rPr lang="ko-KR" altLang="en-US" dirty="0" err="1"/>
              <a:t>주입받는</a:t>
            </a:r>
            <a:r>
              <a:rPr lang="ko-KR" altLang="en-US" dirty="0"/>
              <a:t> 것을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스프링에서는 스프링 컨테이너에 저장된 빈과 빈 사이의 의존성에 대해 스프링 프레임워크가 직접 각각 의존하는 객체를 주입해서 설정해주는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왜 일반 객체는 안되고 빈과 빈 사이의 객체에 대해서만 </a:t>
            </a:r>
            <a:r>
              <a:rPr lang="ko-KR" altLang="en-US" dirty="0" err="1"/>
              <a:t>되냐고</a:t>
            </a:r>
            <a:r>
              <a:rPr lang="ko-KR" altLang="en-US" dirty="0"/>
              <a:t> 묻는다면</a:t>
            </a:r>
            <a:r>
              <a:rPr lang="en-US" altLang="ko-KR" dirty="0"/>
              <a:t>, </a:t>
            </a:r>
            <a:r>
              <a:rPr lang="ko-KR" altLang="en-US" dirty="0"/>
              <a:t>사실 어떤 객체를 빈으로 등록한다는 것은</a:t>
            </a:r>
            <a:r>
              <a:rPr lang="en-US" altLang="ko-KR" dirty="0"/>
              <a:t>, </a:t>
            </a:r>
            <a:r>
              <a:rPr lang="ko-KR" altLang="en-US" dirty="0"/>
              <a:t>그 객체의 관리를 스프링 프레임워크에게 맡긴다는 것을 의미하는데</a:t>
            </a:r>
            <a:r>
              <a:rPr lang="en-US" altLang="ko-KR" dirty="0"/>
              <a:t>, </a:t>
            </a:r>
            <a:r>
              <a:rPr lang="ko-KR" altLang="en-US" dirty="0"/>
              <a:t>프레임워크가 직접 의존관계를 관리해서 넣으려면 의존성이 주입될 객체와 그 의존성 객체 모두 스프링에 의해 관리가 되고 있어야 하기 때문에 그렇다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07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객체지향 프로그래밍에서 배운 내용을 토대로 코드를 작성한다고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당연히 자연스럽게 </a:t>
            </a:r>
            <a:r>
              <a:rPr lang="en-US" altLang="ko-KR" dirty="0"/>
              <a:t>Car </a:t>
            </a:r>
            <a:r>
              <a:rPr lang="ko-KR" altLang="en-US" dirty="0"/>
              <a:t>객체를 생성하기 위해 </a:t>
            </a:r>
            <a:r>
              <a:rPr lang="en-US" altLang="ko-KR" dirty="0"/>
              <a:t>Wheel </a:t>
            </a:r>
            <a:r>
              <a:rPr lang="ko-KR" altLang="en-US" dirty="0"/>
              <a:t>객체를 직접 생성해서 </a:t>
            </a:r>
            <a:r>
              <a:rPr lang="en-US" altLang="ko-KR" dirty="0"/>
              <a:t>Wheel </a:t>
            </a:r>
            <a:r>
              <a:rPr lang="ko-KR" altLang="en-US" dirty="0"/>
              <a:t>타입 필드에 넣어줄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스프링에서는 그렇게 의존성을 해결하지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</a:t>
            </a:r>
            <a:r>
              <a:rPr lang="en-US" altLang="ko-KR" dirty="0"/>
              <a:t>DI </a:t>
            </a:r>
            <a:r>
              <a:rPr lang="ko-KR" altLang="en-US" dirty="0"/>
              <a:t>의존성 주입을 통해 의존성을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의존성 주입은 내가 의존하는 객체를 직접 생성해서 넣는 것이 아니라</a:t>
            </a:r>
            <a:r>
              <a:rPr lang="en-US" altLang="ko-KR" dirty="0"/>
              <a:t>, </a:t>
            </a:r>
            <a:r>
              <a:rPr lang="ko-KR" altLang="en-US" dirty="0"/>
              <a:t>외부로부터 이미 생성된 객체를 </a:t>
            </a:r>
            <a:r>
              <a:rPr lang="ko-KR" altLang="en-US" dirty="0" err="1"/>
              <a:t>주입받는</a:t>
            </a:r>
            <a:r>
              <a:rPr lang="ko-KR" altLang="en-US" dirty="0"/>
              <a:t> 것을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스프링에서는 스프링 컨테이너에 저장된 빈과 빈 사이의 의존성에 대해 스프링 프레임워크가 직접 각각 의존하는 객체를 주입해서 설정해주는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왜 일반 객체는 안되고 빈과 빈 사이의 객체에 대해서만 </a:t>
            </a:r>
            <a:r>
              <a:rPr lang="ko-KR" altLang="en-US" dirty="0" err="1"/>
              <a:t>되냐고</a:t>
            </a:r>
            <a:r>
              <a:rPr lang="ko-KR" altLang="en-US" dirty="0"/>
              <a:t> 묻는다면</a:t>
            </a:r>
            <a:r>
              <a:rPr lang="en-US" altLang="ko-KR" dirty="0"/>
              <a:t>, </a:t>
            </a:r>
            <a:r>
              <a:rPr lang="ko-KR" altLang="en-US" dirty="0"/>
              <a:t>사실 어떤 객체를 빈으로 등록한다는 것은</a:t>
            </a:r>
            <a:r>
              <a:rPr lang="en-US" altLang="ko-KR" dirty="0"/>
              <a:t>, </a:t>
            </a:r>
            <a:r>
              <a:rPr lang="ko-KR" altLang="en-US" dirty="0"/>
              <a:t>그 객체의 관리를 스프링 프레임워크에게 맡긴다는 것을 의미하는데</a:t>
            </a:r>
            <a:r>
              <a:rPr lang="en-US" altLang="ko-KR" dirty="0"/>
              <a:t>, </a:t>
            </a:r>
            <a:r>
              <a:rPr lang="ko-KR" altLang="en-US" dirty="0"/>
              <a:t>프레임워크가 직접 의존관계를 관리해서 넣으려면 의존성이 주입될 객체와 그 의존성 객체 모두 스프링에 의해 관리가 되고 있어야 하기 때문에 그렇다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6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의문이 들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객체를 직접 생성해서 넣지 않고 이미 생성된 공용 객체를 넣어서 의존성을 해결하는 것일까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간단히 설명하면 객체지향의 </a:t>
            </a:r>
            <a:r>
              <a:rPr lang="en-US" altLang="ko-KR" dirty="0"/>
              <a:t>OCP </a:t>
            </a:r>
            <a:r>
              <a:rPr lang="ko-KR" altLang="en-US" dirty="0"/>
              <a:t>원칙을 준수할 수 있고</a:t>
            </a:r>
            <a:r>
              <a:rPr lang="en-US" altLang="ko-KR" dirty="0"/>
              <a:t>, </a:t>
            </a:r>
            <a:r>
              <a:rPr lang="ko-KR" altLang="en-US" dirty="0"/>
              <a:t>메모리를 효율적으로 사용할 수 있기 때문에 그렇다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OCP </a:t>
            </a:r>
            <a:r>
              <a:rPr lang="ko-KR" altLang="en-US" dirty="0"/>
              <a:t>원칙은 프로그램을 작성할 때 그 프로그램이 확장에는 </a:t>
            </a:r>
            <a:r>
              <a:rPr lang="ko-KR" altLang="en-US" dirty="0" err="1"/>
              <a:t>열려있되</a:t>
            </a:r>
            <a:r>
              <a:rPr lang="en-US" altLang="ko-KR" dirty="0"/>
              <a:t>, </a:t>
            </a:r>
            <a:r>
              <a:rPr lang="ko-KR" altLang="en-US" dirty="0"/>
              <a:t>변경에는 </a:t>
            </a:r>
            <a:r>
              <a:rPr lang="ko-KR" altLang="en-US" dirty="0" err="1"/>
              <a:t>닫혀있어야</a:t>
            </a:r>
            <a:r>
              <a:rPr lang="ko-KR" altLang="en-US" dirty="0"/>
              <a:t> 한다는 원칙이다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열고 닫는다고 표현해서 어색하다면</a:t>
            </a:r>
            <a:r>
              <a:rPr lang="en-US" altLang="ko-KR" dirty="0"/>
              <a:t>, </a:t>
            </a:r>
            <a:r>
              <a:rPr lang="ko-KR" altLang="en-US" dirty="0"/>
              <a:t>어떤 기능을 추가할 때</a:t>
            </a:r>
            <a:r>
              <a:rPr lang="en-US" altLang="ko-KR" dirty="0"/>
              <a:t>, </a:t>
            </a:r>
            <a:r>
              <a:rPr lang="ko-KR" altLang="en-US" dirty="0"/>
              <a:t>기존 코드를 최대한 변경하지 않으면서 새로운 기능을 추가할 수 있어야 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유지보수가 쉬어야 한다는 뜻과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의존성 주입을 프레임워크에게 맡기면 이 원칙을 준수하는데 도움이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스프링 빈은 필요로 하는 모든 빈들이 공동으로 사용하는 하나의 객체이므로 효율적으로 메모리를 사용할 수 있다는 장점도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이 내용은 스프링 프레임워크가 탄생한 배경과도 밀접한 관계가 있는 매우 중요한 내용이다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스터디 이후에 이 내용은 따로 자세히 찾아서 </a:t>
            </a:r>
            <a:r>
              <a:rPr lang="ko-KR" altLang="en-US" dirty="0" err="1"/>
              <a:t>공부해보길</a:t>
            </a:r>
            <a:r>
              <a:rPr lang="ko-KR" altLang="en-US" dirty="0"/>
              <a:t>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개인적으로는 김영한 님의 스프링 핵심원리 </a:t>
            </a:r>
            <a:r>
              <a:rPr lang="ko-KR" altLang="en-US" dirty="0" err="1"/>
              <a:t>기본편</a:t>
            </a:r>
            <a:r>
              <a:rPr lang="ko-KR" altLang="en-US" dirty="0"/>
              <a:t> 강의를 추천한다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120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의존성 주입을 실습해보자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에 의존성을 추가하기 위해</a:t>
            </a:r>
            <a:r>
              <a:rPr lang="en-US" altLang="ko-KR" dirty="0"/>
              <a:t>, </a:t>
            </a: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이 의존할 </a:t>
            </a:r>
            <a:r>
              <a:rPr lang="en-US" altLang="ko-KR" dirty="0" err="1"/>
              <a:t>MySubBean</a:t>
            </a:r>
            <a:r>
              <a:rPr lang="en-US" altLang="ko-KR" dirty="0"/>
              <a:t> </a:t>
            </a:r>
            <a:r>
              <a:rPr lang="ko-KR" altLang="en-US" dirty="0"/>
              <a:t>클래스를 생성하고</a:t>
            </a:r>
            <a:r>
              <a:rPr lang="en-US" altLang="ko-KR" dirty="0"/>
              <a:t>, </a:t>
            </a:r>
            <a:r>
              <a:rPr lang="ko-KR" altLang="en-US" dirty="0"/>
              <a:t>빈으로 등록해준다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컴포넌트 스캔 방식으로 등록해보자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4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MyBean</a:t>
            </a:r>
            <a:r>
              <a:rPr lang="ko-KR" altLang="en-US" dirty="0"/>
              <a:t>에는 </a:t>
            </a:r>
            <a:r>
              <a:rPr lang="en-US" altLang="ko-KR" dirty="0" err="1"/>
              <a:t>MySubBean</a:t>
            </a:r>
            <a:r>
              <a:rPr lang="en-US" altLang="ko-KR" dirty="0"/>
              <a:t> </a:t>
            </a:r>
            <a:r>
              <a:rPr lang="ko-KR" altLang="en-US" dirty="0"/>
              <a:t>의존성을 추가하고</a:t>
            </a:r>
            <a:r>
              <a:rPr lang="en-US" altLang="ko-KR" dirty="0"/>
              <a:t>, </a:t>
            </a:r>
            <a:r>
              <a:rPr lang="ko-KR" altLang="en-US" dirty="0"/>
              <a:t>추가된 의존성을 테스트하기 위해 </a:t>
            </a:r>
            <a:r>
              <a:rPr lang="en-US" altLang="ko-KR" dirty="0"/>
              <a:t>Getter </a:t>
            </a:r>
            <a:r>
              <a:rPr lang="ko-KR" altLang="en-US" dirty="0" err="1"/>
              <a:t>어노테이션을</a:t>
            </a:r>
            <a:r>
              <a:rPr lang="ko-KR" altLang="en-US" dirty="0"/>
              <a:t> 달아 </a:t>
            </a:r>
            <a:r>
              <a:rPr lang="ko-KR" altLang="en-US" dirty="0" err="1"/>
              <a:t>게터를</a:t>
            </a:r>
            <a:r>
              <a:rPr lang="ko-KR" altLang="en-US" dirty="0"/>
              <a:t> 생성해준다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4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할 때 우리가 등록하는 빈들은 모두 한번 생성된 이후에는 변경될 일이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한번 주입된 빈들이 변경될 일이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변경이 되지 않도록 코드상에 강제하기 위해 </a:t>
            </a:r>
            <a:r>
              <a:rPr lang="en-US" altLang="ko-KR" dirty="0"/>
              <a:t>final </a:t>
            </a:r>
            <a:r>
              <a:rPr lang="ko-KR" altLang="en-US" dirty="0"/>
              <a:t>키워드로 의존성을 선언한다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final </a:t>
            </a:r>
            <a:r>
              <a:rPr lang="ko-KR" altLang="en-US" dirty="0"/>
              <a:t>필드는 변경이 되지 않기 때문에 반드시 생성자를 통하거나 클래스 내에서 초기화가 되어야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3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 프레임워크는 </a:t>
            </a:r>
            <a:r>
              <a:rPr lang="ko-KR" altLang="en-US" dirty="0" err="1"/>
              <a:t>백엔드</a:t>
            </a:r>
            <a:r>
              <a:rPr lang="ko-KR" altLang="en-US" dirty="0"/>
              <a:t> 개발을 할 때 객체지향적으로 개발할 수 있도록 도와주는 도구로서</a:t>
            </a:r>
            <a:r>
              <a:rPr lang="en-US" altLang="ko-KR" dirty="0"/>
              <a:t>, </a:t>
            </a:r>
            <a:r>
              <a:rPr lang="ko-KR" altLang="en-US" dirty="0"/>
              <a:t>여러가지를 설정해주고 웹 </a:t>
            </a:r>
            <a:r>
              <a:rPr lang="ko-KR" altLang="en-US" dirty="0" err="1"/>
              <a:t>서버와도</a:t>
            </a:r>
            <a:r>
              <a:rPr lang="ko-KR" altLang="en-US" dirty="0"/>
              <a:t> 따로 연동을 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스프링 부트를 사용하면 웹서버를 제공해주고 여러가지 설정을 자동으로 해주어 스프링을 좀 더 쉽게 사용할 수 </a:t>
            </a:r>
            <a:r>
              <a:rPr lang="ko-KR" altLang="en-US" dirty="0" err="1"/>
              <a:t>잇또록</a:t>
            </a:r>
            <a:r>
              <a:rPr lang="ko-KR" altLang="en-US" dirty="0"/>
              <a:t> </a:t>
            </a:r>
            <a:r>
              <a:rPr lang="ko-KR" altLang="en-US" dirty="0" err="1"/>
              <a:t>도와줌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스프링을 사용해서 </a:t>
            </a:r>
            <a:r>
              <a:rPr lang="ko-KR" altLang="en-US" dirty="0" err="1"/>
              <a:t>백엔드</a:t>
            </a:r>
            <a:r>
              <a:rPr lang="ko-KR" altLang="en-US" dirty="0"/>
              <a:t> 개발을 한다고 하면 스프링 부트를 함께 쓴다고 생각하자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82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이 상황에서 우리가 필요로 하는 의존성</a:t>
            </a:r>
            <a:r>
              <a:rPr lang="en-US" altLang="ko-KR" dirty="0"/>
              <a:t>, </a:t>
            </a:r>
            <a:r>
              <a:rPr lang="en-US" altLang="ko-KR" dirty="0" err="1"/>
              <a:t>MySubBean</a:t>
            </a:r>
            <a:r>
              <a:rPr lang="ko-KR" altLang="en-US" dirty="0"/>
              <a:t>을 프레임워크에게 주입 받아보자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프레임워크에게 </a:t>
            </a:r>
            <a:r>
              <a:rPr lang="en-US" altLang="ko-KR" dirty="0" err="1"/>
              <a:t>MySubBean</a:t>
            </a:r>
            <a:r>
              <a:rPr lang="en-US" altLang="ko-KR" dirty="0"/>
              <a:t> </a:t>
            </a:r>
            <a:r>
              <a:rPr lang="ko-KR" altLang="en-US" dirty="0"/>
              <a:t>객체 즉</a:t>
            </a:r>
            <a:r>
              <a:rPr lang="en-US" altLang="ko-KR" dirty="0"/>
              <a:t>, </a:t>
            </a:r>
            <a:r>
              <a:rPr lang="ko-KR" altLang="en-US" dirty="0"/>
              <a:t>빈을 주입 받는 방법은 크게 </a:t>
            </a:r>
            <a:r>
              <a:rPr lang="en-US" altLang="ko-KR" dirty="0"/>
              <a:t>3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마지막 방법은 거의 사용되지 않으므로 자주 사용하는 </a:t>
            </a:r>
            <a:r>
              <a:rPr lang="en-US" altLang="ko-KR" dirty="0"/>
              <a:t>2</a:t>
            </a:r>
            <a:r>
              <a:rPr lang="ko-KR" altLang="en-US" dirty="0"/>
              <a:t>가지 방법만 소개한다</a:t>
            </a:r>
            <a:r>
              <a:rPr lang="en-US" altLang="ko-KR" dirty="0"/>
              <a:t>. (</a:t>
            </a:r>
            <a:r>
              <a:rPr lang="ko-KR" altLang="en-US" dirty="0"/>
              <a:t>나도 </a:t>
            </a:r>
            <a:r>
              <a:rPr lang="ko-KR" altLang="en-US" dirty="0" err="1"/>
              <a:t>백엔드</a:t>
            </a:r>
            <a:r>
              <a:rPr lang="ko-KR" altLang="en-US" dirty="0"/>
              <a:t> 개발하면서 아직까지 </a:t>
            </a:r>
            <a:r>
              <a:rPr lang="en-US" altLang="ko-KR" dirty="0"/>
              <a:t>3</a:t>
            </a:r>
            <a:r>
              <a:rPr lang="ko-KR" altLang="en-US" dirty="0"/>
              <a:t>번째 방법은 사용해보지 않았다</a:t>
            </a:r>
            <a:r>
              <a:rPr lang="en-US" altLang="ko-KR" dirty="0"/>
              <a:t>. </a:t>
            </a:r>
            <a:r>
              <a:rPr lang="ko-KR" altLang="en-US" dirty="0"/>
              <a:t>일단 이런 방법도 있다는 것을 알아두고</a:t>
            </a:r>
            <a:r>
              <a:rPr lang="en-US" altLang="ko-KR" dirty="0"/>
              <a:t>, WIL</a:t>
            </a:r>
            <a:r>
              <a:rPr lang="ko-KR" altLang="en-US" dirty="0"/>
              <a:t> 정리할 때 어떻게 사용하는지 방법만 그때 </a:t>
            </a:r>
            <a:r>
              <a:rPr lang="ko-KR" altLang="en-US" dirty="0" err="1"/>
              <a:t>정리해두시길</a:t>
            </a:r>
            <a:r>
              <a:rPr lang="ko-KR" altLang="en-US" dirty="0"/>
              <a:t> 추천한다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66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할 때 우리가 등록하는 빈들은 모두 한번 생성된 이후에는 변경될 일이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한번 주입된 빈들이 변경될 일이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변경이 되지 않도록 코드상에 강제하기 위해 </a:t>
            </a:r>
            <a:r>
              <a:rPr lang="en-US" altLang="ko-KR" dirty="0"/>
              <a:t>final </a:t>
            </a:r>
            <a:r>
              <a:rPr lang="ko-KR" altLang="en-US" dirty="0"/>
              <a:t>키워드로 의존성을 선언한다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final </a:t>
            </a:r>
            <a:r>
              <a:rPr lang="ko-KR" altLang="en-US" dirty="0"/>
              <a:t>필드는 변경이 되지 않기 때문에 반드시 생성자를 통하거나 클래스 내에서 초기화가 되어야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12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생성자 주입은 실제로 매우 많이 쓰는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매우 중요하니 주입 방법으로는 생성자 주입만 기억하더라도 개발에는 지장이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의존성을 주입할 때는 항상 공통적으로 </a:t>
            </a:r>
            <a:r>
              <a:rPr lang="en-US" altLang="ko-KR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 주입에는 생성자에 </a:t>
            </a:r>
            <a:r>
              <a:rPr lang="en-US" altLang="ko-KR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붙이고</a:t>
            </a:r>
            <a:r>
              <a:rPr lang="en-US" altLang="ko-KR" dirty="0"/>
              <a:t>, </a:t>
            </a:r>
            <a:r>
              <a:rPr lang="ko-KR" altLang="en-US" dirty="0"/>
              <a:t>필드 주입에는 필드에 </a:t>
            </a:r>
            <a:r>
              <a:rPr lang="en-US" altLang="ko-KR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메서드 주입에는 메서드에 </a:t>
            </a:r>
            <a:r>
              <a:rPr lang="en-US" altLang="ko-KR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붙이면 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그런데 생성자 주입은 한 가지 특징이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생성자가 하나만 있다면 </a:t>
            </a:r>
            <a:r>
              <a:rPr lang="en-US" altLang="ko-KR" dirty="0"/>
              <a:t>@Autowired </a:t>
            </a:r>
            <a:r>
              <a:rPr lang="ko-KR" altLang="en-US" dirty="0"/>
              <a:t>를 생략할 수 있다는 것이다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05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롬복에는 특별한 종류의 생성자를 자동으로 생성해주는 </a:t>
            </a:r>
            <a:r>
              <a:rPr lang="ko-KR" altLang="en-US" dirty="0" err="1"/>
              <a:t>어노테이션들이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롬복의 </a:t>
            </a:r>
            <a:r>
              <a:rPr lang="en-US" altLang="ko-KR" dirty="0"/>
              <a:t>@RequriedArgsConstructor</a:t>
            </a:r>
            <a:r>
              <a:rPr lang="ko-KR" altLang="en-US" dirty="0"/>
              <a:t>를 사용하면</a:t>
            </a:r>
            <a:r>
              <a:rPr lang="en-US" altLang="ko-KR" dirty="0"/>
              <a:t>, final </a:t>
            </a:r>
            <a:r>
              <a:rPr lang="ko-KR" altLang="en-US" dirty="0"/>
              <a:t>키워드가 붙은 모든 필드에 대한 생성자를 자동으로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직접 생성자 코드를 작성할 필요조차 없어진다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13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정리하면</a:t>
            </a:r>
            <a:r>
              <a:rPr lang="en-US" altLang="ko-KR" dirty="0"/>
              <a:t>, </a:t>
            </a:r>
            <a:r>
              <a:rPr lang="ko-KR" altLang="en-US" dirty="0"/>
              <a:t>생성자 주입을 사용하려는 경우 </a:t>
            </a:r>
            <a:r>
              <a:rPr lang="en-US" altLang="ko-KR" dirty="0"/>
              <a:t>2</a:t>
            </a:r>
            <a:r>
              <a:rPr lang="ko-KR" altLang="en-US" dirty="0"/>
              <a:t>가지 과정을 거치면 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의존성을 </a:t>
            </a:r>
            <a:r>
              <a:rPr lang="en-US" altLang="ko-KR" dirty="0"/>
              <a:t>final </a:t>
            </a:r>
            <a:r>
              <a:rPr lang="ko-KR" altLang="en-US" dirty="0"/>
              <a:t>키워드를 사용해 추가한다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@RequiredArgs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모든 </a:t>
            </a:r>
            <a:r>
              <a:rPr lang="en-US" altLang="ko-KR" dirty="0"/>
              <a:t>final </a:t>
            </a:r>
            <a:r>
              <a:rPr lang="ko-KR" altLang="en-US" dirty="0"/>
              <a:t>키워드에 대한 생성자를 자동으로 생성한다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당연히 왜 이렇게 하면 주입이 되는지 그 원리는 알고 있어야 하지만</a:t>
            </a:r>
            <a:r>
              <a:rPr lang="en-US" altLang="ko-KR" dirty="0"/>
              <a:t>, </a:t>
            </a:r>
            <a:r>
              <a:rPr lang="ko-KR" altLang="en-US" dirty="0"/>
              <a:t>실제로 코드를 작성할 때는 이렇게 주입하므로 방법을 꼭 숙지해두자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774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빈이 잘 주입이 되었는지 테스트해보자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주입을 테스트 하기 위해서</a:t>
            </a:r>
            <a:r>
              <a:rPr lang="en-US" altLang="ko-KR" dirty="0"/>
              <a:t>, </a:t>
            </a:r>
            <a:r>
              <a:rPr lang="ko-KR" altLang="en-US" dirty="0"/>
              <a:t>주입될 빈을 그 자체로 스프링 컨테이너에서 </a:t>
            </a:r>
            <a:r>
              <a:rPr lang="ko-KR" altLang="en-US" dirty="0" err="1"/>
              <a:t>꺼내보고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주입을 받는 빈을 스프링에서 꺼내서 그 빈의 의존성 객체를 </a:t>
            </a:r>
            <a:r>
              <a:rPr lang="en-US" altLang="ko-KR" dirty="0"/>
              <a:t>getter</a:t>
            </a:r>
            <a:r>
              <a:rPr lang="ko-KR" altLang="en-US" dirty="0"/>
              <a:t>로 가져와 동일한지 비교해보면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한번 강조하지만</a:t>
            </a:r>
            <a:r>
              <a:rPr lang="en-US" altLang="ko-KR" dirty="0"/>
              <a:t>, </a:t>
            </a:r>
            <a:r>
              <a:rPr lang="ko-KR" altLang="en-US" dirty="0"/>
              <a:t>스프링 빈은 </a:t>
            </a:r>
            <a:r>
              <a:rPr lang="en-US" altLang="ko-KR" dirty="0"/>
              <a:t>1</a:t>
            </a:r>
            <a:r>
              <a:rPr lang="ko-KR" altLang="en-US" dirty="0"/>
              <a:t>개의 객체이기 때문에 스프링 컨테이너에 들어있는 빈과</a:t>
            </a:r>
            <a:r>
              <a:rPr lang="en-US" altLang="ko-KR" dirty="0"/>
              <a:t>, </a:t>
            </a:r>
            <a:r>
              <a:rPr lang="ko-KR" altLang="en-US" dirty="0"/>
              <a:t>주입된 빈 모두 동일 객체이다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코드로도 검증해보자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365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빈이 잘 주입이 되었는지 테스트해보자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주입을 테스트 하기 위해서</a:t>
            </a:r>
            <a:r>
              <a:rPr lang="en-US" altLang="ko-KR" dirty="0"/>
              <a:t>, </a:t>
            </a:r>
            <a:r>
              <a:rPr lang="ko-KR" altLang="en-US" dirty="0"/>
              <a:t>주입될 빈을 그 자체로 스프링 컨테이너에서 </a:t>
            </a:r>
            <a:r>
              <a:rPr lang="ko-KR" altLang="en-US" dirty="0" err="1"/>
              <a:t>꺼내보고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주입을 받는 빈을 스프링에서 꺼내서 그 빈의 의존성 객체를 </a:t>
            </a:r>
            <a:r>
              <a:rPr lang="en-US" altLang="ko-KR" dirty="0"/>
              <a:t>getter</a:t>
            </a:r>
            <a:r>
              <a:rPr lang="ko-KR" altLang="en-US" dirty="0"/>
              <a:t>로 가져와 동일한지 비교해보면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한번 강조하지만</a:t>
            </a:r>
            <a:r>
              <a:rPr lang="en-US" altLang="ko-KR" dirty="0"/>
              <a:t>, </a:t>
            </a:r>
            <a:r>
              <a:rPr lang="ko-KR" altLang="en-US" dirty="0"/>
              <a:t>스프링 빈은 </a:t>
            </a:r>
            <a:r>
              <a:rPr lang="en-US" altLang="ko-KR" dirty="0"/>
              <a:t>1</a:t>
            </a:r>
            <a:r>
              <a:rPr lang="ko-KR" altLang="en-US" dirty="0"/>
              <a:t>개의 객체이기 때문에 스프링 컨테이너에 들어있는 빈과</a:t>
            </a:r>
            <a:r>
              <a:rPr lang="en-US" altLang="ko-KR" dirty="0"/>
              <a:t>, </a:t>
            </a:r>
            <a:r>
              <a:rPr lang="ko-KR" altLang="en-US" dirty="0"/>
              <a:t>주입된 빈 모두 동일 객체이다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코드로도 검증해보자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71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제일 중요한 생성자 주입에 대한 설명을 마쳤다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두번째 주입 방법인 필드 주입 방법을 살펴보자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852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말했듯 모든 주입은 </a:t>
            </a:r>
            <a:r>
              <a:rPr lang="en-US" altLang="ko-KR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통해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필드 주입은 필드에 </a:t>
            </a:r>
            <a:r>
              <a:rPr lang="en-US" altLang="ko-KR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붙이면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그런데 필드 주입 방식은 운영 코드 </a:t>
            </a:r>
            <a:r>
              <a:rPr lang="en-US" altLang="ko-KR" dirty="0"/>
              <a:t>(main </a:t>
            </a:r>
            <a:r>
              <a:rPr lang="ko-KR" altLang="en-US" dirty="0"/>
              <a:t>폴더 안에 있는 코드</a:t>
            </a:r>
            <a:r>
              <a:rPr lang="en-US" altLang="ko-KR" dirty="0"/>
              <a:t>) </a:t>
            </a:r>
            <a:r>
              <a:rPr lang="ko-KR" altLang="en-US" dirty="0"/>
              <a:t>에서는 사용을 권장하지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필드 주입 방식은 주로 테스트 코드에서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왜 권장하지 않는지 궁금하다면 직접 찾아보고 </a:t>
            </a:r>
            <a:r>
              <a:rPr lang="en-US" altLang="ko-KR" dirty="0"/>
              <a:t>WIL</a:t>
            </a:r>
            <a:r>
              <a:rPr lang="ko-KR" altLang="en-US" dirty="0"/>
              <a:t>에 정리해보자 </a:t>
            </a:r>
            <a:r>
              <a:rPr lang="ko-KR" altLang="en-US" dirty="0" err="1"/>
              <a:t>ㅎㅎ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그렇다면 테스트 코드에서 어떻게 사용하는지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091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필드 주입을 테스트하려면 일단 모든 빈이 컨테이너에 등록이 되어있어야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상태에서 테스트 클래스가 동작하면서 테스트 클래스에 빈을 주입할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위해서는 다른 방법으로 테스트를 작성해야 하기 때문에 기존 테스트 클래스를 두고</a:t>
            </a:r>
            <a:r>
              <a:rPr lang="en-US" altLang="ko-KR" dirty="0"/>
              <a:t>, </a:t>
            </a:r>
            <a:r>
              <a:rPr lang="ko-KR" altLang="en-US" dirty="0"/>
              <a:t>새로운 테스트 클래스를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7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 어플리케이션의 큰 구조는 다음과 같음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순수 스프링은 스프링 컨테이너 안에 스프링 빈을 갖고 있는 구조임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스프링 부트를 함께 사용하면 내장 웹서버를 제공해줌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만든 어플리케이션을 실행하면</a:t>
            </a:r>
            <a:r>
              <a:rPr lang="en-US" altLang="ko-KR" dirty="0"/>
              <a:t>, </a:t>
            </a:r>
            <a:r>
              <a:rPr lang="ko-KR" altLang="en-US" dirty="0"/>
              <a:t>이 어플리케이션으로 </a:t>
            </a:r>
            <a:r>
              <a:rPr lang="en-US" altLang="ko-KR" dirty="0"/>
              <a:t>HTTP </a:t>
            </a:r>
            <a:r>
              <a:rPr lang="ko-KR" altLang="en-US" dirty="0"/>
              <a:t>요청이 들어왔을 때 웹서버가 요청을 받아들임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내부적으로 특정 요청만을 전담해서 처리하는 전용 컨트롤러가 호출되고</a:t>
            </a:r>
            <a:r>
              <a:rPr lang="en-US" altLang="ko-KR" dirty="0"/>
              <a:t>, </a:t>
            </a:r>
            <a:r>
              <a:rPr lang="ko-KR" altLang="en-US" dirty="0"/>
              <a:t>이 컨트롤러는 </a:t>
            </a:r>
            <a:r>
              <a:rPr lang="en-US" altLang="ko-KR" dirty="0"/>
              <a:t>DB</a:t>
            </a:r>
            <a:r>
              <a:rPr lang="ko-KR" altLang="en-US" dirty="0"/>
              <a:t>와 소통하여 요청에 대한 응답을 생성함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컨트롤러는 순수 자바 함수라서 생성한 응답은 보통 자바 객체임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프론트와 소통하려면 자바 객체를 </a:t>
            </a:r>
            <a:r>
              <a:rPr lang="en-US" altLang="ko-KR" dirty="0"/>
              <a:t>JSON </a:t>
            </a:r>
            <a:r>
              <a:rPr lang="ko-KR" altLang="en-US" dirty="0"/>
              <a:t>형식 데이터로 변경해야 하는데</a:t>
            </a:r>
            <a:r>
              <a:rPr lang="en-US" altLang="ko-KR" dirty="0"/>
              <a:t>, </a:t>
            </a:r>
            <a:r>
              <a:rPr lang="ko-KR" altLang="en-US" dirty="0"/>
              <a:t>스프링은 자체적으로 </a:t>
            </a:r>
            <a:r>
              <a:rPr lang="en-US" altLang="ko-KR" dirty="0"/>
              <a:t>JOSN </a:t>
            </a:r>
            <a:r>
              <a:rPr lang="ko-KR" altLang="en-US" dirty="0"/>
              <a:t>컨버터를 제공하여 자바 객체를 </a:t>
            </a:r>
            <a:r>
              <a:rPr lang="en-US" altLang="ko-KR" dirty="0"/>
              <a:t>JSON</a:t>
            </a:r>
            <a:r>
              <a:rPr lang="ko-KR" altLang="en-US" dirty="0"/>
              <a:t>으로 변환하여 </a:t>
            </a:r>
            <a:r>
              <a:rPr lang="en-US" altLang="ko-KR" dirty="0"/>
              <a:t>HTTP </a:t>
            </a:r>
            <a:r>
              <a:rPr lang="ko-KR" altLang="en-US" dirty="0"/>
              <a:t>바디에 </a:t>
            </a:r>
            <a:r>
              <a:rPr lang="ko-KR" altLang="en-US" dirty="0" err="1"/>
              <a:t>넣어줌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생성된 </a:t>
            </a:r>
            <a:r>
              <a:rPr lang="en-US" altLang="ko-KR" dirty="0"/>
              <a:t>HTTP </a:t>
            </a:r>
            <a:r>
              <a:rPr lang="ko-KR" altLang="en-US" dirty="0"/>
              <a:t>응답 데이터를 내장 </a:t>
            </a:r>
            <a:r>
              <a:rPr lang="ko-KR" altLang="en-US" dirty="0" err="1"/>
              <a:t>톰캣</a:t>
            </a:r>
            <a:r>
              <a:rPr lang="ko-KR" altLang="en-US" dirty="0"/>
              <a:t> 서버를 거쳐 </a:t>
            </a:r>
            <a:r>
              <a:rPr lang="ko-KR" altLang="en-US" dirty="0" err="1"/>
              <a:t>보냄으로서</a:t>
            </a:r>
            <a:r>
              <a:rPr lang="ko-KR" altLang="en-US" dirty="0"/>
              <a:t> 최종적으로 </a:t>
            </a:r>
            <a:r>
              <a:rPr lang="en-US" altLang="ko-KR" dirty="0"/>
              <a:t>HTTP </a:t>
            </a:r>
            <a:r>
              <a:rPr lang="ko-KR" altLang="en-US" dirty="0"/>
              <a:t>응답을 내보내게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906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 클래스에 </a:t>
            </a:r>
            <a:r>
              <a:rPr lang="en-US" altLang="ko-KR" dirty="0"/>
              <a:t>@SpringBootTest </a:t>
            </a:r>
            <a:r>
              <a:rPr lang="ko-KR" altLang="en-US" dirty="0" err="1"/>
              <a:t>어노테이션을</a:t>
            </a:r>
            <a:r>
              <a:rPr lang="ko-KR" altLang="en-US" dirty="0"/>
              <a:t> 추가하면</a:t>
            </a:r>
            <a:r>
              <a:rPr lang="en-US" altLang="ko-KR" dirty="0"/>
              <a:t>, </a:t>
            </a:r>
            <a:r>
              <a:rPr lang="ko-KR" altLang="en-US" dirty="0"/>
              <a:t>이 테스트를 실행할 때 어플리케이션에 있는 모든 빈을 컨테이너에 등록한 뒤 테스트를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스프링 부트까지 실행시키기 때문에 실제 어플리케이션을 실행하는 것과 유사한 환경에서 테스트를 할 수 있어 통합 테스트에 이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63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가볍게 어플리케이션을 실행시킨 상태에서 테스트를 실행한다고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@SpringBootTest </a:t>
            </a:r>
            <a:r>
              <a:rPr lang="ko-KR" altLang="en-US" dirty="0"/>
              <a:t>가 붙은 클래스 내에서는 컨테이너에 등록된 스프링 빈을 </a:t>
            </a:r>
            <a:r>
              <a:rPr lang="ko-KR" altLang="en-US" dirty="0" err="1"/>
              <a:t>주입받아</a:t>
            </a:r>
            <a:r>
              <a:rPr lang="ko-KR" altLang="en-US" dirty="0"/>
              <a:t> 테스트할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필드 주입 방식을 사용하여 빈을 </a:t>
            </a:r>
            <a:r>
              <a:rPr lang="ko-KR" altLang="en-US" dirty="0" err="1"/>
              <a:t>주입받아</a:t>
            </a:r>
            <a:r>
              <a:rPr lang="ko-KR" altLang="en-US" dirty="0"/>
              <a:t> 기존과 동일하게 의존성 테스트를 해보자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에서 꺼낸 </a:t>
            </a:r>
            <a:r>
              <a:rPr lang="en-US" altLang="ko-KR" dirty="0" err="1"/>
              <a:t>MySubBean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스프링 컨테이너에서 꺼낸 </a:t>
            </a:r>
            <a:r>
              <a:rPr lang="en-US" altLang="ko-KR" dirty="0" err="1"/>
              <a:t>MySubBean</a:t>
            </a:r>
            <a:r>
              <a:rPr lang="ko-KR" altLang="en-US" dirty="0"/>
              <a:t>이 동일한 객체인지 테스트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역시 테스트가 통과하는 것을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필드주입은 보통 테스트를 할 때 많이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개발을 할 때는 </a:t>
            </a:r>
            <a:r>
              <a:rPr lang="en-US" altLang="ko-KR" dirty="0"/>
              <a:t>main </a:t>
            </a:r>
            <a:r>
              <a:rPr lang="ko-KR" altLang="en-US" dirty="0"/>
              <a:t>폴더 내에서 개발하는 상황보다 </a:t>
            </a:r>
            <a:r>
              <a:rPr lang="en-US" altLang="ko-KR" dirty="0"/>
              <a:t>test </a:t>
            </a:r>
            <a:r>
              <a:rPr lang="ko-KR" altLang="en-US" dirty="0"/>
              <a:t>폴더 내에서 테스트를 작성하는 시간이 더 길 때도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필드 주입 방법도 테스트를 하는 상황에서 자주 사용하니 꼭 숙지해두자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06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스프링 빈과 컨테이너의 개념</a:t>
            </a:r>
            <a:endParaRPr lang="en-US" altLang="ko-KR" dirty="0"/>
          </a:p>
          <a:p>
            <a:r>
              <a:rPr lang="ko-KR" altLang="en-US" dirty="0"/>
              <a:t>그리고 빈을 등록하는 방법과 의존성 주입 방법에 대해 정리하였다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이 내용 실제 프로젝트를 할 때는 어떻게 쓰일까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이를 이해하려면 스프링 프로젝트가 어떤 구조를 갖고 있는지 먼저 이해할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205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 프로젝트는 일반적으로 위와 같은 구조로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레포지토리</a:t>
            </a:r>
            <a:r>
              <a:rPr lang="en-US" altLang="ko-KR" dirty="0"/>
              <a:t>, DB </a:t>
            </a:r>
            <a:r>
              <a:rPr lang="ko-KR" altLang="en-US" dirty="0"/>
              <a:t>와 같이 계층이 나누어져 있고</a:t>
            </a:r>
            <a:r>
              <a:rPr lang="en-US" altLang="ko-KR" dirty="0"/>
              <a:t>, </a:t>
            </a:r>
            <a:r>
              <a:rPr lang="ko-KR" altLang="en-US" dirty="0"/>
              <a:t>각 계층은 </a:t>
            </a:r>
            <a:r>
              <a:rPr lang="en-US" altLang="ko-KR" dirty="0"/>
              <a:t>DTO, </a:t>
            </a:r>
            <a:r>
              <a:rPr lang="ko-KR" altLang="en-US" dirty="0"/>
              <a:t>엔티티와 같은 존재를 매개로 소통한다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는 스프링 어플리케이션 외부의 계층이므로 빼고</a:t>
            </a:r>
            <a:r>
              <a:rPr lang="en-US" altLang="ko-KR" dirty="0"/>
              <a:t>, </a:t>
            </a:r>
            <a:r>
              <a:rPr lang="ko-KR" altLang="en-US" dirty="0"/>
              <a:t>나머지 계층은 어떤 역할을 하는 건지 간단하게 정리해보자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952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컨트롤러는 </a:t>
            </a:r>
            <a:r>
              <a:rPr lang="en-US" altLang="ko-KR" dirty="0"/>
              <a:t>HTTP </a:t>
            </a:r>
            <a:r>
              <a:rPr lang="ko-KR" altLang="en-US" dirty="0"/>
              <a:t>요청을 받아들이고</a:t>
            </a:r>
            <a:r>
              <a:rPr lang="en-US" altLang="ko-KR" dirty="0"/>
              <a:t>, </a:t>
            </a:r>
            <a:r>
              <a:rPr lang="ko-KR" altLang="en-US" dirty="0"/>
              <a:t>해당 요청을 처리한 결과를 응답으로 내보내는 계층이다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요청에 대한 처리는 서비스 계층에 의존하기 때문에 서비스 계층과 </a:t>
            </a:r>
            <a:r>
              <a:rPr lang="en-US" altLang="ko-KR" dirty="0"/>
              <a:t>DTO </a:t>
            </a:r>
            <a:r>
              <a:rPr lang="ko-KR" altLang="en-US" dirty="0"/>
              <a:t>를 매개로 데이터를 주고 받으며 소통한다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231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계층은 컨트롤러 계층이 지시한 동작을 수행하는 계층이다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컨트롤러 계층은 추상적인 동작을 지시하는데</a:t>
            </a:r>
            <a:r>
              <a:rPr lang="en-US" altLang="ko-KR" dirty="0"/>
              <a:t>, </a:t>
            </a:r>
            <a:r>
              <a:rPr lang="ko-KR" altLang="en-US" dirty="0"/>
              <a:t>서비스 계층은 추상적인 동작을 자세하게 나눠서 디테일한 동작을 하나하나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어플리케이션의 비즈니스 로직을 서비스 계층이 풀어내게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서비스 계층이 어플리케이션 로직을 풀어나가는 과정에서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ko-KR" altLang="en-US" dirty="0" err="1"/>
              <a:t>소통해야하는</a:t>
            </a:r>
            <a:r>
              <a:rPr lang="ko-KR" altLang="en-US" dirty="0"/>
              <a:t> 경우가 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레포지토리</a:t>
            </a:r>
            <a:r>
              <a:rPr lang="ko-KR" altLang="en-US" dirty="0"/>
              <a:t> 계층에 의존한다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레포지토리</a:t>
            </a:r>
            <a:r>
              <a:rPr lang="ko-KR" altLang="en-US" dirty="0"/>
              <a:t> 계층과 소통할 때는 엔티티</a:t>
            </a:r>
            <a:r>
              <a:rPr lang="en-US" altLang="ko-KR" dirty="0"/>
              <a:t>/DTO</a:t>
            </a:r>
            <a:r>
              <a:rPr lang="ko-KR" altLang="en-US" dirty="0"/>
              <a:t>로 소통한다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365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계층은 서비스 계층에서 요청한 데이터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 등을 수행하는 계층이다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오로지 데이터 베이스와 소통하는 것만 </a:t>
            </a:r>
            <a:r>
              <a:rPr lang="ko-KR" altLang="en-US" dirty="0" err="1"/>
              <a:t>신경쓰는</a:t>
            </a:r>
            <a:r>
              <a:rPr lang="ko-KR" altLang="en-US" dirty="0"/>
              <a:t> 계층으로</a:t>
            </a:r>
            <a:r>
              <a:rPr lang="en-US" altLang="ko-KR" dirty="0"/>
              <a:t>, </a:t>
            </a:r>
            <a:r>
              <a:rPr lang="ko-KR" altLang="en-US" dirty="0"/>
              <a:t>서비스 계층이 결정한 그대로 데이터를 조작하는 역할을 맡는다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데이터베이스와 소통할 때는 다음주에 다룰 </a:t>
            </a:r>
            <a:r>
              <a:rPr lang="en-US" altLang="ko-KR" dirty="0"/>
              <a:t>JPA </a:t>
            </a:r>
            <a:r>
              <a:rPr lang="ko-KR" altLang="en-US" dirty="0"/>
              <a:t>라는 기술을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432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각 계층의 역할을 모두 살펴보았다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레포지토리는</a:t>
            </a:r>
            <a:r>
              <a:rPr lang="ko-KR" altLang="en-US" dirty="0"/>
              <a:t> 모두 스프링 빈으로 등록해서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레포지토리</a:t>
            </a:r>
            <a:r>
              <a:rPr lang="ko-KR" altLang="en-US" dirty="0"/>
              <a:t> 모두</a:t>
            </a:r>
            <a:r>
              <a:rPr lang="en-US" altLang="ko-KR" dirty="0"/>
              <a:t> </a:t>
            </a:r>
            <a:r>
              <a:rPr lang="ko-KR" altLang="en-US" dirty="0"/>
              <a:t>하나의 객체가 생성되면 그 객체 하나가 어플리케이션이 실행되는 내내 바뀌지 않고 같은 동작을 수행하며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각각이 서로에게 의존하는 관계를 의존성 주입을 통해 관리함으로써 </a:t>
            </a:r>
            <a:r>
              <a:rPr lang="en-US" altLang="ko-KR" dirty="0"/>
              <a:t>OCP </a:t>
            </a:r>
            <a:r>
              <a:rPr lang="ko-KR" altLang="en-US" dirty="0"/>
              <a:t>원칙을 준수할 수 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내용을 토대로 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레포지토리</a:t>
            </a:r>
            <a:r>
              <a:rPr lang="ko-KR" altLang="en-US" dirty="0"/>
              <a:t> 클래스를 만들고 각각을 빈으로 등록한 뒤</a:t>
            </a:r>
            <a:r>
              <a:rPr lang="en-US" altLang="ko-KR" dirty="0"/>
              <a:t>, </a:t>
            </a:r>
            <a:r>
              <a:rPr lang="ko-KR" altLang="en-US" dirty="0"/>
              <a:t>서로의 의존성을 주입하는 코드를 과제로 작성해볼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306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정리를 하자면</a:t>
            </a:r>
            <a:r>
              <a:rPr lang="en-US" altLang="ko-KR" dirty="0"/>
              <a:t>, </a:t>
            </a:r>
            <a:r>
              <a:rPr lang="ko-KR" altLang="en-US" dirty="0"/>
              <a:t>오늘은 스프링 빈과 컨테이너의 개념을 정리했다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빈은 공동으로 사용되는 하나의 객체이며</a:t>
            </a:r>
            <a:r>
              <a:rPr lang="en-US" altLang="ko-KR" dirty="0"/>
              <a:t>, </a:t>
            </a:r>
            <a:r>
              <a:rPr lang="ko-KR" altLang="en-US" dirty="0"/>
              <a:t>스프링 컨테이너는 빈을 저장하는 공용 공간과 같은 느낌이었다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의존성 주입은 스프링 빈과 빈 사이의 필요한 의존성을 우리가 생성하는 것이 아니라 프레임워크가 주입하는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컨테이너에 빈을 저장할 때는 설정파일을 사용하거나 컴포넌트 스캔을 통해 할 수 있는데</a:t>
            </a:r>
            <a:r>
              <a:rPr lang="en-US" altLang="ko-KR" dirty="0"/>
              <a:t>, </a:t>
            </a:r>
            <a:r>
              <a:rPr lang="ko-KR" altLang="en-US" dirty="0"/>
              <a:t>주로 컴포넌트 스캔이 쓰이며 이번 스터디에서는 컴포넌트 스캔만 사용한다고 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컨테이너에 있는 빈을 </a:t>
            </a:r>
            <a:r>
              <a:rPr lang="ko-KR" altLang="en-US" dirty="0" err="1"/>
              <a:t>주입받을</a:t>
            </a:r>
            <a:r>
              <a:rPr lang="ko-KR" altLang="en-US" dirty="0"/>
              <a:t> 때는 생성자 주입과 필드 주입</a:t>
            </a:r>
            <a:r>
              <a:rPr lang="en-US" altLang="ko-KR" dirty="0"/>
              <a:t>, </a:t>
            </a:r>
            <a:r>
              <a:rPr lang="ko-KR" altLang="en-US" dirty="0"/>
              <a:t>메서드 주입이 있으며</a:t>
            </a:r>
            <a:endParaRPr lang="en-US" altLang="ko-KR" dirty="0"/>
          </a:p>
          <a:p>
            <a:r>
              <a:rPr lang="ko-KR" altLang="en-US" dirty="0"/>
              <a:t>생성자 주입은 </a:t>
            </a:r>
            <a:r>
              <a:rPr lang="en-US" altLang="ko-KR" dirty="0"/>
              <a:t>main </a:t>
            </a:r>
            <a:r>
              <a:rPr lang="ko-KR" altLang="en-US" dirty="0"/>
              <a:t>폴더에서 쓰는 운영 코드에 주로 사용하고</a:t>
            </a:r>
            <a:r>
              <a:rPr lang="en-US" altLang="ko-KR" dirty="0"/>
              <a:t>, </a:t>
            </a:r>
            <a:r>
              <a:rPr lang="ko-KR" altLang="en-US" dirty="0"/>
              <a:t>필드 주입은 테스트 코드에 주로 사용한다고 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주입은 모두 </a:t>
            </a:r>
            <a:r>
              <a:rPr lang="en-US" altLang="ko-KR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통해 이루어지지만</a:t>
            </a:r>
            <a:r>
              <a:rPr lang="en-US" altLang="ko-KR" dirty="0"/>
              <a:t>, </a:t>
            </a:r>
            <a:r>
              <a:rPr lang="ko-KR" altLang="en-US" dirty="0"/>
              <a:t>생성자 주입은 경우에 따라 생략할 수 있는 점이 중요했다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854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이것으로 </a:t>
            </a:r>
            <a:r>
              <a:rPr lang="en-US" altLang="ko-KR" dirty="0"/>
              <a:t>2</a:t>
            </a:r>
            <a:r>
              <a:rPr lang="ko-KR" altLang="en-US" dirty="0"/>
              <a:t>주차 스터디가 모두 끝났다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주 과제는 아까 말한대로 스프링 어플리케이션의 계층 구조를 큰 껍데기만 구현해보는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레포지토리</a:t>
            </a:r>
            <a:r>
              <a:rPr lang="ko-KR" altLang="en-US" dirty="0"/>
              <a:t> 클래스의 내부는 복잡하게 작성할 필요 없이 </a:t>
            </a:r>
            <a:r>
              <a:rPr lang="ko-KR" altLang="en-US" dirty="0" err="1"/>
              <a:t>노션</a:t>
            </a:r>
            <a:r>
              <a:rPr lang="ko-KR" altLang="en-US" dirty="0"/>
              <a:t> 명세에 나온 대로만 작성하면 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중요한 것은 각각의 클래스를 어떻게 빈으로 등록할 것이지</a:t>
            </a:r>
            <a:r>
              <a:rPr lang="en-US" altLang="ko-KR" dirty="0"/>
              <a:t>, </a:t>
            </a:r>
            <a:r>
              <a:rPr lang="ko-KR" altLang="en-US" dirty="0"/>
              <a:t>서로의 의존성을 어떻게 주입할 것인지</a:t>
            </a:r>
            <a:endParaRPr lang="en-US" altLang="ko-KR" dirty="0"/>
          </a:p>
          <a:p>
            <a:r>
              <a:rPr lang="ko-KR" altLang="en-US" dirty="0"/>
              <a:t>마지막으로 어떻게 테스트에서 필드주입을 받아 의존성 주입을 테스트 할 것인지 이해할 수 있는 과제가 되기를 바란다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2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스프링에서 제일 중요한 개념은 스프링 빈과 스프링 컨테이너임</a:t>
            </a:r>
            <a:endParaRPr lang="en-US" altLang="ko-KR" dirty="0"/>
          </a:p>
          <a:p>
            <a:r>
              <a:rPr lang="ko-KR" altLang="en-US" dirty="0"/>
              <a:t>스프링 빈은 스프링 어플리케이션 전체에서 사용하는 공용 객체임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객체에다가 밑줄 긋고 색도 </a:t>
            </a:r>
            <a:r>
              <a:rPr lang="ko-KR" altLang="en-US" dirty="0" err="1"/>
              <a:t>칠해놨는데</a:t>
            </a:r>
            <a:r>
              <a:rPr lang="ko-KR" altLang="en-US" dirty="0"/>
              <a:t> </a:t>
            </a:r>
            <a:r>
              <a:rPr lang="en-US" altLang="ko-KR" dirty="0"/>
              <a:t>`</a:t>
            </a:r>
            <a:r>
              <a:rPr lang="ko-KR" altLang="en-US" dirty="0"/>
              <a:t>스프링 빈 </a:t>
            </a:r>
            <a:r>
              <a:rPr lang="en-US" altLang="ko-KR" dirty="0"/>
              <a:t>== 1</a:t>
            </a:r>
            <a:r>
              <a:rPr lang="ko-KR" altLang="en-US" dirty="0"/>
              <a:t>개의 자바 객체</a:t>
            </a:r>
            <a:r>
              <a:rPr lang="en-US" altLang="ko-KR" dirty="0"/>
              <a:t>`</a:t>
            </a:r>
            <a:r>
              <a:rPr lang="ko-KR" altLang="en-US" dirty="0"/>
              <a:t> 라고 생각하면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공용 객체들은 스프링 컨테이너라고 하는 공용 </a:t>
            </a:r>
            <a:r>
              <a:rPr lang="ko-KR" altLang="en-US" dirty="0" err="1"/>
              <a:t>창고같은</a:t>
            </a:r>
            <a:r>
              <a:rPr lang="ko-KR" altLang="en-US" dirty="0"/>
              <a:t> 공간에 모아서 저장해두고</a:t>
            </a:r>
            <a:r>
              <a:rPr lang="en-US" altLang="ko-KR" dirty="0"/>
              <a:t>, </a:t>
            </a:r>
            <a:r>
              <a:rPr lang="ko-KR" altLang="en-US" dirty="0"/>
              <a:t>필요할 때 저장된 객체를 가져와서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컨테이너에 등록된 빈들은 다른 빈을 필요로 하기도 하는데</a:t>
            </a:r>
            <a:r>
              <a:rPr lang="en-US" altLang="ko-KR" dirty="0"/>
              <a:t>, </a:t>
            </a:r>
            <a:r>
              <a:rPr lang="ko-KR" altLang="en-US" dirty="0"/>
              <a:t>이를 의존성이라고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빈들은 자신이 의존하는 객체를 프레임워크에게 받아서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어떤 스프링 빈이 스프링 빈 </a:t>
            </a:r>
            <a:r>
              <a:rPr lang="en-US" altLang="ko-KR" dirty="0"/>
              <a:t>4</a:t>
            </a:r>
            <a:r>
              <a:rPr lang="ko-KR" altLang="en-US" dirty="0"/>
              <a:t>를 필요로 한다고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스프링 프레임워크는 그 빈이 필요로 할 때 </a:t>
            </a:r>
            <a:r>
              <a:rPr lang="en-US" altLang="ko-KR" dirty="0"/>
              <a:t>(</a:t>
            </a:r>
            <a:r>
              <a:rPr lang="ko-KR" altLang="en-US" dirty="0"/>
              <a:t>보통 그 빈을 생성할 때</a:t>
            </a:r>
            <a:r>
              <a:rPr lang="en-US" altLang="ko-KR" dirty="0"/>
              <a:t>) </a:t>
            </a:r>
            <a:r>
              <a:rPr lang="ko-KR" altLang="en-US" dirty="0"/>
              <a:t>필요로 하는 빈을 가져다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8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스프링에서 제일 중요한 개념은 스프링 빈과 스프링 컨테이너임</a:t>
            </a:r>
            <a:endParaRPr lang="en-US" altLang="ko-KR" dirty="0"/>
          </a:p>
          <a:p>
            <a:r>
              <a:rPr lang="ko-KR" altLang="en-US" dirty="0"/>
              <a:t>스프링 빈은 스프링 어플리케이션 전체에서 사용하는 공용 객체임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객체에다가 밑줄 긋고 색도 </a:t>
            </a:r>
            <a:r>
              <a:rPr lang="ko-KR" altLang="en-US" dirty="0" err="1"/>
              <a:t>칠해놨는데</a:t>
            </a:r>
            <a:r>
              <a:rPr lang="ko-KR" altLang="en-US" dirty="0"/>
              <a:t> </a:t>
            </a:r>
            <a:r>
              <a:rPr lang="en-US" altLang="ko-KR" dirty="0"/>
              <a:t>`</a:t>
            </a:r>
            <a:r>
              <a:rPr lang="ko-KR" altLang="en-US" dirty="0"/>
              <a:t>스프링 빈 </a:t>
            </a:r>
            <a:r>
              <a:rPr lang="en-US" altLang="ko-KR" dirty="0"/>
              <a:t>== 1</a:t>
            </a:r>
            <a:r>
              <a:rPr lang="ko-KR" altLang="en-US" dirty="0"/>
              <a:t>개의 자바 객체</a:t>
            </a:r>
            <a:r>
              <a:rPr lang="en-US" altLang="ko-KR" dirty="0"/>
              <a:t>`</a:t>
            </a:r>
            <a:r>
              <a:rPr lang="ko-KR" altLang="en-US" dirty="0"/>
              <a:t> 라고 생각하면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공용 객체들은 스프링 컨테이너라고 하는 공용 </a:t>
            </a:r>
            <a:r>
              <a:rPr lang="ko-KR" altLang="en-US" dirty="0" err="1"/>
              <a:t>창고같은</a:t>
            </a:r>
            <a:r>
              <a:rPr lang="ko-KR" altLang="en-US" dirty="0"/>
              <a:t> 공간에 모아서 저장해두고</a:t>
            </a:r>
            <a:r>
              <a:rPr lang="en-US" altLang="ko-KR" dirty="0"/>
              <a:t>, </a:t>
            </a:r>
            <a:r>
              <a:rPr lang="ko-KR" altLang="en-US" dirty="0"/>
              <a:t>필요할 때 저장된 객체를 가져와서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컨테이너에 등록된 빈들은 다른 빈을 필요로 하기도 하는데</a:t>
            </a:r>
            <a:r>
              <a:rPr lang="en-US" altLang="ko-KR" dirty="0"/>
              <a:t>, </a:t>
            </a:r>
            <a:r>
              <a:rPr lang="ko-KR" altLang="en-US" dirty="0"/>
              <a:t>이를 의존성이라고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빈들은 자신이 의존하는 객체를 프레임워크에게 받아서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어떤 스프링 빈이 스프링 빈 </a:t>
            </a:r>
            <a:r>
              <a:rPr lang="en-US" altLang="ko-KR" dirty="0"/>
              <a:t>4</a:t>
            </a:r>
            <a:r>
              <a:rPr lang="ko-KR" altLang="en-US" dirty="0"/>
              <a:t>를 필요로 한다고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스프링 프레임워크는 그 빈이 필요로 할 때 </a:t>
            </a:r>
            <a:r>
              <a:rPr lang="en-US" altLang="ko-KR" dirty="0"/>
              <a:t>(</a:t>
            </a:r>
            <a:r>
              <a:rPr lang="ko-KR" altLang="en-US" dirty="0"/>
              <a:t>보통 그 빈을 생성할 때</a:t>
            </a:r>
            <a:r>
              <a:rPr lang="en-US" altLang="ko-KR" dirty="0"/>
              <a:t>) </a:t>
            </a:r>
            <a:r>
              <a:rPr lang="ko-KR" altLang="en-US" dirty="0"/>
              <a:t>필요로 하는 빈을 가져다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6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스프링에서 제일 중요한 개념은 스프링 빈과 스프링 컨테이너임</a:t>
            </a:r>
            <a:endParaRPr lang="en-US" altLang="ko-KR" dirty="0"/>
          </a:p>
          <a:p>
            <a:r>
              <a:rPr lang="ko-KR" altLang="en-US" dirty="0"/>
              <a:t>스프링 빈은 스프링 어플리케이션 전체에서 사용하는 공용 객체임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객체에다가 밑줄 긋고 색도 </a:t>
            </a:r>
            <a:r>
              <a:rPr lang="ko-KR" altLang="en-US" dirty="0" err="1"/>
              <a:t>칠해놨는데</a:t>
            </a:r>
            <a:r>
              <a:rPr lang="ko-KR" altLang="en-US" dirty="0"/>
              <a:t> </a:t>
            </a:r>
            <a:r>
              <a:rPr lang="en-US" altLang="ko-KR" dirty="0"/>
              <a:t>`</a:t>
            </a:r>
            <a:r>
              <a:rPr lang="ko-KR" altLang="en-US" dirty="0"/>
              <a:t>스프링 빈 </a:t>
            </a:r>
            <a:r>
              <a:rPr lang="en-US" altLang="ko-KR" dirty="0"/>
              <a:t>== 1</a:t>
            </a:r>
            <a:r>
              <a:rPr lang="ko-KR" altLang="en-US" dirty="0"/>
              <a:t>개의 자바 객체</a:t>
            </a:r>
            <a:r>
              <a:rPr lang="en-US" altLang="ko-KR" dirty="0"/>
              <a:t>`</a:t>
            </a:r>
            <a:r>
              <a:rPr lang="ko-KR" altLang="en-US" dirty="0"/>
              <a:t> 라고 생각하면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공용 객체들은 스프링 컨테이너라고 하는 공용 </a:t>
            </a:r>
            <a:r>
              <a:rPr lang="ko-KR" altLang="en-US" dirty="0" err="1"/>
              <a:t>창고같은</a:t>
            </a:r>
            <a:r>
              <a:rPr lang="ko-KR" altLang="en-US" dirty="0"/>
              <a:t> 공간에 모아서 저장해두고</a:t>
            </a:r>
            <a:r>
              <a:rPr lang="en-US" altLang="ko-KR" dirty="0"/>
              <a:t>, </a:t>
            </a:r>
            <a:r>
              <a:rPr lang="ko-KR" altLang="en-US" dirty="0"/>
              <a:t>필요할 때 저장된 객체를 가져와서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컨테이너에 등록된 빈들은 다른 빈을 필요로 하기도 하는데</a:t>
            </a:r>
            <a:r>
              <a:rPr lang="en-US" altLang="ko-KR" dirty="0"/>
              <a:t>, </a:t>
            </a:r>
            <a:r>
              <a:rPr lang="ko-KR" altLang="en-US" dirty="0"/>
              <a:t>이를 의존성이라고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빈들은 자신이 의존하는 객체를 프레임워크에게 받아서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어떤 스프링 빈이 스프링 빈 </a:t>
            </a:r>
            <a:r>
              <a:rPr lang="en-US" altLang="ko-KR" dirty="0"/>
              <a:t>4</a:t>
            </a:r>
            <a:r>
              <a:rPr lang="ko-KR" altLang="en-US" dirty="0"/>
              <a:t>를 필요로 한다고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스프링 프레임워크는 그 빈이 필요로 할 때 </a:t>
            </a:r>
            <a:r>
              <a:rPr lang="en-US" altLang="ko-KR" dirty="0"/>
              <a:t>(</a:t>
            </a:r>
            <a:r>
              <a:rPr lang="ko-KR" altLang="en-US" dirty="0"/>
              <a:t>보통 그 빈을 생성할 때</a:t>
            </a:r>
            <a:r>
              <a:rPr lang="en-US" altLang="ko-KR" dirty="0"/>
              <a:t>) </a:t>
            </a:r>
            <a:r>
              <a:rPr lang="ko-KR" altLang="en-US" dirty="0"/>
              <a:t>필요로 하는 빈을 가져다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1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대로 스프링 빈이 저장되는 공간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이름으로 불리는데</a:t>
            </a:r>
            <a:r>
              <a:rPr lang="en-US" altLang="ko-KR" dirty="0"/>
              <a:t>, </a:t>
            </a:r>
            <a:r>
              <a:rPr lang="ko-KR" altLang="en-US" dirty="0"/>
              <a:t>자바 코드상에서는 어플리케이션 컨텍스트 라는 이름으로도 불림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어플리케이션 컨텍스트라는 이름이 보이면 스프링 컨테이너라고 생각하자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6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A7100-9773-61EB-BC9B-7CE8F6EB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D26E2-867C-DC57-8067-59482D1DF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DE1FB-E9FD-29A4-C300-7EA429D3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9735D-CF29-F705-E411-CA4B9C27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01C44-7E37-AAF0-79EE-D2DA9B8D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0375-2A06-D419-400E-DB2AC9A4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FAEB6-41CE-7352-7D3F-56BF75C5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CF27B-41B0-9B5F-867F-D3304FF6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C031F-5070-D47B-6A1C-CC2F53AB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2E55B-8C1F-B680-F14E-22391828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7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E5921-8EAC-C0D0-0DE3-B2ED2A52A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2D0D8-28C8-28A8-D475-89EDE016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1A4DE-3BA4-DA5E-B7F5-3BF661F5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BF632-2750-504A-D895-471C7FC3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6EE8-FA4B-269A-0649-E9C947C2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6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0EC39-1AB0-8323-B408-1F3F2D62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6C565-5A2F-5850-1BE9-5D06FE50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DFF2A-6FE9-E5FF-92C5-DE5BD067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D62FC-A331-20C0-4DE3-FEB91AE3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C77A7-CEA1-1AFA-09A5-F3D817C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8CAC6-911E-D512-FC67-DCC81669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61E7D-C55E-71EA-71CD-BE73AE19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E99C9-7BD6-E7AA-4684-6DF55275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CDF3D-7C60-3DD4-ED7B-F4D87C4A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008F1-8C43-DF0F-13F3-0EA9A854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6576E-EEE0-01DA-71DF-B28E73D9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3FE06-F8FB-3624-732F-EB5023DA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70D32-1AE1-3D35-0CD0-7C58B5C9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01025-F3D2-C42E-49CF-7898C25D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FE952-4563-4BFB-ADBE-19FB999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AB9B0-B9BF-73C5-E1E7-E3CEFD61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B5503-8532-D437-E620-64D2DFAC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9847F-FE56-EB89-C43F-FEEFCD6E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84B7B-6A41-58E7-7C1B-B9C8A4EF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ECB00-ABCD-3B2B-69A7-503F9A154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D46590-1BB5-BE68-CB93-4034EEF18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0FA82-8861-51BA-C34D-86567192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5799D-69FA-7AE4-E2D9-34E69091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557A7A-29A8-3217-C5A1-DA68647F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6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CC70-4552-6C96-52BE-9B9E155E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AD1BA-314E-A85D-C382-7661CC4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56E37-BF6A-A3A8-0A4D-1E857119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E5F6DB-B867-25F1-752A-553509C9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46D409-7FAD-1429-CDDD-FF077C15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D616B-A589-58B9-A3EF-245E4A62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2B164-4C15-E0C8-4D98-4F1FC96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3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724C0-B320-1A5A-9F49-244B39E9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F6C03-C7DF-307E-77DE-9BED41A3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F5E07-9FA7-CA71-C45A-1E07E1A7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582DB-B39E-D897-6F32-B7DA5ED1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883D6-03E2-142F-34DC-E6AA65C2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8D06F-3F49-5CF8-7184-B79744B8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5FF90-7829-C9FF-9F44-A7A59A9F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3F36FC-5998-A24D-AA72-29465B16A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16A88-2F16-64EA-F33E-02248DB3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53FCC-0123-4902-EB14-4FBAAB4F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FF48F-7836-D3C6-8A4D-0E17D9BD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00060-8FE0-26E1-47FA-8036FD8C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23A2C-D558-4B0F-E417-BD784677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37120-1618-58BA-18CD-449D68C9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ECC45-B4D8-CCE5-3383-BCCC9B927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8FAC8-D13F-42B8-BE1C-2D821C939C7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C738C-9941-EC3E-C9C7-E9926B40D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6D176-F5DC-D01F-4EF6-DACF72F7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A8C74-C01D-D8A5-C0E4-BE41305D8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초급 </a:t>
            </a:r>
            <a:r>
              <a:rPr lang="ko-KR" altLang="en-US" dirty="0" err="1"/>
              <a:t>백엔드</a:t>
            </a:r>
            <a:r>
              <a:rPr lang="ko-KR" altLang="en-US" dirty="0"/>
              <a:t>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57DE9F-8BC3-6481-9865-92AF0628F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스프링 빈 </a:t>
            </a:r>
            <a:r>
              <a:rPr lang="en-US" altLang="ko-KR" dirty="0"/>
              <a:t>&amp; </a:t>
            </a:r>
            <a:r>
              <a:rPr lang="ko-KR" altLang="en-US" dirty="0"/>
              <a:t>컨테이너</a:t>
            </a:r>
          </a:p>
        </p:txBody>
      </p:sp>
    </p:spTree>
    <p:extLst>
      <p:ext uri="{BB962C8B-B14F-4D97-AF65-F5344CB8AC3E}">
        <p14:creationId xmlns:p14="http://schemas.microsoft.com/office/powerpoint/2010/main" val="387286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빈이 저장되는 공간</a:t>
            </a:r>
            <a:endParaRPr lang="en-US" altLang="ko-KR" dirty="0"/>
          </a:p>
          <a:p>
            <a:r>
              <a:rPr lang="ko-KR" altLang="en-US" b="1" dirty="0"/>
              <a:t>어플리케이션 컨텍스트</a:t>
            </a:r>
            <a:r>
              <a:rPr lang="en-US" altLang="ko-KR" sz="2400" b="1" dirty="0"/>
              <a:t>(Application Context) 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69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알아야 하는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컨테이너에 </a:t>
            </a:r>
            <a:r>
              <a:rPr lang="en-US" altLang="ko-KR" dirty="0"/>
              <a:t>	</a:t>
            </a:r>
            <a:r>
              <a:rPr lang="ko-KR" altLang="en-US" b="1" dirty="0"/>
              <a:t>스프링 빈을 저장하는 방법</a:t>
            </a:r>
            <a:endParaRPr lang="en-US" altLang="ko-KR" b="1" dirty="0"/>
          </a:p>
          <a:p>
            <a:r>
              <a:rPr lang="ko-KR" altLang="en-US" dirty="0"/>
              <a:t>스프링 컨테이너에서</a:t>
            </a:r>
            <a:r>
              <a:rPr lang="en-US" altLang="ko-KR" dirty="0"/>
              <a:t>	</a:t>
            </a:r>
            <a:r>
              <a:rPr lang="ko-KR" altLang="en-US" b="1" dirty="0"/>
              <a:t>스프링 빈을 받아오는 방법</a:t>
            </a:r>
          </a:p>
        </p:txBody>
      </p:sp>
    </p:spTree>
    <p:extLst>
      <p:ext uri="{BB962C8B-B14F-4D97-AF65-F5344CB8AC3E}">
        <p14:creationId xmlns:p14="http://schemas.microsoft.com/office/powerpoint/2010/main" val="272557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빈을 스프링 컨테이너에 저장하는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설정 파일 작성 </a:t>
            </a:r>
            <a:r>
              <a:rPr lang="en-US" altLang="ko-KR" b="1" dirty="0"/>
              <a:t>	(</a:t>
            </a:r>
            <a:r>
              <a:rPr lang="ko-KR" altLang="en-US" b="1" dirty="0"/>
              <a:t>수동 등록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컴포넌트 스캔 </a:t>
            </a:r>
            <a:r>
              <a:rPr lang="en-US" altLang="ko-KR" dirty="0"/>
              <a:t>	(</a:t>
            </a:r>
            <a:r>
              <a:rPr lang="ko-KR" altLang="en-US" dirty="0"/>
              <a:t>자동 등록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87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21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설정 파일은 </a:t>
            </a:r>
            <a:r>
              <a:rPr lang="ko-KR" altLang="en-US" b="1" dirty="0"/>
              <a:t>자바 클래스로 작성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이때 클래스에 </a:t>
            </a:r>
            <a:r>
              <a:rPr lang="en-US" altLang="ko-KR" b="1" dirty="0"/>
              <a:t>@Configuration</a:t>
            </a:r>
            <a:r>
              <a:rPr lang="en-US" altLang="ko-KR" dirty="0"/>
              <a:t> </a:t>
            </a:r>
            <a:r>
              <a:rPr lang="ko-KR" altLang="en-US" dirty="0"/>
              <a:t>으로 설정 파일임을 명시한다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77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클래스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665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스프링 빈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dirty="0"/>
              <a:t>을 생성할 클래스를 만들자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main </a:t>
            </a:r>
            <a:r>
              <a:rPr lang="ko-KR" altLang="en-US" dirty="0"/>
              <a:t>폴더 밑에 </a:t>
            </a:r>
            <a:r>
              <a:rPr lang="en-US" altLang="ko-KR" b="1" dirty="0"/>
              <a:t>bean</a:t>
            </a:r>
            <a:r>
              <a:rPr lang="en-US" altLang="ko-KR" dirty="0"/>
              <a:t> </a:t>
            </a:r>
            <a:r>
              <a:rPr lang="ko-KR" altLang="en-US" dirty="0"/>
              <a:t>패키지를 만들고</a:t>
            </a:r>
            <a:r>
              <a:rPr lang="en-US" altLang="ko-KR" dirty="0"/>
              <a:t> </a:t>
            </a:r>
            <a:r>
              <a:rPr lang="en-US" altLang="ko-KR" b="1" dirty="0" err="1"/>
              <a:t>MyBean</a:t>
            </a:r>
            <a:r>
              <a:rPr lang="en-US" altLang="ko-KR" b="1" dirty="0"/>
              <a:t> </a:t>
            </a:r>
            <a:r>
              <a:rPr lang="ko-KR" altLang="en-US" dirty="0"/>
              <a:t>클래스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6A196-6F31-DB89-B437-BE17B294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06" y="3158386"/>
            <a:ext cx="3687738" cy="25287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B37F44-C363-B438-91CB-5C2DE960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715" y="3158386"/>
            <a:ext cx="3683590" cy="1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test</a:t>
            </a:r>
            <a:r>
              <a:rPr lang="en-US" altLang="ko-KR" dirty="0"/>
              <a:t> </a:t>
            </a:r>
            <a:r>
              <a:rPr lang="ko-KR" altLang="en-US" dirty="0"/>
              <a:t>폴더 밑에 </a:t>
            </a:r>
            <a:r>
              <a:rPr lang="en-US" altLang="ko-KR" b="1" dirty="0"/>
              <a:t>bean</a:t>
            </a:r>
            <a:r>
              <a:rPr lang="en-US" altLang="ko-KR" dirty="0"/>
              <a:t> </a:t>
            </a:r>
            <a:r>
              <a:rPr lang="ko-KR" altLang="en-US" dirty="0"/>
              <a:t>패키지 생성 </a:t>
            </a:r>
            <a:r>
              <a:rPr lang="en-US" altLang="ko-KR" dirty="0"/>
              <a:t>– </a:t>
            </a:r>
            <a:r>
              <a:rPr lang="en-US" altLang="ko-KR" b="1" dirty="0" err="1"/>
              <a:t>TestConfig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클래스에 </a:t>
            </a:r>
            <a:r>
              <a:rPr lang="en-US" altLang="ko-KR" b="1" dirty="0"/>
              <a:t>@Configuration</a:t>
            </a:r>
            <a:r>
              <a:rPr lang="en-US" altLang="ko-KR" dirty="0"/>
              <a:t>, </a:t>
            </a:r>
            <a:r>
              <a:rPr lang="ko-KR" altLang="en-US" dirty="0"/>
              <a:t>메서드에</a:t>
            </a:r>
            <a:r>
              <a:rPr lang="en-US" altLang="ko-KR" dirty="0"/>
              <a:t> </a:t>
            </a:r>
            <a:r>
              <a:rPr lang="en-US" altLang="ko-KR" b="1" dirty="0"/>
              <a:t>@Bean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EC409-8C4D-A7A3-21F9-FB4D720C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49" y="2996380"/>
            <a:ext cx="3476556" cy="1909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1B5F0D-FF50-F2F1-618C-5ABA0A2E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155" y="2996380"/>
            <a:ext cx="2985594" cy="25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21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테스트용 컨테이너를 만들어서 빈을 등록하고</a:t>
            </a:r>
            <a:r>
              <a:rPr lang="en-US" altLang="ko-KR" dirty="0"/>
              <a:t> </a:t>
            </a:r>
            <a:r>
              <a:rPr lang="ko-KR" altLang="en-US" dirty="0"/>
              <a:t>확인해보자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bean</a:t>
            </a:r>
            <a:r>
              <a:rPr lang="en-US" altLang="ko-KR" dirty="0"/>
              <a:t> </a:t>
            </a:r>
            <a:r>
              <a:rPr lang="ko-KR" altLang="en-US" dirty="0"/>
              <a:t>패키지 안에 </a:t>
            </a:r>
            <a:r>
              <a:rPr lang="en-US" altLang="ko-KR" b="1" dirty="0" err="1"/>
              <a:t>BeanTest</a:t>
            </a:r>
            <a:r>
              <a:rPr lang="en-US" altLang="ko-KR" b="1" dirty="0"/>
              <a:t> </a:t>
            </a:r>
            <a:r>
              <a:rPr lang="ko-KR" altLang="en-US" dirty="0"/>
              <a:t>클래스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2602E-EF34-306E-AF67-3DDC5C90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58" y="3038239"/>
            <a:ext cx="3957283" cy="25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213" cy="49193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BeanTest</a:t>
            </a:r>
            <a:r>
              <a:rPr lang="en-US" altLang="ko-KR" dirty="0"/>
              <a:t> </a:t>
            </a:r>
            <a:r>
              <a:rPr lang="ko-KR" altLang="en-US" dirty="0"/>
              <a:t>클래스 안에 </a:t>
            </a:r>
            <a:r>
              <a:rPr lang="en-US" altLang="ko-KR" b="1" dirty="0" err="1"/>
              <a:t>ApplicationContext</a:t>
            </a:r>
            <a:r>
              <a:rPr lang="en-US" altLang="ko-KR" dirty="0"/>
              <a:t> </a:t>
            </a:r>
            <a:r>
              <a:rPr lang="ko-KR" altLang="en-US" dirty="0"/>
              <a:t>으로 컨테이너 생성</a:t>
            </a:r>
            <a:br>
              <a:rPr lang="en-US" altLang="ko-KR" dirty="0"/>
            </a:br>
            <a:r>
              <a:rPr lang="ko-KR" altLang="en-US" sz="2400" dirty="0"/>
              <a:t>→ </a:t>
            </a:r>
            <a:r>
              <a:rPr lang="en-US" altLang="ko-KR" sz="2400" dirty="0" err="1"/>
              <a:t>TestConfig</a:t>
            </a:r>
            <a:r>
              <a:rPr lang="ko-KR" altLang="en-US" sz="2400" dirty="0"/>
              <a:t>를 이용하여 테스트 전용 스프링 컨테이너를 따로 만든다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8EDCC0-5D08-19E6-0C54-1CADCC6F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77" y="3235422"/>
            <a:ext cx="9528167" cy="1673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041F0-87EC-537E-2005-86DC3BE42D63}"/>
              </a:ext>
            </a:extLst>
          </p:cNvPr>
          <p:cNvSpPr txBox="1"/>
          <p:nvPr/>
        </p:nvSpPr>
        <p:spPr>
          <a:xfrm>
            <a:off x="1095677" y="5043949"/>
            <a:ext cx="10626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참고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ApplicationContext</a:t>
            </a:r>
            <a:r>
              <a:rPr lang="ko-KR" altLang="en-US" sz="1800" dirty="0"/>
              <a:t>는 인터페이스</a:t>
            </a:r>
            <a:r>
              <a:rPr lang="en-US" altLang="ko-KR" sz="1800" dirty="0"/>
              <a:t>, Annotation…Context</a:t>
            </a:r>
            <a:r>
              <a:rPr lang="ko-KR" altLang="en-US" sz="1800" dirty="0"/>
              <a:t>는 그 구현체 클래스이다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@Bean</a:t>
            </a:r>
            <a:r>
              <a:rPr lang="ko-KR" altLang="en-US" sz="1800" dirty="0"/>
              <a:t> 과 같은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사용하여 빈을 생성하므로 </a:t>
            </a:r>
            <a:r>
              <a:rPr lang="ko-KR" altLang="en-US" sz="1800" b="1" dirty="0" err="1"/>
              <a:t>어노테이션</a:t>
            </a:r>
            <a:r>
              <a:rPr lang="ko-KR" altLang="en-US" sz="1800" b="1" dirty="0"/>
              <a:t> </a:t>
            </a:r>
            <a:r>
              <a:rPr lang="ko-KR" altLang="en-US" b="1" dirty="0"/>
              <a:t>컨테이너</a:t>
            </a:r>
            <a:r>
              <a:rPr lang="ko-KR" altLang="en-US" sz="1800" dirty="0"/>
              <a:t>를 사용한다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스프링 컨테이너를 생성할 때</a:t>
            </a:r>
            <a:r>
              <a:rPr lang="en-US" altLang="ko-KR" dirty="0"/>
              <a:t>, </a:t>
            </a:r>
            <a:r>
              <a:rPr lang="ko-KR" altLang="en-US" dirty="0"/>
              <a:t>컨테이너에 등록할 빈 정보가 담긴 </a:t>
            </a:r>
            <a:r>
              <a:rPr lang="en-US" altLang="ko-KR" dirty="0"/>
              <a:t>Config </a:t>
            </a:r>
            <a:r>
              <a:rPr lang="ko-KR" altLang="en-US" dirty="0"/>
              <a:t>클래스를 넘길 수 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15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21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컨테이너 안에 등록된 모든 빈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65031-CD04-5225-1150-C26BE2B43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84" y="2553347"/>
            <a:ext cx="8621886" cy="24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0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21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컨테이너 안에 등록된 모든 빈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5D19FA-73B3-3311-840D-799524CB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19" y="2495864"/>
            <a:ext cx="9195729" cy="25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7A90-F838-4B45-CDD6-E034C4D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주에는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406A8-C181-29C7-6829-4D99FB15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웹의 구조</a:t>
            </a:r>
            <a:endParaRPr lang="en-US" altLang="ko-KR" dirty="0"/>
          </a:p>
          <a:p>
            <a:r>
              <a:rPr lang="ko-KR" altLang="en-US" dirty="0" err="1"/>
              <a:t>백엔드의</a:t>
            </a:r>
            <a:r>
              <a:rPr lang="ko-KR" altLang="en-US" dirty="0"/>
              <a:t> 역할</a:t>
            </a:r>
            <a:r>
              <a:rPr lang="en-US" altLang="ko-KR" dirty="0"/>
              <a:t>, API</a:t>
            </a:r>
          </a:p>
          <a:p>
            <a:r>
              <a:rPr lang="en-US" altLang="ko-KR" dirty="0"/>
              <a:t>API </a:t>
            </a:r>
            <a:r>
              <a:rPr lang="ko-KR" altLang="en-US" dirty="0"/>
              <a:t>명세서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19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02E7FC-163C-0E9D-C41D-781CAE52BA7C}"/>
              </a:ext>
            </a:extLst>
          </p:cNvPr>
          <p:cNvSpPr/>
          <p:nvPr/>
        </p:nvSpPr>
        <p:spPr>
          <a:xfrm>
            <a:off x="1077022" y="2270838"/>
            <a:ext cx="7214840" cy="40061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989C72-6386-7867-3776-1B9D1A89F560}"/>
              </a:ext>
            </a:extLst>
          </p:cNvPr>
          <p:cNvSpPr/>
          <p:nvPr/>
        </p:nvSpPr>
        <p:spPr>
          <a:xfrm>
            <a:off x="1567369" y="2937917"/>
            <a:ext cx="6234144" cy="8474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org.springframework.context</a:t>
            </a:r>
            <a:r>
              <a:rPr lang="en-US" altLang="ko-KR" dirty="0">
                <a:solidFill>
                  <a:sysClr val="windowText" lastClr="000000"/>
                </a:solidFill>
              </a:rPr>
              <a:t>….. (5</a:t>
            </a:r>
            <a:r>
              <a:rPr lang="ko-KR" altLang="en-US" dirty="0">
                <a:solidFill>
                  <a:sysClr val="windowText" lastClr="000000"/>
                </a:solidFill>
              </a:rPr>
              <a:t>가지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23A9FA-C2C2-C0C4-BEE5-A5D6E14DFCAD}"/>
              </a:ext>
            </a:extLst>
          </p:cNvPr>
          <p:cNvSpPr/>
          <p:nvPr/>
        </p:nvSpPr>
        <p:spPr>
          <a:xfrm>
            <a:off x="1567369" y="4022760"/>
            <a:ext cx="6234144" cy="8474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testConfig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711CD9-2169-33C6-D86A-D6787E40467F}"/>
              </a:ext>
            </a:extLst>
          </p:cNvPr>
          <p:cNvSpPr/>
          <p:nvPr/>
        </p:nvSpPr>
        <p:spPr>
          <a:xfrm>
            <a:off x="1567369" y="5107603"/>
            <a:ext cx="6234144" cy="8474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err="1">
                <a:solidFill>
                  <a:sysClr val="windowText" lastClr="000000"/>
                </a:solidFill>
              </a:rPr>
              <a:t>myBean</a:t>
            </a:r>
            <a:endParaRPr lang="ko-KR" alt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7F7B5F-6FCE-D595-91EF-905F677822B6}"/>
              </a:ext>
            </a:extLst>
          </p:cNvPr>
          <p:cNvSpPr/>
          <p:nvPr/>
        </p:nvSpPr>
        <p:spPr>
          <a:xfrm>
            <a:off x="838200" y="1676362"/>
            <a:ext cx="10959790" cy="494746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4B5DD-95B1-9E03-B54B-88407F70B8AB}"/>
              </a:ext>
            </a:extLst>
          </p:cNvPr>
          <p:cNvSpPr txBox="1"/>
          <p:nvPr/>
        </p:nvSpPr>
        <p:spPr>
          <a:xfrm>
            <a:off x="5385709" y="175868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3EA6F-287C-74D8-71F5-3332C16B1197}"/>
              </a:ext>
            </a:extLst>
          </p:cNvPr>
          <p:cNvSpPr txBox="1"/>
          <p:nvPr/>
        </p:nvSpPr>
        <p:spPr>
          <a:xfrm>
            <a:off x="3491260" y="243135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Application Context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25944A-5455-BF83-DA63-3339EAACE4DC}"/>
              </a:ext>
            </a:extLst>
          </p:cNvPr>
          <p:cNvSpPr/>
          <p:nvPr/>
        </p:nvSpPr>
        <p:spPr>
          <a:xfrm>
            <a:off x="9000428" y="2616022"/>
            <a:ext cx="2088995" cy="8474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err="1">
                <a:solidFill>
                  <a:sysClr val="windowText" lastClr="000000"/>
                </a:solidFill>
              </a:rPr>
              <a:t>myBean</a:t>
            </a:r>
            <a:endParaRPr lang="ko-KR" alt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658943-01F1-14FF-64DA-B23738DD9434}"/>
              </a:ext>
            </a:extLst>
          </p:cNvPr>
          <p:cNvSpPr/>
          <p:nvPr/>
        </p:nvSpPr>
        <p:spPr>
          <a:xfrm>
            <a:off x="9000428" y="3965102"/>
            <a:ext cx="2114550" cy="8474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err="1">
                <a:solidFill>
                  <a:sysClr val="windowText" lastClr="000000"/>
                </a:solidFill>
              </a:rPr>
              <a:t>myBean</a:t>
            </a:r>
            <a:endParaRPr lang="ko-KR" altLang="en-US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A95E6D8-05CC-15C2-DDFF-7F7215174DD5}"/>
              </a:ext>
            </a:extLst>
          </p:cNvPr>
          <p:cNvCxnSpPr>
            <a:cxnSpLocks/>
          </p:cNvCxnSpPr>
          <p:nvPr/>
        </p:nvCxnSpPr>
        <p:spPr>
          <a:xfrm flipV="1">
            <a:off x="7993102" y="4774752"/>
            <a:ext cx="1085887" cy="75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14727D-1303-09C1-8860-572FDD9F69B4}"/>
              </a:ext>
            </a:extLst>
          </p:cNvPr>
          <p:cNvCxnSpPr/>
          <p:nvPr/>
        </p:nvCxnSpPr>
        <p:spPr>
          <a:xfrm flipV="1">
            <a:off x="7638816" y="3220123"/>
            <a:ext cx="1306087" cy="210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5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49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컨테이너에서 원하는 빈을 선택해서 가져오기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F0BD6-1408-93EC-0BB5-EE3C7A6D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31" y="2468412"/>
            <a:ext cx="5378099" cy="1487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901FF6-ADF2-9F75-C098-9E0957E0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31" y="4095364"/>
            <a:ext cx="4029637" cy="11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7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5279-F887-5FF7-A3C7-E95CAE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작성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8B6D-8157-9EFA-48D5-2948BE18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49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스프링 빈은 기본적으로 </a:t>
            </a:r>
            <a:r>
              <a:rPr lang="en-US" altLang="ko-KR" b="1" dirty="0"/>
              <a:t>1</a:t>
            </a:r>
            <a:r>
              <a:rPr lang="ko-KR" altLang="en-US" b="1" dirty="0"/>
              <a:t>개의</a:t>
            </a:r>
            <a:r>
              <a:rPr lang="ko-KR" altLang="en-US" dirty="0"/>
              <a:t> </a:t>
            </a:r>
            <a:r>
              <a:rPr lang="ko-KR" altLang="en-US" b="1" dirty="0"/>
              <a:t>객체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따라서 컨테이너에서 빈을 가져올 때마다 같은 객체가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1996D-5440-7CF2-7E0C-1A1A300D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70" y="3257050"/>
            <a:ext cx="5296639" cy="2762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FCB40B-2E6C-562C-8C9F-742D9071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58" y="3257050"/>
            <a:ext cx="419158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빈을 스프링 컨테이너에 저장하는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파일 작성 </a:t>
            </a:r>
            <a:r>
              <a:rPr lang="en-US" altLang="ko-KR" dirty="0"/>
              <a:t>	(</a:t>
            </a:r>
            <a:r>
              <a:rPr lang="ko-KR" altLang="en-US" dirty="0"/>
              <a:t>수동 등록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컴포넌트 스캔 </a:t>
            </a:r>
            <a:r>
              <a:rPr lang="en-US" altLang="ko-KR" b="1" dirty="0"/>
              <a:t>	(</a:t>
            </a:r>
            <a:r>
              <a:rPr lang="ko-KR" altLang="en-US" b="1" dirty="0"/>
              <a:t>자동 등록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9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빈을 생성할 클래스에 </a:t>
            </a:r>
            <a:r>
              <a:rPr lang="en-US" altLang="ko-KR" b="1" dirty="0"/>
              <a:t>@Component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어플리케이션을 시작할 때 </a:t>
            </a:r>
            <a:r>
              <a:rPr lang="en-US" altLang="ko-KR" b="1" dirty="0"/>
              <a:t>@Component</a:t>
            </a:r>
            <a:r>
              <a:rPr lang="ko-KR" altLang="en-US" dirty="0"/>
              <a:t>가 붙은 클래스를 </a:t>
            </a:r>
            <a:br>
              <a:rPr lang="en-US" altLang="ko-KR" dirty="0"/>
            </a:br>
            <a:r>
              <a:rPr lang="ko-KR" altLang="en-US" dirty="0"/>
              <a:t>찾아서 자동으로 빈 등록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EA9A6C-5AE5-6E02-D474-532346E5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67" y="3586898"/>
            <a:ext cx="2827785" cy="10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5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컴포넌트 스캔은 </a:t>
            </a:r>
            <a:r>
              <a:rPr lang="en-US" altLang="ko-KR" b="1" dirty="0"/>
              <a:t>@ComponentScan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기존 </a:t>
            </a:r>
            <a:r>
              <a:rPr lang="en-US" altLang="ko-KR" b="1" dirty="0" err="1"/>
              <a:t>TestConfig</a:t>
            </a:r>
            <a:r>
              <a:rPr lang="en-US" altLang="ko-KR" b="1" dirty="0"/>
              <a:t> </a:t>
            </a:r>
            <a:r>
              <a:rPr lang="ko-KR" altLang="en-US" dirty="0"/>
              <a:t>내용을 모두 지우고</a:t>
            </a:r>
            <a:r>
              <a:rPr lang="en-US" altLang="ko-KR" dirty="0"/>
              <a:t>, </a:t>
            </a:r>
            <a:r>
              <a:rPr lang="en-US" altLang="ko-KR" b="1" dirty="0"/>
              <a:t>@ComponentScan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br>
              <a:rPr lang="en-US" altLang="ko-KR" dirty="0"/>
            </a:br>
            <a:r>
              <a:rPr lang="ko-KR" altLang="en-US" dirty="0"/>
              <a:t>스캔해서 발견한 컴포넌트를 빈으로 등록한다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22AF48-06F5-1589-A7AD-E4841EE5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35" y="3526680"/>
            <a:ext cx="3267020" cy="14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/>
          <a:lstStyle/>
          <a:p>
            <a:r>
              <a:rPr lang="ko-KR" altLang="en-US" dirty="0"/>
              <a:t>기존에 작성한 테스트가 똑같이 동작하는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55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Q) </a:t>
            </a:r>
            <a:r>
              <a:rPr lang="ko-KR" altLang="en-US" dirty="0"/>
              <a:t>컴포넌트 스캔을 할 때도 </a:t>
            </a:r>
            <a:r>
              <a:rPr lang="en-US" altLang="ko-KR" dirty="0"/>
              <a:t>Config </a:t>
            </a:r>
            <a:r>
              <a:rPr lang="ko-KR" altLang="en-US" dirty="0"/>
              <a:t>파일이 필요한 것 아닌가요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425A4-0C73-FD42-AAB0-158CD7ED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17" y="2773082"/>
            <a:ext cx="7049536" cy="2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1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Q) </a:t>
            </a:r>
            <a:r>
              <a:rPr lang="ko-KR" altLang="en-US" dirty="0"/>
              <a:t>컴포넌트 스캔을 할 때도 </a:t>
            </a:r>
            <a:r>
              <a:rPr lang="en-US" altLang="ko-KR" dirty="0"/>
              <a:t>Config </a:t>
            </a:r>
            <a:r>
              <a:rPr lang="ko-KR" altLang="en-US" dirty="0"/>
              <a:t>파일이 필요한 것 아닌가요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4E8518-0F63-69FF-5EB3-1AC75685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2" y="2800976"/>
            <a:ext cx="5691119" cy="28972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509945-0345-BA6A-D61C-F52DD9CB8F40}"/>
              </a:ext>
            </a:extLst>
          </p:cNvPr>
          <p:cNvSpPr/>
          <p:nvPr/>
        </p:nvSpPr>
        <p:spPr>
          <a:xfrm>
            <a:off x="1450522" y="4750420"/>
            <a:ext cx="1805634" cy="334536"/>
          </a:xfrm>
          <a:prstGeom prst="rect">
            <a:avLst/>
          </a:prstGeom>
          <a:solidFill>
            <a:srgbClr val="FFC000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5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등록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/>
          <a:lstStyle/>
          <a:p>
            <a:r>
              <a:rPr lang="ko-KR" altLang="en-US" dirty="0"/>
              <a:t>설정 파일 작성 </a:t>
            </a:r>
            <a:r>
              <a:rPr lang="en-US" altLang="ko-KR" dirty="0"/>
              <a:t>		</a:t>
            </a:r>
            <a:r>
              <a:rPr lang="en-US" altLang="ko-KR" b="1" dirty="0"/>
              <a:t>@Configuration, @Bean</a:t>
            </a:r>
          </a:p>
          <a:p>
            <a:r>
              <a:rPr lang="ko-KR" altLang="en-US" dirty="0"/>
              <a:t>컴포넌트 스캔 </a:t>
            </a:r>
            <a:r>
              <a:rPr lang="en-US" altLang="ko-KR" dirty="0"/>
              <a:t>		</a:t>
            </a:r>
            <a:r>
              <a:rPr lang="en-US" altLang="ko-KR" b="1" u="sng" dirty="0">
                <a:solidFill>
                  <a:schemeClr val="accent2"/>
                </a:solidFill>
              </a:rPr>
              <a:t>@Component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sz="2400" dirty="0"/>
              <a:t>@ComponentScan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6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7A90-F838-4B45-CDD6-E034C4D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주에는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406A8-C181-29C7-6829-4D99FB15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/>
              <a:t>스프링</a:t>
            </a:r>
            <a:r>
              <a:rPr lang="ko-KR" altLang="en-US" dirty="0"/>
              <a:t> </a:t>
            </a:r>
            <a:r>
              <a:rPr lang="ko-KR" altLang="en-US" b="1" dirty="0"/>
              <a:t>빈</a:t>
            </a:r>
            <a:r>
              <a:rPr lang="ko-KR" altLang="en-US" dirty="0"/>
              <a:t>과 </a:t>
            </a:r>
            <a:r>
              <a:rPr lang="ko-KR" altLang="en-US" b="1" dirty="0"/>
              <a:t>스프링 컨테이너</a:t>
            </a:r>
            <a:r>
              <a:rPr lang="ko-KR" altLang="en-US" dirty="0"/>
              <a:t>의 개념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스프링 컨테이너에 빈을 저장하는 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스프링 컨테이너에서 빈을 받아오는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63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등록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5185" cy="4351338"/>
          </a:xfrm>
        </p:spPr>
        <p:txBody>
          <a:bodyPr/>
          <a:lstStyle/>
          <a:p>
            <a:r>
              <a:rPr lang="ko-KR" altLang="en-US" dirty="0"/>
              <a:t>내가 등록할 빈을 생성하는 클래스에 </a:t>
            </a:r>
            <a:r>
              <a:rPr lang="en-US" altLang="ko-KR" b="1" dirty="0"/>
              <a:t>@Component</a:t>
            </a:r>
            <a:r>
              <a:rPr lang="ko-KR" altLang="en-US" dirty="0"/>
              <a:t>를 붙이면 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88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빈을 사용할 때는 컨테이너에 직접 접근해서 빈을 꺼내지 않고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프레임워크에게 </a:t>
            </a:r>
            <a:r>
              <a:rPr lang="ko-KR" altLang="en-US" b="1" dirty="0"/>
              <a:t>필요한 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의존성</a:t>
            </a:r>
            <a:r>
              <a:rPr lang="en-US" altLang="ko-KR" sz="2000" b="1" dirty="0"/>
              <a:t>)</a:t>
            </a:r>
            <a:r>
              <a:rPr lang="ko-KR" altLang="en-US" b="1" dirty="0"/>
              <a:t>을 요청</a:t>
            </a:r>
            <a:r>
              <a:rPr lang="ko-KR" altLang="en-US" dirty="0"/>
              <a:t>하고 받아서 사용한다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구체적인 방법을 보기 전에 먼저 </a:t>
            </a:r>
            <a:r>
              <a:rPr lang="en-US" altLang="ko-KR" b="1" dirty="0"/>
              <a:t>‘</a:t>
            </a:r>
            <a:r>
              <a:rPr lang="ko-KR" altLang="en-US" b="1" dirty="0"/>
              <a:t>의존성</a:t>
            </a:r>
            <a:r>
              <a:rPr lang="en-US" altLang="ko-KR" b="1" dirty="0"/>
              <a:t>‘</a:t>
            </a:r>
            <a:r>
              <a:rPr lang="ko-KR" altLang="en-US" b="1" dirty="0"/>
              <a:t> </a:t>
            </a:r>
            <a:r>
              <a:rPr lang="ko-KR" altLang="en-US" dirty="0"/>
              <a:t>개념을 살펴보자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2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자동차가 움직이려면 반드시 바퀴가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자동차는 바퀴에 </a:t>
            </a:r>
            <a:r>
              <a:rPr lang="ko-KR" altLang="en-US" b="1" dirty="0"/>
              <a:t>의존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261425-AD1A-FF6C-E91D-B531CFD8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43" y="3075038"/>
            <a:ext cx="2925594" cy="2997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83D10D-F976-277E-EE3C-3A3EA1CB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629" y="3061111"/>
            <a:ext cx="2976741" cy="18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25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Car</a:t>
            </a:r>
            <a:r>
              <a:rPr lang="ko-KR" altLang="en-US" dirty="0"/>
              <a:t>클래스의 </a:t>
            </a:r>
            <a:r>
              <a:rPr lang="en-US" altLang="ko-KR" dirty="0"/>
              <a:t>move() </a:t>
            </a:r>
            <a:r>
              <a:rPr lang="ko-KR" altLang="en-US" dirty="0"/>
              <a:t>메서드를 실행하려면 </a:t>
            </a:r>
            <a:r>
              <a:rPr lang="en-US" altLang="ko-KR" dirty="0"/>
              <a:t>Wheel </a:t>
            </a:r>
            <a:r>
              <a:rPr lang="ko-KR" altLang="en-US" dirty="0"/>
              <a:t>객체가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기능을 실행하는데 </a:t>
            </a:r>
            <a:r>
              <a:rPr lang="en-US" altLang="ko-KR" dirty="0"/>
              <a:t>B</a:t>
            </a:r>
            <a:r>
              <a:rPr lang="ko-KR" altLang="en-US" dirty="0"/>
              <a:t>의 기능이 필요하다면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‘A</a:t>
            </a:r>
            <a:r>
              <a:rPr lang="ko-KR" altLang="en-US" b="1" dirty="0"/>
              <a:t>는 </a:t>
            </a:r>
            <a:r>
              <a:rPr lang="en-US" altLang="ko-KR" b="1" dirty="0"/>
              <a:t>B</a:t>
            </a:r>
            <a:r>
              <a:rPr lang="ko-KR" altLang="en-US" b="1" dirty="0"/>
              <a:t>에 의존한다</a:t>
            </a:r>
            <a:r>
              <a:rPr lang="en-US" altLang="ko-KR" b="1" dirty="0"/>
              <a:t>’</a:t>
            </a:r>
            <a:r>
              <a:rPr lang="ko-KR" altLang="en-US" dirty="0"/>
              <a:t>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5B36DA-1A1E-BADC-7614-356BAB5291A6}"/>
              </a:ext>
            </a:extLst>
          </p:cNvPr>
          <p:cNvSpPr/>
          <p:nvPr/>
        </p:nvSpPr>
        <p:spPr>
          <a:xfrm>
            <a:off x="2946400" y="4305300"/>
            <a:ext cx="2120900" cy="14160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Car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8F96A6-596A-2A34-99D0-7C45F931195B}"/>
              </a:ext>
            </a:extLst>
          </p:cNvPr>
          <p:cNvSpPr/>
          <p:nvPr/>
        </p:nvSpPr>
        <p:spPr>
          <a:xfrm>
            <a:off x="6808634" y="4305300"/>
            <a:ext cx="2120900" cy="14160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Wheel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318187-36CD-0DAC-70EB-E599ABC8C4A3}"/>
              </a:ext>
            </a:extLst>
          </p:cNvPr>
          <p:cNvCxnSpPr>
            <a:cxnSpLocks/>
          </p:cNvCxnSpPr>
          <p:nvPr/>
        </p:nvCxnSpPr>
        <p:spPr>
          <a:xfrm>
            <a:off x="5257800" y="5013325"/>
            <a:ext cx="1282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6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883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의존성 주입 </a:t>
            </a:r>
            <a:r>
              <a:rPr lang="en-US" altLang="ko-KR" b="1" dirty="0"/>
              <a:t>(Dependency Injection, DI)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내가 의존하는 객체를 직접 생성하지 않고 밖에서 주입 받는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5C4A7C-B02B-E068-E48D-22A68E86FCE7}"/>
              </a:ext>
            </a:extLst>
          </p:cNvPr>
          <p:cNvSpPr/>
          <p:nvPr/>
        </p:nvSpPr>
        <p:spPr>
          <a:xfrm>
            <a:off x="7510628" y="4568966"/>
            <a:ext cx="1759974" cy="174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스프링 빈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D41DB107-9D81-5E59-1EF4-67D32D66CD18}"/>
              </a:ext>
            </a:extLst>
          </p:cNvPr>
          <p:cNvSpPr/>
          <p:nvPr/>
        </p:nvSpPr>
        <p:spPr>
          <a:xfrm>
            <a:off x="7510628" y="3514646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E0EEF2-004A-5F23-7C7B-1733253B86C5}"/>
              </a:ext>
            </a:extLst>
          </p:cNvPr>
          <p:cNvSpPr/>
          <p:nvPr/>
        </p:nvSpPr>
        <p:spPr>
          <a:xfrm>
            <a:off x="2041411" y="4665521"/>
            <a:ext cx="1561760" cy="6793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3D01FC-B203-A31F-122D-C5DCE8F083F1}"/>
              </a:ext>
            </a:extLst>
          </p:cNvPr>
          <p:cNvGrpSpPr/>
          <p:nvPr/>
        </p:nvGrpSpPr>
        <p:grpSpPr>
          <a:xfrm>
            <a:off x="5148942" y="3514646"/>
            <a:ext cx="545726" cy="818587"/>
            <a:chOff x="5148942" y="3514646"/>
            <a:chExt cx="545726" cy="818587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20C40DE-4EAD-EFC1-D9F7-2E63A24AA925}"/>
                </a:ext>
              </a:extLst>
            </p:cNvPr>
            <p:cNvSpPr/>
            <p:nvPr/>
          </p:nvSpPr>
          <p:spPr>
            <a:xfrm>
              <a:off x="5148942" y="3787508"/>
              <a:ext cx="545725" cy="54572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318D60-CA1F-C4B4-95F4-CF19DD347970}"/>
                </a:ext>
              </a:extLst>
            </p:cNvPr>
            <p:cNvSpPr/>
            <p:nvPr/>
          </p:nvSpPr>
          <p:spPr>
            <a:xfrm>
              <a:off x="5148943" y="3514646"/>
              <a:ext cx="545725" cy="545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013C9838-2EA3-40A5-35A1-0238C6EBF94B}"/>
              </a:ext>
            </a:extLst>
          </p:cNvPr>
          <p:cNvSpPr/>
          <p:nvPr/>
        </p:nvSpPr>
        <p:spPr>
          <a:xfrm>
            <a:off x="3016207" y="3251667"/>
            <a:ext cx="1561761" cy="808703"/>
          </a:xfrm>
          <a:prstGeom prst="wedgeRectCallout">
            <a:avLst>
              <a:gd name="adj1" fmla="val 64274"/>
              <a:gd name="adj2" fmla="val 3557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22239-99EA-3FFC-753B-EA37B0B965B8}"/>
              </a:ext>
            </a:extLst>
          </p:cNvPr>
          <p:cNvSpPr txBox="1"/>
          <p:nvPr/>
        </p:nvSpPr>
        <p:spPr>
          <a:xfrm>
            <a:off x="4983222" y="4384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스프링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989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4569 0.0854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9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883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스프링에서는 컨테이너에 저장된 빈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dirty="0"/>
              <a:t>과 빈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dirty="0"/>
              <a:t>사이의 의존성을</a:t>
            </a:r>
            <a:br>
              <a:rPr lang="en-US" altLang="ko-KR" dirty="0"/>
            </a:br>
            <a:r>
              <a:rPr lang="ko-KR" altLang="en-US" dirty="0"/>
              <a:t>프레임워크가 주입하는 것을 말한다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000" dirty="0"/>
              <a:t>Cf)	</a:t>
            </a:r>
            <a:r>
              <a:rPr lang="ko-KR" altLang="en-US" sz="2000" dirty="0"/>
              <a:t>빈이 아닌 객체에 빈을 자동으로 주입할 수는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스프링이 빈을 주입하려면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두 객체 모두 스프링에 의해 관리 </a:t>
            </a:r>
            <a:r>
              <a:rPr lang="en-US" altLang="ko-KR" sz="2000" dirty="0"/>
              <a:t>(=</a:t>
            </a:r>
            <a:r>
              <a:rPr lang="ko-KR" altLang="en-US" sz="2000" dirty="0"/>
              <a:t>빈으로 등록</a:t>
            </a:r>
            <a:r>
              <a:rPr lang="en-US" altLang="ko-KR" sz="2000" dirty="0"/>
              <a:t>) </a:t>
            </a:r>
            <a:r>
              <a:rPr lang="ko-KR" altLang="en-US" sz="2000" dirty="0"/>
              <a:t>되어야 하기 때문이다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341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89FF99-C120-827C-D479-47CB0F183F91}"/>
              </a:ext>
            </a:extLst>
          </p:cNvPr>
          <p:cNvSpPr/>
          <p:nvPr/>
        </p:nvSpPr>
        <p:spPr>
          <a:xfrm>
            <a:off x="1166527" y="2310427"/>
            <a:ext cx="9365227" cy="3547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C3643-C8C9-2E76-54E3-8BBA757C216E}"/>
              </a:ext>
            </a:extLst>
          </p:cNvPr>
          <p:cNvSpPr txBox="1"/>
          <p:nvPr/>
        </p:nvSpPr>
        <p:spPr>
          <a:xfrm>
            <a:off x="4908016" y="242227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BE4A4AA-8EF6-0709-2D57-F46BAF0332C9}"/>
              </a:ext>
            </a:extLst>
          </p:cNvPr>
          <p:cNvSpPr/>
          <p:nvPr/>
        </p:nvSpPr>
        <p:spPr>
          <a:xfrm>
            <a:off x="1322476" y="3664003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059FF3-3846-7BE3-0892-8EC4AF0E57C4}"/>
              </a:ext>
            </a:extLst>
          </p:cNvPr>
          <p:cNvSpPr/>
          <p:nvPr/>
        </p:nvSpPr>
        <p:spPr>
          <a:xfrm>
            <a:off x="4028029" y="4427252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4128C6-82E6-2776-8B5A-64FBC7314E21}"/>
              </a:ext>
            </a:extLst>
          </p:cNvPr>
          <p:cNvSpPr/>
          <p:nvPr/>
        </p:nvSpPr>
        <p:spPr>
          <a:xfrm>
            <a:off x="2060349" y="4854909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1C67F5-3FF5-C99D-D8B4-EAC31E339119}"/>
              </a:ext>
            </a:extLst>
          </p:cNvPr>
          <p:cNvSpPr/>
          <p:nvPr/>
        </p:nvSpPr>
        <p:spPr>
          <a:xfrm>
            <a:off x="2384531" y="247309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6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BBF319-95C7-AD9A-DE2E-C4DE5E332CC9}"/>
              </a:ext>
            </a:extLst>
          </p:cNvPr>
          <p:cNvSpPr/>
          <p:nvPr/>
        </p:nvSpPr>
        <p:spPr>
          <a:xfrm>
            <a:off x="6681825" y="487600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5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905F96-9E4E-30B6-9B3F-37A11622D664}"/>
              </a:ext>
            </a:extLst>
          </p:cNvPr>
          <p:cNvSpPr/>
          <p:nvPr/>
        </p:nvSpPr>
        <p:spPr>
          <a:xfrm>
            <a:off x="7613569" y="3752538"/>
            <a:ext cx="1759974" cy="10018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스프링 빈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03F0BE5-234C-F423-89D7-A79E5AF89D65}"/>
              </a:ext>
            </a:extLst>
          </p:cNvPr>
          <p:cNvSpPr/>
          <p:nvPr/>
        </p:nvSpPr>
        <p:spPr>
          <a:xfrm>
            <a:off x="7717457" y="3122760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17280F5-AB2C-CF48-8D03-33EE71EE04BF}"/>
              </a:ext>
            </a:extLst>
          </p:cNvPr>
          <p:cNvSpPr/>
          <p:nvPr/>
        </p:nvSpPr>
        <p:spPr>
          <a:xfrm>
            <a:off x="5082352" y="3038216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DDCE0EB3-42CF-25D4-AE4A-5221EEB5706C}"/>
              </a:ext>
            </a:extLst>
          </p:cNvPr>
          <p:cNvSpPr/>
          <p:nvPr/>
        </p:nvSpPr>
        <p:spPr>
          <a:xfrm>
            <a:off x="1392924" y="3002574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F0BEBA66-CCE4-16B8-3E1A-CEFF3A89D756}"/>
              </a:ext>
            </a:extLst>
          </p:cNvPr>
          <p:cNvSpPr/>
          <p:nvPr/>
        </p:nvSpPr>
        <p:spPr>
          <a:xfrm>
            <a:off x="4028029" y="3705047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</p:spTree>
    <p:extLst>
      <p:ext uri="{BB962C8B-B14F-4D97-AF65-F5344CB8AC3E}">
        <p14:creationId xmlns:p14="http://schemas.microsoft.com/office/powerpoint/2010/main" val="3909319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의존성을 주입 받는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2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원칙 중 하나인 </a:t>
            </a:r>
            <a:r>
              <a:rPr lang="en-US" altLang="ko-KR" b="1" dirty="0"/>
              <a:t>OCP</a:t>
            </a:r>
            <a:r>
              <a:rPr lang="en-US" altLang="ko-KR" sz="2000" b="1" dirty="0"/>
              <a:t>(Open Close Principle) </a:t>
            </a:r>
            <a:r>
              <a:rPr lang="ko-KR" altLang="en-US" b="1" dirty="0"/>
              <a:t>원칙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준수한다</a:t>
            </a:r>
            <a:r>
              <a:rPr lang="en-US" altLang="ko-KR" dirty="0"/>
              <a:t>. </a:t>
            </a:r>
            <a:r>
              <a:rPr lang="en-US" altLang="ko-KR" sz="2000" dirty="0"/>
              <a:t>(</a:t>
            </a:r>
            <a:r>
              <a:rPr lang="ko-KR" altLang="en-US" sz="2000" dirty="0"/>
              <a:t>필요한 객체를 내가 </a:t>
            </a:r>
            <a:r>
              <a:rPr lang="ko-KR" altLang="en-US" sz="2000" dirty="0" err="1"/>
              <a:t>하드코딩하지</a:t>
            </a:r>
            <a:r>
              <a:rPr lang="ko-KR" altLang="en-US" sz="2000" dirty="0"/>
              <a:t> 않기 때문에 </a:t>
            </a:r>
            <a:r>
              <a:rPr lang="ko-KR" altLang="en-US" sz="2000" b="1" dirty="0"/>
              <a:t>유지보수</a:t>
            </a:r>
            <a:r>
              <a:rPr lang="ko-KR" altLang="en-US" sz="2000" dirty="0"/>
              <a:t>하기 좋아진다</a:t>
            </a:r>
            <a:r>
              <a:rPr lang="en-US" altLang="ko-KR" sz="2000" dirty="0"/>
              <a:t>)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매번 필요한 객체를 생성하는 대신</a:t>
            </a:r>
            <a:r>
              <a:rPr lang="en-US" altLang="ko-KR" dirty="0"/>
              <a:t>, </a:t>
            </a:r>
            <a:r>
              <a:rPr lang="ko-KR" altLang="en-US" dirty="0"/>
              <a:t>생성해둔 객체를 사용하므로</a:t>
            </a:r>
            <a:br>
              <a:rPr lang="en-US" altLang="ko-KR" dirty="0"/>
            </a:br>
            <a:r>
              <a:rPr lang="ko-KR" altLang="en-US" b="1" dirty="0"/>
              <a:t>메모리를 효율적으로 사용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04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클래스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/>
              <a:t>bean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b="1" dirty="0" err="1"/>
              <a:t>MySubBean</a:t>
            </a:r>
            <a:r>
              <a:rPr lang="en-US" altLang="ko-KR" b="1" dirty="0"/>
              <a:t> </a:t>
            </a:r>
            <a:r>
              <a:rPr lang="ko-KR" altLang="en-US" dirty="0"/>
              <a:t>클래스를 생성 후 빈으로 등록한다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F66CC-3F07-1D93-0CD3-C118DBDF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43" y="2593258"/>
            <a:ext cx="3766689" cy="30111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BC9315-DD67-D403-A09F-41E0C87CA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75" y="2593258"/>
            <a:ext cx="3487996" cy="11626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121D46-1031-0079-63BE-E66F9083AE10}"/>
              </a:ext>
            </a:extLst>
          </p:cNvPr>
          <p:cNvSpPr/>
          <p:nvPr/>
        </p:nvSpPr>
        <p:spPr>
          <a:xfrm>
            <a:off x="5291681" y="2680345"/>
            <a:ext cx="1370376" cy="334998"/>
          </a:xfrm>
          <a:prstGeom prst="rect">
            <a:avLst/>
          </a:prstGeom>
          <a:solidFill>
            <a:srgbClr val="FFC000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08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클래스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err="1"/>
              <a:t>MyBean</a:t>
            </a:r>
            <a:r>
              <a:rPr lang="ko-KR" altLang="en-US" dirty="0"/>
              <a:t>에 </a:t>
            </a:r>
            <a:r>
              <a:rPr lang="en-US" altLang="ko-KR" b="1" dirty="0" err="1"/>
              <a:t>MySubBean</a:t>
            </a:r>
            <a:r>
              <a:rPr lang="en-US" altLang="ko-KR" b="1" dirty="0"/>
              <a:t> </a:t>
            </a:r>
            <a:r>
              <a:rPr lang="ko-KR" altLang="en-US" dirty="0"/>
              <a:t>의존성과 </a:t>
            </a:r>
            <a:r>
              <a:rPr lang="en-US" altLang="ko-KR" b="1" dirty="0"/>
              <a:t>@Getter</a:t>
            </a:r>
            <a:r>
              <a:rPr lang="ko-KR" altLang="en-US" dirty="0"/>
              <a:t>를 추가한다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2C481-B89F-1A98-9C92-3D172690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79" y="2658973"/>
            <a:ext cx="4369167" cy="268464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C4900A5-6665-DBE1-6ADF-26820D5F093F}"/>
              </a:ext>
            </a:extLst>
          </p:cNvPr>
          <p:cNvSpPr/>
          <p:nvPr/>
        </p:nvSpPr>
        <p:spPr>
          <a:xfrm>
            <a:off x="7139513" y="2542041"/>
            <a:ext cx="2243971" cy="88695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</a:rPr>
              <a:t>MyBean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D6E269-61D7-FCA5-8C8C-BED46625F9CA}"/>
              </a:ext>
            </a:extLst>
          </p:cNvPr>
          <p:cNvSpPr/>
          <p:nvPr/>
        </p:nvSpPr>
        <p:spPr>
          <a:xfrm>
            <a:off x="7139513" y="4590256"/>
            <a:ext cx="2243969" cy="11029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</a:rPr>
              <a:t>MySub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Bean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27C853-4096-152E-F889-871A5DE36B25}"/>
              </a:ext>
            </a:extLst>
          </p:cNvPr>
          <p:cNvCxnSpPr>
            <a:cxnSpLocks/>
          </p:cNvCxnSpPr>
          <p:nvPr/>
        </p:nvCxnSpPr>
        <p:spPr>
          <a:xfrm>
            <a:off x="8210850" y="3668485"/>
            <a:ext cx="0" cy="7511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047D-9E2D-4A15-6C92-D496FEA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6ED23-87E1-A54C-EDAF-94A637A6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225"/>
          </a:xfrm>
        </p:spPr>
        <p:txBody>
          <a:bodyPr>
            <a:norm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진영의 대표적인 </a:t>
            </a:r>
            <a:r>
              <a:rPr lang="ko-KR" altLang="en-US" dirty="0" err="1"/>
              <a:t>백엔드</a:t>
            </a:r>
            <a:r>
              <a:rPr lang="ko-KR" altLang="en-US" dirty="0"/>
              <a:t> 프레임워크</a:t>
            </a:r>
            <a:endParaRPr lang="en-US" altLang="ko-KR" dirty="0"/>
          </a:p>
          <a:p>
            <a:r>
              <a:rPr lang="ko-KR" altLang="en-US" b="1" dirty="0"/>
              <a:t>객체지향 원칙</a:t>
            </a:r>
            <a:r>
              <a:rPr lang="ko-KR" altLang="en-US" dirty="0"/>
              <a:t>을 지키면서 개발할 수 있도록 도와준다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252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어떤 객체에 다른 객체를 주입하려면</a:t>
            </a:r>
            <a:r>
              <a:rPr lang="en-US" altLang="ko-KR" dirty="0"/>
              <a:t>, </a:t>
            </a:r>
            <a:r>
              <a:rPr lang="ko-KR" altLang="en-US" dirty="0"/>
              <a:t>주입할 </a:t>
            </a:r>
            <a:r>
              <a:rPr lang="ko-KR" altLang="en-US" b="1" dirty="0"/>
              <a:t>통로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우리는 통로를 만들고</a:t>
            </a:r>
            <a:r>
              <a:rPr lang="en-US" altLang="ko-KR" dirty="0"/>
              <a:t>, </a:t>
            </a:r>
            <a:r>
              <a:rPr lang="ko-KR" altLang="en-US" dirty="0"/>
              <a:t>이 통로를 통해 주입해 달라고 </a:t>
            </a:r>
            <a:r>
              <a:rPr lang="ko-KR" altLang="en-US" b="1" dirty="0"/>
              <a:t>표시</a:t>
            </a:r>
            <a:r>
              <a:rPr lang="ko-KR" altLang="en-US" dirty="0"/>
              <a:t>해두면 프레임워크가 알아서 객체를 주입해준다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통로는 크게 생성자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메서드가 존재한다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표시를 남길 때는 </a:t>
            </a:r>
            <a:r>
              <a:rPr lang="en-US" altLang="ko-KR" b="1" dirty="0"/>
              <a:t>@Autowired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표시를 남긴다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135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생성자 주입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필드 주입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세터 주입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 주입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102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의존성이 바뀔 일이 없는 경우 안전하게 </a:t>
            </a:r>
            <a:r>
              <a:rPr lang="en-US" altLang="ko-KR" b="1" dirty="0"/>
              <a:t>final</a:t>
            </a:r>
            <a:r>
              <a:rPr lang="ko-KR" altLang="en-US" dirty="0"/>
              <a:t>로 선언한다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이때 </a:t>
            </a:r>
            <a:r>
              <a:rPr lang="en-US" altLang="ko-KR" dirty="0"/>
              <a:t>final </a:t>
            </a:r>
            <a:r>
              <a:rPr lang="ko-KR" altLang="en-US" dirty="0"/>
              <a:t>필드는 생성자를 통해 초기화되어야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EC1FD-AEC3-77BA-D643-5F7D992B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24" y="2996712"/>
            <a:ext cx="4369167" cy="31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7650C8-437E-5C0D-5C4D-95BF3A071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79" y="2996712"/>
            <a:ext cx="4382112" cy="34961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01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생성자에 </a:t>
            </a:r>
            <a:r>
              <a:rPr lang="en-US" altLang="ko-KR" b="1" dirty="0"/>
              <a:t>@Autowired</a:t>
            </a:r>
            <a:r>
              <a:rPr lang="en-US" altLang="ko-KR" dirty="0"/>
              <a:t> </a:t>
            </a:r>
            <a:r>
              <a:rPr lang="ko-KR" altLang="en-US" dirty="0"/>
              <a:t>을 사용하면</a:t>
            </a:r>
            <a:r>
              <a:rPr lang="en-US" altLang="ko-KR" dirty="0"/>
              <a:t>, </a:t>
            </a:r>
            <a:r>
              <a:rPr lang="ko-KR" altLang="en-US" dirty="0"/>
              <a:t>생성자를 통해 빈을 주입한다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만약 </a:t>
            </a:r>
            <a:r>
              <a:rPr lang="ko-KR" altLang="en-US" b="1" dirty="0"/>
              <a:t>생성자가 하나</a:t>
            </a:r>
            <a:r>
              <a:rPr lang="ko-KR" altLang="en-US" dirty="0"/>
              <a:t>만 있다면</a:t>
            </a:r>
            <a:r>
              <a:rPr lang="en-US" altLang="ko-KR" dirty="0"/>
              <a:t>, </a:t>
            </a:r>
            <a:r>
              <a:rPr lang="en-US" altLang="ko-KR" b="1" dirty="0"/>
              <a:t>@Autowired</a:t>
            </a:r>
            <a:r>
              <a:rPr lang="ko-KR" altLang="en-US" b="1" dirty="0"/>
              <a:t>를 생략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5912C-AAFE-40EF-65C5-541D111F2110}"/>
              </a:ext>
            </a:extLst>
          </p:cNvPr>
          <p:cNvSpPr/>
          <p:nvPr/>
        </p:nvSpPr>
        <p:spPr>
          <a:xfrm>
            <a:off x="1799304" y="5045229"/>
            <a:ext cx="1170039" cy="294967"/>
          </a:xfrm>
          <a:prstGeom prst="rect">
            <a:avLst/>
          </a:prstGeom>
          <a:solidFill>
            <a:srgbClr val="1E1F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@RequiredArgsConstructor</a:t>
            </a:r>
            <a:r>
              <a:rPr lang="ko-KR" altLang="en-US" dirty="0"/>
              <a:t>를 사용하면</a:t>
            </a:r>
            <a:br>
              <a:rPr lang="en-US" altLang="ko-KR" dirty="0"/>
            </a:br>
            <a:r>
              <a:rPr lang="ko-KR" altLang="en-US" dirty="0"/>
              <a:t>모든 </a:t>
            </a:r>
            <a:r>
              <a:rPr lang="en-US" altLang="ko-KR" dirty="0"/>
              <a:t>final </a:t>
            </a:r>
            <a:r>
              <a:rPr lang="ko-KR" altLang="en-US" dirty="0"/>
              <a:t>필드에 대한 생성자를 자동으로 만들어주어</a:t>
            </a:r>
            <a:br>
              <a:rPr lang="en-US" altLang="ko-KR" dirty="0"/>
            </a:br>
            <a:r>
              <a:rPr lang="ko-KR" altLang="en-US" b="1" dirty="0"/>
              <a:t>생성자 코드까지 생략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D55D7-DA66-5B0D-31B8-1B190108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37" y="3563937"/>
            <a:ext cx="507775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8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생성자 주입 방법을 정리하면 다음과 같다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필요한 의존성을 </a:t>
            </a:r>
            <a:r>
              <a:rPr lang="en-US" altLang="ko-KR" b="1" dirty="0"/>
              <a:t>final</a:t>
            </a:r>
            <a:r>
              <a:rPr lang="en-US" altLang="ko-KR" dirty="0"/>
              <a:t> </a:t>
            </a:r>
            <a:r>
              <a:rPr lang="ko-KR" altLang="en-US" dirty="0"/>
              <a:t>키워드를 사용해 추가한다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b="1" dirty="0"/>
              <a:t>@RequiredArgsConstructor</a:t>
            </a:r>
            <a:r>
              <a:rPr lang="ko-KR" altLang="en-US" dirty="0"/>
              <a:t>를 사용해 생성자를 추가한다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4982F2-2C1A-0ADD-E58C-C50A595F8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37" y="3563937"/>
            <a:ext cx="507775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주입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생성자를 통해 의존성이 주입되는지 </a:t>
            </a:r>
            <a:r>
              <a:rPr lang="ko-KR" altLang="en-US" b="1" dirty="0"/>
              <a:t>테스트</a:t>
            </a:r>
            <a:r>
              <a:rPr lang="ko-KR" altLang="en-US" dirty="0"/>
              <a:t>해보자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이때 스프링 빈을 의존성으로 주입했다면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객체가 갖고 있는 </a:t>
            </a:r>
            <a:r>
              <a:rPr lang="en-US" altLang="ko-KR" b="1" dirty="0" err="1"/>
              <a:t>MySubBean</a:t>
            </a:r>
            <a:r>
              <a:rPr lang="en-US" altLang="ko-KR" dirty="0"/>
              <a:t> </a:t>
            </a:r>
            <a:r>
              <a:rPr lang="ko-KR" altLang="en-US" dirty="0"/>
              <a:t>객체와</a:t>
            </a:r>
            <a:br>
              <a:rPr lang="en-US" altLang="ko-KR" dirty="0"/>
            </a:br>
            <a:r>
              <a:rPr lang="ko-KR" altLang="en-US" dirty="0"/>
              <a:t>스프링 컨테이너에 들어있는 </a:t>
            </a:r>
            <a:r>
              <a:rPr lang="en-US" altLang="ko-KR" b="1" dirty="0" err="1"/>
              <a:t>MySubBean</a:t>
            </a:r>
            <a:r>
              <a:rPr lang="ko-KR" altLang="en-US" dirty="0"/>
              <a:t> 객체는 동일할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485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주입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err="1"/>
              <a:t>BeanTest</a:t>
            </a:r>
            <a:r>
              <a:rPr lang="en-US" altLang="ko-KR" dirty="0"/>
              <a:t> </a:t>
            </a:r>
            <a:r>
              <a:rPr lang="ko-KR" altLang="en-US" dirty="0"/>
              <a:t>클래스에 의존성 테스트를 작성한다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795CA-E18B-14C5-4E28-0CBBE529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556"/>
          <a:stretch/>
        </p:blipFill>
        <p:spPr>
          <a:xfrm>
            <a:off x="1160306" y="2502347"/>
            <a:ext cx="6968933" cy="21767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6A1D54-68AC-F426-3022-04CBF68F7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06" y="4881783"/>
            <a:ext cx="4192280" cy="16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3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생성자 주입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필드 주입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세터 주입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 주입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6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필드에 바로 </a:t>
            </a:r>
            <a:r>
              <a:rPr lang="en-US" altLang="ko-KR" b="1" dirty="0"/>
              <a:t>@Autowired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sz="2000" dirty="0"/>
              <a:t>(final</a:t>
            </a:r>
            <a:r>
              <a:rPr lang="ko-KR" altLang="en-US" sz="2000" dirty="0"/>
              <a:t>은 사용</a:t>
            </a:r>
            <a:r>
              <a:rPr lang="en-US" altLang="ko-KR" sz="2000" dirty="0"/>
              <a:t> </a:t>
            </a:r>
            <a:r>
              <a:rPr lang="ko-KR" altLang="en-US" sz="2000" dirty="0"/>
              <a:t>불가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방식은 주로 </a:t>
            </a:r>
            <a:r>
              <a:rPr lang="ko-KR" altLang="en-US" b="1" dirty="0"/>
              <a:t>테스트 코드에서 사용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운영 코드에서 사용하면 </a:t>
            </a:r>
            <a:r>
              <a:rPr lang="en-US" altLang="ko-KR" sz="2000" dirty="0"/>
              <a:t>IDE</a:t>
            </a:r>
            <a:r>
              <a:rPr lang="ko-KR" altLang="en-US" sz="2000" dirty="0"/>
              <a:t>에서 경고를 띄운다</a:t>
            </a:r>
            <a:r>
              <a:rPr lang="en-US" altLang="ko-KR" sz="2000" dirty="0"/>
              <a:t>.)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80EA5-EC3E-DB35-81F6-F9734D00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53" y="3434575"/>
            <a:ext cx="4349460" cy="6398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05B67A-1FAE-5116-6A9E-7BC954C66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89" y="3429000"/>
            <a:ext cx="4819176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3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047D-9E2D-4A15-6C92-D496FEA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6ED23-87E1-A54C-EDAF-94A637A6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6045" cy="4721225"/>
          </a:xfrm>
        </p:spPr>
        <p:txBody>
          <a:bodyPr>
            <a:normAutofit/>
          </a:bodyPr>
          <a:lstStyle/>
          <a:p>
            <a:r>
              <a:rPr lang="ko-KR" altLang="en-US" dirty="0"/>
              <a:t>스프링 프레임워크를 사용하여 개발할 때</a:t>
            </a:r>
            <a:r>
              <a:rPr lang="en-US" altLang="ko-KR" dirty="0"/>
              <a:t>, </a:t>
            </a:r>
            <a:r>
              <a:rPr lang="ko-KR" altLang="en-US" dirty="0"/>
              <a:t>편의를 더해주는 도구</a:t>
            </a:r>
            <a:endParaRPr lang="en-US" altLang="ko-KR" dirty="0"/>
          </a:p>
          <a:p>
            <a:r>
              <a:rPr lang="ko-KR" altLang="en-US" dirty="0"/>
              <a:t>스프링으로 개발할 때는 </a:t>
            </a:r>
            <a:r>
              <a:rPr lang="ko-KR" altLang="en-US" b="1" dirty="0"/>
              <a:t>스프링 부트</a:t>
            </a:r>
            <a:r>
              <a:rPr lang="ko-KR" altLang="en-US" dirty="0"/>
              <a:t>를 </a:t>
            </a:r>
            <a:r>
              <a:rPr lang="ko-KR" altLang="en-US" b="1" dirty="0"/>
              <a:t>함께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436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주입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테스트에서 필드 주입을 하려면</a:t>
            </a:r>
            <a:r>
              <a:rPr lang="en-US" altLang="ko-KR" dirty="0"/>
              <a:t>, </a:t>
            </a:r>
            <a:r>
              <a:rPr lang="ko-KR" altLang="en-US" dirty="0"/>
              <a:t>테스트를 실행할 때 </a:t>
            </a:r>
            <a:br>
              <a:rPr lang="en-US" altLang="ko-KR" dirty="0"/>
            </a:br>
            <a:r>
              <a:rPr lang="ko-KR" altLang="en-US" dirty="0"/>
              <a:t>이미 스프링 컨테이너가 존재해야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이를 위해 </a:t>
            </a:r>
            <a:r>
              <a:rPr lang="en-US" altLang="ko-KR" b="1" dirty="0"/>
              <a:t>bean</a:t>
            </a:r>
            <a:r>
              <a:rPr lang="en-US" altLang="ko-KR" dirty="0"/>
              <a:t> </a:t>
            </a:r>
            <a:r>
              <a:rPr lang="ko-KR" altLang="en-US" dirty="0"/>
              <a:t>패키지에 새롭게 </a:t>
            </a:r>
            <a:r>
              <a:rPr lang="en-US" altLang="ko-KR" b="1" dirty="0"/>
              <a:t>BeanTest2</a:t>
            </a:r>
            <a:r>
              <a:rPr lang="en-US" altLang="ko-KR" dirty="0"/>
              <a:t> </a:t>
            </a:r>
            <a:r>
              <a:rPr lang="ko-KR" altLang="en-US" dirty="0"/>
              <a:t>클래스를 생성한다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E139C-78F9-8BAA-D4A3-ED0FE850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60" y="3562791"/>
            <a:ext cx="2542730" cy="21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15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주입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클래스에 </a:t>
            </a:r>
            <a:r>
              <a:rPr lang="en-US" altLang="ko-KR" b="1" dirty="0"/>
              <a:t>@SpringBootTest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</a:t>
            </a:r>
            <a:br>
              <a:rPr lang="en-US" altLang="ko-KR" dirty="0"/>
            </a:br>
            <a:r>
              <a:rPr lang="ko-KR" altLang="en-US" dirty="0"/>
              <a:t>어플리케이션에 있는 </a:t>
            </a:r>
            <a:r>
              <a:rPr lang="ko-KR" altLang="en-US" b="1" dirty="0"/>
              <a:t>모든 빈을 컨테이너에 등록</a:t>
            </a:r>
            <a:r>
              <a:rPr lang="ko-KR" altLang="en-US" dirty="0"/>
              <a:t>한 후 테스트한다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스프링 부트까지 실행시키므로</a:t>
            </a:r>
            <a:r>
              <a:rPr lang="en-US" altLang="ko-KR" dirty="0"/>
              <a:t>, </a:t>
            </a:r>
            <a:r>
              <a:rPr lang="ko-KR" altLang="en-US" b="1" dirty="0"/>
              <a:t>통합 테스트에도 사용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42435B-7C61-BF99-732F-908D58B2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91" y="3706359"/>
            <a:ext cx="3497802" cy="1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3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주입 </a:t>
            </a:r>
            <a:r>
              <a:rPr lang="en-US" altLang="ko-KR" dirty="0"/>
              <a:t>–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모든 빈이 컨테이너에 들어있는 상태에서 테스트를 진행하므로</a:t>
            </a:r>
            <a:br>
              <a:rPr lang="en-US" altLang="ko-KR" dirty="0"/>
            </a:br>
            <a:r>
              <a:rPr lang="ko-KR" altLang="en-US" dirty="0"/>
              <a:t>원하는 빈을 </a:t>
            </a:r>
            <a:r>
              <a:rPr lang="ko-KR" altLang="en-US" b="1" dirty="0"/>
              <a:t>필드 주입</a:t>
            </a:r>
            <a:r>
              <a:rPr lang="ko-KR" altLang="en-US" dirty="0"/>
              <a:t> 받아서 테스트할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0F8D1-0255-B47B-EF71-00535BD0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32" y="2877285"/>
            <a:ext cx="5909946" cy="36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5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스프링 빈과 컨테이너를 실제 개발에서는 어떻게 활용할까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5378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047D-9E2D-4A15-6C92-D496FEA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Layered Architecture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1E85D3-8E37-4B9D-67C1-C41FD0DFD97E}"/>
              </a:ext>
            </a:extLst>
          </p:cNvPr>
          <p:cNvGrpSpPr/>
          <p:nvPr/>
        </p:nvGrpSpPr>
        <p:grpSpPr>
          <a:xfrm>
            <a:off x="362033" y="2218915"/>
            <a:ext cx="10689424" cy="3651966"/>
            <a:chOff x="362033" y="2218915"/>
            <a:chExt cx="10689424" cy="365196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65FCA8-B142-80D1-0AD0-BEDA3C9742FE}"/>
                </a:ext>
              </a:extLst>
            </p:cNvPr>
            <p:cNvSpPr/>
            <p:nvPr/>
          </p:nvSpPr>
          <p:spPr>
            <a:xfrm>
              <a:off x="938982" y="2218915"/>
              <a:ext cx="2281086" cy="36519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컨트롤러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C9A372-92E5-3042-A1E7-F9CFD2BCC4C4}"/>
                </a:ext>
              </a:extLst>
            </p:cNvPr>
            <p:cNvSpPr/>
            <p:nvPr/>
          </p:nvSpPr>
          <p:spPr>
            <a:xfrm>
              <a:off x="3549445" y="2218915"/>
              <a:ext cx="2281086" cy="36519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서비스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30C725-B33B-C022-ACB6-8AB757A123BA}"/>
                </a:ext>
              </a:extLst>
            </p:cNvPr>
            <p:cNvSpPr/>
            <p:nvPr/>
          </p:nvSpPr>
          <p:spPr>
            <a:xfrm>
              <a:off x="6159908" y="2218915"/>
              <a:ext cx="2281086" cy="36519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chemeClr val="tx1"/>
                  </a:solidFill>
                </a:rPr>
                <a:t>레포지토리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BC1C39-EB3A-7A7A-0DB5-3E59FCC419B6}"/>
                </a:ext>
              </a:extLst>
            </p:cNvPr>
            <p:cNvSpPr/>
            <p:nvPr/>
          </p:nvSpPr>
          <p:spPr>
            <a:xfrm>
              <a:off x="8770371" y="2218915"/>
              <a:ext cx="2281086" cy="36519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DB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9B13125-00D8-A596-DD0A-5F43B7AF9D3B}"/>
                </a:ext>
              </a:extLst>
            </p:cNvPr>
            <p:cNvSpPr/>
            <p:nvPr/>
          </p:nvSpPr>
          <p:spPr>
            <a:xfrm>
              <a:off x="2910016" y="365866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A6DC59F2-98CF-1C86-0F56-96A82250E8E8}"/>
                </a:ext>
              </a:extLst>
            </p:cNvPr>
            <p:cNvSpPr/>
            <p:nvPr/>
          </p:nvSpPr>
          <p:spPr>
            <a:xfrm rot="10800000">
              <a:off x="2905972" y="402618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1615383-8CC5-FCCF-E902-08AA4B631592}"/>
                </a:ext>
              </a:extLst>
            </p:cNvPr>
            <p:cNvSpPr/>
            <p:nvPr/>
          </p:nvSpPr>
          <p:spPr>
            <a:xfrm>
              <a:off x="5520479" y="365866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7BC01781-C78A-CC31-4199-88F53F0787B1}"/>
                </a:ext>
              </a:extLst>
            </p:cNvPr>
            <p:cNvSpPr/>
            <p:nvPr/>
          </p:nvSpPr>
          <p:spPr>
            <a:xfrm rot="10800000">
              <a:off x="5516435" y="402618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FCAFF8FF-6937-05E1-46FC-E969A0281E0E}"/>
                </a:ext>
              </a:extLst>
            </p:cNvPr>
            <p:cNvSpPr/>
            <p:nvPr/>
          </p:nvSpPr>
          <p:spPr>
            <a:xfrm>
              <a:off x="8126897" y="365866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758E7468-E5CC-1CF9-C4E9-6DD162B135D4}"/>
                </a:ext>
              </a:extLst>
            </p:cNvPr>
            <p:cNvSpPr/>
            <p:nvPr/>
          </p:nvSpPr>
          <p:spPr>
            <a:xfrm rot="10800000">
              <a:off x="8122853" y="402618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D7BD271-3BE7-948E-BDC4-D7020778C64F}"/>
                </a:ext>
              </a:extLst>
            </p:cNvPr>
            <p:cNvSpPr/>
            <p:nvPr/>
          </p:nvSpPr>
          <p:spPr>
            <a:xfrm>
              <a:off x="7885471" y="2726085"/>
              <a:ext cx="1396181" cy="8087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엔티티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114CBBE-11CA-FC40-E285-2B97FCBBB6B9}"/>
                </a:ext>
              </a:extLst>
            </p:cNvPr>
            <p:cNvSpPr/>
            <p:nvPr/>
          </p:nvSpPr>
          <p:spPr>
            <a:xfrm>
              <a:off x="5291062" y="2726085"/>
              <a:ext cx="1396181" cy="8087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엔티티</a:t>
              </a:r>
              <a:endParaRPr lang="en-US" altLang="ko-KR" dirty="0"/>
            </a:p>
            <a:p>
              <a:pPr algn="ctr"/>
              <a:r>
                <a:rPr lang="en-US" altLang="ko-KR" dirty="0"/>
                <a:t>DTO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CEFA806-583D-E288-19CE-5F8F34BCD1FD}"/>
                </a:ext>
              </a:extLst>
            </p:cNvPr>
            <p:cNvSpPr/>
            <p:nvPr/>
          </p:nvSpPr>
          <p:spPr>
            <a:xfrm>
              <a:off x="2686666" y="2726085"/>
              <a:ext cx="1396181" cy="8087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DTO</a:t>
              </a:r>
              <a:endParaRPr lang="ko-KR" altLang="en-US" dirty="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D3DD4F9B-ACA8-9619-F66F-15FCA738B2A4}"/>
                </a:ext>
              </a:extLst>
            </p:cNvPr>
            <p:cNvSpPr/>
            <p:nvPr/>
          </p:nvSpPr>
          <p:spPr>
            <a:xfrm>
              <a:off x="366077" y="365866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52279B39-3009-9A60-5DCC-6A533FF9C4D7}"/>
                </a:ext>
              </a:extLst>
            </p:cNvPr>
            <p:cNvSpPr/>
            <p:nvPr/>
          </p:nvSpPr>
          <p:spPr>
            <a:xfrm rot="10800000">
              <a:off x="362033" y="4026185"/>
              <a:ext cx="945437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340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7A90-F838-4B45-CDD6-E034C4D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Layered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406A8-C181-29C7-6829-4D99FB15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컨트롤러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클라이언트의 요청을 받고</a:t>
            </a:r>
            <a:r>
              <a:rPr lang="en-US" altLang="ko-KR" dirty="0"/>
              <a:t>, </a:t>
            </a:r>
            <a:r>
              <a:rPr lang="ko-KR" altLang="en-US" dirty="0"/>
              <a:t>응답을 보내는 계층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DTO</a:t>
            </a:r>
            <a:r>
              <a:rPr lang="en-US" altLang="ko-KR" dirty="0"/>
              <a:t> (Data Transfer Object)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</a:t>
            </a:r>
            <a:br>
              <a:rPr lang="en-US" altLang="ko-KR" dirty="0"/>
            </a:br>
            <a:r>
              <a:rPr lang="ko-KR" altLang="en-US" b="1" dirty="0"/>
              <a:t>서비스 계층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데이터를 주고받는다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479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7A90-F838-4B45-CDD6-E034C4D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Layered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406A8-C181-29C7-6829-4D99FB15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서비스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어플리케이션의 비즈니스 로직이 담기는 계층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레포지토리</a:t>
            </a:r>
            <a:r>
              <a:rPr lang="ko-KR" altLang="en-US" b="1" dirty="0"/>
              <a:t> 계층</a:t>
            </a:r>
            <a:r>
              <a:rPr lang="ko-KR" altLang="en-US" dirty="0"/>
              <a:t>과 소통하며 </a:t>
            </a:r>
            <a:r>
              <a:rPr lang="ko-KR" altLang="en-US" b="1" dirty="0"/>
              <a:t>엔티티</a:t>
            </a:r>
            <a:r>
              <a:rPr lang="en-US" altLang="ko-KR" b="1" dirty="0"/>
              <a:t>, </a:t>
            </a:r>
            <a:r>
              <a:rPr lang="ko-KR" altLang="en-US" b="1" dirty="0"/>
              <a:t>또는 </a:t>
            </a:r>
            <a:r>
              <a:rPr lang="en-US" altLang="ko-KR" b="1" dirty="0"/>
              <a:t>DTO</a:t>
            </a:r>
            <a:r>
              <a:rPr lang="ko-KR" altLang="en-US" dirty="0"/>
              <a:t>로 소통한다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761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7A90-F838-4B45-CDD6-E034C4D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Layered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406A8-C181-29C7-6829-4D99FB15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 err="1"/>
              <a:t>레포지토리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DB</a:t>
            </a:r>
            <a:r>
              <a:rPr lang="ko-KR" altLang="en-US" dirty="0"/>
              <a:t>와 소통하며 데이터를 조작하는 계층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서비스 계층이 결정한 비즈니스 로직을 실제 </a:t>
            </a:r>
            <a:r>
              <a:rPr lang="en-US" altLang="ko-KR" dirty="0"/>
              <a:t>DB</a:t>
            </a:r>
            <a:r>
              <a:rPr lang="ko-KR" altLang="en-US" dirty="0"/>
              <a:t>에 적용한다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180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컨트롤러</a:t>
            </a:r>
            <a:r>
              <a:rPr lang="en-US" altLang="ko-KR" b="1" dirty="0"/>
              <a:t>, </a:t>
            </a:r>
            <a:r>
              <a:rPr lang="ko-KR" altLang="en-US" b="1" dirty="0"/>
              <a:t>서비스</a:t>
            </a:r>
            <a:r>
              <a:rPr lang="en-US" altLang="ko-KR" b="1" dirty="0"/>
              <a:t>, </a:t>
            </a:r>
            <a:r>
              <a:rPr lang="ko-KR" altLang="en-US" b="1" dirty="0" err="1"/>
              <a:t>레포지토리</a:t>
            </a:r>
            <a:r>
              <a:rPr lang="ko-KR" altLang="en-US" dirty="0" err="1"/>
              <a:t>는</a:t>
            </a:r>
            <a:r>
              <a:rPr lang="ko-KR" altLang="en-US" dirty="0"/>
              <a:t> 스프링 빈으로 등록한다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매번 새로운 객체를 생성할 필요가 없고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객체지향 원칙을 준수하며 의존성을 관리할 수 있기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866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9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스프링 빈 </a:t>
            </a:r>
            <a:r>
              <a:rPr lang="en-US" altLang="ko-KR" dirty="0"/>
              <a:t>		= </a:t>
            </a:r>
            <a:r>
              <a:rPr lang="ko-KR" altLang="en-US" dirty="0"/>
              <a:t>공동으로 사용할 </a:t>
            </a:r>
            <a:r>
              <a:rPr lang="ko-KR" altLang="en-US" b="1" dirty="0">
                <a:solidFill>
                  <a:schemeClr val="accent2"/>
                </a:solidFill>
              </a:rPr>
              <a:t>하나의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객체</a:t>
            </a:r>
            <a:endParaRPr lang="en-US" altLang="ko-KR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스프링 컨테이너 </a:t>
            </a:r>
            <a:r>
              <a:rPr lang="en-US" altLang="ko-KR" dirty="0"/>
              <a:t>	= </a:t>
            </a:r>
            <a:r>
              <a:rPr lang="ko-KR" altLang="en-US" dirty="0"/>
              <a:t>빈을 저장하는 공용 </a:t>
            </a:r>
            <a:r>
              <a:rPr lang="ko-KR" altLang="en-US" b="1" dirty="0">
                <a:solidFill>
                  <a:schemeClr val="accent2"/>
                </a:solidFill>
              </a:rPr>
              <a:t>공간</a:t>
            </a:r>
            <a:endParaRPr lang="en-US" altLang="ko-KR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의존성 주입 </a:t>
            </a:r>
            <a:r>
              <a:rPr lang="en-US" altLang="ko-KR" dirty="0"/>
              <a:t>		= </a:t>
            </a:r>
            <a:r>
              <a:rPr lang="ko-KR" altLang="en-US" dirty="0"/>
              <a:t>프레임워크가 필요한 빈을 주입하는 것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컨테이너에 빈을 </a:t>
            </a:r>
            <a:r>
              <a:rPr lang="ko-KR" altLang="en-US" b="1" dirty="0"/>
              <a:t>저장</a:t>
            </a:r>
            <a:r>
              <a:rPr lang="ko-KR" altLang="en-US" dirty="0"/>
              <a:t>하는 방법 </a:t>
            </a:r>
            <a:r>
              <a:rPr lang="en-US" altLang="ko-KR" dirty="0"/>
              <a:t>	  	: </a:t>
            </a:r>
            <a:r>
              <a:rPr lang="ko-KR" altLang="en-US" dirty="0"/>
              <a:t>설정 파일 </a:t>
            </a:r>
            <a:r>
              <a:rPr lang="en-US" altLang="ko-KR" dirty="0"/>
              <a:t>/ </a:t>
            </a:r>
            <a:r>
              <a:rPr lang="ko-KR" altLang="en-US" b="1" u="sng" dirty="0"/>
              <a:t>컴포넌트 스캔</a:t>
            </a:r>
            <a:endParaRPr lang="en-US" altLang="ko-KR" b="1" u="sng" dirty="0"/>
          </a:p>
          <a:p>
            <a:pPr>
              <a:lnSpc>
                <a:spcPct val="100000"/>
              </a:lnSpc>
            </a:pPr>
            <a:r>
              <a:rPr lang="ko-KR" altLang="en-US" dirty="0"/>
              <a:t>컨테이너에서 빈을 </a:t>
            </a:r>
            <a:r>
              <a:rPr lang="ko-KR" altLang="en-US" b="1" dirty="0" err="1"/>
              <a:t>주입</a:t>
            </a:r>
            <a:r>
              <a:rPr lang="ko-KR" altLang="en-US" dirty="0" err="1"/>
              <a:t>받는</a:t>
            </a:r>
            <a:r>
              <a:rPr lang="ko-KR" altLang="en-US" dirty="0"/>
              <a:t> 방법</a:t>
            </a:r>
            <a:r>
              <a:rPr lang="en-US" altLang="ko-KR" dirty="0"/>
              <a:t>	: </a:t>
            </a:r>
            <a:r>
              <a:rPr lang="ko-KR" altLang="en-US" b="1" u="sng" dirty="0"/>
              <a:t>생성자 주입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필드 주입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9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047D-9E2D-4A15-6C92-D496FEA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어플리케이션 구조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EBDEB9-C910-AB10-5BB3-086C3826BD57}"/>
              </a:ext>
            </a:extLst>
          </p:cNvPr>
          <p:cNvSpPr/>
          <p:nvPr/>
        </p:nvSpPr>
        <p:spPr>
          <a:xfrm>
            <a:off x="4095136" y="2446181"/>
            <a:ext cx="1170039" cy="37559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내장 </a:t>
            </a:r>
            <a:r>
              <a:rPr lang="en-US" altLang="ko-KR" b="1" dirty="0">
                <a:solidFill>
                  <a:sysClr val="windowText" lastClr="000000"/>
                </a:solidFill>
              </a:rPr>
              <a:t>tomcat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BDC902-C303-EDE5-62D5-02CFCE688E74}"/>
              </a:ext>
            </a:extLst>
          </p:cNvPr>
          <p:cNvSpPr/>
          <p:nvPr/>
        </p:nvSpPr>
        <p:spPr>
          <a:xfrm>
            <a:off x="5481485" y="2446182"/>
            <a:ext cx="2612460" cy="3755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7EFF447-F4B9-B90A-9B6F-BFC7DDFB760C}"/>
              </a:ext>
            </a:extLst>
          </p:cNvPr>
          <p:cNvGrpSpPr/>
          <p:nvPr/>
        </p:nvGrpSpPr>
        <p:grpSpPr>
          <a:xfrm>
            <a:off x="1316431" y="2820011"/>
            <a:ext cx="2406650" cy="718582"/>
            <a:chOff x="1211621" y="2885043"/>
            <a:chExt cx="2406650" cy="718582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AA0C7C94-5888-4319-26F2-BC5E68798AA3}"/>
                </a:ext>
              </a:extLst>
            </p:cNvPr>
            <p:cNvSpPr/>
            <p:nvPr/>
          </p:nvSpPr>
          <p:spPr>
            <a:xfrm>
              <a:off x="1211621" y="3254375"/>
              <a:ext cx="2406650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BB031D-B6D6-C6E3-746E-A491897CFF4B}"/>
                </a:ext>
              </a:extLst>
            </p:cNvPr>
            <p:cNvSpPr txBox="1"/>
            <p:nvPr/>
          </p:nvSpPr>
          <p:spPr>
            <a:xfrm>
              <a:off x="1595587" y="2885043"/>
              <a:ext cx="1638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GET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en-US" altLang="ko-KR" dirty="0" err="1"/>
                <a:t>todo</a:t>
              </a:r>
              <a:r>
                <a:rPr lang="en-US" altLang="ko-KR" dirty="0"/>
                <a:t>/list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3E8186-98CC-E8D7-6BA3-0552A7107603}"/>
              </a:ext>
            </a:extLst>
          </p:cNvPr>
          <p:cNvGrpSpPr/>
          <p:nvPr/>
        </p:nvGrpSpPr>
        <p:grpSpPr>
          <a:xfrm>
            <a:off x="5909441" y="3169261"/>
            <a:ext cx="1759974" cy="1245503"/>
            <a:chOff x="5648886" y="3244334"/>
            <a:chExt cx="1759974" cy="12455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B5F81-0A70-11BC-4D17-30C997B61B43}"/>
                </a:ext>
              </a:extLst>
            </p:cNvPr>
            <p:cNvSpPr txBox="1"/>
            <p:nvPr/>
          </p:nvSpPr>
          <p:spPr>
            <a:xfrm>
              <a:off x="5732927" y="3244334"/>
              <a:ext cx="1638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GET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en-US" altLang="ko-KR" dirty="0" err="1"/>
                <a:t>todo</a:t>
              </a:r>
              <a:r>
                <a:rPr lang="en-US" altLang="ko-KR" dirty="0"/>
                <a:t>/list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38DA5DD-1733-A1F0-06EA-A2A6373CA58C}"/>
                </a:ext>
              </a:extLst>
            </p:cNvPr>
            <p:cNvSpPr/>
            <p:nvPr/>
          </p:nvSpPr>
          <p:spPr>
            <a:xfrm>
              <a:off x="5648886" y="3681134"/>
              <a:ext cx="1759974" cy="80870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</a:rPr>
                <a:t>전용</a:t>
              </a:r>
              <a:endParaRPr lang="en-US" altLang="ko-KR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</a:rPr>
                <a:t>컨트롤러</a:t>
              </a:r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47E55-685C-C099-7EDB-2A594F4F8BB6}"/>
              </a:ext>
            </a:extLst>
          </p:cNvPr>
          <p:cNvSpPr/>
          <p:nvPr/>
        </p:nvSpPr>
        <p:spPr>
          <a:xfrm rot="1925371">
            <a:off x="4976938" y="3578377"/>
            <a:ext cx="945437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5FED8-60C6-F921-3A91-33B1EBE90F0F}"/>
              </a:ext>
            </a:extLst>
          </p:cNvPr>
          <p:cNvSpPr txBox="1"/>
          <p:nvPr/>
        </p:nvSpPr>
        <p:spPr>
          <a:xfrm>
            <a:off x="5846591" y="253072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7F4FA9-E030-89C9-9A9A-B75F02528579}"/>
              </a:ext>
            </a:extLst>
          </p:cNvPr>
          <p:cNvSpPr/>
          <p:nvPr/>
        </p:nvSpPr>
        <p:spPr>
          <a:xfrm>
            <a:off x="9045230" y="3612388"/>
            <a:ext cx="1759974" cy="8087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DB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51C2E3D-F40A-3942-C157-F484D5786C0B}"/>
              </a:ext>
            </a:extLst>
          </p:cNvPr>
          <p:cNvSpPr/>
          <p:nvPr/>
        </p:nvSpPr>
        <p:spPr>
          <a:xfrm rot="12053974">
            <a:off x="4808930" y="5332377"/>
            <a:ext cx="91249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B350CC-0EFB-DF61-E258-A3C7AAC7A5D8}"/>
              </a:ext>
            </a:extLst>
          </p:cNvPr>
          <p:cNvGrpSpPr/>
          <p:nvPr/>
        </p:nvGrpSpPr>
        <p:grpSpPr>
          <a:xfrm>
            <a:off x="1316431" y="4647193"/>
            <a:ext cx="2406650" cy="718582"/>
            <a:chOff x="1211621" y="4712225"/>
            <a:chExt cx="2406650" cy="71858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FA7C8002-A146-0BAE-5C56-577914452360}"/>
                </a:ext>
              </a:extLst>
            </p:cNvPr>
            <p:cNvSpPr/>
            <p:nvPr/>
          </p:nvSpPr>
          <p:spPr>
            <a:xfrm rot="10800000">
              <a:off x="1211621" y="5081557"/>
              <a:ext cx="2406650" cy="3492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00D48B-D3CC-1078-5889-9E5C6AC8DA08}"/>
                </a:ext>
              </a:extLst>
            </p:cNvPr>
            <p:cNvSpPr txBox="1"/>
            <p:nvPr/>
          </p:nvSpPr>
          <p:spPr>
            <a:xfrm>
              <a:off x="1595587" y="4712225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Todo</a:t>
              </a:r>
              <a:r>
                <a:rPr lang="ko-KR" altLang="en-US" dirty="0"/>
                <a:t> </a:t>
              </a:r>
              <a:r>
                <a:rPr lang="en-US" altLang="ko-KR" dirty="0"/>
                <a:t>JSON data</a:t>
              </a:r>
              <a:endParaRPr lang="ko-KR" altLang="en-US" dirty="0"/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4802956-325A-F741-5284-A856862B84E6}"/>
              </a:ext>
            </a:extLst>
          </p:cNvPr>
          <p:cNvSpPr/>
          <p:nvPr/>
        </p:nvSpPr>
        <p:spPr>
          <a:xfrm>
            <a:off x="7837536" y="3697994"/>
            <a:ext cx="945437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BD62F2D-0588-2D23-D8C5-C5B37721852F}"/>
              </a:ext>
            </a:extLst>
          </p:cNvPr>
          <p:cNvSpPr/>
          <p:nvPr/>
        </p:nvSpPr>
        <p:spPr>
          <a:xfrm rot="10800000">
            <a:off x="7833492" y="4065514"/>
            <a:ext cx="945437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F0599D9-6D4C-F521-83DF-4D3CB80870AE}"/>
              </a:ext>
            </a:extLst>
          </p:cNvPr>
          <p:cNvSpPr/>
          <p:nvPr/>
        </p:nvSpPr>
        <p:spPr>
          <a:xfrm>
            <a:off x="5909441" y="5275931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JSON</a:t>
            </a: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컨버터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66C4F83-9CFC-64BD-05F4-5AD6A7C856B8}"/>
              </a:ext>
            </a:extLst>
          </p:cNvPr>
          <p:cNvSpPr/>
          <p:nvPr/>
        </p:nvSpPr>
        <p:spPr>
          <a:xfrm rot="5400000">
            <a:off x="6464041" y="4682814"/>
            <a:ext cx="647345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0C25F4-3390-CC0B-CADE-2255AFA3E8A3}"/>
              </a:ext>
            </a:extLst>
          </p:cNvPr>
          <p:cNvSpPr/>
          <p:nvPr/>
        </p:nvSpPr>
        <p:spPr>
          <a:xfrm>
            <a:off x="3878825" y="1930708"/>
            <a:ext cx="4434349" cy="456216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75062-7EC5-7BC3-1587-94A8D8F90553}"/>
              </a:ext>
            </a:extLst>
          </p:cNvPr>
          <p:cNvSpPr txBox="1"/>
          <p:nvPr/>
        </p:nvSpPr>
        <p:spPr>
          <a:xfrm>
            <a:off x="5283191" y="195489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부트</a:t>
            </a:r>
          </a:p>
        </p:txBody>
      </p:sp>
    </p:spTree>
    <p:extLst>
      <p:ext uri="{BB962C8B-B14F-4D97-AF65-F5344CB8AC3E}">
        <p14:creationId xmlns:p14="http://schemas.microsoft.com/office/powerpoint/2010/main" val="19001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8" grpId="0" animBg="1"/>
      <p:bldP spid="19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스프링 계층 구조를 구성하는 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레포지토리를</a:t>
            </a:r>
            <a:br>
              <a:rPr lang="en-US" altLang="ko-KR" dirty="0"/>
            </a:br>
            <a:r>
              <a:rPr lang="ko-KR" altLang="en-US" dirty="0"/>
              <a:t>직접 빈으로 등록하고 의존성을 주입해봅니다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자세한 내용은 </a:t>
            </a:r>
            <a:r>
              <a:rPr lang="ko-KR" altLang="en-US" dirty="0" err="1"/>
              <a:t>노션</a:t>
            </a:r>
            <a:r>
              <a:rPr lang="ko-KR" altLang="en-US" dirty="0"/>
              <a:t> 과제 명세를 참고해주세요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211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축제 재밌게 즐기세요</a:t>
            </a:r>
            <a:r>
              <a:rPr lang="en-US" altLang="ko-KR"/>
              <a:t>~!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605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</a:t>
            </a:r>
            <a:r>
              <a:rPr lang="en-US" altLang="ko-KR" sz="3600" dirty="0"/>
              <a:t>(Spring Bean)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 전역에서 사용할 </a:t>
            </a:r>
            <a:r>
              <a:rPr lang="ko-KR" altLang="en-US" b="1" dirty="0"/>
              <a:t>공용 </a:t>
            </a:r>
            <a:r>
              <a:rPr lang="ko-KR" altLang="en-US" b="1" u="sng" dirty="0">
                <a:solidFill>
                  <a:schemeClr val="accent2"/>
                </a:solidFill>
              </a:rPr>
              <a:t>객체</a:t>
            </a:r>
            <a:endParaRPr lang="en-US" altLang="ko-KR" b="1" u="sng" dirty="0">
              <a:solidFill>
                <a:schemeClr val="accent2"/>
              </a:solidFill>
            </a:endParaRPr>
          </a:p>
          <a:p>
            <a:r>
              <a:rPr lang="ko-KR" altLang="en-US" b="1" dirty="0"/>
              <a:t>스프링 컨테이너</a:t>
            </a:r>
            <a:r>
              <a:rPr lang="ko-KR" altLang="en-US" dirty="0"/>
              <a:t>라고 하는 공용 창고에 </a:t>
            </a:r>
            <a:r>
              <a:rPr lang="ko-KR" altLang="en-US" b="1" dirty="0"/>
              <a:t>빈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객체</a:t>
            </a:r>
            <a:r>
              <a:rPr lang="en-US" altLang="ko-KR" sz="1800" b="1" dirty="0"/>
              <a:t>)</a:t>
            </a:r>
            <a:r>
              <a:rPr lang="ko-KR" altLang="en-US" dirty="0"/>
              <a:t>을 저장해두고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필요한 빈을 컨테이너에서 받아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1D1FC-41C7-E77C-A844-9E09885F26B6}"/>
              </a:ext>
            </a:extLst>
          </p:cNvPr>
          <p:cNvSpPr/>
          <p:nvPr/>
        </p:nvSpPr>
        <p:spPr>
          <a:xfrm>
            <a:off x="1253612" y="3555949"/>
            <a:ext cx="9365227" cy="2846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BDD03-326B-9B22-8ACA-B980FE1DCF8E}"/>
              </a:ext>
            </a:extLst>
          </p:cNvPr>
          <p:cNvSpPr txBox="1"/>
          <p:nvPr/>
        </p:nvSpPr>
        <p:spPr>
          <a:xfrm>
            <a:off x="4995101" y="36319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C9A179-143A-E9B1-A18F-E13632B2388F}"/>
              </a:ext>
            </a:extLst>
          </p:cNvPr>
          <p:cNvSpPr/>
          <p:nvPr/>
        </p:nvSpPr>
        <p:spPr>
          <a:xfrm>
            <a:off x="1480010" y="4170465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725075-03BF-A5F2-5013-39F1E3082CB1}"/>
              </a:ext>
            </a:extLst>
          </p:cNvPr>
          <p:cNvSpPr/>
          <p:nvPr/>
        </p:nvSpPr>
        <p:spPr>
          <a:xfrm>
            <a:off x="1480010" y="474398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1BD8F2-32B9-F8C8-9C1E-D0271AE953E9}"/>
              </a:ext>
            </a:extLst>
          </p:cNvPr>
          <p:cNvSpPr/>
          <p:nvPr/>
        </p:nvSpPr>
        <p:spPr>
          <a:xfrm>
            <a:off x="1480010" y="529863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9F4383-1AA1-D0B9-A798-F4C8370FA6AA}"/>
              </a:ext>
            </a:extLst>
          </p:cNvPr>
          <p:cNvSpPr/>
          <p:nvPr/>
        </p:nvSpPr>
        <p:spPr>
          <a:xfrm>
            <a:off x="3450149" y="529863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6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EB50D2-1F49-4ADA-C8DB-0556E5ADB0C4}"/>
              </a:ext>
            </a:extLst>
          </p:cNvPr>
          <p:cNvSpPr/>
          <p:nvPr/>
        </p:nvSpPr>
        <p:spPr>
          <a:xfrm>
            <a:off x="3450149" y="474398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5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396F50-E1A4-3AF3-D881-5473BD73DF60}"/>
              </a:ext>
            </a:extLst>
          </p:cNvPr>
          <p:cNvSpPr/>
          <p:nvPr/>
        </p:nvSpPr>
        <p:spPr>
          <a:xfrm>
            <a:off x="7700654" y="4296824"/>
            <a:ext cx="1759974" cy="10018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스프링 빈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35518C4D-571C-69E0-C723-C8AF6FF2E402}"/>
              </a:ext>
            </a:extLst>
          </p:cNvPr>
          <p:cNvSpPr/>
          <p:nvPr/>
        </p:nvSpPr>
        <p:spPr>
          <a:xfrm>
            <a:off x="7551174" y="3264649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FCA181-B63B-9B16-6D05-A78BAB5B70E3}"/>
              </a:ext>
            </a:extLst>
          </p:cNvPr>
          <p:cNvSpPr/>
          <p:nvPr/>
        </p:nvSpPr>
        <p:spPr>
          <a:xfrm>
            <a:off x="3450149" y="4186404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34675 0.122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</a:t>
            </a:r>
            <a:r>
              <a:rPr lang="en-US" altLang="ko-KR" sz="3600" dirty="0"/>
              <a:t>(Spring Bean)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필요한 빈은 스프링 프레임워크가 자동으로 가져다 준다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이때 </a:t>
            </a:r>
            <a:r>
              <a:rPr lang="ko-KR" altLang="en-US" b="1" dirty="0"/>
              <a:t>빈을 요구하는 객체도 스프링 빈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빈이 아닌 객체가 빈을 요구해도 프레임워크가 자동으로 </a:t>
            </a:r>
            <a:r>
              <a:rPr lang="ko-KR" altLang="en-US" sz="2000" dirty="0" err="1"/>
              <a:t>가져다주지는</a:t>
            </a:r>
            <a:r>
              <a:rPr lang="ko-KR" altLang="en-US" sz="2000" dirty="0"/>
              <a:t> 못한다</a:t>
            </a:r>
            <a:r>
              <a:rPr lang="en-US" altLang="ko-KR" sz="2000" dirty="0"/>
              <a:t>.)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1D1FC-41C7-E77C-A844-9E09885F26B6}"/>
              </a:ext>
            </a:extLst>
          </p:cNvPr>
          <p:cNvSpPr/>
          <p:nvPr/>
        </p:nvSpPr>
        <p:spPr>
          <a:xfrm>
            <a:off x="1253612" y="3555949"/>
            <a:ext cx="9365227" cy="2846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BDD03-326B-9B22-8ACA-B980FE1DCF8E}"/>
              </a:ext>
            </a:extLst>
          </p:cNvPr>
          <p:cNvSpPr txBox="1"/>
          <p:nvPr/>
        </p:nvSpPr>
        <p:spPr>
          <a:xfrm>
            <a:off x="4995101" y="36319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C9A179-143A-E9B1-A18F-E13632B2388F}"/>
              </a:ext>
            </a:extLst>
          </p:cNvPr>
          <p:cNvSpPr/>
          <p:nvPr/>
        </p:nvSpPr>
        <p:spPr>
          <a:xfrm>
            <a:off x="1480010" y="4170465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725075-03BF-A5F2-5013-39F1E3082CB1}"/>
              </a:ext>
            </a:extLst>
          </p:cNvPr>
          <p:cNvSpPr/>
          <p:nvPr/>
        </p:nvSpPr>
        <p:spPr>
          <a:xfrm>
            <a:off x="1480010" y="474398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1BD8F2-32B9-F8C8-9C1E-D0271AE953E9}"/>
              </a:ext>
            </a:extLst>
          </p:cNvPr>
          <p:cNvSpPr/>
          <p:nvPr/>
        </p:nvSpPr>
        <p:spPr>
          <a:xfrm>
            <a:off x="1480010" y="529863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9F4383-1AA1-D0B9-A798-F4C8370FA6AA}"/>
              </a:ext>
            </a:extLst>
          </p:cNvPr>
          <p:cNvSpPr/>
          <p:nvPr/>
        </p:nvSpPr>
        <p:spPr>
          <a:xfrm>
            <a:off x="3450149" y="529863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6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EB50D2-1F49-4ADA-C8DB-0556E5ADB0C4}"/>
              </a:ext>
            </a:extLst>
          </p:cNvPr>
          <p:cNvSpPr/>
          <p:nvPr/>
        </p:nvSpPr>
        <p:spPr>
          <a:xfrm>
            <a:off x="3450149" y="4743987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5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396F50-E1A4-3AF3-D881-5473BD73DF60}"/>
              </a:ext>
            </a:extLst>
          </p:cNvPr>
          <p:cNvSpPr/>
          <p:nvPr/>
        </p:nvSpPr>
        <p:spPr>
          <a:xfrm>
            <a:off x="7700654" y="4296824"/>
            <a:ext cx="1759974" cy="10018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스프링 빈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35518C4D-571C-69E0-C723-C8AF6FF2E402}"/>
              </a:ext>
            </a:extLst>
          </p:cNvPr>
          <p:cNvSpPr/>
          <p:nvPr/>
        </p:nvSpPr>
        <p:spPr>
          <a:xfrm>
            <a:off x="7551174" y="3264649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FCA181-B63B-9B16-6D05-A78BAB5B70E3}"/>
              </a:ext>
            </a:extLst>
          </p:cNvPr>
          <p:cNvSpPr/>
          <p:nvPr/>
        </p:nvSpPr>
        <p:spPr>
          <a:xfrm>
            <a:off x="3450149" y="4186404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337DFD-6AA9-D0EA-2487-E917810BFCDF}"/>
              </a:ext>
            </a:extLst>
          </p:cNvPr>
          <p:cNvSpPr/>
          <p:nvPr/>
        </p:nvSpPr>
        <p:spPr>
          <a:xfrm>
            <a:off x="7700654" y="4979168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4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 </a:t>
            </a:r>
            <a:r>
              <a:rPr lang="en-US" altLang="ko-KR" sz="3600" dirty="0"/>
              <a:t>(Spring Bean)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빈을 사용하는 주체 역시 스프링 빈이므로 서로가 서로를</a:t>
            </a:r>
            <a:br>
              <a:rPr lang="en-US" altLang="ko-KR" dirty="0"/>
            </a:br>
            <a:r>
              <a:rPr lang="ko-KR" altLang="en-US" dirty="0"/>
              <a:t>필요로 하는 구조로 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1D1FC-41C7-E77C-A844-9E09885F26B6}"/>
              </a:ext>
            </a:extLst>
          </p:cNvPr>
          <p:cNvSpPr/>
          <p:nvPr/>
        </p:nvSpPr>
        <p:spPr>
          <a:xfrm>
            <a:off x="1253612" y="2854713"/>
            <a:ext cx="9365227" cy="3547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BDD03-326B-9B22-8ACA-B980FE1DCF8E}"/>
              </a:ext>
            </a:extLst>
          </p:cNvPr>
          <p:cNvSpPr txBox="1"/>
          <p:nvPr/>
        </p:nvSpPr>
        <p:spPr>
          <a:xfrm>
            <a:off x="4995101" y="296656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C9A179-143A-E9B1-A18F-E13632B2388F}"/>
              </a:ext>
            </a:extLst>
          </p:cNvPr>
          <p:cNvSpPr/>
          <p:nvPr/>
        </p:nvSpPr>
        <p:spPr>
          <a:xfrm>
            <a:off x="1409561" y="4208289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725075-03BF-A5F2-5013-39F1E3082CB1}"/>
              </a:ext>
            </a:extLst>
          </p:cNvPr>
          <p:cNvSpPr/>
          <p:nvPr/>
        </p:nvSpPr>
        <p:spPr>
          <a:xfrm>
            <a:off x="4115114" y="4971538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1BD8F2-32B9-F8C8-9C1E-D0271AE953E9}"/>
              </a:ext>
            </a:extLst>
          </p:cNvPr>
          <p:cNvSpPr/>
          <p:nvPr/>
        </p:nvSpPr>
        <p:spPr>
          <a:xfrm>
            <a:off x="2147434" y="5399195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9F4383-1AA1-D0B9-A798-F4C8370FA6AA}"/>
              </a:ext>
            </a:extLst>
          </p:cNvPr>
          <p:cNvSpPr/>
          <p:nvPr/>
        </p:nvSpPr>
        <p:spPr>
          <a:xfrm>
            <a:off x="2471616" y="3017383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6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EB50D2-1F49-4ADA-C8DB-0556E5ADB0C4}"/>
              </a:ext>
            </a:extLst>
          </p:cNvPr>
          <p:cNvSpPr/>
          <p:nvPr/>
        </p:nvSpPr>
        <p:spPr>
          <a:xfrm>
            <a:off x="6768910" y="5420293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5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396F50-E1A4-3AF3-D881-5473BD73DF60}"/>
              </a:ext>
            </a:extLst>
          </p:cNvPr>
          <p:cNvSpPr/>
          <p:nvPr/>
        </p:nvSpPr>
        <p:spPr>
          <a:xfrm>
            <a:off x="7700654" y="4296824"/>
            <a:ext cx="1759974" cy="10018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스프링 빈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35518C4D-571C-69E0-C723-C8AF6FF2E402}"/>
              </a:ext>
            </a:extLst>
          </p:cNvPr>
          <p:cNvSpPr/>
          <p:nvPr/>
        </p:nvSpPr>
        <p:spPr>
          <a:xfrm>
            <a:off x="7804542" y="3667046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FCA181-B63B-9B16-6D05-A78BAB5B70E3}"/>
              </a:ext>
            </a:extLst>
          </p:cNvPr>
          <p:cNvSpPr/>
          <p:nvPr/>
        </p:nvSpPr>
        <p:spPr>
          <a:xfrm>
            <a:off x="5169437" y="3582502"/>
            <a:ext cx="1759974" cy="8087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C3F3FB3F-989B-9525-197A-C7A32F24D929}"/>
              </a:ext>
            </a:extLst>
          </p:cNvPr>
          <p:cNvSpPr/>
          <p:nvPr/>
        </p:nvSpPr>
        <p:spPr>
          <a:xfrm>
            <a:off x="1480009" y="3546860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AA0EAC5E-7A7F-72C5-997E-AA983B167177}"/>
              </a:ext>
            </a:extLst>
          </p:cNvPr>
          <p:cNvSpPr/>
          <p:nvPr/>
        </p:nvSpPr>
        <p:spPr>
          <a:xfrm>
            <a:off x="4115114" y="4249333"/>
            <a:ext cx="2890684" cy="80870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스프링 빈</a:t>
            </a: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 필요해요</a:t>
            </a:r>
          </a:p>
        </p:txBody>
      </p:sp>
    </p:spTree>
    <p:extLst>
      <p:ext uri="{BB962C8B-B14F-4D97-AF65-F5344CB8AC3E}">
        <p14:creationId xmlns:p14="http://schemas.microsoft.com/office/powerpoint/2010/main" val="60093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5226</Words>
  <Application>Microsoft Office PowerPoint</Application>
  <PresentationFormat>와이드스크린</PresentationFormat>
  <Paragraphs>629</Paragraphs>
  <Slides>61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Wingdings</vt:lpstr>
      <vt:lpstr>Office 테마</vt:lpstr>
      <vt:lpstr>초급 백엔드 스터디</vt:lpstr>
      <vt:lpstr>지난 주에는…</vt:lpstr>
      <vt:lpstr>이번 주에는…</vt:lpstr>
      <vt:lpstr>스프링</vt:lpstr>
      <vt:lpstr>스프링 부트</vt:lpstr>
      <vt:lpstr>스프링 어플리케이션 구조</vt:lpstr>
      <vt:lpstr>스프링 빈 (Spring Bean)</vt:lpstr>
      <vt:lpstr>스프링 빈 (Spring Bean)</vt:lpstr>
      <vt:lpstr>스프링 빈 (Spring Bean)</vt:lpstr>
      <vt:lpstr>스프링 컨테이너</vt:lpstr>
      <vt:lpstr>우리가 알아야 하는 내용</vt:lpstr>
      <vt:lpstr>스프링 빈 저장</vt:lpstr>
      <vt:lpstr>설정 파일 작성</vt:lpstr>
      <vt:lpstr>스프링 빈 클래스 생성</vt:lpstr>
      <vt:lpstr>설정 파일 작성</vt:lpstr>
      <vt:lpstr>설정 파일 작성</vt:lpstr>
      <vt:lpstr>설정 파일 작성 – 테스트</vt:lpstr>
      <vt:lpstr>설정 파일 작성 – 테스트</vt:lpstr>
      <vt:lpstr>설정 파일 작성 – 테스트</vt:lpstr>
      <vt:lpstr>설정 파일 작성 – 테스트</vt:lpstr>
      <vt:lpstr>설정 파일 작성 – 테스트</vt:lpstr>
      <vt:lpstr>설정 파일 작성 – 테스트</vt:lpstr>
      <vt:lpstr>스프링 빈 저장</vt:lpstr>
      <vt:lpstr>컴포넌트 스캔</vt:lpstr>
      <vt:lpstr>컴포넌트 스캔 – 테스트</vt:lpstr>
      <vt:lpstr>컴포넌트 스캔 – 테스트</vt:lpstr>
      <vt:lpstr>컴포넌트 스캔 – 테스트</vt:lpstr>
      <vt:lpstr>컴포넌트 스캔 – 테스트</vt:lpstr>
      <vt:lpstr>스프링 빈 등록 정리</vt:lpstr>
      <vt:lpstr>스프링 빈 등록 정리</vt:lpstr>
      <vt:lpstr>의존성 주입</vt:lpstr>
      <vt:lpstr>의존성 주입</vt:lpstr>
      <vt:lpstr>의존성 주입</vt:lpstr>
      <vt:lpstr>의존성 주입</vt:lpstr>
      <vt:lpstr>의존성 주입</vt:lpstr>
      <vt:lpstr>의존성 주입</vt:lpstr>
      <vt:lpstr>의존성을 주입 받는 이유</vt:lpstr>
      <vt:lpstr>의존성 클래스 추가</vt:lpstr>
      <vt:lpstr>의존성 클래스 추가</vt:lpstr>
      <vt:lpstr>의존성 주입 방법</vt:lpstr>
      <vt:lpstr>의존성 주입 방법</vt:lpstr>
      <vt:lpstr>생성자 주입</vt:lpstr>
      <vt:lpstr>생성자 주입</vt:lpstr>
      <vt:lpstr>생성자 주입</vt:lpstr>
      <vt:lpstr>생성자 주입</vt:lpstr>
      <vt:lpstr>생성자 주입 – 테스트</vt:lpstr>
      <vt:lpstr>생성자 주입 – 테스트</vt:lpstr>
      <vt:lpstr>의존성 주입 방법</vt:lpstr>
      <vt:lpstr>필드 주입</vt:lpstr>
      <vt:lpstr>필드 주입 – 테스트</vt:lpstr>
      <vt:lpstr>필드 주입 – 테스트</vt:lpstr>
      <vt:lpstr>필드 주입 – 테스트</vt:lpstr>
      <vt:lpstr>스프링 빈 활용</vt:lpstr>
      <vt:lpstr>스프링 Layered Architecture</vt:lpstr>
      <vt:lpstr>스프링 Layered Architecture</vt:lpstr>
      <vt:lpstr>스프링 Layered Architecture</vt:lpstr>
      <vt:lpstr>스프링 Layered Architecture</vt:lpstr>
      <vt:lpstr>스프링 빈 활용</vt:lpstr>
      <vt:lpstr>정리</vt:lpstr>
      <vt:lpstr>과제</vt:lpstr>
      <vt:lpstr>수고하셨습니다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권찬</dc:creator>
  <cp:lastModifiedBy>권찬</cp:lastModifiedBy>
  <cp:revision>270</cp:revision>
  <dcterms:created xsi:type="dcterms:W3CDTF">2024-08-14T05:33:13Z</dcterms:created>
  <dcterms:modified xsi:type="dcterms:W3CDTF">2024-09-24T07:18:45Z</dcterms:modified>
</cp:coreProperties>
</file>