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81" r:id="rId4"/>
    <p:sldId id="284" r:id="rId5"/>
    <p:sldId id="283" r:id="rId6"/>
    <p:sldId id="301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367" r:id="rId17"/>
    <p:sldId id="296" r:id="rId18"/>
    <p:sldId id="299" r:id="rId19"/>
    <p:sldId id="300" r:id="rId20"/>
    <p:sldId id="302" r:id="rId21"/>
    <p:sldId id="305" r:id="rId22"/>
    <p:sldId id="319" r:id="rId23"/>
    <p:sldId id="318" r:id="rId24"/>
    <p:sldId id="320" r:id="rId25"/>
    <p:sldId id="321" r:id="rId26"/>
    <p:sldId id="323" r:id="rId27"/>
    <p:sldId id="324" r:id="rId28"/>
    <p:sldId id="335" r:id="rId29"/>
    <p:sldId id="336" r:id="rId30"/>
    <p:sldId id="327" r:id="rId31"/>
    <p:sldId id="329" r:id="rId32"/>
    <p:sldId id="326" r:id="rId33"/>
    <p:sldId id="330" r:id="rId34"/>
    <p:sldId id="331" r:id="rId35"/>
    <p:sldId id="332" r:id="rId36"/>
    <p:sldId id="334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63" r:id="rId46"/>
    <p:sldId id="364" r:id="rId47"/>
    <p:sldId id="365" r:id="rId48"/>
    <p:sldId id="366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45" r:id="rId64"/>
    <p:sldId id="362" r:id="rId65"/>
    <p:sldId id="304" r:id="rId66"/>
    <p:sldId id="328" r:id="rId67"/>
    <p:sldId id="303" r:id="rId68"/>
    <p:sldId id="307" r:id="rId69"/>
    <p:sldId id="309" r:id="rId70"/>
    <p:sldId id="308" r:id="rId71"/>
    <p:sldId id="310" r:id="rId72"/>
    <p:sldId id="312" r:id="rId73"/>
    <p:sldId id="313" r:id="rId74"/>
    <p:sldId id="314" r:id="rId75"/>
    <p:sldId id="315" r:id="rId76"/>
    <p:sldId id="316" r:id="rId77"/>
    <p:sldId id="317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cmicpc.net/problem/2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cmicpc.net/problem/116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0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2024-2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초급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시간 복잡도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그리디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이라는 입력이 주어진 어떤 문제를 풀고자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이때 필요한 </a:t>
            </a:r>
            <a:r>
              <a:rPr lang="ko-KR" altLang="en-US" sz="2800" dirty="0" err="1"/>
              <a:t>연산량이</a:t>
            </a:r>
            <a:r>
              <a:rPr lang="en-US" altLang="ko-KR" sz="2800" dirty="0"/>
              <a:t> 2n + 5 </a:t>
            </a:r>
            <a:r>
              <a:rPr lang="ko-KR" altLang="en-US" sz="2800" dirty="0"/>
              <a:t>라고 하자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예를 들면</a:t>
            </a:r>
            <a:r>
              <a:rPr lang="en-US" altLang="ko-KR" sz="2800" dirty="0"/>
              <a:t>,</a:t>
            </a:r>
            <a:r>
              <a:rPr lang="ko-KR" altLang="en-US" sz="2800" dirty="0"/>
              <a:t> 위 코드에서 </a:t>
            </a:r>
            <a:r>
              <a:rPr lang="en-US" altLang="ko-KR" sz="2800" b="1" dirty="0"/>
              <a:t>print(</a:t>
            </a:r>
            <a:r>
              <a:rPr lang="en-US" altLang="ko-KR" sz="2800" b="1" dirty="0" err="1"/>
              <a:t>i</a:t>
            </a:r>
            <a:r>
              <a:rPr lang="en-US" altLang="ko-KR" sz="2800" b="1" dirty="0"/>
              <a:t>)</a:t>
            </a:r>
            <a:r>
              <a:rPr lang="en-US" altLang="ko-KR" sz="2800" dirty="0"/>
              <a:t> </a:t>
            </a:r>
            <a:r>
              <a:rPr lang="ko-KR" altLang="en-US" sz="2800" dirty="0"/>
              <a:t>의 실행 횟수는 </a:t>
            </a:r>
            <a:r>
              <a:rPr lang="en-US" altLang="ko-KR" sz="2800" dirty="0"/>
              <a:t>2N + 5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E6388-AEA7-B630-3BE2-DA1F1B74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0" y="3298324"/>
            <a:ext cx="3449316" cy="10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횟수 </a:t>
            </a:r>
            <a:r>
              <a:rPr lang="en-US" altLang="ko-KR" sz="2800" dirty="0"/>
              <a:t>(2n+5)</a:t>
            </a:r>
            <a:r>
              <a:rPr lang="ko-KR" altLang="en-US" sz="2800" dirty="0"/>
              <a:t>는 </a:t>
            </a:r>
            <a:r>
              <a:rPr lang="en-US" altLang="ko-KR" sz="2800" dirty="0"/>
              <a:t>n</a:t>
            </a:r>
            <a:r>
              <a:rPr lang="ko-KR" altLang="en-US" sz="2800" dirty="0"/>
              <a:t>이 증가함에 따라</a:t>
            </a:r>
            <a:br>
              <a:rPr lang="en-US" altLang="ko-KR" sz="2800" dirty="0"/>
            </a:br>
            <a:r>
              <a:rPr lang="ko-KR" altLang="en-US" sz="2800" dirty="0"/>
              <a:t>어느 순간</a:t>
            </a:r>
            <a:r>
              <a:rPr lang="en-US" altLang="ko-KR" sz="2800" dirty="0"/>
              <a:t> (n = 5)</a:t>
            </a:r>
            <a:r>
              <a:rPr lang="ko-KR" altLang="en-US" sz="2800" dirty="0"/>
              <a:t>부터는 </a:t>
            </a:r>
            <a:r>
              <a:rPr lang="en-US" altLang="ko-KR" sz="2800" dirty="0"/>
              <a:t>3n</a:t>
            </a:r>
            <a:r>
              <a:rPr lang="ko-KR" altLang="en-US" sz="2800" dirty="0"/>
              <a:t>보다 항상 작거나 같다</a:t>
            </a:r>
            <a:r>
              <a:rPr lang="en-US" altLang="ko-KR" sz="2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3EFE2-DD58-35E3-C64A-B36A6D8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9" y="3258671"/>
            <a:ext cx="2995956" cy="2717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12CCFE-21D0-4614-1392-B3290786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84" y="3249146"/>
            <a:ext cx="214342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따라서 </a:t>
            </a:r>
            <a:r>
              <a:rPr lang="en-US" altLang="ko-KR" sz="2800" dirty="0"/>
              <a:t>n</a:t>
            </a:r>
            <a:r>
              <a:rPr lang="ko-KR" altLang="en-US" sz="2800" dirty="0"/>
              <a:t>₁ </a:t>
            </a:r>
            <a:r>
              <a:rPr lang="en-US" altLang="ko-KR" sz="2800" dirty="0"/>
              <a:t>= 5 </a:t>
            </a:r>
            <a:r>
              <a:rPr lang="ko-KR" altLang="en-US" sz="2800" dirty="0"/>
              <a:t>일</a:t>
            </a:r>
            <a:r>
              <a:rPr lang="en-US" altLang="ko-KR" sz="2800" dirty="0"/>
              <a:t> </a:t>
            </a:r>
            <a:r>
              <a:rPr lang="ko-KR" altLang="en-US" sz="2800" dirty="0"/>
              <a:t>때</a:t>
            </a:r>
            <a:r>
              <a:rPr lang="en-US" altLang="ko-KR" sz="2800" dirty="0"/>
              <a:t>, n</a:t>
            </a:r>
            <a:r>
              <a:rPr lang="ko-KR" altLang="en-US" sz="2800" dirty="0"/>
              <a:t>₁ ≤ </a:t>
            </a:r>
            <a:r>
              <a:rPr lang="en-US" altLang="ko-KR" sz="2800" dirty="0"/>
              <a:t>n </a:t>
            </a:r>
            <a:r>
              <a:rPr lang="ko-KR" altLang="en-US" sz="2800" dirty="0"/>
              <a:t>인 모든 </a:t>
            </a:r>
            <a:r>
              <a:rPr lang="en-US" altLang="ko-KR" sz="2800" dirty="0"/>
              <a:t>n</a:t>
            </a:r>
            <a:r>
              <a:rPr lang="ko-KR" altLang="en-US" sz="2800" dirty="0"/>
              <a:t>에 대해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92D050"/>
                </a:solidFill>
              </a:rPr>
              <a:t>f(n) = 2n + 5 </a:t>
            </a:r>
            <a:r>
              <a:rPr lang="ko-KR" altLang="en-US" sz="2800" b="1" dirty="0">
                <a:solidFill>
                  <a:srgbClr val="92D050"/>
                </a:solidFill>
              </a:rPr>
              <a:t>≤ </a:t>
            </a:r>
            <a:r>
              <a:rPr lang="en-US" altLang="ko-KR" sz="2800" b="1" dirty="0">
                <a:solidFill>
                  <a:srgbClr val="92D050"/>
                </a:solidFill>
              </a:rPr>
              <a:t>3n </a:t>
            </a:r>
            <a:r>
              <a:rPr lang="ko-KR" altLang="en-US" sz="2800" dirty="0"/>
              <a:t>을 만족한다</a:t>
            </a:r>
            <a:r>
              <a:rPr lang="en-US" altLang="ko-KR" sz="2800" dirty="0"/>
              <a:t>.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3EFE2-DD58-35E3-C64A-B36A6D8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69" y="3307976"/>
            <a:ext cx="2995956" cy="2717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614791-80EB-2399-E559-091BE842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84" y="3298451"/>
            <a:ext cx="214342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어떤 특정 </a:t>
            </a:r>
            <a:r>
              <a:rPr lang="en-US" altLang="ko-KR" sz="2800" dirty="0"/>
              <a:t>n</a:t>
            </a:r>
            <a:r>
              <a:rPr lang="ko-KR" altLang="en-US" sz="2800" dirty="0"/>
              <a:t>₁</a:t>
            </a:r>
            <a:r>
              <a:rPr lang="en-US" altLang="ko-KR" sz="2800" dirty="0"/>
              <a:t> </a:t>
            </a:r>
            <a:r>
              <a:rPr lang="ko-KR" altLang="en-US" sz="2800" dirty="0"/>
              <a:t>이후의 모든 </a:t>
            </a:r>
            <a:r>
              <a:rPr lang="en-US" altLang="ko-KR" sz="2800" dirty="0"/>
              <a:t>n</a:t>
            </a:r>
            <a:r>
              <a:rPr lang="ko-KR" altLang="en-US" sz="2800" dirty="0"/>
              <a:t>에 대해</a:t>
            </a:r>
            <a:r>
              <a:rPr lang="en-US" altLang="ko-KR" sz="2800" dirty="0"/>
              <a:t>, (n</a:t>
            </a:r>
            <a:r>
              <a:rPr lang="ko-KR" altLang="en-US" sz="2800" dirty="0"/>
              <a:t>₁ ≤ </a:t>
            </a:r>
            <a:r>
              <a:rPr lang="en-US" altLang="ko-KR" sz="2800" dirty="0"/>
              <a:t>n)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92D050"/>
                </a:solidFill>
              </a:rPr>
              <a:t>f(n) </a:t>
            </a:r>
            <a:r>
              <a:rPr lang="ko-KR" altLang="en-US" sz="2800" b="1" dirty="0">
                <a:solidFill>
                  <a:srgbClr val="92D050"/>
                </a:solidFill>
              </a:rPr>
              <a:t>≤ </a:t>
            </a:r>
            <a:r>
              <a:rPr lang="en-US" altLang="ko-KR" sz="2800" b="1" dirty="0">
                <a:solidFill>
                  <a:srgbClr val="92D050"/>
                </a:solidFill>
              </a:rPr>
              <a:t>c*</a:t>
            </a:r>
            <a:r>
              <a:rPr lang="en-US" altLang="ko-KR" sz="2800" b="1" dirty="0">
                <a:solidFill>
                  <a:srgbClr val="FFC000"/>
                </a:solidFill>
              </a:rPr>
              <a:t>g(n)</a:t>
            </a:r>
            <a:r>
              <a:rPr lang="en-US" altLang="ko-KR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을 만족하는 </a:t>
            </a:r>
            <a:r>
              <a:rPr lang="en-US" altLang="ko-KR" sz="2800" dirty="0"/>
              <a:t>(n</a:t>
            </a:r>
            <a:r>
              <a:rPr lang="ko-KR" altLang="en-US" sz="2800" dirty="0"/>
              <a:t>₁</a:t>
            </a:r>
            <a:r>
              <a:rPr lang="en-US" altLang="ko-KR" sz="2800" dirty="0"/>
              <a:t>, c) </a:t>
            </a:r>
            <a:r>
              <a:rPr lang="ko-KR" altLang="en-US" sz="2800" dirty="0"/>
              <a:t>쌍이 존재한다</a:t>
            </a:r>
            <a:r>
              <a:rPr lang="en-US" altLang="ko-KR" sz="2800" dirty="0"/>
              <a:t>!</a:t>
            </a:r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₁ </a:t>
            </a:r>
            <a:r>
              <a:rPr lang="en-US" altLang="ko-KR" sz="2800" dirty="0"/>
              <a:t>= 5</a:t>
            </a:r>
          </a:p>
          <a:p>
            <a:r>
              <a:rPr lang="en-US" altLang="ko-KR" sz="2800" dirty="0"/>
              <a:t>c = 3</a:t>
            </a:r>
          </a:p>
          <a:p>
            <a:r>
              <a:rPr lang="ko-KR" altLang="en-US" sz="2800" dirty="0"/>
              <a:t>이때의 </a:t>
            </a:r>
            <a:r>
              <a:rPr lang="en-US" altLang="ko-KR" sz="2800" b="1" dirty="0">
                <a:solidFill>
                  <a:srgbClr val="FFC000"/>
                </a:solidFill>
              </a:rPr>
              <a:t>g(n)</a:t>
            </a:r>
            <a:r>
              <a:rPr lang="en-US" altLang="ko-KR" sz="2800" dirty="0"/>
              <a:t> = </a:t>
            </a:r>
            <a:r>
              <a:rPr lang="en-US" altLang="ko-KR" sz="2800" b="1" dirty="0">
                <a:solidFill>
                  <a:srgbClr val="FFC000"/>
                </a:solidFill>
              </a:rPr>
              <a:t>n</a:t>
            </a:r>
            <a:r>
              <a:rPr lang="en-US" altLang="ko-KR" sz="2800" b="1" dirty="0">
                <a:solidFill>
                  <a:srgbClr val="92D050"/>
                </a:solidFill>
              </a:rPr>
              <a:t>		</a:t>
            </a:r>
            <a:r>
              <a:rPr lang="ko-KR" altLang="en-US" sz="2800" b="1" dirty="0">
                <a:solidFill>
                  <a:srgbClr val="92D050"/>
                </a:solidFill>
              </a:rPr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	O(</a:t>
            </a:r>
            <a:r>
              <a:rPr lang="en-US" altLang="ko-KR" sz="2800" b="1" dirty="0">
                <a:solidFill>
                  <a:srgbClr val="FFC000"/>
                </a:solidFill>
              </a:rPr>
              <a:t>g(n)</a:t>
            </a:r>
            <a:r>
              <a:rPr lang="en-US" altLang="ko-KR" sz="2800" b="1" dirty="0">
                <a:solidFill>
                  <a:srgbClr val="92D050"/>
                </a:solidFill>
              </a:rPr>
              <a:t>) = O(</a:t>
            </a:r>
            <a:r>
              <a:rPr lang="en-US" altLang="ko-KR" sz="2800" b="1" dirty="0">
                <a:solidFill>
                  <a:srgbClr val="FFC000"/>
                </a:solidFill>
              </a:rPr>
              <a:t>n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계산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2n + 5 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연산량을</a:t>
            </a:r>
            <a:r>
              <a:rPr lang="ko-KR" altLang="en-US" sz="3200" dirty="0"/>
              <a:t> 갖는 프로그램의 </a:t>
            </a:r>
            <a:r>
              <a:rPr lang="ko-KR" altLang="en-US" sz="3200" dirty="0" err="1"/>
              <a:t>시간복잡도는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O(n)</a:t>
            </a:r>
            <a:r>
              <a:rPr lang="en-US" altLang="ko-KR" sz="3200" dirty="0"/>
              <a:t> </a:t>
            </a:r>
            <a:r>
              <a:rPr lang="ko-KR" altLang="en-US" sz="3200" dirty="0"/>
              <a:t>으로 표현할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45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쉽게 정리하면</a:t>
            </a:r>
            <a:br>
              <a:rPr lang="en-US" altLang="ko-KR" sz="2800" dirty="0"/>
            </a:br>
            <a:r>
              <a:rPr lang="ko-KR" altLang="en-US" sz="2800" dirty="0"/>
              <a:t>어떤 프로그램의 실행 횟수를 입력 데이터 크기 </a:t>
            </a:r>
            <a:r>
              <a:rPr lang="en-US" altLang="ko-KR" sz="2800" dirty="0"/>
              <a:t>n</a:t>
            </a:r>
            <a:r>
              <a:rPr lang="ko-KR" altLang="en-US" sz="2800" dirty="0"/>
              <a:t>에 대해서 표현했을 때</a:t>
            </a:r>
            <a:r>
              <a:rPr lang="en-US" altLang="ko-KR" sz="2800" dirty="0"/>
              <a:t>, </a:t>
            </a:r>
            <a:r>
              <a:rPr lang="ko-KR" altLang="en-US" sz="2800" dirty="0"/>
              <a:t>그 식의 </a:t>
            </a:r>
            <a:r>
              <a:rPr lang="ko-KR" altLang="en-US" sz="2800" b="1" dirty="0" err="1">
                <a:solidFill>
                  <a:srgbClr val="92D050"/>
                </a:solidFill>
              </a:rPr>
              <a:t>최고차항</a:t>
            </a:r>
            <a:r>
              <a:rPr lang="ko-KR" altLang="en-US" sz="2800" dirty="0" err="1"/>
              <a:t>을</a:t>
            </a:r>
            <a:r>
              <a:rPr lang="ko-KR" altLang="en-US" sz="2800" dirty="0"/>
              <a:t> </a:t>
            </a:r>
            <a:r>
              <a:rPr lang="en-US" altLang="ko-KR" sz="2800" dirty="0"/>
              <a:t>g(n)</a:t>
            </a:r>
            <a:r>
              <a:rPr lang="ko-KR" altLang="en-US" sz="2800" dirty="0"/>
              <a:t>으로 보면 됩니다</a:t>
            </a:r>
            <a:r>
              <a:rPr lang="en-US" altLang="ko-KR" sz="2800" dirty="0"/>
              <a:t>.</a:t>
            </a:r>
          </a:p>
          <a:p>
            <a:r>
              <a:rPr lang="en-US" altLang="ko-KR" sz="3200" dirty="0"/>
              <a:t>2</a:t>
            </a:r>
            <a:r>
              <a:rPr lang="en-US" altLang="ko-KR" sz="3200" dirty="0">
                <a:solidFill>
                  <a:srgbClr val="92D050"/>
                </a:solidFill>
              </a:rPr>
              <a:t>n</a:t>
            </a:r>
            <a:r>
              <a:rPr lang="en-US" altLang="ko-KR" sz="3200" dirty="0"/>
              <a:t> + 50000			</a:t>
            </a:r>
            <a:r>
              <a:rPr lang="ko-KR" altLang="en-US" sz="3200" dirty="0"/>
              <a:t>→</a:t>
            </a:r>
            <a:r>
              <a:rPr lang="en-US" altLang="ko-KR" sz="3200" dirty="0"/>
              <a:t>		O(n)</a:t>
            </a:r>
          </a:p>
          <a:p>
            <a:r>
              <a:rPr lang="en-US" altLang="ko-KR" sz="3200" dirty="0"/>
              <a:t>2</a:t>
            </a:r>
            <a:r>
              <a:rPr lang="en-US" altLang="ko-KR" sz="3200" dirty="0">
                <a:solidFill>
                  <a:srgbClr val="92D050"/>
                </a:solidFill>
              </a:rPr>
              <a:t>n²</a:t>
            </a:r>
            <a:r>
              <a:rPr lang="en-US" altLang="ko-KR" sz="3200" dirty="0"/>
              <a:t> + n + 100		</a:t>
            </a:r>
            <a:r>
              <a:rPr lang="ko-KR" altLang="en-US" sz="3200" dirty="0"/>
              <a:t>→</a:t>
            </a:r>
            <a:r>
              <a:rPr lang="en-US" altLang="ko-KR" sz="3200" dirty="0"/>
              <a:t>		O(n²)</a:t>
            </a:r>
          </a:p>
          <a:p>
            <a:r>
              <a:rPr lang="en-US" altLang="ko-KR" sz="3200" dirty="0"/>
              <a:t>2 * </a:t>
            </a:r>
            <a:r>
              <a:rPr lang="en-US" altLang="ko-KR" sz="3200" dirty="0">
                <a:solidFill>
                  <a:srgbClr val="92D050"/>
                </a:solidFill>
              </a:rPr>
              <a:t>log n</a:t>
            </a:r>
            <a:r>
              <a:rPr lang="en-US" altLang="ko-KR" sz="3200" dirty="0"/>
              <a:t> + 10	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	O(log n)</a:t>
            </a:r>
          </a:p>
        </p:txBody>
      </p:sp>
    </p:spTree>
    <p:extLst>
      <p:ext uri="{BB962C8B-B14F-4D97-AF65-F5344CB8AC3E}">
        <p14:creationId xmlns:p14="http://schemas.microsoft.com/office/powerpoint/2010/main" val="421205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pic>
        <p:nvPicPr>
          <p:cNvPr id="1026" name="Picture 2" descr="알고리즘 시간복잡도와 Big-O | 플타 앞발자의 삽질로그">
            <a:extLst>
              <a:ext uri="{FF2B5EF4-FFF2-40B4-BE49-F238E27FC236}">
                <a16:creationId xmlns:a16="http://schemas.microsoft.com/office/drawing/2014/main" id="{59FC14B2-D112-604A-0F4D-F33E50BE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00" y="18401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9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복잡도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만약 </a:t>
            </a:r>
            <a:r>
              <a:rPr lang="en-US" altLang="ko-KR" sz="2800" dirty="0"/>
              <a:t>N</a:t>
            </a:r>
            <a:r>
              <a:rPr lang="ko-KR" altLang="en-US" sz="2800" dirty="0"/>
              <a:t>개의 데이터가 주어졌을 때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원하는 결과를 얻기까지 필요한 연산의 횟수가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값에 상관없이 </a:t>
            </a:r>
            <a:r>
              <a:rPr lang="ko-KR" altLang="en-US" sz="2800" b="1" dirty="0">
                <a:solidFill>
                  <a:srgbClr val="92D050"/>
                </a:solidFill>
              </a:rPr>
              <a:t>몇 번</a:t>
            </a:r>
            <a:r>
              <a:rPr lang="ko-KR" altLang="en-US" sz="2800" dirty="0"/>
              <a:t>만으로 된다 </a:t>
            </a:r>
            <a:r>
              <a:rPr lang="en-US" altLang="ko-KR" sz="2800" dirty="0"/>
              <a:t>		</a:t>
            </a:r>
            <a:r>
              <a:rPr lang="ko-KR" altLang="en-US" sz="2800" dirty="0"/>
              <a:t>→ </a:t>
            </a:r>
            <a:r>
              <a:rPr lang="en-US" altLang="ko-KR" sz="2800" dirty="0"/>
              <a:t>O(1)</a:t>
            </a:r>
          </a:p>
          <a:p>
            <a:r>
              <a:rPr lang="en-US" altLang="ko-KR" sz="2800" b="1" dirty="0">
                <a:solidFill>
                  <a:srgbClr val="92D050"/>
                </a:solidFill>
              </a:rPr>
              <a:t>N</a:t>
            </a:r>
            <a:r>
              <a:rPr lang="ko-KR" altLang="en-US" sz="2800" b="1" dirty="0">
                <a:solidFill>
                  <a:srgbClr val="92D050"/>
                </a:solidFill>
              </a:rPr>
              <a:t>에 비례</a:t>
            </a:r>
            <a:r>
              <a:rPr lang="ko-KR" altLang="en-US" sz="2800" dirty="0"/>
              <a:t>한다</a:t>
            </a:r>
            <a:r>
              <a:rPr lang="en-US" altLang="ko-KR" sz="2800" dirty="0"/>
              <a:t>.				 	</a:t>
            </a:r>
            <a:r>
              <a:rPr lang="ko-KR" altLang="en-US" sz="2800" dirty="0"/>
              <a:t>→ </a:t>
            </a:r>
            <a:r>
              <a:rPr lang="en-US" altLang="ko-KR" sz="2800" dirty="0"/>
              <a:t>O(N)</a:t>
            </a:r>
          </a:p>
          <a:p>
            <a:r>
              <a:rPr lang="en-US" altLang="ko-KR" sz="2800" b="1" dirty="0">
                <a:solidFill>
                  <a:srgbClr val="92D050"/>
                </a:solidFill>
              </a:rPr>
              <a:t>N²</a:t>
            </a:r>
            <a:r>
              <a:rPr lang="ko-KR" altLang="en-US" sz="2800" b="1" dirty="0">
                <a:solidFill>
                  <a:srgbClr val="92D050"/>
                </a:solidFill>
              </a:rPr>
              <a:t>에 비례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r>
              <a:rPr lang="en-US" altLang="ko-KR" sz="2800" dirty="0"/>
              <a:t>					</a:t>
            </a:r>
            <a:r>
              <a:rPr lang="ko-KR" altLang="en-US" sz="2800" dirty="0"/>
              <a:t>→ </a:t>
            </a:r>
            <a:r>
              <a:rPr lang="en-US" altLang="ko-KR" sz="2800" dirty="0"/>
              <a:t>O(N²)</a:t>
            </a:r>
          </a:p>
        </p:txBody>
      </p:sp>
    </p:spTree>
    <p:extLst>
      <p:ext uri="{BB962C8B-B14F-4D97-AF65-F5344CB8AC3E}">
        <p14:creationId xmlns:p14="http://schemas.microsoft.com/office/powerpoint/2010/main" val="271776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연산량</a:t>
            </a:r>
            <a:r>
              <a:rPr lang="ko-KR" altLang="en-US" dirty="0"/>
              <a:t>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92D050"/>
                </a:solidFill>
              </a:rPr>
              <a:t>Big-O</a:t>
            </a:r>
            <a:r>
              <a:rPr lang="ko-KR" altLang="en-US" sz="2800" b="1" dirty="0">
                <a:solidFill>
                  <a:srgbClr val="92D050"/>
                </a:solidFill>
              </a:rPr>
              <a:t> 표기법에 가능한 </a:t>
            </a:r>
            <a:r>
              <a:rPr lang="en-US" altLang="ko-KR" sz="2800" b="1" dirty="0">
                <a:solidFill>
                  <a:srgbClr val="92D050"/>
                </a:solidFill>
              </a:rPr>
              <a:t>N</a:t>
            </a:r>
            <a:r>
              <a:rPr lang="ko-KR" altLang="en-US" sz="2800" b="1" dirty="0">
                <a:solidFill>
                  <a:srgbClr val="92D050"/>
                </a:solidFill>
              </a:rPr>
              <a:t>의 최댓값을 대입</a:t>
            </a:r>
            <a:r>
              <a:rPr lang="ko-KR" altLang="en-US" sz="2800" dirty="0"/>
              <a:t>하면</a:t>
            </a:r>
            <a:br>
              <a:rPr lang="en-US" altLang="ko-KR" sz="2800" dirty="0"/>
            </a:br>
            <a:r>
              <a:rPr lang="ko-KR" altLang="en-US" sz="2800" dirty="0"/>
              <a:t>최대 연산 횟수를 대략적으로 예측할 수 있다</a:t>
            </a:r>
            <a:r>
              <a:rPr lang="en-US" altLang="ko-KR" sz="28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Ex)</a:t>
            </a:r>
            <a:r>
              <a:rPr lang="ko-KR" altLang="en-US" sz="2800" dirty="0"/>
              <a:t> </a:t>
            </a:r>
            <a:r>
              <a:rPr lang="en-US" altLang="ko-KR" sz="2800" dirty="0"/>
              <a:t>	O(N²)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시간복잡도를</a:t>
            </a:r>
            <a:r>
              <a:rPr lang="ko-KR" altLang="en-US" sz="2800" dirty="0"/>
              <a:t> 갖는 알고리즘</a:t>
            </a:r>
            <a:r>
              <a:rPr lang="en-US" altLang="ko-KR" sz="2800" dirty="0"/>
              <a:t>, N </a:t>
            </a:r>
            <a:r>
              <a:rPr lang="ko-KR" altLang="en-US" sz="2800" dirty="0"/>
              <a:t>≤ </a:t>
            </a:r>
            <a:r>
              <a:rPr lang="en-US" altLang="ko-KR" sz="2800" dirty="0"/>
              <a:t>10000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최대 </a:t>
            </a:r>
            <a:r>
              <a:rPr lang="en-US" altLang="ko-KR" sz="2800" dirty="0"/>
              <a:t>10000² =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억 번의 연산 </a:t>
            </a:r>
            <a:r>
              <a:rPr lang="ko-KR" altLang="en-US" sz="2800" dirty="0"/>
              <a:t>수행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</a:t>
            </a:r>
            <a:r>
              <a:rPr lang="ko-KR" altLang="en-US" sz="2800" b="1" dirty="0">
                <a:solidFill>
                  <a:srgbClr val="92D050"/>
                </a:solidFill>
              </a:rPr>
              <a:t>최대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초</a:t>
            </a:r>
            <a:r>
              <a:rPr lang="ko-KR" altLang="en-US" sz="2800" dirty="0"/>
              <a:t>의 수행 시간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9507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Q.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2800" dirty="0"/>
              <a:t>프로그램 </a:t>
            </a:r>
            <a:r>
              <a:rPr lang="ko-KR" altLang="en-US" sz="2800" dirty="0" err="1"/>
              <a:t>연산량이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n + 1</a:t>
            </a:r>
            <a:r>
              <a:rPr lang="ko-KR" altLang="en-US" sz="2800" b="1" dirty="0">
                <a:solidFill>
                  <a:srgbClr val="92D050"/>
                </a:solidFill>
              </a:rPr>
              <a:t>억</a:t>
            </a:r>
            <a:r>
              <a:rPr lang="ko-KR" altLang="en-US" sz="2800" dirty="0"/>
              <a:t> 이면요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en-US" altLang="ko-KR" sz="2800" dirty="0"/>
              <a:t>	n</a:t>
            </a:r>
            <a:r>
              <a:rPr lang="ko-KR" altLang="en-US" sz="2800" dirty="0"/>
              <a:t>이 최대 </a:t>
            </a:r>
            <a:r>
              <a:rPr lang="en-US" altLang="ko-KR" sz="2800" dirty="0"/>
              <a:t>1</a:t>
            </a:r>
            <a:r>
              <a:rPr lang="ko-KR" altLang="en-US" sz="2800" dirty="0"/>
              <a:t>억이면 최대 </a:t>
            </a:r>
            <a:r>
              <a:rPr lang="en-US" altLang="ko-KR" sz="2800" dirty="0"/>
              <a:t>2</a:t>
            </a:r>
            <a:r>
              <a:rPr lang="ko-KR" altLang="en-US" sz="2800" dirty="0"/>
              <a:t>억 번 연산하는 건데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	O(n) </a:t>
            </a:r>
            <a:r>
              <a:rPr lang="ko-KR" altLang="en-US" sz="2800" dirty="0"/>
              <a:t>이라서 </a:t>
            </a:r>
            <a:r>
              <a:rPr lang="en-US" altLang="ko-KR" sz="2800" dirty="0"/>
              <a:t>1</a:t>
            </a:r>
            <a:r>
              <a:rPr lang="ko-KR" altLang="en-US" sz="2800" dirty="0"/>
              <a:t>억으로 예측하면 안되는 것 아닌가요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en-US" altLang="ko-KR" sz="2800" dirty="0"/>
              <a:t>A.	</a:t>
            </a:r>
            <a:r>
              <a:rPr lang="ko-KR" altLang="en-US" sz="2800" dirty="0"/>
              <a:t>맞습니다</a:t>
            </a:r>
            <a:r>
              <a:rPr lang="en-US" altLang="ko-KR" sz="2800" dirty="0"/>
              <a:t>! </a:t>
            </a:r>
            <a:r>
              <a:rPr lang="ko-KR" altLang="en-US" sz="2800" dirty="0"/>
              <a:t>하지만 그렇게 상수가 너무 커서 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시간 복잡도로 예측한 </a:t>
            </a:r>
            <a:r>
              <a:rPr lang="ko-KR" altLang="en-US" sz="2800" dirty="0" err="1"/>
              <a:t>연산량을</a:t>
            </a:r>
            <a:r>
              <a:rPr lang="ko-KR" altLang="en-US" sz="2800" dirty="0"/>
              <a:t> 크게 벗어나는 경우는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초급 알고리즘 문제에서 거의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1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시간 복잡도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정렬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 err="1"/>
              <a:t>그리디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주어진 데이터들을 </a:t>
            </a:r>
            <a:r>
              <a:rPr lang="ko-KR" altLang="en-US" sz="2800" b="1" dirty="0">
                <a:solidFill>
                  <a:srgbClr val="92D050"/>
                </a:solidFill>
              </a:rPr>
              <a:t>특정한 기준</a:t>
            </a:r>
            <a:r>
              <a:rPr lang="ko-KR" altLang="en-US" sz="2800" dirty="0"/>
              <a:t>에 따라 나열하는 것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대표적인 기준 </a:t>
            </a:r>
            <a:r>
              <a:rPr lang="en-US" altLang="ko-KR" sz="2800" dirty="0"/>
              <a:t>: </a:t>
            </a:r>
            <a:r>
              <a:rPr lang="ko-KR" altLang="en-US" sz="2800" dirty="0"/>
              <a:t>오름차순</a:t>
            </a:r>
            <a:r>
              <a:rPr lang="en-US" altLang="ko-KR" sz="2800" dirty="0"/>
              <a:t>, </a:t>
            </a:r>
            <a:r>
              <a:rPr lang="ko-KR" altLang="en-US" sz="2800" dirty="0"/>
              <a:t>내림차순</a:t>
            </a:r>
            <a:r>
              <a:rPr lang="en-US" altLang="ko-KR" sz="2800" dirty="0"/>
              <a:t>, </a:t>
            </a:r>
            <a:r>
              <a:rPr lang="ko-KR" altLang="en-US" sz="2800" dirty="0"/>
              <a:t>알파벳 사전순</a:t>
            </a:r>
          </a:p>
        </p:txBody>
      </p:sp>
    </p:spTree>
    <p:extLst>
      <p:ext uri="{BB962C8B-B14F-4D97-AF65-F5344CB8AC3E}">
        <p14:creationId xmlns:p14="http://schemas.microsoft.com/office/powerpoint/2010/main" val="87585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파이썬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</a:rPr>
              <a:t>sort()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		</a:t>
            </a:r>
            <a:r>
              <a:rPr lang="ko-KR" altLang="en-US" sz="2400" dirty="0"/>
              <a:t>→</a:t>
            </a:r>
            <a:r>
              <a:rPr lang="en-US" altLang="ko-KR" sz="2400" dirty="0"/>
              <a:t>	</a:t>
            </a:r>
            <a:r>
              <a:rPr lang="ko-KR" altLang="en-US" sz="2400" dirty="0"/>
              <a:t>대상 리스트를 정렬</a:t>
            </a:r>
            <a:endParaRPr lang="en-US" altLang="ko-KR" sz="2400" dirty="0"/>
          </a:p>
          <a:p>
            <a:r>
              <a:rPr lang="en-US" altLang="ko-KR" sz="2400" b="1" dirty="0">
                <a:solidFill>
                  <a:srgbClr val="92D050"/>
                </a:solidFill>
              </a:rPr>
              <a:t>sorted() </a:t>
            </a:r>
            <a:r>
              <a:rPr lang="ko-KR" altLang="en-US" sz="2400" dirty="0"/>
              <a:t>내장 함수</a:t>
            </a:r>
            <a:r>
              <a:rPr lang="en-US" altLang="ko-KR" sz="2400" dirty="0"/>
              <a:t>		</a:t>
            </a:r>
            <a:r>
              <a:rPr lang="ko-KR" altLang="en-US" sz="2400" dirty="0"/>
              <a:t>→</a:t>
            </a:r>
            <a:r>
              <a:rPr lang="en-US" altLang="ko-KR" sz="2400" dirty="0"/>
              <a:t>	</a:t>
            </a:r>
            <a:r>
              <a:rPr lang="ko-KR" altLang="en-US" sz="2400" dirty="0"/>
              <a:t>대상 리스트를 정렬한 복사본 반환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31647-6F29-E0DD-A3EB-F91E4B8A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19" y="3817808"/>
            <a:ext cx="2962688" cy="1181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1BD68C-A9C9-DC37-1BD2-F4AC1ACA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31" y="3817808"/>
            <a:ext cx="297221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3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파이썬 정렬 알고리즘의 시간 복잡도는 </a:t>
            </a:r>
            <a:r>
              <a:rPr lang="en-US" altLang="ko-KR" sz="2800" b="1" dirty="0">
                <a:solidFill>
                  <a:srgbClr val="92D050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96774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https://www.acmicpc.net/problem/2751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E6F129-6802-AD51-E8DC-1DAA7B24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75" y="2781252"/>
            <a:ext cx="2610214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B9FD1C-B185-7B9E-D6D5-E1114E6D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75" y="3572759"/>
            <a:ext cx="632548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80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수의 개수는 최대 </a:t>
            </a:r>
            <a:r>
              <a:rPr lang="en-US" altLang="ko-KR" sz="2400" dirty="0"/>
              <a:t>100</a:t>
            </a:r>
            <a:r>
              <a:rPr lang="ko-KR" altLang="en-US" sz="2400" dirty="0"/>
              <a:t>만</a:t>
            </a:r>
            <a:endParaRPr lang="en-US" altLang="ko-KR" sz="2400" dirty="0"/>
          </a:p>
          <a:p>
            <a:r>
              <a:rPr lang="ko-KR" altLang="en-US" sz="2400" dirty="0"/>
              <a:t>각 수의 절댓값은 최대 </a:t>
            </a:r>
            <a:r>
              <a:rPr lang="en-US" altLang="ko-KR" sz="2400" dirty="0"/>
              <a:t>100</a:t>
            </a:r>
            <a:r>
              <a:rPr lang="ko-KR" altLang="en-US" sz="2400" dirty="0"/>
              <a:t>만</a:t>
            </a:r>
            <a:r>
              <a:rPr lang="en-US" altLang="ko-KR" sz="2400" dirty="0"/>
              <a:t>, </a:t>
            </a:r>
            <a:r>
              <a:rPr lang="ko-KR" altLang="en-US" sz="2400" dirty="0"/>
              <a:t>중복되는 숫자는 없음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98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파이썬 내장 정렬 메서드는 </a:t>
            </a:r>
            <a:r>
              <a:rPr lang="en-US" altLang="ko-KR" sz="2400" dirty="0"/>
              <a:t>O(N log N) </a:t>
            </a:r>
            <a:r>
              <a:rPr lang="ko-KR" altLang="en-US" sz="2400" dirty="0"/>
              <a:t>시간 복잡도를 갖는다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N = 100</a:t>
            </a:r>
            <a:r>
              <a:rPr lang="ko-KR" altLang="en-US" sz="2400" dirty="0"/>
              <a:t>만을 대입하면</a:t>
            </a:r>
            <a:r>
              <a:rPr lang="en-US" altLang="ko-KR" sz="2400" dirty="0"/>
              <a:t>, 6 * 100</a:t>
            </a:r>
            <a:r>
              <a:rPr lang="ko-KR" altLang="en-US" sz="2400" dirty="0"/>
              <a:t>만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92D050"/>
                </a:solidFill>
              </a:rPr>
              <a:t>600</a:t>
            </a:r>
            <a:r>
              <a:rPr lang="ko-KR" altLang="en-US" sz="2400" b="1" dirty="0">
                <a:solidFill>
                  <a:srgbClr val="92D050"/>
                </a:solidFill>
              </a:rPr>
              <a:t>만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2</a:t>
            </a:r>
            <a:r>
              <a:rPr lang="ko-KR" altLang="en-US" sz="2400" dirty="0"/>
              <a:t>초에 안에 충분히 실행 가능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574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직접 풀어봅시다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빠른 입출력을 사용해야 하는 것에 주의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475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정답 코드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8E02E-B0EB-42DB-767C-984C9C92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42" y="2785628"/>
            <a:ext cx="429637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정렬은 일반적으로 </a:t>
            </a:r>
            <a:r>
              <a:rPr lang="ko-KR" altLang="en-US" sz="2400" b="1" dirty="0">
                <a:solidFill>
                  <a:srgbClr val="92D050"/>
                </a:solidFill>
              </a:rPr>
              <a:t>두 원소를 비교</a:t>
            </a:r>
            <a:r>
              <a:rPr lang="ko-KR" altLang="en-US" sz="2400" dirty="0"/>
              <a:t>하여 </a:t>
            </a:r>
            <a:br>
              <a:rPr lang="en-US" altLang="ko-KR" sz="2400" dirty="0"/>
            </a:br>
            <a:r>
              <a:rPr lang="ko-KR" altLang="en-US" sz="2400" dirty="0"/>
              <a:t>두 원소의 </a:t>
            </a:r>
            <a:r>
              <a:rPr lang="ko-KR" altLang="en-US" sz="2400" b="1" dirty="0">
                <a:solidFill>
                  <a:srgbClr val="92D050"/>
                </a:solidFill>
              </a:rPr>
              <a:t>상대적인 위치를 결정하는 과정</a:t>
            </a:r>
            <a:r>
              <a:rPr lang="ko-KR" altLang="en-US" sz="2400" dirty="0"/>
              <a:t>의 반복이다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이때 비교의 기준이 되는 값을 </a:t>
            </a:r>
            <a:r>
              <a:rPr lang="en-US" altLang="ko-KR" sz="2400" b="1" dirty="0">
                <a:solidFill>
                  <a:srgbClr val="92D050"/>
                </a:solidFill>
              </a:rPr>
              <a:t>key</a:t>
            </a:r>
            <a:r>
              <a:rPr lang="en-US" altLang="ko-KR" sz="2400" b="1" dirty="0"/>
              <a:t> 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3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-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일반적으로는 리스트의 원소 자체가 </a:t>
            </a:r>
            <a:r>
              <a:rPr lang="en-US" altLang="ko-KR" sz="2400" b="1" dirty="0"/>
              <a:t>key</a:t>
            </a:r>
            <a:r>
              <a:rPr lang="en-US" altLang="ko-KR" sz="2400" dirty="0"/>
              <a:t> </a:t>
            </a:r>
            <a:r>
              <a:rPr lang="ko-KR" altLang="en-US" sz="2400" dirty="0"/>
              <a:t>이지만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경우에 따라 다른 </a:t>
            </a:r>
            <a:r>
              <a:rPr lang="en-US" altLang="ko-KR" sz="2400" b="1" dirty="0"/>
              <a:t>key</a:t>
            </a:r>
            <a:r>
              <a:rPr lang="ko-KR" altLang="en-US" sz="2400" dirty="0"/>
              <a:t>를 사용하여 정렬하기도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9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알고리즘과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알고리즘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400" dirty="0"/>
              <a:t>컴퓨터가 따라할 수 있도록 </a:t>
            </a:r>
            <a:r>
              <a:rPr lang="ko-KR" altLang="en-US" sz="2800" b="1" dirty="0">
                <a:solidFill>
                  <a:srgbClr val="92D050"/>
                </a:solidFill>
              </a:rPr>
              <a:t>문제를 해결하는 절차</a:t>
            </a:r>
            <a:r>
              <a:rPr lang="en-US" altLang="ko-KR" sz="2800" b="1" dirty="0">
                <a:solidFill>
                  <a:srgbClr val="92D050"/>
                </a:solidFill>
              </a:rPr>
              <a:t>, </a:t>
            </a:r>
            <a:r>
              <a:rPr lang="ko-KR" altLang="en-US" sz="2800" b="1" dirty="0">
                <a:solidFill>
                  <a:srgbClr val="92D050"/>
                </a:solidFill>
              </a:rPr>
              <a:t>방법</a:t>
            </a:r>
            <a:r>
              <a:rPr lang="ko-KR" altLang="en-US" sz="2400" dirty="0"/>
              <a:t>을 자세히 명시한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000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파이썬 </a:t>
            </a:r>
            <a:r>
              <a:rPr lang="en-US" altLang="ko-KR" sz="2400" dirty="0"/>
              <a:t>sort()</a:t>
            </a:r>
            <a:r>
              <a:rPr lang="ko-KR" altLang="en-US" sz="2400" dirty="0"/>
              <a:t>는 정렬에 사용할 </a:t>
            </a:r>
            <a:r>
              <a:rPr lang="en-US" altLang="ko-KR" sz="2400" dirty="0"/>
              <a:t>key</a:t>
            </a:r>
            <a:r>
              <a:rPr lang="ko-KR" altLang="en-US" sz="2400" dirty="0"/>
              <a:t>를 </a:t>
            </a:r>
            <a:r>
              <a:rPr lang="en-US" altLang="ko-KR" sz="2400" b="1" dirty="0">
                <a:solidFill>
                  <a:srgbClr val="92D050"/>
                </a:solidFill>
              </a:rPr>
              <a:t>key </a:t>
            </a:r>
            <a:r>
              <a:rPr lang="ko-KR" altLang="en-US" sz="2400" b="1" dirty="0">
                <a:solidFill>
                  <a:srgbClr val="92D050"/>
                </a:solidFill>
              </a:rPr>
              <a:t>함수로 재정의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5EDBD-F2DF-6AD8-3001-027A4F20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53" y="2978760"/>
            <a:ext cx="8200418" cy="21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0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–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정렬에 사용할 </a:t>
            </a:r>
            <a:r>
              <a:rPr lang="en-US" altLang="ko-KR" sz="2400" b="1" dirty="0">
                <a:solidFill>
                  <a:srgbClr val="92D050"/>
                </a:solidFill>
              </a:rPr>
              <a:t>key</a:t>
            </a:r>
            <a:r>
              <a:rPr lang="ko-KR" altLang="en-US" sz="2400" b="1" dirty="0">
                <a:solidFill>
                  <a:srgbClr val="92D050"/>
                </a:solidFill>
              </a:rPr>
              <a:t>는 여러 개를 사용할 수 있다</a:t>
            </a:r>
            <a:r>
              <a:rPr lang="en-US" altLang="ko-KR" sz="2400" b="1" dirty="0">
                <a:solidFill>
                  <a:srgbClr val="92D050"/>
                </a:solidFill>
              </a:rPr>
              <a:t>.</a:t>
            </a:r>
          </a:p>
          <a:p>
            <a:r>
              <a:rPr lang="ko-KR" altLang="en-US" sz="2400" dirty="0"/>
              <a:t>왼쪽 </a:t>
            </a:r>
            <a:r>
              <a:rPr lang="en-US" altLang="ko-KR" sz="2400" dirty="0"/>
              <a:t>key</a:t>
            </a:r>
            <a:r>
              <a:rPr lang="ko-KR" altLang="en-US" sz="2400" dirty="0"/>
              <a:t>부터 사용하여 비교하다가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같은 </a:t>
            </a:r>
            <a:r>
              <a:rPr lang="en-US" altLang="ko-KR" sz="2400" dirty="0"/>
              <a:t>key</a:t>
            </a:r>
            <a:r>
              <a:rPr lang="ko-KR" altLang="en-US" sz="2400" dirty="0"/>
              <a:t>값이 나오면</a:t>
            </a:r>
            <a:r>
              <a:rPr lang="en-US" altLang="ko-KR" sz="2400" dirty="0"/>
              <a:t> </a:t>
            </a:r>
            <a:r>
              <a:rPr lang="ko-KR" altLang="en-US" sz="2400" dirty="0"/>
              <a:t>다음 정의된 </a:t>
            </a:r>
            <a:r>
              <a:rPr lang="en-US" altLang="ko-KR" sz="2400" dirty="0"/>
              <a:t>key </a:t>
            </a:r>
            <a:r>
              <a:rPr lang="ko-KR" altLang="en-US" sz="2400" dirty="0"/>
              <a:t>값을 사용해서 비교한다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E2FDD-188A-73E1-7455-2D7F34F2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46" y="3742393"/>
            <a:ext cx="8330316" cy="24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https://www.acmicpc.net/problem/11651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(x, y) </a:t>
            </a:r>
            <a:r>
              <a:rPr lang="ko-KR" altLang="en-US" sz="2400" dirty="0"/>
              <a:t>좌표가 주어질 때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en-US" altLang="ko-KR" sz="2400" b="1" dirty="0">
                <a:solidFill>
                  <a:srgbClr val="92D050"/>
                </a:solidFill>
              </a:rPr>
              <a:t>y</a:t>
            </a:r>
            <a:r>
              <a:rPr lang="ko-KR" altLang="en-US" sz="2400" b="1" dirty="0">
                <a:solidFill>
                  <a:srgbClr val="92D050"/>
                </a:solidFill>
              </a:rPr>
              <a:t>가 증가</a:t>
            </a:r>
            <a:r>
              <a:rPr lang="ko-KR" altLang="en-US" sz="2400" dirty="0"/>
              <a:t>하는 순으로 정렬</a:t>
            </a:r>
            <a:br>
              <a:rPr lang="en-US" altLang="ko-KR" sz="2400" dirty="0"/>
            </a:br>
            <a:r>
              <a:rPr lang="en-US" altLang="ko-KR" sz="2400" dirty="0"/>
              <a:t>- y</a:t>
            </a:r>
            <a:r>
              <a:rPr lang="ko-KR" altLang="en-US" sz="2400" dirty="0"/>
              <a:t>가 같다면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x</a:t>
            </a:r>
            <a:r>
              <a:rPr lang="ko-KR" altLang="en-US" sz="2400" b="1" dirty="0">
                <a:solidFill>
                  <a:srgbClr val="92D050"/>
                </a:solidFill>
              </a:rPr>
              <a:t>가 증가</a:t>
            </a:r>
            <a:r>
              <a:rPr lang="ko-KR" altLang="en-US" sz="2400" dirty="0"/>
              <a:t>하는 순으로 정렬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EDEDC-D235-40D7-BCC6-A38EF25C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72" y="2720464"/>
            <a:ext cx="299126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1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(x,</a:t>
            </a:r>
            <a:r>
              <a:rPr lang="ko-KR" altLang="en-US" sz="2400" dirty="0"/>
              <a:t> </a:t>
            </a:r>
            <a:r>
              <a:rPr lang="en-US" altLang="ko-KR" sz="2400" dirty="0"/>
              <a:t>y)</a:t>
            </a:r>
            <a:r>
              <a:rPr lang="ko-KR" altLang="en-US" sz="2400" dirty="0"/>
              <a:t> 좌표를 리스트에 담은 경우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문제 조건에 맞춰 다음과 같이 </a:t>
            </a:r>
            <a:r>
              <a:rPr lang="en-US" altLang="ko-KR" sz="2400" dirty="0"/>
              <a:t>key</a:t>
            </a:r>
            <a:r>
              <a:rPr lang="ko-KR" altLang="en-US" sz="2400" dirty="0"/>
              <a:t> 함수를 작성할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D718B-4349-44A0-C0A0-CC6D432C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27" y="3237316"/>
            <a:ext cx="952632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8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11651 </a:t>
            </a:r>
            <a:r>
              <a:rPr lang="ko-KR" altLang="en-US" sz="2400" dirty="0"/>
              <a:t>정답 코드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675FD-CA1E-A8E8-DCAD-625C15F6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28" y="2674186"/>
            <a:ext cx="8455270" cy="34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6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람다 함수를 이용하면 더 간단하게 작성할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1B839-3415-C71A-4F43-B7EF485B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1" y="2765740"/>
            <a:ext cx="6039693" cy="24958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3153EF-E5E8-3A33-6B69-84231FE7D295}"/>
              </a:ext>
            </a:extLst>
          </p:cNvPr>
          <p:cNvSpPr/>
          <p:nvPr/>
        </p:nvSpPr>
        <p:spPr>
          <a:xfrm>
            <a:off x="2659225" y="4264090"/>
            <a:ext cx="3004458" cy="39188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5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숫자형 데이터의 경우</a:t>
            </a:r>
            <a:r>
              <a:rPr lang="en-US" altLang="ko-KR" sz="2400" dirty="0"/>
              <a:t> key </a:t>
            </a:r>
            <a:r>
              <a:rPr lang="ko-KR" altLang="en-US" sz="2400" dirty="0"/>
              <a:t>값을 원래 값의 반대 부호로 설정하면 </a:t>
            </a:r>
            <a:br>
              <a:rPr lang="en-US" altLang="ko-KR" sz="2400" dirty="0"/>
            </a:br>
            <a:r>
              <a:rPr lang="ko-KR" altLang="en-US" sz="2400" dirty="0"/>
              <a:t>내림차순 정렬을 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1 2 3 4 5 </a:t>
            </a:r>
            <a:r>
              <a:rPr lang="ko-KR" altLang="en-US" sz="2400" dirty="0"/>
              <a:t>를 정렬할 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-1, -2, -3, -4, -5 </a:t>
            </a:r>
            <a:r>
              <a:rPr lang="ko-KR" altLang="en-US" sz="2400" dirty="0"/>
              <a:t>를 각각의 </a:t>
            </a:r>
            <a:r>
              <a:rPr lang="en-US" altLang="ko-KR" sz="2400" dirty="0"/>
              <a:t>key</a:t>
            </a:r>
            <a:r>
              <a:rPr lang="ko-KR" altLang="en-US" sz="2400" dirty="0"/>
              <a:t>로 오름차순 정렬하도록 시키면</a:t>
            </a:r>
            <a:br>
              <a:rPr lang="en-US" altLang="ko-KR" sz="2400" dirty="0"/>
            </a:br>
            <a:r>
              <a:rPr lang="en-US" altLang="ko-KR" sz="2400" dirty="0"/>
              <a:t>-5, -4, -3, -2, -1 </a:t>
            </a:r>
            <a:r>
              <a:rPr lang="ko-KR" altLang="en-US" sz="2400" dirty="0"/>
              <a:t>로 정렬되어</a:t>
            </a:r>
            <a:r>
              <a:rPr lang="en-US" altLang="ko-KR" sz="2400" dirty="0"/>
              <a:t>, </a:t>
            </a:r>
            <a:r>
              <a:rPr lang="ko-KR" altLang="en-US" sz="2400" dirty="0"/>
              <a:t>실제로 </a:t>
            </a:r>
            <a:r>
              <a:rPr lang="en-US" altLang="ko-KR" sz="2400" dirty="0"/>
              <a:t>5 4 3 2 1</a:t>
            </a:r>
            <a:r>
              <a:rPr lang="ko-KR" altLang="en-US" sz="2400" dirty="0"/>
              <a:t>이 되기 때문이다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644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조건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91580" cy="39261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y</a:t>
            </a:r>
            <a:r>
              <a:rPr lang="ko-KR" altLang="en-US" sz="2400" dirty="0"/>
              <a:t>좌표가 증가하는 순으로</a:t>
            </a:r>
            <a:r>
              <a:rPr lang="en-US" altLang="ko-KR" sz="2400" dirty="0"/>
              <a:t>, y</a:t>
            </a:r>
            <a:r>
              <a:rPr lang="ko-KR" altLang="en-US" sz="2400" dirty="0"/>
              <a:t>좌표가 같다면 </a:t>
            </a:r>
            <a:r>
              <a:rPr lang="en-US" altLang="ko-KR" sz="2400" dirty="0"/>
              <a:t>x</a:t>
            </a:r>
            <a:r>
              <a:rPr lang="ko-KR" altLang="en-US" sz="2400" dirty="0"/>
              <a:t>좌표가 </a:t>
            </a:r>
            <a:r>
              <a:rPr lang="ko-KR" altLang="en-US" sz="2400" b="1" dirty="0">
                <a:solidFill>
                  <a:srgbClr val="92D050"/>
                </a:solidFill>
              </a:rPr>
              <a:t>감소</a:t>
            </a:r>
            <a:r>
              <a:rPr lang="ko-KR" altLang="en-US" sz="2400" dirty="0"/>
              <a:t>하는 순으로 정렬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1F039-468C-D25E-5C0B-1A4F9370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33" y="3232116"/>
            <a:ext cx="781159" cy="1581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3CF2F4-8780-A4EE-F1D5-2824100A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198" y="3332142"/>
            <a:ext cx="847843" cy="138131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4822F91-3663-0725-ED16-6D77CF75B01B}"/>
              </a:ext>
            </a:extLst>
          </p:cNvPr>
          <p:cNvSpPr/>
          <p:nvPr/>
        </p:nvSpPr>
        <p:spPr>
          <a:xfrm>
            <a:off x="9121404" y="3857945"/>
            <a:ext cx="707781" cy="32971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3B9A8F-2576-EBDB-C043-852F652BF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549" y="2816488"/>
            <a:ext cx="6087325" cy="22196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4C35E5-F83D-4B66-F1C8-885911367EDC}"/>
              </a:ext>
            </a:extLst>
          </p:cNvPr>
          <p:cNvSpPr/>
          <p:nvPr/>
        </p:nvSpPr>
        <p:spPr>
          <a:xfrm>
            <a:off x="4132729" y="4141694"/>
            <a:ext cx="1420906" cy="3092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97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>
                <a:solidFill>
                  <a:srgbClr val="92D050"/>
                </a:solidFill>
              </a:rPr>
              <a:t>탐욕법</a:t>
            </a:r>
            <a:r>
              <a:rPr lang="ko-KR" altLang="en-US" sz="2400" dirty="0" err="1"/>
              <a:t>이라고도</a:t>
            </a:r>
            <a:r>
              <a:rPr lang="ko-KR" altLang="en-US" sz="2400" dirty="0"/>
              <a:t> 부른다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어떤 문제의 최적해를 찾을 때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b="1" dirty="0">
                <a:solidFill>
                  <a:srgbClr val="92D050"/>
                </a:solidFill>
              </a:rPr>
              <a:t>눈 앞의 최적</a:t>
            </a:r>
            <a:r>
              <a:rPr lang="ko-KR" altLang="en-US" sz="2400" b="1" dirty="0"/>
              <a:t>을 탐욕적으로 골라서 </a:t>
            </a:r>
            <a:r>
              <a:rPr lang="ko-KR" altLang="en-US" sz="2400" b="1" dirty="0">
                <a:solidFill>
                  <a:srgbClr val="92D050"/>
                </a:solidFill>
              </a:rPr>
              <a:t>전체의 최적해</a:t>
            </a:r>
            <a:r>
              <a:rPr lang="ko-KR" altLang="en-US" sz="2400" b="1" dirty="0"/>
              <a:t>를 찾는 기법</a:t>
            </a:r>
            <a:endParaRPr lang="en-US" altLang="ko-KR" sz="2400" dirty="0"/>
          </a:p>
          <a:p>
            <a:r>
              <a:rPr lang="ko-KR" altLang="en-US" sz="2400" dirty="0"/>
              <a:t>모든 경우를 확인하지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최적의 경우를 바로 답으로 쓰기 때문에</a:t>
            </a:r>
            <a:br>
              <a:rPr lang="en-US" altLang="ko-KR" sz="2400" dirty="0"/>
            </a:br>
            <a:r>
              <a:rPr lang="ko-KR" altLang="en-US" sz="2400" dirty="0"/>
              <a:t>빠른 시간에 문제를 풀 수 있다는 장점이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53918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동전 문제 </a:t>
            </a:r>
            <a:r>
              <a:rPr lang="en-US" altLang="ko-KR" sz="2400" dirty="0">
                <a:hlinkClick r:id="rId2"/>
              </a:rPr>
              <a:t>https://www.acmicpc.net/problem/11047</a:t>
            </a:r>
            <a:endParaRPr lang="en-US" altLang="ko-KR" sz="2400" dirty="0"/>
          </a:p>
          <a:p>
            <a:r>
              <a:rPr lang="ko-KR" altLang="en-US" sz="2400" dirty="0"/>
              <a:t>금액이 배수 관계인 동전들이 </a:t>
            </a:r>
            <a:r>
              <a:rPr lang="ko-KR" altLang="en-US" sz="2400" b="1" dirty="0">
                <a:solidFill>
                  <a:srgbClr val="92D050"/>
                </a:solidFill>
              </a:rPr>
              <a:t>정렬</a:t>
            </a:r>
            <a:r>
              <a:rPr lang="ko-KR" altLang="en-US" sz="2400" dirty="0"/>
              <a:t>되어 주어졌을 때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K</a:t>
            </a:r>
            <a:r>
              <a:rPr lang="ko-KR" altLang="en-US" sz="2400" dirty="0"/>
              <a:t>원을 만드는데 필요한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92D050"/>
                </a:solidFill>
              </a:rPr>
              <a:t>최소한의 동전 개수</a:t>
            </a:r>
            <a:r>
              <a:rPr lang="ko-KR" altLang="en-US" sz="2400" dirty="0"/>
              <a:t>를 구하는 문제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044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2148-0ABB-2B10-78DD-002F8BBF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알고리즘과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37CE-CBC4-408F-34D6-687AB48F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알고리즘을 왜 공부해야 할까</a:t>
            </a:r>
            <a:r>
              <a:rPr lang="en-US" altLang="ko-KR" sz="2800" dirty="0"/>
              <a:t>?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5546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직관적으로 생각하면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u="sng" dirty="0"/>
              <a:t>현재 쓸 수 있는 가장 큰 금액</a:t>
            </a:r>
            <a:r>
              <a:rPr lang="ko-KR" altLang="en-US" sz="2400" dirty="0"/>
              <a:t>의 동전을 반복적으로 사용하면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과연 논리적으로도 타당할까</a:t>
            </a:r>
            <a:r>
              <a:rPr lang="en-US" altLang="ko-KR" sz="2400" dirty="0"/>
              <a:t>? </a:t>
            </a:r>
            <a:r>
              <a:rPr lang="ko-KR" altLang="en-US" sz="2400" dirty="0"/>
              <a:t>한번 증명해보자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4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 가능한 가장 큰 금액의 동전이 </a:t>
            </a:r>
            <a:r>
              <a:rPr lang="en-US" altLang="ko-KR" sz="2400" b="1" dirty="0">
                <a:solidFill>
                  <a:srgbClr val="92D050"/>
                </a:solidFill>
              </a:rPr>
              <a:t>A</a:t>
            </a:r>
            <a:r>
              <a:rPr lang="ko-KR" altLang="en-US" sz="2400" b="1" dirty="0">
                <a:solidFill>
                  <a:srgbClr val="92D050"/>
                </a:solidFill>
              </a:rPr>
              <a:t>원</a:t>
            </a:r>
            <a:r>
              <a:rPr lang="ko-KR" altLang="en-US" sz="2400" dirty="0"/>
              <a:t>이라고 하자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K </a:t>
            </a:r>
            <a:r>
              <a:rPr lang="ko-KR" altLang="en-US" sz="2400" dirty="0"/>
              <a:t>≥</a:t>
            </a:r>
            <a:r>
              <a:rPr lang="en-US" altLang="ko-KR" sz="2400" dirty="0"/>
              <a:t> A 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최적해에 </a:t>
            </a:r>
            <a:r>
              <a:rPr lang="en-US" altLang="ko-KR" sz="2400" dirty="0"/>
              <a:t>A</a:t>
            </a:r>
            <a:r>
              <a:rPr lang="ko-KR" altLang="en-US" sz="2400" dirty="0"/>
              <a:t>원 동전이 사용되지 않았다고 가정해보자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A &gt; B</a:t>
            </a:r>
            <a:r>
              <a:rPr lang="ko-KR" altLang="en-US" sz="2400" dirty="0"/>
              <a:t>인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원 금액의 동전들로 </a:t>
            </a:r>
            <a:r>
              <a:rPr lang="en-US" altLang="ko-KR" sz="2400" dirty="0"/>
              <a:t>K</a:t>
            </a:r>
            <a:r>
              <a:rPr lang="ko-KR" altLang="en-US" sz="2400" dirty="0"/>
              <a:t>원을 만드는 최적해가 존재한다고</a:t>
            </a:r>
            <a:br>
              <a:rPr lang="en-US" altLang="ko-KR" sz="2400" dirty="0"/>
            </a:br>
            <a:r>
              <a:rPr lang="ko-KR" altLang="en-US" sz="2400" dirty="0"/>
              <a:t>가정해보자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3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B</a:t>
            </a:r>
            <a:r>
              <a:rPr lang="ko-KR" altLang="en-US" sz="2400" dirty="0"/>
              <a:t>의 배수이므로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92D050"/>
                </a:solidFill>
              </a:rPr>
              <a:t>A = c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*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B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1600" dirty="0"/>
              <a:t>(c</a:t>
            </a:r>
            <a:r>
              <a:rPr lang="ko-KR" altLang="en-US" sz="1600" dirty="0"/>
              <a:t> </a:t>
            </a:r>
            <a:r>
              <a:rPr lang="en-US" altLang="ko-KR" sz="1600" dirty="0"/>
              <a:t>&gt;</a:t>
            </a:r>
            <a:r>
              <a:rPr lang="ko-KR" altLang="en-US" sz="1600" dirty="0"/>
              <a:t> </a:t>
            </a:r>
            <a:r>
              <a:rPr lang="en-US" altLang="ko-KR" sz="1600" dirty="0"/>
              <a:t>1)</a:t>
            </a:r>
            <a:r>
              <a:rPr lang="ko-KR" altLang="en-US" sz="2400" dirty="0"/>
              <a:t> 로 표현할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b="1" dirty="0">
                <a:solidFill>
                  <a:srgbClr val="92D050"/>
                </a:solidFill>
              </a:rPr>
              <a:t>K </a:t>
            </a:r>
            <a:r>
              <a:rPr lang="ko-KR" altLang="en-US" sz="2400" b="1" dirty="0">
                <a:solidFill>
                  <a:srgbClr val="92D050"/>
                </a:solidFill>
              </a:rPr>
              <a:t>≥ </a:t>
            </a:r>
            <a:r>
              <a:rPr lang="en-US" altLang="ko-KR" sz="2400" b="1" dirty="0">
                <a:solidFill>
                  <a:srgbClr val="92D050"/>
                </a:solidFill>
              </a:rPr>
              <a:t>A = c * B 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최소한 </a:t>
            </a:r>
            <a:r>
              <a:rPr lang="en-US" altLang="ko-KR" sz="2400" dirty="0"/>
              <a:t>c</a:t>
            </a:r>
            <a:r>
              <a:rPr lang="ko-KR" altLang="en-US" sz="2400" dirty="0"/>
              <a:t>개의 </a:t>
            </a:r>
            <a:r>
              <a:rPr lang="en-US" altLang="ko-KR" sz="2400" dirty="0"/>
              <a:t>B</a:t>
            </a:r>
            <a:r>
              <a:rPr lang="ko-KR" altLang="en-US" sz="2400" dirty="0"/>
              <a:t>원 동전을 사용해야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이때 </a:t>
            </a:r>
            <a:r>
              <a:rPr lang="en-US" altLang="ko-KR" sz="2400" dirty="0"/>
              <a:t>A</a:t>
            </a:r>
            <a:r>
              <a:rPr lang="ko-KR" altLang="en-US" sz="2400" dirty="0"/>
              <a:t>원 동전을 </a:t>
            </a:r>
            <a:r>
              <a:rPr lang="en-US" altLang="ko-KR" sz="2400" dirty="0"/>
              <a:t>c</a:t>
            </a:r>
            <a:r>
              <a:rPr lang="ko-KR" altLang="en-US" sz="2400" dirty="0"/>
              <a:t>개의 </a:t>
            </a:r>
            <a:r>
              <a:rPr lang="en-US" altLang="ko-KR" sz="2400" dirty="0"/>
              <a:t>B</a:t>
            </a:r>
            <a:r>
              <a:rPr lang="ko-KR" altLang="en-US" sz="2400" dirty="0"/>
              <a:t>원 동전 대신 사용하면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총 </a:t>
            </a:r>
            <a:r>
              <a:rPr lang="en-US" altLang="ko-KR" sz="2400" dirty="0"/>
              <a:t>c-1 </a:t>
            </a:r>
            <a:r>
              <a:rPr lang="ko-KR" altLang="en-US" sz="2400" dirty="0"/>
              <a:t>개의 동전을 더 적게 사용할 수 있으므로 최적이다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 최적해에 </a:t>
            </a:r>
            <a:r>
              <a:rPr lang="en-US" altLang="ko-KR" sz="2400" dirty="0"/>
              <a:t>A</a:t>
            </a:r>
            <a:r>
              <a:rPr lang="ko-KR" altLang="en-US" sz="2400" dirty="0"/>
              <a:t>원 동전이 사용되지 않았다는 가정은 모순이므로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최적해에는 항상 </a:t>
            </a:r>
            <a:r>
              <a:rPr lang="en-US" altLang="ko-KR" sz="2400" dirty="0"/>
              <a:t>A</a:t>
            </a:r>
            <a:r>
              <a:rPr lang="ko-KR" altLang="en-US" sz="2400" dirty="0"/>
              <a:t>원 동전이 포함되어 있어야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53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직접 풀어봅시다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539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정답 코드 </a:t>
            </a:r>
            <a:r>
              <a:rPr lang="en-US" altLang="ko-KR" sz="2400" dirty="0"/>
              <a:t>– </a:t>
            </a:r>
            <a:r>
              <a:rPr lang="ko-KR" altLang="en-US" sz="2400" b="1" dirty="0">
                <a:solidFill>
                  <a:srgbClr val="92D050"/>
                </a:solidFill>
              </a:rPr>
              <a:t>정렬</a:t>
            </a:r>
            <a:r>
              <a:rPr lang="ko-KR" altLang="en-US" sz="2400" dirty="0"/>
              <a:t>이 되어 있기 때문에 </a:t>
            </a:r>
            <a:r>
              <a:rPr lang="en-US" altLang="ko-KR" sz="2400" b="1" dirty="0">
                <a:solidFill>
                  <a:srgbClr val="92D050"/>
                </a:solidFill>
              </a:rPr>
              <a:t>O(n)</a:t>
            </a:r>
            <a:r>
              <a:rPr lang="en-US" altLang="ko-KR" sz="2400" dirty="0"/>
              <a:t> </a:t>
            </a:r>
            <a:r>
              <a:rPr lang="ko-KR" altLang="en-US" sz="2400" dirty="0"/>
              <a:t>에 풀 수 있다</a:t>
            </a:r>
            <a:r>
              <a:rPr lang="en-US" altLang="ko-KR" sz="2400" dirty="0"/>
              <a:t>.</a:t>
            </a:r>
            <a:endParaRPr lang="en-US" altLang="ko-KR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160D4A-8D73-46EA-EC18-49A445DB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70" y="2728360"/>
            <a:ext cx="543000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9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023A5-D74A-A25A-FD3A-79136F6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6995A-AF8C-A055-C597-6FF0D92A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159531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그리디</a:t>
            </a:r>
            <a:r>
              <a:rPr lang="ko-KR" altLang="en-US" sz="2400" dirty="0"/>
              <a:t> 알고리즘을 사용하는 문제는 다음과 같은 특징이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92D050"/>
                </a:solidFill>
              </a:rPr>
              <a:t>탐욕적 선택 속성</a:t>
            </a:r>
            <a:br>
              <a:rPr lang="en-US" altLang="ko-KR" sz="2400" dirty="0"/>
            </a:br>
            <a:r>
              <a:rPr lang="ko-KR" altLang="en-US" sz="2400" dirty="0"/>
              <a:t>현재의 선택이 다음의 선택에 영향을 주지 않는다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92D050"/>
                </a:solidFill>
              </a:rPr>
              <a:t>최적 부분 구조</a:t>
            </a:r>
            <a:br>
              <a:rPr lang="en-US" altLang="ko-KR" sz="2400" dirty="0"/>
            </a:br>
            <a:r>
              <a:rPr lang="ko-KR" altLang="en-US" sz="2400" dirty="0"/>
              <a:t>전체 문제의 최적해가</a:t>
            </a:r>
            <a:r>
              <a:rPr lang="en-US" altLang="ko-KR" sz="2400" dirty="0"/>
              <a:t>, </a:t>
            </a:r>
            <a:r>
              <a:rPr lang="ko-KR" altLang="en-US" sz="2400" dirty="0"/>
              <a:t>부분 문제의 최적해로 구성된다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0532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023A5-D74A-A25A-FD3A-79136F6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6995A-AF8C-A055-C597-6FF0D92A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02128" cy="4352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동전 문제의 경우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92D050"/>
                </a:solidFill>
              </a:rPr>
              <a:t>탐욕적 선택 속성</a:t>
            </a:r>
            <a:br>
              <a:rPr lang="en-US" altLang="ko-KR" sz="2400" dirty="0"/>
            </a:br>
            <a:r>
              <a:rPr lang="en-US" altLang="ko-KR" sz="2400" dirty="0"/>
              <a:t>K</a:t>
            </a:r>
            <a:r>
              <a:rPr lang="ko-KR" altLang="en-US" sz="2400" dirty="0"/>
              <a:t>원이 남아도</a:t>
            </a:r>
            <a:r>
              <a:rPr lang="en-US" altLang="ko-KR" sz="2400" dirty="0"/>
              <a:t>, K-A</a:t>
            </a:r>
            <a:r>
              <a:rPr lang="ko-KR" altLang="en-US" sz="2400" dirty="0"/>
              <a:t>원이 남아도 </a:t>
            </a:r>
            <a:r>
              <a:rPr lang="en-US" altLang="ko-KR" sz="2400" dirty="0"/>
              <a:t>‘</a:t>
            </a:r>
            <a:r>
              <a:rPr lang="ko-KR" altLang="en-US" sz="2400" dirty="0"/>
              <a:t>가장 큰 금액의 동전을 고르면 된다</a:t>
            </a:r>
            <a:r>
              <a:rPr lang="en-US" altLang="ko-KR" sz="2400" dirty="0"/>
              <a:t>’ </a:t>
            </a:r>
            <a:r>
              <a:rPr lang="ko-KR" altLang="en-US" sz="2400" dirty="0"/>
              <a:t>는 </a:t>
            </a:r>
            <a:br>
              <a:rPr lang="en-US" altLang="ko-KR" sz="2400" dirty="0"/>
            </a:br>
            <a:r>
              <a:rPr lang="ko-KR" altLang="en-US" sz="2400" dirty="0"/>
              <a:t>선택 기준을 계속 적용할 수 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92D050"/>
                </a:solidFill>
              </a:rPr>
              <a:t>최적 부분 구조</a:t>
            </a:r>
            <a:br>
              <a:rPr lang="en-US" altLang="ko-KR" sz="2400" b="1" dirty="0"/>
            </a:br>
            <a:r>
              <a:rPr lang="en-US" altLang="ko-KR" sz="2400" dirty="0"/>
              <a:t>K</a:t>
            </a:r>
            <a:r>
              <a:rPr lang="ko-KR" altLang="en-US" sz="2400" dirty="0"/>
              <a:t>원에 대한 동전 문제의 최적해는 </a:t>
            </a:r>
            <a:r>
              <a:rPr lang="en-US" altLang="ko-KR" sz="2400" dirty="0"/>
              <a:t>A</a:t>
            </a:r>
            <a:r>
              <a:rPr lang="ko-KR" altLang="en-US" sz="2400" dirty="0"/>
              <a:t>원 동전을 </a:t>
            </a:r>
            <a:r>
              <a:rPr lang="en-US" altLang="ko-KR" sz="2400" dirty="0"/>
              <a:t>n</a:t>
            </a:r>
            <a:r>
              <a:rPr lang="ko-KR" altLang="en-US" sz="2400" dirty="0"/>
              <a:t>개 사용한 뒤 남은 </a:t>
            </a:r>
            <a:br>
              <a:rPr lang="en-US" altLang="ko-KR" sz="2400" dirty="0"/>
            </a:br>
            <a:r>
              <a:rPr lang="en-US" altLang="ko-KR" sz="2400" dirty="0"/>
              <a:t>K-A*n</a:t>
            </a:r>
            <a:r>
              <a:rPr lang="ko-KR" altLang="en-US" sz="2400" dirty="0"/>
              <a:t>원에 대한 동전 문제의 최적해로 구성된다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6727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023A5-D74A-A25A-FD3A-79136F6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6995A-AF8C-A055-C597-6FF0D92A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02128" cy="435275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그리디는</a:t>
            </a:r>
            <a:r>
              <a:rPr lang="ko-KR" altLang="en-US" sz="2400" dirty="0"/>
              <a:t> 문제를 부분 문제로 나눈 뒤</a:t>
            </a:r>
            <a:br>
              <a:rPr lang="en-US" altLang="ko-KR" sz="2400" dirty="0"/>
            </a:br>
            <a:r>
              <a:rPr lang="ko-KR" altLang="en-US" sz="2400" b="1" dirty="0">
                <a:solidFill>
                  <a:srgbClr val="92D050"/>
                </a:solidFill>
              </a:rPr>
              <a:t>최적해 선택 기준</a:t>
            </a:r>
            <a:r>
              <a:rPr lang="ko-KR" altLang="en-US" sz="2400" dirty="0"/>
              <a:t>을 모든 </a:t>
            </a:r>
            <a:r>
              <a:rPr lang="ko-KR" altLang="en-US" sz="2400" b="1" dirty="0">
                <a:solidFill>
                  <a:srgbClr val="92D050"/>
                </a:solidFill>
              </a:rPr>
              <a:t>부분 문제에 일관되게 사용</a:t>
            </a:r>
            <a:r>
              <a:rPr lang="ko-KR" altLang="en-US" sz="2400" dirty="0"/>
              <a:t>하여 답을 구하는 방법</a:t>
            </a:r>
            <a:endParaRPr lang="en-US" altLang="ko-KR" sz="2400" dirty="0"/>
          </a:p>
          <a:p>
            <a:r>
              <a:rPr lang="ko-KR" altLang="en-US" sz="2400" dirty="0"/>
              <a:t>최적해 선택 기준을 직관적으로 잘 떠올리고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이 기준을 일관되게 적용할 수 있음을 증명하는 것이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그리디</a:t>
            </a:r>
            <a:r>
              <a:rPr lang="ko-KR" altLang="en-US" sz="2400" dirty="0"/>
              <a:t> 풀이의 핵심</a:t>
            </a:r>
          </a:p>
        </p:txBody>
      </p:sp>
    </p:spTree>
    <p:extLst>
      <p:ext uri="{BB962C8B-B14F-4D97-AF65-F5344CB8AC3E}">
        <p14:creationId xmlns:p14="http://schemas.microsoft.com/office/powerpoint/2010/main" val="130880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023A5-D74A-A25A-FD3A-79136F6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6995A-AF8C-A055-C597-6FF0D92A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02128" cy="43527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최적해 선택 기준은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sz="2400" b="1" dirty="0">
                <a:solidFill>
                  <a:srgbClr val="92D050"/>
                </a:solidFill>
              </a:rPr>
              <a:t>가장 </a:t>
            </a:r>
            <a:r>
              <a:rPr lang="en-US" altLang="ko-KR" sz="2400" b="1" dirty="0">
                <a:solidFill>
                  <a:srgbClr val="92D050"/>
                </a:solidFill>
              </a:rPr>
              <a:t>~ </a:t>
            </a:r>
            <a:r>
              <a:rPr lang="ko-KR" altLang="en-US" sz="2400" b="1" dirty="0">
                <a:solidFill>
                  <a:srgbClr val="92D050"/>
                </a:solidFill>
              </a:rPr>
              <a:t>한 것을 선택</a:t>
            </a:r>
            <a:r>
              <a:rPr lang="en-US" altLang="ko-KR" sz="2400" b="1" dirty="0">
                <a:solidFill>
                  <a:srgbClr val="92D050"/>
                </a:solidFill>
              </a:rPr>
              <a:t>’</a:t>
            </a:r>
            <a:r>
              <a:rPr lang="ko-KR" altLang="en-US" sz="2400" dirty="0"/>
              <a:t> 하는 경우가 많다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 최적해를 선택하는 과정에서 보통 </a:t>
            </a:r>
            <a:r>
              <a:rPr lang="ko-KR" altLang="en-US" sz="2400" b="1" dirty="0">
                <a:solidFill>
                  <a:srgbClr val="92D050"/>
                </a:solidFill>
              </a:rPr>
              <a:t>정렬</a:t>
            </a:r>
            <a:r>
              <a:rPr lang="ko-KR" altLang="en-US" sz="2400" dirty="0"/>
              <a:t>을 함께 활용한다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309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회의실 배정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https://www.acmicpc.net/problem/1931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개의 회의에 대해 </a:t>
            </a:r>
            <a:r>
              <a:rPr lang="en-US" altLang="ko-KR" sz="2400" dirty="0"/>
              <a:t>(</a:t>
            </a:r>
            <a:r>
              <a:rPr lang="ko-KR" altLang="en-US" sz="2400" dirty="0"/>
              <a:t>회의 시작</a:t>
            </a:r>
            <a:r>
              <a:rPr lang="en-US" altLang="ko-KR" sz="2400" dirty="0"/>
              <a:t>, </a:t>
            </a:r>
            <a:r>
              <a:rPr lang="ko-KR" altLang="en-US" sz="2400" dirty="0"/>
              <a:t>끝 시간</a:t>
            </a:r>
            <a:r>
              <a:rPr lang="en-US" altLang="ko-KR" sz="2400" dirty="0"/>
              <a:t>) </a:t>
            </a:r>
            <a:r>
              <a:rPr lang="ko-KR" altLang="en-US" sz="2400" dirty="0"/>
              <a:t>이 주어질 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하나의 회의실에 배정할 수 있는 </a:t>
            </a:r>
            <a:r>
              <a:rPr lang="ko-KR" altLang="en-US" sz="2400" b="1" dirty="0">
                <a:solidFill>
                  <a:srgbClr val="92D050"/>
                </a:solidFill>
              </a:rPr>
              <a:t>회의 개수의 최댓값 </a:t>
            </a:r>
            <a:r>
              <a:rPr lang="ko-KR" altLang="en-US" sz="2400" dirty="0"/>
              <a:t>구하기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1271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알고리즘과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</a:t>
            </a:r>
            <a:r>
              <a:rPr lang="en-US" altLang="ko-KR" sz="2400" dirty="0"/>
              <a:t>,</a:t>
            </a:r>
            <a:r>
              <a:rPr lang="ko-KR" altLang="en-US" sz="2400" dirty="0"/>
              <a:t> 빅데이터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보안</a:t>
            </a:r>
            <a:r>
              <a:rPr lang="en-US" altLang="ko-KR" sz="2400" dirty="0"/>
              <a:t>, …</a:t>
            </a:r>
          </a:p>
          <a:p>
            <a:pPr marL="0" indent="0">
              <a:buNone/>
            </a:pPr>
            <a:r>
              <a:rPr lang="ko-KR" altLang="en-US" sz="2400" dirty="0"/>
              <a:t>   →</a:t>
            </a:r>
            <a:r>
              <a:rPr lang="en-US" altLang="ko-KR" sz="2400" dirty="0"/>
              <a:t> </a:t>
            </a:r>
            <a:r>
              <a:rPr lang="ko-KR" altLang="en-US" sz="2400" dirty="0"/>
              <a:t>컴퓨터를 활용하여 현실의 </a:t>
            </a:r>
            <a:r>
              <a:rPr lang="ko-KR" altLang="en-US" sz="2400" b="1" dirty="0">
                <a:solidFill>
                  <a:srgbClr val="92D050"/>
                </a:solidFill>
              </a:rPr>
              <a:t>문제를 해결하는 수단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알고리즘 공부는 정형화된 문제를 통해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b="1" dirty="0">
                <a:solidFill>
                  <a:srgbClr val="92D050"/>
                </a:solidFill>
              </a:rPr>
              <a:t>컴퓨터를 활용한 문제 해결 연습</a:t>
            </a:r>
            <a:r>
              <a:rPr lang="ko-KR" altLang="en-US" sz="2400" dirty="0"/>
              <a:t>을 하는데 좋다고 생각합니다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현실적인 이유라면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92D050"/>
                </a:solidFill>
              </a:rPr>
              <a:t>코딩테스트를 준비</a:t>
            </a:r>
            <a:r>
              <a:rPr lang="ko-KR" altLang="en-US" sz="2400" dirty="0"/>
              <a:t>하는데 필요합니다</a:t>
            </a:r>
            <a:r>
              <a:rPr lang="en-US" altLang="ko-KR" sz="2400" dirty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7632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N </a:t>
            </a:r>
            <a:r>
              <a:rPr lang="ko-KR" altLang="en-US" sz="2400" b="1" dirty="0"/>
              <a:t>≤ </a:t>
            </a:r>
            <a:r>
              <a:rPr lang="en-US" altLang="ko-KR" sz="2400" b="1" dirty="0"/>
              <a:t>100,000</a:t>
            </a:r>
            <a:r>
              <a:rPr lang="en-US" altLang="ko-KR" sz="2400" dirty="0"/>
              <a:t> 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각각의 회의를 배정하는 모든 경우의 수를 고려할 수 는 없다</a:t>
            </a:r>
            <a:r>
              <a:rPr lang="en-US" altLang="ko-KR" sz="2400" dirty="0"/>
              <a:t>. </a:t>
            </a:r>
            <a:r>
              <a:rPr lang="en-US" altLang="ko-KR" sz="1600" dirty="0"/>
              <a:t>(2^10</a:t>
            </a:r>
            <a:r>
              <a:rPr lang="ko-KR" altLang="en-US" sz="1600" dirty="0"/>
              <a:t>만 가지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686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88943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탐욕적으로 회의를 배치하여 빠르게 답을 구해보자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일관되게 적용할 </a:t>
            </a:r>
            <a:r>
              <a:rPr lang="ko-KR" altLang="en-US" sz="2400" b="1" dirty="0">
                <a:solidFill>
                  <a:srgbClr val="92D050"/>
                </a:solidFill>
              </a:rPr>
              <a:t>회의를 배치하는 기준</a:t>
            </a:r>
            <a:r>
              <a:rPr lang="ko-KR" altLang="en-US" sz="2400" dirty="0"/>
              <a:t>을 정하고</a:t>
            </a:r>
            <a:r>
              <a:rPr lang="en-US" altLang="ko-KR" sz="2400" dirty="0"/>
              <a:t>,</a:t>
            </a:r>
          </a:p>
          <a:p>
            <a:r>
              <a:rPr lang="ko-KR" altLang="en-US" sz="2400" b="1" dirty="0">
                <a:solidFill>
                  <a:srgbClr val="92D050"/>
                </a:solidFill>
              </a:rPr>
              <a:t>회의를 선택하는 각각의 부분 문제</a:t>
            </a:r>
            <a:r>
              <a:rPr lang="ko-KR" altLang="en-US" sz="2400" dirty="0"/>
              <a:t>에 대해 이 기준을 일관되게 적용해보자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9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회의가 빠르게 시작하는 순서대로 배치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번 회의 </a:t>
            </a:r>
            <a:r>
              <a:rPr lang="en-US" altLang="ko-KR" sz="2400" dirty="0"/>
              <a:t>1</a:t>
            </a:r>
            <a:r>
              <a:rPr lang="ko-KR" altLang="en-US" sz="2400" dirty="0"/>
              <a:t>개를 고르는 것보다</a:t>
            </a:r>
            <a:r>
              <a:rPr lang="en-US" altLang="ko-KR" sz="2400" dirty="0"/>
              <a:t>, (2, 3) 2</a:t>
            </a:r>
            <a:r>
              <a:rPr lang="ko-KR" altLang="en-US" sz="2400" dirty="0"/>
              <a:t>개 회의를 고르는 것이 최적이다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CFAEB-5986-3411-0A38-D2427C89EC6B}"/>
              </a:ext>
            </a:extLst>
          </p:cNvPr>
          <p:cNvSpPr/>
          <p:nvPr/>
        </p:nvSpPr>
        <p:spPr>
          <a:xfrm>
            <a:off x="2277035" y="3110753"/>
            <a:ext cx="7014883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831F7-8FFF-7B2F-E725-1C88ECE5107D}"/>
              </a:ext>
            </a:extLst>
          </p:cNvPr>
          <p:cNvSpPr/>
          <p:nvPr/>
        </p:nvSpPr>
        <p:spPr>
          <a:xfrm>
            <a:off x="2725271" y="369794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54E1F-172E-7E0A-10F6-F32924479D43}"/>
              </a:ext>
            </a:extLst>
          </p:cNvPr>
          <p:cNvSpPr/>
          <p:nvPr/>
        </p:nvSpPr>
        <p:spPr>
          <a:xfrm>
            <a:off x="5647765" y="369794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회의 시간이 짧은 순으로 배치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번 회의 </a:t>
            </a:r>
            <a:r>
              <a:rPr lang="en-US" altLang="ko-KR" sz="2400" dirty="0"/>
              <a:t>1</a:t>
            </a:r>
            <a:r>
              <a:rPr lang="ko-KR" altLang="en-US" sz="2400" dirty="0"/>
              <a:t>개를 고르는 것보다</a:t>
            </a:r>
            <a:r>
              <a:rPr lang="en-US" altLang="ko-KR" sz="2400" dirty="0"/>
              <a:t>, (2, 3) 2</a:t>
            </a:r>
            <a:r>
              <a:rPr lang="ko-KR" altLang="en-US" sz="2400" dirty="0"/>
              <a:t>개 회의를 고르는 것이 최적이다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CFAEB-5986-3411-0A38-D2427C89EC6B}"/>
              </a:ext>
            </a:extLst>
          </p:cNvPr>
          <p:cNvSpPr/>
          <p:nvPr/>
        </p:nvSpPr>
        <p:spPr>
          <a:xfrm>
            <a:off x="4616825" y="3124200"/>
            <a:ext cx="1255058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831F7-8FFF-7B2F-E725-1C88ECE5107D}"/>
              </a:ext>
            </a:extLst>
          </p:cNvPr>
          <p:cNvSpPr/>
          <p:nvPr/>
        </p:nvSpPr>
        <p:spPr>
          <a:xfrm>
            <a:off x="2725271" y="369794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54E1F-172E-7E0A-10F6-F32924479D43}"/>
              </a:ext>
            </a:extLst>
          </p:cNvPr>
          <p:cNvSpPr/>
          <p:nvPr/>
        </p:nvSpPr>
        <p:spPr>
          <a:xfrm>
            <a:off x="5647765" y="369794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회의가 빨리 끝나는 순으로 배치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경우 모두 문제가 없다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CFAEB-5986-3411-0A38-D2427C89EC6B}"/>
              </a:ext>
            </a:extLst>
          </p:cNvPr>
          <p:cNvSpPr/>
          <p:nvPr/>
        </p:nvSpPr>
        <p:spPr>
          <a:xfrm>
            <a:off x="4128249" y="4159070"/>
            <a:ext cx="1255058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831F7-8FFF-7B2F-E725-1C88ECE5107D}"/>
              </a:ext>
            </a:extLst>
          </p:cNvPr>
          <p:cNvSpPr/>
          <p:nvPr/>
        </p:nvSpPr>
        <p:spPr>
          <a:xfrm>
            <a:off x="2236695" y="473281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54E1F-172E-7E0A-10F6-F32924479D43}"/>
              </a:ext>
            </a:extLst>
          </p:cNvPr>
          <p:cNvSpPr/>
          <p:nvPr/>
        </p:nvSpPr>
        <p:spPr>
          <a:xfrm>
            <a:off x="5159189" y="4732812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22A90A-57D6-4960-FC28-605C1D831551}"/>
              </a:ext>
            </a:extLst>
          </p:cNvPr>
          <p:cNvSpPr/>
          <p:nvPr/>
        </p:nvSpPr>
        <p:spPr>
          <a:xfrm>
            <a:off x="2012576" y="2805714"/>
            <a:ext cx="7014883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8BD7A-D709-6A7C-6C8D-9F7AA01A4D36}"/>
              </a:ext>
            </a:extLst>
          </p:cNvPr>
          <p:cNvSpPr/>
          <p:nvPr/>
        </p:nvSpPr>
        <p:spPr>
          <a:xfrm>
            <a:off x="2460812" y="3392903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74BBE7-DD13-D360-769D-F99BC70D9D92}"/>
              </a:ext>
            </a:extLst>
          </p:cNvPr>
          <p:cNvSpPr/>
          <p:nvPr/>
        </p:nvSpPr>
        <p:spPr>
          <a:xfrm>
            <a:off x="5383306" y="3392903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6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92D050"/>
                </a:solidFill>
              </a:rPr>
              <a:t>회의가 빨리 끝나는 순</a:t>
            </a:r>
            <a:r>
              <a:rPr lang="ko-KR" altLang="en-US" sz="2400" dirty="0"/>
              <a:t>으로 배치하는 것이 최적임을 증명해보자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회의가 제일 빠르게 끝나는 회의를 선택하지 않았을 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더 많은 회의를 배정할 수 있다고 가정해보자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133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다음과 같은 상황을 고려해보자</a:t>
            </a:r>
            <a:r>
              <a:rPr lang="en-US" altLang="ko-KR" sz="24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2542EB-6794-044D-9F7D-483AF373F4E8}"/>
              </a:ext>
            </a:extLst>
          </p:cNvPr>
          <p:cNvSpPr/>
          <p:nvPr/>
        </p:nvSpPr>
        <p:spPr>
          <a:xfrm>
            <a:off x="3007659" y="3182233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B1C9EC-C315-0407-5556-67EA5EF66564}"/>
              </a:ext>
            </a:extLst>
          </p:cNvPr>
          <p:cNvSpPr/>
          <p:nvPr/>
        </p:nvSpPr>
        <p:spPr>
          <a:xfrm>
            <a:off x="4464423" y="3764504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6A34A-D995-8D8B-3B26-08DE406176E7}"/>
              </a:ext>
            </a:extLst>
          </p:cNvPr>
          <p:cNvSpPr/>
          <p:nvPr/>
        </p:nvSpPr>
        <p:spPr>
          <a:xfrm>
            <a:off x="6934202" y="3182232"/>
            <a:ext cx="3209365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BFC2B4-F750-2AF9-27E2-F2A27C85AAFE}"/>
              </a:ext>
            </a:extLst>
          </p:cNvPr>
          <p:cNvSpPr/>
          <p:nvPr/>
        </p:nvSpPr>
        <p:spPr>
          <a:xfrm>
            <a:off x="8435788" y="4319881"/>
            <a:ext cx="3007658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25B14-38A3-DEB8-0500-98C11EDA375A}"/>
              </a:ext>
            </a:extLst>
          </p:cNvPr>
          <p:cNvSpPr/>
          <p:nvPr/>
        </p:nvSpPr>
        <p:spPr>
          <a:xfrm>
            <a:off x="4857109" y="4732594"/>
            <a:ext cx="871340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CBA817-4396-AFAF-EC3C-E3312E440677}"/>
              </a:ext>
            </a:extLst>
          </p:cNvPr>
          <p:cNvSpPr/>
          <p:nvPr/>
        </p:nvSpPr>
        <p:spPr>
          <a:xfrm>
            <a:off x="4464423" y="5377835"/>
            <a:ext cx="5181599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95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를 고른 경우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6888E4-19E3-277A-94C5-A9206B9ED61E}"/>
              </a:ext>
            </a:extLst>
          </p:cNvPr>
          <p:cNvSpPr/>
          <p:nvPr/>
        </p:nvSpPr>
        <p:spPr>
          <a:xfrm>
            <a:off x="3007659" y="3182233"/>
            <a:ext cx="2250141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974C6-5B04-A930-FDF1-B18473BCA078}"/>
              </a:ext>
            </a:extLst>
          </p:cNvPr>
          <p:cNvSpPr/>
          <p:nvPr/>
        </p:nvSpPr>
        <p:spPr>
          <a:xfrm>
            <a:off x="4464423" y="3764504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07CA04-08C7-35B2-63ED-D4EAD09BD661}"/>
              </a:ext>
            </a:extLst>
          </p:cNvPr>
          <p:cNvSpPr/>
          <p:nvPr/>
        </p:nvSpPr>
        <p:spPr>
          <a:xfrm>
            <a:off x="6934202" y="3182232"/>
            <a:ext cx="3209365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F3A9E-09C4-08D7-2056-804AC41A3492}"/>
              </a:ext>
            </a:extLst>
          </p:cNvPr>
          <p:cNvSpPr/>
          <p:nvPr/>
        </p:nvSpPr>
        <p:spPr>
          <a:xfrm>
            <a:off x="8435788" y="4319881"/>
            <a:ext cx="3007658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2E3515-A982-5260-4572-835A6863C61B}"/>
              </a:ext>
            </a:extLst>
          </p:cNvPr>
          <p:cNvSpPr/>
          <p:nvPr/>
        </p:nvSpPr>
        <p:spPr>
          <a:xfrm>
            <a:off x="4857109" y="4732594"/>
            <a:ext cx="871340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FEFFC-0BF9-A59A-0986-9CCD63E67F2F}"/>
              </a:ext>
            </a:extLst>
          </p:cNvPr>
          <p:cNvSpPr/>
          <p:nvPr/>
        </p:nvSpPr>
        <p:spPr>
          <a:xfrm>
            <a:off x="4464423" y="5377835"/>
            <a:ext cx="5181599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81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</a:t>
            </a:r>
            <a:r>
              <a:rPr lang="ko-KR" altLang="en-US" sz="2400" dirty="0"/>
              <a:t>를 고른 경우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6888E4-19E3-277A-94C5-A9206B9ED61E}"/>
              </a:ext>
            </a:extLst>
          </p:cNvPr>
          <p:cNvSpPr/>
          <p:nvPr/>
        </p:nvSpPr>
        <p:spPr>
          <a:xfrm>
            <a:off x="3007659" y="3182233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974C6-5B04-A930-FDF1-B18473BCA078}"/>
              </a:ext>
            </a:extLst>
          </p:cNvPr>
          <p:cNvSpPr/>
          <p:nvPr/>
        </p:nvSpPr>
        <p:spPr>
          <a:xfrm>
            <a:off x="4464423" y="3764504"/>
            <a:ext cx="2250141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07CA04-08C7-35B2-63ED-D4EAD09BD661}"/>
              </a:ext>
            </a:extLst>
          </p:cNvPr>
          <p:cNvSpPr/>
          <p:nvPr/>
        </p:nvSpPr>
        <p:spPr>
          <a:xfrm>
            <a:off x="6934202" y="3182232"/>
            <a:ext cx="3209365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F3A9E-09C4-08D7-2056-804AC41A3492}"/>
              </a:ext>
            </a:extLst>
          </p:cNvPr>
          <p:cNvSpPr/>
          <p:nvPr/>
        </p:nvSpPr>
        <p:spPr>
          <a:xfrm>
            <a:off x="8435788" y="4319881"/>
            <a:ext cx="3007658" cy="372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2E3515-A982-5260-4572-835A6863C61B}"/>
              </a:ext>
            </a:extLst>
          </p:cNvPr>
          <p:cNvSpPr/>
          <p:nvPr/>
        </p:nvSpPr>
        <p:spPr>
          <a:xfrm>
            <a:off x="4857109" y="4732594"/>
            <a:ext cx="871340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FEFFC-0BF9-A59A-0986-9CCD63E67F2F}"/>
              </a:ext>
            </a:extLst>
          </p:cNvPr>
          <p:cNvSpPr/>
          <p:nvPr/>
        </p:nvSpPr>
        <p:spPr>
          <a:xfrm>
            <a:off x="4464423" y="5377835"/>
            <a:ext cx="5181599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0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가장 빨리 끝나는 회의 </a:t>
            </a:r>
            <a:r>
              <a:rPr lang="en-US" altLang="ko-KR" sz="2400" dirty="0"/>
              <a:t>A</a:t>
            </a:r>
            <a:r>
              <a:rPr lang="ko-KR" altLang="en-US" sz="2400" dirty="0"/>
              <a:t>를 선택하지 않았을 때도</a:t>
            </a:r>
            <a:br>
              <a:rPr lang="en-US" altLang="ko-KR" sz="2400" dirty="0"/>
            </a:br>
            <a:r>
              <a:rPr lang="en-US" altLang="ko-KR" sz="2400" dirty="0"/>
              <a:t>B</a:t>
            </a:r>
            <a:r>
              <a:rPr lang="ko-KR" altLang="en-US" sz="2400" dirty="0"/>
              <a:t>를 선택하면 같은 최적해를 얻을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2542EB-6794-044D-9F7D-483AF373F4E8}"/>
              </a:ext>
            </a:extLst>
          </p:cNvPr>
          <p:cNvSpPr/>
          <p:nvPr/>
        </p:nvSpPr>
        <p:spPr>
          <a:xfrm>
            <a:off x="3007659" y="3182233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B1C9EC-C315-0407-5556-67EA5EF66564}"/>
              </a:ext>
            </a:extLst>
          </p:cNvPr>
          <p:cNvSpPr/>
          <p:nvPr/>
        </p:nvSpPr>
        <p:spPr>
          <a:xfrm>
            <a:off x="4464423" y="3764504"/>
            <a:ext cx="2250141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6A34A-D995-8D8B-3B26-08DE406176E7}"/>
              </a:ext>
            </a:extLst>
          </p:cNvPr>
          <p:cNvSpPr/>
          <p:nvPr/>
        </p:nvSpPr>
        <p:spPr>
          <a:xfrm>
            <a:off x="6934202" y="3182232"/>
            <a:ext cx="3209365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BFC2B4-F750-2AF9-27E2-F2A27C85AAFE}"/>
              </a:ext>
            </a:extLst>
          </p:cNvPr>
          <p:cNvSpPr/>
          <p:nvPr/>
        </p:nvSpPr>
        <p:spPr>
          <a:xfrm>
            <a:off x="8435788" y="4319881"/>
            <a:ext cx="3007658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25B14-38A3-DEB8-0500-98C11EDA375A}"/>
              </a:ext>
            </a:extLst>
          </p:cNvPr>
          <p:cNvSpPr/>
          <p:nvPr/>
        </p:nvSpPr>
        <p:spPr>
          <a:xfrm>
            <a:off x="4857109" y="4732594"/>
            <a:ext cx="871340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CBA817-4396-AFAF-EC3C-E3312E440677}"/>
              </a:ext>
            </a:extLst>
          </p:cNvPr>
          <p:cNvSpPr/>
          <p:nvPr/>
        </p:nvSpPr>
        <p:spPr>
          <a:xfrm>
            <a:off x="4464423" y="5377835"/>
            <a:ext cx="5181599" cy="372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57668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알고리즘 문제를 풀 때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컴퓨터는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초에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억 번의 연산</a:t>
            </a:r>
            <a:r>
              <a:rPr lang="ko-KR" altLang="en-US" sz="2800" dirty="0"/>
              <a:t>을 할 수 있다고 가정한다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따라서 알고리즘의 실행 시간을 평가할 때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b="1" dirty="0">
                <a:solidFill>
                  <a:srgbClr val="92D050"/>
                </a:solidFill>
              </a:rPr>
              <a:t>최대 몇 번의 연산</a:t>
            </a:r>
            <a:r>
              <a:rPr lang="ko-KR" altLang="en-US" sz="2800" dirty="0"/>
              <a:t>을 해야 하는지 가늠한다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4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하지만 </a:t>
            </a:r>
            <a:r>
              <a:rPr lang="en-US" altLang="ko-KR" sz="2400" dirty="0"/>
              <a:t>B</a:t>
            </a:r>
            <a:r>
              <a:rPr lang="ko-KR" altLang="en-US" sz="2400" dirty="0"/>
              <a:t>를 선택한 상황에서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B </a:t>
            </a:r>
            <a:r>
              <a:rPr lang="ko-KR" altLang="en-US" sz="2400" dirty="0"/>
              <a:t>대신 </a:t>
            </a:r>
            <a:r>
              <a:rPr lang="en-US" altLang="ko-KR" sz="2400" dirty="0"/>
              <a:t>A</a:t>
            </a:r>
            <a:r>
              <a:rPr lang="ko-KR" altLang="en-US" sz="2400" dirty="0"/>
              <a:t>를 선택하더라도 </a:t>
            </a:r>
            <a:br>
              <a:rPr lang="en-US" altLang="ko-KR" sz="2400" dirty="0"/>
            </a:br>
            <a:r>
              <a:rPr lang="ko-KR" altLang="en-US" sz="2400" b="1" dirty="0">
                <a:solidFill>
                  <a:srgbClr val="92D050"/>
                </a:solidFill>
              </a:rPr>
              <a:t>최소한 </a:t>
            </a:r>
            <a:r>
              <a:rPr lang="en-US" altLang="ko-KR" sz="2400" b="1" dirty="0">
                <a:solidFill>
                  <a:srgbClr val="92D050"/>
                </a:solidFill>
              </a:rPr>
              <a:t>B</a:t>
            </a:r>
            <a:r>
              <a:rPr lang="ko-KR" altLang="en-US" sz="2400" b="1" dirty="0">
                <a:solidFill>
                  <a:srgbClr val="92D050"/>
                </a:solidFill>
              </a:rPr>
              <a:t>를 선택했을 때 만큼의 회의는 선택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이를 통해</a:t>
            </a:r>
            <a:r>
              <a:rPr lang="en-US" altLang="ko-KR" sz="2400" dirty="0"/>
              <a:t>, </a:t>
            </a:r>
            <a:r>
              <a:rPr lang="ko-KR" altLang="en-US" sz="2400" dirty="0"/>
              <a:t>지금 최선의 선택을 하지 않은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최소한 최선의 경우를 선택했을 때보다 더 나은 상황이 되지는 않음을 보일 수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→ </a:t>
            </a:r>
            <a:r>
              <a:rPr lang="en-US" altLang="ko-KR" sz="2400" dirty="0"/>
              <a:t>	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매 순간 가장 빨리 끝나는 회의를 선택하는 것이 이득이다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	(</a:t>
            </a:r>
            <a:r>
              <a:rPr lang="ko-KR" altLang="en-US" sz="2400" dirty="0"/>
              <a:t>탐욕적 선택 속성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65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회의가 빠르게 끝나는 순으로 </a:t>
            </a:r>
            <a:r>
              <a:rPr lang="ko-KR" altLang="en-US" sz="2400" b="1" dirty="0">
                <a:solidFill>
                  <a:srgbClr val="92D050"/>
                </a:solidFill>
              </a:rPr>
              <a:t>정렬</a:t>
            </a:r>
            <a:r>
              <a:rPr lang="ko-KR" altLang="en-US" sz="2400" dirty="0"/>
              <a:t>하여 문제를 풀어보자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회의 시작 시간과 끝 시간이 같은 경우를 주의하자</a:t>
            </a:r>
            <a:r>
              <a:rPr lang="en-US" altLang="ko-KR" sz="2000" dirty="0"/>
              <a:t>!)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56717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55737" cy="392615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정답 코드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6E664-5900-FA48-D8A8-FDC81E34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00" y="2763862"/>
            <a:ext cx="9518967" cy="24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2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접근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그리디</a:t>
            </a:r>
            <a:r>
              <a:rPr lang="ko-KR" altLang="en-US" sz="2400" dirty="0"/>
              <a:t> 기법을 사용하려면</a:t>
            </a:r>
            <a:r>
              <a:rPr lang="en-US" altLang="ko-KR" sz="2400" dirty="0"/>
              <a:t>, </a:t>
            </a:r>
            <a:r>
              <a:rPr lang="ko-KR" altLang="en-US" sz="2400" dirty="0"/>
              <a:t>당장의 최적해를 바로 가져가는 것이 </a:t>
            </a:r>
            <a:br>
              <a:rPr lang="en-US" altLang="ko-KR" sz="2400" dirty="0"/>
            </a:br>
            <a:r>
              <a:rPr lang="ko-KR" altLang="en-US" sz="2400" dirty="0"/>
              <a:t>올바른 문제 풀이 과정임을 </a:t>
            </a:r>
            <a:r>
              <a:rPr lang="ko-KR" altLang="en-US" sz="2400" b="1" dirty="0">
                <a:solidFill>
                  <a:srgbClr val="92D050"/>
                </a:solidFill>
              </a:rPr>
              <a:t>증명</a:t>
            </a:r>
            <a:r>
              <a:rPr lang="ko-KR" altLang="en-US" sz="2400" dirty="0"/>
              <a:t>할 수 있어야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하지만 코딩 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대회에서 수학 증명을 엄밀히 하기는 힘들다</a:t>
            </a:r>
            <a:r>
              <a:rPr lang="en-US" altLang="ko-KR" sz="2400" dirty="0"/>
              <a:t>..</a:t>
            </a:r>
          </a:p>
          <a:p>
            <a:r>
              <a:rPr lang="ko-KR" altLang="en-US" sz="2400" dirty="0"/>
              <a:t>실전에서는 이 문제가 </a:t>
            </a:r>
            <a:r>
              <a:rPr lang="ko-KR" altLang="en-US" sz="2400" dirty="0" err="1"/>
              <a:t>그리디라는</a:t>
            </a:r>
            <a:r>
              <a:rPr lang="ko-KR" altLang="en-US" sz="2400" dirty="0"/>
              <a:t> </a:t>
            </a:r>
            <a:r>
              <a:rPr lang="ko-KR" altLang="en-US" sz="2400" b="1" dirty="0">
                <a:solidFill>
                  <a:srgbClr val="92D050"/>
                </a:solidFill>
              </a:rPr>
              <a:t>강한 믿음</a:t>
            </a:r>
            <a:r>
              <a:rPr lang="ko-KR" altLang="en-US" sz="2400" dirty="0"/>
              <a:t>을 갖고 풀자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그러고 나서 틀렸다면 과감하게 그 문제는 넘기자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1800" dirty="0"/>
              <a:t>(</a:t>
            </a:r>
            <a:r>
              <a:rPr lang="ko-KR" altLang="en-US" sz="1800" dirty="0" err="1"/>
              <a:t>그리디로</a:t>
            </a:r>
            <a:r>
              <a:rPr lang="ko-KR" altLang="en-US" sz="1800" dirty="0"/>
              <a:t> 푸는 문제가 아닐 수도 때문이다</a:t>
            </a:r>
            <a:r>
              <a:rPr lang="en-US" altLang="ko-KR" sz="1800" dirty="0"/>
              <a:t>.)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03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이번주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435021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/>
              <a:t>정렬</a:t>
            </a:r>
            <a:endParaRPr lang="en-US" altLang="ko-KR" sz="2400" b="1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2750 (</a:t>
            </a:r>
            <a:r>
              <a:rPr lang="ko-KR" altLang="en-US" sz="2400" dirty="0" err="1"/>
              <a:t>버블소트</a:t>
            </a:r>
            <a:r>
              <a:rPr lang="ko-KR" altLang="en-US" sz="2400" dirty="0"/>
              <a:t> 풀이 추천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1181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1026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1427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10814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10989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67D826B-5246-1EDA-7F4B-308B16712879}"/>
              </a:ext>
            </a:extLst>
          </p:cNvPr>
          <p:cNvSpPr txBox="1">
            <a:spLocks/>
          </p:cNvSpPr>
          <p:nvPr/>
        </p:nvSpPr>
        <p:spPr>
          <a:xfrm>
            <a:off x="6502610" y="2160016"/>
            <a:ext cx="4435021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err="1"/>
              <a:t>그리디</a:t>
            </a:r>
            <a:endParaRPr lang="en-US" altLang="ko-KR" sz="2400" b="1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14659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13305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1541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11399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2812</a:t>
            </a:r>
          </a:p>
        </p:txBody>
      </p:sp>
    </p:spTree>
    <p:extLst>
      <p:ext uri="{BB962C8B-B14F-4D97-AF65-F5344CB8AC3E}">
        <p14:creationId xmlns:p14="http://schemas.microsoft.com/office/powerpoint/2010/main" val="4203738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: </a:t>
            </a:r>
            <a:r>
              <a:rPr lang="ko-KR" altLang="en-US" dirty="0"/>
              <a:t>정렬 </a:t>
            </a:r>
            <a:r>
              <a:rPr lang="en-US" altLang="ko-KR" dirty="0"/>
              <a:t>– stable, in-place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85819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</a:rPr>
              <a:t>Stable Sort</a:t>
            </a:r>
            <a:r>
              <a:rPr lang="en-US" altLang="ko-KR" sz="2400" b="1" dirty="0"/>
              <a:t> : </a:t>
            </a:r>
            <a:r>
              <a:rPr lang="ko-KR" altLang="en-US" sz="2400" dirty="0"/>
              <a:t>같은 기준 값에 대해 기존의 상대적 위치가 보존되는 정렬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92D050"/>
                </a:solidFill>
              </a:rPr>
              <a:t>   1</a:t>
            </a:r>
            <a:r>
              <a:rPr lang="en-US" altLang="ko-KR" sz="2400" b="1" dirty="0"/>
              <a:t> 3 2 </a:t>
            </a:r>
            <a:r>
              <a:rPr lang="en-US" altLang="ko-KR" sz="2400" b="1" dirty="0">
                <a:solidFill>
                  <a:srgbClr val="FFC000"/>
                </a:solidFill>
              </a:rPr>
              <a:t>1</a:t>
            </a:r>
            <a:r>
              <a:rPr lang="en-US" altLang="ko-KR" sz="2400" b="1" dirty="0"/>
              <a:t> 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정렬한 </a:t>
            </a:r>
            <a:r>
              <a:rPr lang="en-US" altLang="ko-KR" sz="2400" b="1" dirty="0">
                <a:solidFill>
                  <a:srgbClr val="92D050"/>
                </a:solidFill>
              </a:rPr>
              <a:t>1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FFC000"/>
                </a:solidFill>
              </a:rPr>
              <a:t>1</a:t>
            </a:r>
            <a:r>
              <a:rPr lang="en-US" altLang="ko-KR" sz="2400" b="1" dirty="0"/>
              <a:t> 2 3 </a:t>
            </a:r>
            <a:r>
              <a:rPr lang="ko-KR" altLang="en-US" sz="2400" dirty="0"/>
              <a:t>에 대해서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   1</a:t>
            </a:r>
            <a:r>
              <a:rPr lang="ko-KR" altLang="en-US" sz="2400" dirty="0"/>
              <a:t>의 상대적 위치가</a:t>
            </a:r>
            <a:r>
              <a:rPr lang="en-US" altLang="ko-KR" sz="2400" dirty="0"/>
              <a:t> </a:t>
            </a:r>
            <a:r>
              <a:rPr lang="ko-KR" altLang="en-US" sz="2400" dirty="0"/>
              <a:t>정렬 후에도 동일함을 보장한다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>
                <a:solidFill>
                  <a:srgbClr val="92D050"/>
                </a:solidFill>
              </a:rPr>
              <a:t>In-place sort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데이터가 기존에 저장된 공간 안에서만 진행되는 정렬</a:t>
            </a:r>
            <a:br>
              <a:rPr lang="en-US" altLang="ko-KR" sz="2400" dirty="0"/>
            </a:br>
            <a:r>
              <a:rPr lang="en-US" altLang="ko-KR" sz="2400" dirty="0"/>
              <a:t>		     </a:t>
            </a:r>
            <a:r>
              <a:rPr lang="ko-KR" altLang="en-US" sz="2400" dirty="0"/>
              <a:t>정렬 중에 추가적인 메모리 공간이 필요하지 않다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427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: </a:t>
            </a:r>
            <a:r>
              <a:rPr lang="ko-KR" altLang="en-US" dirty="0"/>
              <a:t>정렬 </a:t>
            </a:r>
            <a:r>
              <a:rPr lang="en-US" altLang="ko-KR" dirty="0"/>
              <a:t>– stable, in-place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참고</a:t>
            </a:r>
            <a:r>
              <a:rPr lang="en-US" altLang="ko-KR" sz="2400" dirty="0"/>
              <a:t>) </a:t>
            </a:r>
            <a:r>
              <a:rPr lang="ko-KR" altLang="en-US" sz="2400" dirty="0"/>
              <a:t>파이썬 정렬은 </a:t>
            </a:r>
            <a:r>
              <a:rPr lang="en-US" altLang="ko-KR" sz="2400" dirty="0"/>
              <a:t>in-place </a:t>
            </a:r>
            <a:r>
              <a:rPr lang="ko-KR" altLang="en-US" sz="2400" dirty="0"/>
              <a:t>방식이며</a:t>
            </a:r>
            <a:r>
              <a:rPr lang="en-US" altLang="ko-KR" sz="2400" dirty="0"/>
              <a:t>, stable 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60D34B-6774-7606-1452-964ABE32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25" y="2725187"/>
            <a:ext cx="85927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: </a:t>
            </a:r>
            <a:r>
              <a:rPr lang="ko-KR" altLang="en-US" dirty="0"/>
              <a:t>정렬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버블 소트</a:t>
            </a:r>
            <a:r>
              <a:rPr lang="en-US" altLang="ko-KR" sz="2400" dirty="0"/>
              <a:t>, </a:t>
            </a:r>
            <a:r>
              <a:rPr lang="ko-KR" altLang="en-US" sz="2400" dirty="0"/>
              <a:t>삽입 정렬</a:t>
            </a:r>
            <a:r>
              <a:rPr lang="en-US" altLang="ko-KR" sz="2400" dirty="0"/>
              <a:t>, </a:t>
            </a:r>
            <a:r>
              <a:rPr lang="ko-KR" altLang="en-US" sz="2400" dirty="0"/>
              <a:t>병합 정렬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소트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소트 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시간 복잡도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in-place,</a:t>
            </a:r>
            <a:r>
              <a:rPr lang="ko-KR" altLang="en-US" sz="2400" dirty="0"/>
              <a:t> </a:t>
            </a:r>
            <a:r>
              <a:rPr lang="en-US" altLang="ko-KR" sz="2400" dirty="0"/>
              <a:t>stable</a:t>
            </a:r>
            <a:r>
              <a:rPr lang="ko-KR" altLang="en-US" sz="2400" dirty="0"/>
              <a:t> </a:t>
            </a:r>
            <a:r>
              <a:rPr lang="en-US" altLang="ko-KR" sz="2400" dirty="0"/>
              <a:t>sort</a:t>
            </a:r>
            <a:r>
              <a:rPr lang="ko-KR" altLang="en-US" sz="2400" dirty="0"/>
              <a:t> 개념 예시를 확인하는 차원에서</a:t>
            </a:r>
            <a:br>
              <a:rPr lang="en-US" altLang="ko-KR" sz="2400" dirty="0"/>
            </a:br>
            <a:r>
              <a:rPr lang="ko-KR" altLang="en-US" sz="2400" dirty="0"/>
              <a:t>버블 소트 알고리즘만</a:t>
            </a:r>
            <a:r>
              <a:rPr lang="en-US" altLang="ko-KR" sz="2400" dirty="0"/>
              <a:t> </a:t>
            </a:r>
            <a:r>
              <a:rPr lang="ko-KR" altLang="en-US" sz="2400" dirty="0"/>
              <a:t>살펴보자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710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인접한 원소 </a:t>
            </a:r>
            <a:r>
              <a:rPr lang="en-US" altLang="ko-KR" sz="2400" dirty="0"/>
              <a:t>2</a:t>
            </a:r>
            <a:r>
              <a:rPr lang="ko-KR" altLang="en-US" sz="2400" dirty="0"/>
              <a:t>개를 반복적으로 비교하는 정렬 방법</a:t>
            </a:r>
            <a:endParaRPr lang="en-US" altLang="ko-KR" sz="2400" dirty="0"/>
          </a:p>
          <a:p>
            <a:r>
              <a:rPr lang="ko-KR" altLang="en-US" sz="2400" dirty="0"/>
              <a:t>각 단계를 거칠 때마다 </a:t>
            </a:r>
            <a:r>
              <a:rPr lang="ko-KR" altLang="en-US" sz="2400" b="1" dirty="0">
                <a:solidFill>
                  <a:srgbClr val="92D050"/>
                </a:solidFill>
              </a:rPr>
              <a:t>제일 큰 값</a:t>
            </a:r>
            <a:r>
              <a:rPr lang="ko-KR" altLang="en-US" sz="2400" dirty="0"/>
              <a:t>이 거품이 떠오르듯 정렬된다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0863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제일 왼쪽에서부터 </a:t>
            </a:r>
            <a:r>
              <a:rPr lang="en-US" altLang="ko-KR" sz="2400" dirty="0"/>
              <a:t>2</a:t>
            </a:r>
            <a:r>
              <a:rPr lang="ko-KR" altLang="en-US" sz="2400" dirty="0"/>
              <a:t>개씩 비교해서 </a:t>
            </a:r>
            <a:r>
              <a:rPr lang="ko-KR" altLang="en-US" sz="2400" b="1" dirty="0">
                <a:solidFill>
                  <a:srgbClr val="92D050"/>
                </a:solidFill>
              </a:rPr>
              <a:t>왼쪽 </a:t>
            </a:r>
            <a:r>
              <a:rPr lang="en-US" altLang="ko-KR" sz="2400" b="1" dirty="0">
                <a:solidFill>
                  <a:srgbClr val="92D050"/>
                </a:solidFill>
              </a:rPr>
              <a:t>&gt; </a:t>
            </a:r>
            <a:r>
              <a:rPr lang="ko-KR" altLang="en-US" sz="2400" b="1" dirty="0">
                <a:solidFill>
                  <a:srgbClr val="92D050"/>
                </a:solidFill>
              </a:rPr>
              <a:t>오른쪽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/>
              <a:t>이면 </a:t>
            </a:r>
            <a:r>
              <a:rPr lang="en-US" altLang="ko-KR" sz="2400" dirty="0"/>
              <a:t>swap</a:t>
            </a:r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단계 </a:t>
            </a:r>
            <a:r>
              <a:rPr lang="en-US" altLang="ko-KR" sz="2400" dirty="0"/>
              <a:t>– </a:t>
            </a:r>
            <a:r>
              <a:rPr lang="ko-KR" altLang="en-US" sz="2400" dirty="0"/>
              <a:t>제일 큰 수인 </a:t>
            </a:r>
            <a:r>
              <a:rPr lang="en-US" altLang="ko-KR" sz="2400" dirty="0"/>
              <a:t>5 </a:t>
            </a:r>
            <a:r>
              <a:rPr lang="ko-KR" altLang="en-US" sz="2400" dirty="0"/>
              <a:t>정렬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03ECF-8872-3540-4190-E3B4A62D2033}"/>
              </a:ext>
            </a:extLst>
          </p:cNvPr>
          <p:cNvSpPr/>
          <p:nvPr/>
        </p:nvSpPr>
        <p:spPr>
          <a:xfrm>
            <a:off x="4109061" y="5054068"/>
            <a:ext cx="539458" cy="436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E6D7-02E0-B804-5595-31719F239E7D}"/>
              </a:ext>
            </a:extLst>
          </p:cNvPr>
          <p:cNvSpPr/>
          <p:nvPr/>
        </p:nvSpPr>
        <p:spPr>
          <a:xfrm>
            <a:off x="4736515" y="3883330"/>
            <a:ext cx="539458" cy="1606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6A5A6-DC60-B881-7DB3-38128CBBBC2C}"/>
              </a:ext>
            </a:extLst>
          </p:cNvPr>
          <p:cNvSpPr/>
          <p:nvPr/>
        </p:nvSpPr>
        <p:spPr>
          <a:xfrm>
            <a:off x="5363969" y="3542822"/>
            <a:ext cx="539458" cy="19474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69A0-5213-F794-28E6-71F6F2252000}"/>
              </a:ext>
            </a:extLst>
          </p:cNvPr>
          <p:cNvSpPr/>
          <p:nvPr/>
        </p:nvSpPr>
        <p:spPr>
          <a:xfrm>
            <a:off x="5991423" y="4583476"/>
            <a:ext cx="539458" cy="9067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2B258-8161-CE35-6EE3-398E7A8FC9DB}"/>
              </a:ext>
            </a:extLst>
          </p:cNvPr>
          <p:cNvSpPr/>
          <p:nvPr/>
        </p:nvSpPr>
        <p:spPr>
          <a:xfrm>
            <a:off x="6618877" y="4223840"/>
            <a:ext cx="539458" cy="1266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5143 -0.0004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182 -0.0023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-0.00046 L 0.1026 -0.001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1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7 L -0.05208 0.0002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우리가 고안한 알고리즘이 답을 구하기까지</a:t>
            </a:r>
            <a:br>
              <a:rPr lang="en-US" altLang="ko-KR" sz="2800" dirty="0"/>
            </a:br>
            <a:r>
              <a:rPr lang="ko-KR" altLang="en-US" sz="2800" b="1" u="sng" dirty="0">
                <a:solidFill>
                  <a:srgbClr val="FFC000"/>
                </a:solidFill>
              </a:rPr>
              <a:t>최대</a:t>
            </a:r>
            <a:r>
              <a:rPr lang="ko-KR" altLang="en-US" sz="2800" b="1" dirty="0">
                <a:solidFill>
                  <a:srgbClr val="92D050"/>
                </a:solidFill>
              </a:rPr>
              <a:t> 몇 번의 연산</a:t>
            </a:r>
            <a:r>
              <a:rPr lang="ko-KR" altLang="en-US" sz="2800" dirty="0"/>
              <a:t>을 하는지 예측할 때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>
                <a:solidFill>
                  <a:srgbClr val="92D050"/>
                </a:solidFill>
              </a:rPr>
              <a:t>시간 복잡도</a:t>
            </a:r>
            <a:r>
              <a:rPr lang="en-US" altLang="ko-KR" sz="2800" b="1" dirty="0">
                <a:solidFill>
                  <a:srgbClr val="92D050"/>
                </a:solidFill>
              </a:rPr>
              <a:t>’</a:t>
            </a:r>
            <a:r>
              <a:rPr lang="ko-KR" altLang="en-US" sz="2800" dirty="0"/>
              <a:t>라는 개념을 사용한다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시간 복잡도는 </a:t>
            </a:r>
            <a:r>
              <a:rPr lang="en-US" altLang="ko-KR" sz="2800" dirty="0"/>
              <a:t>N</a:t>
            </a:r>
            <a:r>
              <a:rPr lang="ko-KR" altLang="en-US" sz="2800" dirty="0"/>
              <a:t>개의 입력으로부터 원하는 결과를 얻는데 걸리는 </a:t>
            </a:r>
            <a:r>
              <a:rPr lang="ko-KR" altLang="en-US" sz="2800" b="1" dirty="0">
                <a:solidFill>
                  <a:srgbClr val="92D050"/>
                </a:solidFill>
              </a:rPr>
              <a:t>최악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연산량을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O(g(N)) </a:t>
            </a:r>
            <a:r>
              <a:rPr lang="ko-KR" altLang="en-US" sz="2800" dirty="0"/>
              <a:t>로 표기한다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이를 </a:t>
            </a:r>
            <a:r>
              <a:rPr lang="en-US" altLang="ko-KR" sz="1800" dirty="0"/>
              <a:t>‘</a:t>
            </a:r>
            <a:r>
              <a:rPr lang="ko-KR" altLang="en-US" sz="1800" dirty="0"/>
              <a:t>빅</a:t>
            </a:r>
            <a:r>
              <a:rPr lang="en-US" altLang="ko-KR" sz="1800" dirty="0"/>
              <a:t>-O </a:t>
            </a:r>
            <a:r>
              <a:rPr lang="ko-KR" altLang="en-US" sz="1800" dirty="0"/>
              <a:t>표기법</a:t>
            </a:r>
            <a:r>
              <a:rPr lang="en-US" altLang="ko-KR" sz="1800" dirty="0"/>
              <a:t>’</a:t>
            </a:r>
            <a:r>
              <a:rPr lang="ko-KR" altLang="en-US" sz="1800" dirty="0"/>
              <a:t> 이라고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영어로는 </a:t>
            </a:r>
            <a:r>
              <a:rPr lang="en-US" altLang="ko-KR" sz="1800" dirty="0"/>
              <a:t>‘Big-O notation’ )</a:t>
            </a:r>
          </a:p>
        </p:txBody>
      </p:sp>
    </p:spTree>
    <p:extLst>
      <p:ext uri="{BB962C8B-B14F-4D97-AF65-F5344CB8AC3E}">
        <p14:creationId xmlns:p14="http://schemas.microsoft.com/office/powerpoint/2010/main" val="614360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제일 왼쪽에서부터 </a:t>
            </a:r>
            <a:r>
              <a:rPr lang="en-US" altLang="ko-KR" sz="2400" dirty="0"/>
              <a:t>2</a:t>
            </a:r>
            <a:r>
              <a:rPr lang="ko-KR" altLang="en-US" sz="2400" dirty="0"/>
              <a:t>개씩 비교해서 </a:t>
            </a:r>
            <a:r>
              <a:rPr lang="ko-KR" altLang="en-US" sz="2400" b="1" dirty="0">
                <a:solidFill>
                  <a:srgbClr val="92D050"/>
                </a:solidFill>
              </a:rPr>
              <a:t>왼쪽 </a:t>
            </a:r>
            <a:r>
              <a:rPr lang="en-US" altLang="ko-KR" sz="2400" b="1" dirty="0">
                <a:solidFill>
                  <a:srgbClr val="92D050"/>
                </a:solidFill>
              </a:rPr>
              <a:t>&gt; </a:t>
            </a:r>
            <a:r>
              <a:rPr lang="ko-KR" altLang="en-US" sz="2400" b="1" dirty="0">
                <a:solidFill>
                  <a:srgbClr val="92D050"/>
                </a:solidFill>
              </a:rPr>
              <a:t>오른쪽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/>
              <a:t>이면 </a:t>
            </a:r>
            <a:r>
              <a:rPr lang="en-US" altLang="ko-KR" sz="2400" dirty="0"/>
              <a:t>swap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단계 </a:t>
            </a:r>
            <a:r>
              <a:rPr lang="en-US" altLang="ko-KR" sz="2400" dirty="0"/>
              <a:t>– </a:t>
            </a:r>
            <a:r>
              <a:rPr lang="ko-KR" altLang="en-US" sz="2400" dirty="0"/>
              <a:t>그 다음으로 큰 수인 </a:t>
            </a:r>
            <a:r>
              <a:rPr lang="en-US" altLang="ko-KR" sz="2400" dirty="0"/>
              <a:t>4 </a:t>
            </a:r>
            <a:r>
              <a:rPr lang="ko-KR" altLang="en-US" sz="2400" dirty="0"/>
              <a:t>정렬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03ECF-8872-3540-4190-E3B4A62D2033}"/>
              </a:ext>
            </a:extLst>
          </p:cNvPr>
          <p:cNvSpPr/>
          <p:nvPr/>
        </p:nvSpPr>
        <p:spPr>
          <a:xfrm>
            <a:off x="4109061" y="5054068"/>
            <a:ext cx="539458" cy="436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E6D7-02E0-B804-5595-31719F239E7D}"/>
              </a:ext>
            </a:extLst>
          </p:cNvPr>
          <p:cNvSpPr/>
          <p:nvPr/>
        </p:nvSpPr>
        <p:spPr>
          <a:xfrm>
            <a:off x="4736515" y="3883330"/>
            <a:ext cx="539458" cy="1606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6A5A6-DC60-B881-7DB3-38128CBBBC2C}"/>
              </a:ext>
            </a:extLst>
          </p:cNvPr>
          <p:cNvSpPr/>
          <p:nvPr/>
        </p:nvSpPr>
        <p:spPr>
          <a:xfrm>
            <a:off x="6618877" y="3542822"/>
            <a:ext cx="539458" cy="1947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69A0-5213-F794-28E6-71F6F2252000}"/>
              </a:ext>
            </a:extLst>
          </p:cNvPr>
          <p:cNvSpPr/>
          <p:nvPr/>
        </p:nvSpPr>
        <p:spPr>
          <a:xfrm>
            <a:off x="5363969" y="4569372"/>
            <a:ext cx="539458" cy="9067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2B258-8161-CE35-6EE3-398E7A8FC9DB}"/>
              </a:ext>
            </a:extLst>
          </p:cNvPr>
          <p:cNvSpPr/>
          <p:nvPr/>
        </p:nvSpPr>
        <p:spPr>
          <a:xfrm>
            <a:off x="5991423" y="4223840"/>
            <a:ext cx="539458" cy="1266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5117 -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5104 0.0027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17 -0.00023 L 0.10234 -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05143 0.0011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 animBg="1"/>
      <p:bldP spid="7" grpId="1" animBg="1"/>
      <p:bldP spid="8" grpId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제일 왼쪽에서부터 </a:t>
            </a:r>
            <a:r>
              <a:rPr lang="en-US" altLang="ko-KR" sz="2400" dirty="0"/>
              <a:t>2</a:t>
            </a:r>
            <a:r>
              <a:rPr lang="ko-KR" altLang="en-US" sz="2400" dirty="0"/>
              <a:t>개씩 비교해서 </a:t>
            </a:r>
            <a:r>
              <a:rPr lang="ko-KR" altLang="en-US" sz="2400" b="1" dirty="0">
                <a:solidFill>
                  <a:srgbClr val="92D050"/>
                </a:solidFill>
              </a:rPr>
              <a:t>왼쪽 </a:t>
            </a:r>
            <a:r>
              <a:rPr lang="en-US" altLang="ko-KR" sz="2400" b="1" dirty="0">
                <a:solidFill>
                  <a:srgbClr val="92D050"/>
                </a:solidFill>
              </a:rPr>
              <a:t>&gt; </a:t>
            </a:r>
            <a:r>
              <a:rPr lang="ko-KR" altLang="en-US" sz="2400" b="1" dirty="0">
                <a:solidFill>
                  <a:srgbClr val="92D050"/>
                </a:solidFill>
              </a:rPr>
              <a:t>오른쪽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/>
              <a:t>이면 </a:t>
            </a:r>
            <a:r>
              <a:rPr lang="en-US" altLang="ko-KR" sz="2400" dirty="0"/>
              <a:t>swap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단계 </a:t>
            </a:r>
            <a:r>
              <a:rPr lang="en-US" altLang="ko-KR" sz="2400" dirty="0"/>
              <a:t>– </a:t>
            </a:r>
            <a:r>
              <a:rPr lang="ko-KR" altLang="en-US" sz="2400" dirty="0"/>
              <a:t>그 다음으로 큰 수인 </a:t>
            </a:r>
            <a:r>
              <a:rPr lang="en-US" altLang="ko-KR" sz="2400" dirty="0"/>
              <a:t>3 </a:t>
            </a:r>
            <a:r>
              <a:rPr lang="ko-KR" altLang="en-US" sz="2400" dirty="0"/>
              <a:t>정렬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03ECF-8872-3540-4190-E3B4A62D2033}"/>
              </a:ext>
            </a:extLst>
          </p:cNvPr>
          <p:cNvSpPr/>
          <p:nvPr/>
        </p:nvSpPr>
        <p:spPr>
          <a:xfrm>
            <a:off x="4109061" y="5054068"/>
            <a:ext cx="539458" cy="436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E6D7-02E0-B804-5595-31719F239E7D}"/>
              </a:ext>
            </a:extLst>
          </p:cNvPr>
          <p:cNvSpPr/>
          <p:nvPr/>
        </p:nvSpPr>
        <p:spPr>
          <a:xfrm>
            <a:off x="5991423" y="3883330"/>
            <a:ext cx="539458" cy="16068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6A5A6-DC60-B881-7DB3-38128CBBBC2C}"/>
              </a:ext>
            </a:extLst>
          </p:cNvPr>
          <p:cNvSpPr/>
          <p:nvPr/>
        </p:nvSpPr>
        <p:spPr>
          <a:xfrm>
            <a:off x="6618877" y="3542822"/>
            <a:ext cx="539458" cy="1947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69A0-5213-F794-28E6-71F6F2252000}"/>
              </a:ext>
            </a:extLst>
          </p:cNvPr>
          <p:cNvSpPr/>
          <p:nvPr/>
        </p:nvSpPr>
        <p:spPr>
          <a:xfrm>
            <a:off x="4736515" y="4569372"/>
            <a:ext cx="539458" cy="9067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2B258-8161-CE35-6EE3-398E7A8FC9DB}"/>
              </a:ext>
            </a:extLst>
          </p:cNvPr>
          <p:cNvSpPr/>
          <p:nvPr/>
        </p:nvSpPr>
        <p:spPr>
          <a:xfrm>
            <a:off x="5363969" y="4223839"/>
            <a:ext cx="539458" cy="1266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제일 왼쪽에서부터 </a:t>
            </a:r>
            <a:r>
              <a:rPr lang="en-US" altLang="ko-KR" sz="2400" dirty="0"/>
              <a:t>2</a:t>
            </a:r>
            <a:r>
              <a:rPr lang="ko-KR" altLang="en-US" sz="2400" dirty="0"/>
              <a:t>개씩 비교해서 </a:t>
            </a:r>
            <a:r>
              <a:rPr lang="ko-KR" altLang="en-US" sz="2400" b="1" dirty="0">
                <a:solidFill>
                  <a:srgbClr val="92D050"/>
                </a:solidFill>
              </a:rPr>
              <a:t>왼쪽 </a:t>
            </a:r>
            <a:r>
              <a:rPr lang="en-US" altLang="ko-KR" sz="2400" b="1" dirty="0">
                <a:solidFill>
                  <a:srgbClr val="92D050"/>
                </a:solidFill>
              </a:rPr>
              <a:t>&gt; </a:t>
            </a:r>
            <a:r>
              <a:rPr lang="ko-KR" altLang="en-US" sz="2400" b="1" dirty="0">
                <a:solidFill>
                  <a:srgbClr val="92D050"/>
                </a:solidFill>
              </a:rPr>
              <a:t>오른쪽</a:t>
            </a:r>
            <a:r>
              <a:rPr lang="ko-KR" altLang="en-US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/>
              <a:t>이면 </a:t>
            </a:r>
            <a:r>
              <a:rPr lang="en-US" altLang="ko-KR" sz="2400" dirty="0"/>
              <a:t>swap</a:t>
            </a:r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단계 </a:t>
            </a:r>
            <a:r>
              <a:rPr lang="en-US" altLang="ko-KR" sz="2400" dirty="0"/>
              <a:t>– </a:t>
            </a:r>
            <a:r>
              <a:rPr lang="ko-KR" altLang="en-US" sz="2400" dirty="0"/>
              <a:t>그 다음으로 큰 수인 </a:t>
            </a:r>
            <a:r>
              <a:rPr lang="en-US" altLang="ko-KR" sz="2400" dirty="0"/>
              <a:t>2 </a:t>
            </a:r>
            <a:r>
              <a:rPr lang="ko-KR" altLang="en-US" sz="2400" dirty="0"/>
              <a:t>정렬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03ECF-8872-3540-4190-E3B4A62D2033}"/>
              </a:ext>
            </a:extLst>
          </p:cNvPr>
          <p:cNvSpPr/>
          <p:nvPr/>
        </p:nvSpPr>
        <p:spPr>
          <a:xfrm>
            <a:off x="4109061" y="5054068"/>
            <a:ext cx="539458" cy="4361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E6D7-02E0-B804-5595-31719F239E7D}"/>
              </a:ext>
            </a:extLst>
          </p:cNvPr>
          <p:cNvSpPr/>
          <p:nvPr/>
        </p:nvSpPr>
        <p:spPr>
          <a:xfrm>
            <a:off x="5991423" y="3883330"/>
            <a:ext cx="539458" cy="16068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6A5A6-DC60-B881-7DB3-38128CBBBC2C}"/>
              </a:ext>
            </a:extLst>
          </p:cNvPr>
          <p:cNvSpPr/>
          <p:nvPr/>
        </p:nvSpPr>
        <p:spPr>
          <a:xfrm>
            <a:off x="6618877" y="3542822"/>
            <a:ext cx="539458" cy="1947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69A0-5213-F794-28E6-71F6F2252000}"/>
              </a:ext>
            </a:extLst>
          </p:cNvPr>
          <p:cNvSpPr/>
          <p:nvPr/>
        </p:nvSpPr>
        <p:spPr>
          <a:xfrm>
            <a:off x="4736515" y="4569372"/>
            <a:ext cx="539458" cy="9067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2B258-8161-CE35-6EE3-398E7A8FC9DB}"/>
              </a:ext>
            </a:extLst>
          </p:cNvPr>
          <p:cNvSpPr/>
          <p:nvPr/>
        </p:nvSpPr>
        <p:spPr>
          <a:xfrm>
            <a:off x="5363969" y="4223839"/>
            <a:ext cx="539458" cy="1266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정렬 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03ECF-8872-3540-4190-E3B4A62D2033}"/>
              </a:ext>
            </a:extLst>
          </p:cNvPr>
          <p:cNvSpPr/>
          <p:nvPr/>
        </p:nvSpPr>
        <p:spPr>
          <a:xfrm>
            <a:off x="4109061" y="5054068"/>
            <a:ext cx="539458" cy="4361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DE6D7-02E0-B804-5595-31719F239E7D}"/>
              </a:ext>
            </a:extLst>
          </p:cNvPr>
          <p:cNvSpPr/>
          <p:nvPr/>
        </p:nvSpPr>
        <p:spPr>
          <a:xfrm>
            <a:off x="5991423" y="3883330"/>
            <a:ext cx="539458" cy="16068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36A5A6-DC60-B881-7DB3-38128CBBBC2C}"/>
              </a:ext>
            </a:extLst>
          </p:cNvPr>
          <p:cNvSpPr/>
          <p:nvPr/>
        </p:nvSpPr>
        <p:spPr>
          <a:xfrm>
            <a:off x="6618877" y="3542822"/>
            <a:ext cx="539458" cy="1947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69A0-5213-F794-28E6-71F6F2252000}"/>
              </a:ext>
            </a:extLst>
          </p:cNvPr>
          <p:cNvSpPr/>
          <p:nvPr/>
        </p:nvSpPr>
        <p:spPr>
          <a:xfrm>
            <a:off x="4736515" y="4569372"/>
            <a:ext cx="539458" cy="9067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72B258-8161-CE35-6EE3-398E7A8FC9DB}"/>
              </a:ext>
            </a:extLst>
          </p:cNvPr>
          <p:cNvSpPr/>
          <p:nvPr/>
        </p:nvSpPr>
        <p:spPr>
          <a:xfrm>
            <a:off x="5363969" y="4223839"/>
            <a:ext cx="539458" cy="1266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6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버블 소트의 비교 횟수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단계 </a:t>
            </a:r>
            <a:r>
              <a:rPr lang="en-US" altLang="ko-KR" sz="2400" dirty="0"/>
              <a:t>: 4</a:t>
            </a:r>
            <a:r>
              <a:rPr lang="ko-KR" altLang="en-US" sz="2400" dirty="0"/>
              <a:t>번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단계 </a:t>
            </a:r>
            <a:r>
              <a:rPr lang="en-US" altLang="ko-KR" sz="2400" dirty="0"/>
              <a:t>: 3</a:t>
            </a:r>
            <a:r>
              <a:rPr lang="ko-KR" altLang="en-US" sz="2400" dirty="0"/>
              <a:t>번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단계 </a:t>
            </a:r>
            <a:r>
              <a:rPr lang="en-US" altLang="ko-KR" sz="2400" dirty="0"/>
              <a:t>: 2</a:t>
            </a:r>
            <a:r>
              <a:rPr lang="ko-KR" altLang="en-US" sz="2400" dirty="0"/>
              <a:t>번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단계 </a:t>
            </a:r>
            <a:r>
              <a:rPr lang="en-US" altLang="ko-KR" sz="2400" dirty="0"/>
              <a:t>: 1</a:t>
            </a:r>
            <a:r>
              <a:rPr lang="ko-KR" altLang="en-US" sz="24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954273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원소가 있을 때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단계에서 </a:t>
            </a:r>
            <a:r>
              <a:rPr lang="en-US" altLang="ko-KR" sz="2400" dirty="0"/>
              <a:t>N-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 비교</a:t>
            </a:r>
            <a:endParaRPr lang="en-US" altLang="ko-KR" sz="2400" dirty="0"/>
          </a:p>
          <a:p>
            <a:r>
              <a:rPr lang="ko-KR" altLang="en-US" sz="2400" dirty="0"/>
              <a:t>총 비교 횟수는 </a:t>
            </a: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N-1</a:t>
            </a:r>
            <a:r>
              <a:rPr lang="ko-KR" altLang="en-US" sz="2400" dirty="0"/>
              <a:t>까지 합과 같으므로 </a:t>
            </a:r>
            <a:r>
              <a:rPr lang="en-US" altLang="ko-KR" sz="2400" b="1" dirty="0">
                <a:solidFill>
                  <a:srgbClr val="92D050"/>
                </a:solidFill>
              </a:rPr>
              <a:t>(N-1) * N / 2</a:t>
            </a:r>
          </a:p>
          <a:p>
            <a:r>
              <a:rPr lang="ko-KR" altLang="en-US" sz="2400" dirty="0"/>
              <a:t>최고 </a:t>
            </a:r>
            <a:r>
              <a:rPr lang="ko-KR" altLang="en-US" sz="2400" dirty="0" err="1"/>
              <a:t>차항을</a:t>
            </a:r>
            <a:r>
              <a:rPr lang="ko-KR" altLang="en-US" sz="2400" dirty="0"/>
              <a:t> 고려하면 </a:t>
            </a:r>
            <a:r>
              <a:rPr lang="ko-KR" altLang="en-US" sz="2400" dirty="0" err="1"/>
              <a:t>시간복잡도는</a:t>
            </a:r>
            <a:r>
              <a:rPr lang="ko-KR" altLang="en-US" sz="2400" dirty="0"/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O(N²)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05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18B1B-8610-D0C5-5F6F-2A80C232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52" y="2839178"/>
            <a:ext cx="5525271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0B0D47-BC10-0A22-F4CC-FF43F1A7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19" y="4618631"/>
            <a:ext cx="175284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52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C1B64-CDE3-F7EA-4DB8-4495CD3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C710-2112-5285-39DF-2F265B0C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원소 리스트 안에서만 정렬을 진행하므로 </a:t>
            </a:r>
            <a:r>
              <a:rPr lang="en-US" altLang="ko-KR" sz="2400" b="1" dirty="0">
                <a:solidFill>
                  <a:srgbClr val="92D050"/>
                </a:solidFill>
              </a:rPr>
              <a:t>in-place</a:t>
            </a:r>
            <a:r>
              <a:rPr lang="en-US" altLang="ko-KR" sz="2400" dirty="0"/>
              <a:t> </a:t>
            </a:r>
            <a:r>
              <a:rPr lang="ko-KR" altLang="en-US" sz="2400" dirty="0"/>
              <a:t>정렬</a:t>
            </a:r>
            <a:endParaRPr lang="en-US" altLang="ko-KR" sz="2400" dirty="0"/>
          </a:p>
          <a:p>
            <a:r>
              <a:rPr lang="ko-KR" altLang="en-US" sz="2400" dirty="0"/>
              <a:t>같은 값에 대해서는 </a:t>
            </a:r>
            <a:r>
              <a:rPr lang="en-US" altLang="ko-KR" sz="2400" dirty="0"/>
              <a:t>swap</a:t>
            </a:r>
            <a:r>
              <a:rPr lang="ko-KR" altLang="en-US" sz="2400" dirty="0"/>
              <a:t>하지 않으면 상대적 위치가 바뀌지 않으므로</a:t>
            </a:r>
            <a:br>
              <a:rPr lang="en-US" altLang="ko-KR" sz="2400" dirty="0"/>
            </a:br>
            <a:r>
              <a:rPr lang="en-US" altLang="ko-KR" sz="2400" b="1" dirty="0">
                <a:solidFill>
                  <a:srgbClr val="92D050"/>
                </a:solidFill>
              </a:rPr>
              <a:t>stable</a:t>
            </a:r>
            <a:r>
              <a:rPr lang="en-US" altLang="ko-KR" sz="2400" dirty="0"/>
              <a:t> </a:t>
            </a:r>
            <a:r>
              <a:rPr lang="ko-KR" altLang="en-US" sz="2400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208345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57668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이라는 입력이 주어졌을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이를 활용하여</a:t>
            </a:r>
            <a:r>
              <a:rPr lang="en-US" altLang="ko-KR" sz="2800" dirty="0"/>
              <a:t> </a:t>
            </a:r>
            <a:r>
              <a:rPr lang="ko-KR" altLang="en-US" sz="2800" dirty="0"/>
              <a:t>어떤 문제를 푸는데 필요한 코드 실행 횟수를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f(n) </a:t>
            </a:r>
            <a:r>
              <a:rPr lang="ko-KR" altLang="en-US" sz="2800" dirty="0"/>
              <a:t>이라고 하자</a:t>
            </a:r>
            <a:r>
              <a:rPr lang="en-US" altLang="ko-KR" sz="2800" dirty="0"/>
              <a:t>.</a:t>
            </a:r>
          </a:p>
          <a:p>
            <a:endParaRPr lang="en-US" altLang="ko-KR" sz="1000" dirty="0"/>
          </a:p>
          <a:p>
            <a:r>
              <a:rPr lang="ko-KR" altLang="en-US" sz="2800" dirty="0"/>
              <a:t>이때 어떤 특정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₁</a:t>
            </a:r>
            <a:r>
              <a:rPr lang="en-US" altLang="ko-KR" sz="2800" dirty="0"/>
              <a:t> </a:t>
            </a:r>
            <a:r>
              <a:rPr lang="ko-KR" altLang="en-US" sz="2800" dirty="0"/>
              <a:t>이후의 모든 </a:t>
            </a:r>
            <a:r>
              <a:rPr lang="en-US" altLang="ko-KR" sz="2800" dirty="0"/>
              <a:t>n</a:t>
            </a:r>
            <a:r>
              <a:rPr lang="ko-KR" altLang="en-US" sz="2800" dirty="0"/>
              <a:t>에 대해</a:t>
            </a:r>
            <a:r>
              <a:rPr lang="en-US" altLang="ko-KR" sz="2800" dirty="0"/>
              <a:t>, (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₁</a:t>
            </a:r>
            <a:r>
              <a:rPr lang="ko-KR" altLang="en-US" sz="2800" dirty="0"/>
              <a:t> ≤ </a:t>
            </a:r>
            <a:r>
              <a:rPr lang="en-US" altLang="ko-KR" sz="2800" b="1" dirty="0"/>
              <a:t>n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92D050"/>
                </a:solidFill>
              </a:rPr>
              <a:t>f(n) </a:t>
            </a:r>
            <a:r>
              <a:rPr lang="ko-KR" altLang="en-US" sz="2800" b="1" dirty="0">
                <a:solidFill>
                  <a:srgbClr val="92D050"/>
                </a:solidFill>
              </a:rPr>
              <a:t>≤ </a:t>
            </a:r>
            <a:r>
              <a:rPr lang="en-US" altLang="ko-KR" sz="2800" b="1" dirty="0">
                <a:solidFill>
                  <a:srgbClr val="92D050"/>
                </a:solidFill>
              </a:rPr>
              <a:t>c*g(n)</a:t>
            </a:r>
            <a:r>
              <a:rPr lang="en-US" altLang="ko-KR" sz="2800" dirty="0"/>
              <a:t> </a:t>
            </a:r>
            <a:r>
              <a:rPr lang="ko-KR" altLang="en-US" sz="2800" dirty="0"/>
              <a:t>을 만족하도록 하는 </a:t>
            </a:r>
            <a:r>
              <a:rPr lang="en-US" altLang="ko-KR" sz="2800" b="1" dirty="0">
                <a:solidFill>
                  <a:srgbClr val="92D050"/>
                </a:solidFill>
              </a:rPr>
              <a:t>(n</a:t>
            </a:r>
            <a:r>
              <a:rPr lang="ko-KR" altLang="en-US" sz="2800" b="1" dirty="0">
                <a:solidFill>
                  <a:srgbClr val="92D050"/>
                </a:solidFill>
              </a:rPr>
              <a:t>₁</a:t>
            </a:r>
            <a:r>
              <a:rPr lang="en-US" altLang="ko-KR" sz="2800" b="1" dirty="0">
                <a:solidFill>
                  <a:srgbClr val="92D050"/>
                </a:solidFill>
              </a:rPr>
              <a:t>, c) </a:t>
            </a:r>
            <a:r>
              <a:rPr lang="ko-KR" altLang="en-US" sz="2800" dirty="0"/>
              <a:t>쌍이 존재하면</a:t>
            </a:r>
            <a:br>
              <a:rPr lang="en-US" altLang="ko-KR" sz="2800" dirty="0"/>
            </a:br>
            <a:r>
              <a:rPr lang="en-US" altLang="ko-KR" sz="2000" dirty="0"/>
              <a:t>(c</a:t>
            </a:r>
            <a:r>
              <a:rPr lang="ko-KR" altLang="en-US" sz="2000" dirty="0"/>
              <a:t>는 양의 상수</a:t>
            </a:r>
            <a:r>
              <a:rPr lang="en-US" altLang="ko-KR" sz="2000" dirty="0"/>
              <a:t>)</a:t>
            </a:r>
            <a:endParaRPr lang="en-US" altLang="ko-KR" sz="2800" dirty="0"/>
          </a:p>
          <a:p>
            <a:r>
              <a:rPr lang="ko-KR" altLang="en-US" sz="2800" dirty="0"/>
              <a:t>이때의 </a:t>
            </a:r>
            <a:r>
              <a:rPr lang="en-US" altLang="ko-KR" sz="2800" dirty="0"/>
              <a:t>g(n)</a:t>
            </a:r>
            <a:r>
              <a:rPr lang="ko-KR" altLang="en-US" sz="2800" dirty="0"/>
              <a:t>에 대해 </a:t>
            </a:r>
            <a:r>
              <a:rPr lang="en-US" altLang="ko-KR" sz="2800" b="1" dirty="0">
                <a:solidFill>
                  <a:srgbClr val="92D050"/>
                </a:solidFill>
              </a:rPr>
              <a:t>O(g(n))</a:t>
            </a:r>
            <a:r>
              <a:rPr lang="en-US" altLang="ko-KR" sz="2800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이라고 쓸 수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936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82B0-5C6D-CD24-FE6F-DE0BB467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6FF9A-AB53-29F5-28E1-ACED644C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이게 무슨 말이죠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5730A-8900-C35D-8702-B53B30E6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20788" cy="42426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개 데이터로 구성된 문제를 푸는 </a:t>
            </a:r>
            <a:r>
              <a:rPr lang="ko-KR" altLang="en-US" sz="2800" dirty="0" err="1"/>
              <a:t>연산량이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f(n)</a:t>
            </a:r>
            <a:r>
              <a:rPr lang="en-US" altLang="ko-KR" sz="2800" dirty="0"/>
              <a:t> </a:t>
            </a:r>
            <a:r>
              <a:rPr lang="ko-KR" altLang="en-US" sz="2800" dirty="0"/>
              <a:t>일 때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ko-KR" altLang="en-US" sz="2800" dirty="0"/>
              <a:t>일반적으로 </a:t>
            </a:r>
            <a:r>
              <a:rPr lang="en-US" altLang="ko-KR" sz="2800" dirty="0"/>
              <a:t>n</a:t>
            </a:r>
            <a:r>
              <a:rPr lang="ko-KR" altLang="en-US" sz="2800" dirty="0"/>
              <a:t>이 증가하면 </a:t>
            </a:r>
            <a:r>
              <a:rPr lang="ko-KR" altLang="en-US" sz="2800" dirty="0" err="1"/>
              <a:t>연산량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f(n)</a:t>
            </a:r>
            <a:r>
              <a:rPr lang="ko-KR" altLang="en-US" sz="2800" dirty="0"/>
              <a:t>도 같이 증가한다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이때 어떤 시점 이후로는 </a:t>
            </a:r>
            <a:r>
              <a:rPr lang="en-US" altLang="ko-KR" sz="2800" dirty="0"/>
              <a:t>n</a:t>
            </a:r>
            <a:r>
              <a:rPr lang="ko-KR" altLang="en-US" sz="2800" dirty="0"/>
              <a:t>이 아무리 증가해도</a:t>
            </a:r>
            <a:br>
              <a:rPr lang="en-US" altLang="ko-KR" sz="2800" dirty="0"/>
            </a:br>
            <a:r>
              <a:rPr lang="en-US" altLang="ko-KR" sz="2800" dirty="0"/>
              <a:t>f(n) </a:t>
            </a:r>
            <a:r>
              <a:rPr lang="ko-KR" altLang="en-US" sz="2800" dirty="0"/>
              <a:t>이 </a:t>
            </a:r>
            <a:r>
              <a:rPr lang="en-US" altLang="ko-KR" sz="2800" dirty="0"/>
              <a:t>c*</a:t>
            </a:r>
            <a:r>
              <a:rPr lang="en-US" altLang="ko-KR" sz="2800" dirty="0">
                <a:solidFill>
                  <a:srgbClr val="FFC000"/>
                </a:solidFill>
              </a:rPr>
              <a:t>g(n)</a:t>
            </a:r>
            <a:r>
              <a:rPr lang="en-US" altLang="ko-KR" sz="2800" dirty="0"/>
              <a:t> </a:t>
            </a:r>
            <a:r>
              <a:rPr lang="ko-KR" altLang="en-US" sz="2800" dirty="0"/>
              <a:t>은 안 넘는다고 표현할 수 있다면</a:t>
            </a:r>
            <a:br>
              <a:rPr lang="en-US" altLang="ko-KR" sz="2800" dirty="0"/>
            </a:br>
            <a:r>
              <a:rPr lang="en-US" altLang="ko-KR" sz="2800" b="1" dirty="0">
                <a:solidFill>
                  <a:srgbClr val="92D050"/>
                </a:solidFill>
              </a:rPr>
              <a:t>f(n)</a:t>
            </a:r>
            <a:r>
              <a:rPr lang="ko-KR" altLang="en-US" sz="2800" b="1" dirty="0">
                <a:solidFill>
                  <a:srgbClr val="92D050"/>
                </a:solidFill>
              </a:rPr>
              <a:t>은 </a:t>
            </a:r>
            <a:r>
              <a:rPr lang="en-US" altLang="ko-KR" sz="2800" b="1" dirty="0">
                <a:solidFill>
                  <a:srgbClr val="92D050"/>
                </a:solidFill>
              </a:rPr>
              <a:t>O(</a:t>
            </a:r>
            <a:r>
              <a:rPr lang="en-US" altLang="ko-KR" sz="2800" b="1" dirty="0">
                <a:solidFill>
                  <a:srgbClr val="FFC000"/>
                </a:solidFill>
              </a:rPr>
              <a:t>g(n)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  <a:r>
              <a:rPr lang="ko-KR" altLang="en-US" sz="2800" b="1" dirty="0">
                <a:solidFill>
                  <a:srgbClr val="92D050"/>
                </a:solidFill>
              </a:rPr>
              <a:t>의 시간 복잡도를 갖는다</a:t>
            </a:r>
            <a:r>
              <a:rPr lang="ko-KR" altLang="en-US" sz="2800" dirty="0"/>
              <a:t>고 말한다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42067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2462</Words>
  <Application>Microsoft Office PowerPoint</Application>
  <PresentationFormat>와이드스크린</PresentationFormat>
  <Paragraphs>310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Avenir Next</vt:lpstr>
      <vt:lpstr>나눔고딕</vt:lpstr>
      <vt:lpstr>나눔고딕 ExtraBold</vt:lpstr>
      <vt:lpstr>Arial</vt:lpstr>
      <vt:lpstr>InterweaveVTI</vt:lpstr>
      <vt:lpstr>2024-2 초급 스터디</vt:lpstr>
      <vt:lpstr>목차</vt:lpstr>
      <vt:lpstr>알고리즘과 문제 해결</vt:lpstr>
      <vt:lpstr>알고리즘과 문제 해결</vt:lpstr>
      <vt:lpstr>알고리즘과 문제 해결</vt:lpstr>
      <vt:lpstr>시간 복잡도</vt:lpstr>
      <vt:lpstr>시간 복잡도</vt:lpstr>
      <vt:lpstr>Big-O 표기법 </vt:lpstr>
      <vt:lpstr>이게 무슨 말이죠..?</vt:lpstr>
      <vt:lpstr>시간 복잡도 계산 예시</vt:lpstr>
      <vt:lpstr>시간 복잡도 계산 예시</vt:lpstr>
      <vt:lpstr>시간 복잡도 계산 예시</vt:lpstr>
      <vt:lpstr>시간 복잡도 계산 예시</vt:lpstr>
      <vt:lpstr>시간 복잡도 계산 예시</vt:lpstr>
      <vt:lpstr>시간 복잡도 예시</vt:lpstr>
      <vt:lpstr>시간 복잡도 예시</vt:lpstr>
      <vt:lpstr>시간 복잡도 예시</vt:lpstr>
      <vt:lpstr>시간 복잡도 – 연산량 계산</vt:lpstr>
      <vt:lpstr>시간 복잡도</vt:lpstr>
      <vt:lpstr>정렬</vt:lpstr>
      <vt:lpstr>정렬 – 파이썬</vt:lpstr>
      <vt:lpstr>정렬</vt:lpstr>
      <vt:lpstr>정렬 – 연습 문제</vt:lpstr>
      <vt:lpstr>정렬 – 연습 문제</vt:lpstr>
      <vt:lpstr>정렬 – 연습 문제</vt:lpstr>
      <vt:lpstr>정렬 – 연습 문제</vt:lpstr>
      <vt:lpstr>정렬 – 연습 문제</vt:lpstr>
      <vt:lpstr>정렬 - key</vt:lpstr>
      <vt:lpstr>정렬 - key</vt:lpstr>
      <vt:lpstr>정렬 – key</vt:lpstr>
      <vt:lpstr>정렬 – key</vt:lpstr>
      <vt:lpstr>다중 조건 정렬</vt:lpstr>
      <vt:lpstr>다중 조건 정렬</vt:lpstr>
      <vt:lpstr>다중 조건 정렬</vt:lpstr>
      <vt:lpstr>다중 조건 정렬</vt:lpstr>
      <vt:lpstr>다중 조건 정렬</vt:lpstr>
      <vt:lpstr>다중 조건 정렬</vt:lpstr>
      <vt:lpstr>그리디</vt:lpstr>
      <vt:lpstr>그리디 – 예시 1</vt:lpstr>
      <vt:lpstr>그리디 – 예시 1</vt:lpstr>
      <vt:lpstr>그리디 – 예시 1</vt:lpstr>
      <vt:lpstr>그리디 – 예시 1</vt:lpstr>
      <vt:lpstr>그리디 – 예시 1</vt:lpstr>
      <vt:lpstr>그리디 – 예시 1</vt:lpstr>
      <vt:lpstr>그리디</vt:lpstr>
      <vt:lpstr>그리디</vt:lpstr>
      <vt:lpstr>그리디</vt:lpstr>
      <vt:lpstr>그리디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예시 2</vt:lpstr>
      <vt:lpstr>그리디 – 접근 팁</vt:lpstr>
      <vt:lpstr>이번주 연습 문제</vt:lpstr>
      <vt:lpstr>부록 : 정렬 – stable, in-place</vt:lpstr>
      <vt:lpstr>부록 : 정렬 – stable, in-place</vt:lpstr>
      <vt:lpstr>부록 : 정렬 – 구현 알고리즘</vt:lpstr>
      <vt:lpstr>버블 소트</vt:lpstr>
      <vt:lpstr>버블 소트</vt:lpstr>
      <vt:lpstr>버블 소트</vt:lpstr>
      <vt:lpstr>버블 소트</vt:lpstr>
      <vt:lpstr>버블 소트</vt:lpstr>
      <vt:lpstr>버블 소트</vt:lpstr>
      <vt:lpstr>버블 소트</vt:lpstr>
      <vt:lpstr>버블 소트</vt:lpstr>
      <vt:lpstr>버블 소트</vt:lpstr>
      <vt:lpstr>버블 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283</cp:revision>
  <dcterms:created xsi:type="dcterms:W3CDTF">2024-02-01T13:49:59Z</dcterms:created>
  <dcterms:modified xsi:type="dcterms:W3CDTF">2024-09-23T03:35:27Z</dcterms:modified>
</cp:coreProperties>
</file>