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318" r:id="rId4"/>
    <p:sldId id="258" r:id="rId5"/>
    <p:sldId id="297" r:id="rId6"/>
    <p:sldId id="309" r:id="rId7"/>
    <p:sldId id="332" r:id="rId8"/>
    <p:sldId id="333" r:id="rId9"/>
    <p:sldId id="334" r:id="rId10"/>
    <p:sldId id="313" r:id="rId11"/>
    <p:sldId id="299" r:id="rId12"/>
    <p:sldId id="312" r:id="rId13"/>
    <p:sldId id="310" r:id="rId14"/>
    <p:sldId id="314" r:id="rId15"/>
    <p:sldId id="315" r:id="rId16"/>
    <p:sldId id="316" r:id="rId17"/>
    <p:sldId id="317" r:id="rId18"/>
    <p:sldId id="300" r:id="rId19"/>
    <p:sldId id="319" r:id="rId20"/>
    <p:sldId id="320" r:id="rId21"/>
    <p:sldId id="321" r:id="rId22"/>
    <p:sldId id="322" r:id="rId23"/>
    <p:sldId id="303" r:id="rId24"/>
    <p:sldId id="327" r:id="rId25"/>
    <p:sldId id="323" r:id="rId26"/>
    <p:sldId id="324" r:id="rId27"/>
    <p:sldId id="325" r:id="rId28"/>
    <p:sldId id="326" r:id="rId29"/>
    <p:sldId id="362" r:id="rId30"/>
    <p:sldId id="393" r:id="rId31"/>
    <p:sldId id="394" r:id="rId32"/>
    <p:sldId id="395" r:id="rId33"/>
    <p:sldId id="363" r:id="rId34"/>
    <p:sldId id="301" r:id="rId35"/>
    <p:sldId id="328" r:id="rId36"/>
    <p:sldId id="329" r:id="rId37"/>
    <p:sldId id="330" r:id="rId38"/>
    <p:sldId id="351" r:id="rId39"/>
    <p:sldId id="385" r:id="rId40"/>
    <p:sldId id="331" r:id="rId41"/>
    <p:sldId id="335" r:id="rId42"/>
    <p:sldId id="336" r:id="rId43"/>
    <p:sldId id="337" r:id="rId44"/>
    <p:sldId id="338" r:id="rId45"/>
    <p:sldId id="342" r:id="rId46"/>
    <p:sldId id="339" r:id="rId47"/>
    <p:sldId id="340" r:id="rId48"/>
    <p:sldId id="341" r:id="rId49"/>
    <p:sldId id="343" r:id="rId50"/>
    <p:sldId id="344" r:id="rId51"/>
    <p:sldId id="345" r:id="rId52"/>
    <p:sldId id="346" r:id="rId53"/>
    <p:sldId id="347" r:id="rId54"/>
    <p:sldId id="348" r:id="rId55"/>
    <p:sldId id="365" r:id="rId56"/>
    <p:sldId id="367" r:id="rId57"/>
    <p:sldId id="368" r:id="rId58"/>
    <p:sldId id="384" r:id="rId59"/>
    <p:sldId id="373" r:id="rId60"/>
    <p:sldId id="374" r:id="rId61"/>
    <p:sldId id="375" r:id="rId62"/>
    <p:sldId id="377" r:id="rId63"/>
    <p:sldId id="376" r:id="rId64"/>
    <p:sldId id="371" r:id="rId65"/>
    <p:sldId id="379" r:id="rId66"/>
    <p:sldId id="372" r:id="rId67"/>
    <p:sldId id="380" r:id="rId68"/>
    <p:sldId id="381" r:id="rId69"/>
    <p:sldId id="382" r:id="rId70"/>
    <p:sldId id="305" r:id="rId71"/>
    <p:sldId id="349" r:id="rId72"/>
    <p:sldId id="352" r:id="rId73"/>
    <p:sldId id="306" r:id="rId74"/>
    <p:sldId id="353" r:id="rId75"/>
    <p:sldId id="350" r:id="rId76"/>
    <p:sldId id="307" r:id="rId77"/>
    <p:sldId id="354" r:id="rId78"/>
    <p:sldId id="356" r:id="rId79"/>
    <p:sldId id="357" r:id="rId80"/>
    <p:sldId id="358" r:id="rId81"/>
    <p:sldId id="359" r:id="rId82"/>
    <p:sldId id="360" r:id="rId83"/>
    <p:sldId id="383" r:id="rId84"/>
    <p:sldId id="361" r:id="rId85"/>
    <p:sldId id="386" r:id="rId86"/>
    <p:sldId id="387" r:id="rId87"/>
    <p:sldId id="388" r:id="rId88"/>
    <p:sldId id="389" r:id="rId89"/>
    <p:sldId id="390" r:id="rId90"/>
    <p:sldId id="391" r:id="rId91"/>
    <p:sldId id="308" r:id="rId92"/>
    <p:sldId id="392" r:id="rId9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dmask.tistory.com/57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www.acmicpc.net/problem/108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hyperlink" Target="https://www.acmicpc.net/problem/559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리스트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A7826-E4F2-5BFE-7343-776747A33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F5167-CBE8-8463-A636-7A881FE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9A60A-4A99-9328-852B-DD7DB174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리스트는 아래 기능을 수행할 수 있다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2800" dirty="0"/>
              <a:t>리스트 내 데이터 </a:t>
            </a:r>
            <a:r>
              <a:rPr lang="ko-KR" altLang="en-US" sz="2800" b="1" dirty="0">
                <a:solidFill>
                  <a:srgbClr val="92D050"/>
                </a:solidFill>
              </a:rPr>
              <a:t>읽기</a:t>
            </a:r>
            <a:endParaRPr lang="en-US" altLang="ko-KR" sz="28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리스트 내 데이터 </a:t>
            </a:r>
            <a:r>
              <a:rPr lang="ko-KR" altLang="en-US" sz="2800" b="1" dirty="0">
                <a:solidFill>
                  <a:srgbClr val="92D050"/>
                </a:solidFill>
              </a:rPr>
              <a:t>수정</a:t>
            </a:r>
            <a:endParaRPr lang="en-US" altLang="ko-KR" sz="28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리스트 내 데이터 </a:t>
            </a:r>
            <a:r>
              <a:rPr lang="ko-KR" altLang="en-US" sz="2800" b="1" dirty="0">
                <a:solidFill>
                  <a:srgbClr val="92D050"/>
                </a:solidFill>
              </a:rPr>
              <a:t>추가</a:t>
            </a:r>
            <a:endParaRPr lang="en-US" altLang="ko-KR" sz="2800" b="1" dirty="0">
              <a:solidFill>
                <a:srgbClr val="92D050"/>
              </a:solidFill>
            </a:endParaRPr>
          </a:p>
          <a:p>
            <a:r>
              <a:rPr lang="ko-KR" altLang="en-US" sz="2800" dirty="0"/>
              <a:t>리스트 내 데이터 </a:t>
            </a:r>
            <a:r>
              <a:rPr lang="ko-KR" altLang="en-US" sz="2800" b="1" dirty="0">
                <a:solidFill>
                  <a:srgbClr val="92D050"/>
                </a:solidFill>
              </a:rPr>
              <a:t>삭제</a:t>
            </a:r>
            <a:endParaRPr lang="en-US" altLang="ko-KR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2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729EF-B829-E315-50E6-9A07494C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45410-2E80-A75E-4FAB-89DC3C0A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504763" cy="3926152"/>
          </a:xfrm>
        </p:spPr>
        <p:txBody>
          <a:bodyPr/>
          <a:lstStyle/>
          <a:p>
            <a:r>
              <a:rPr lang="ko-KR" altLang="en-US" sz="3200" dirty="0"/>
              <a:t>문자열과 동일하게 </a:t>
            </a:r>
            <a:r>
              <a:rPr lang="en-US" altLang="ko-KR" sz="3200" b="1" dirty="0">
                <a:solidFill>
                  <a:srgbClr val="92D050"/>
                </a:solidFill>
              </a:rPr>
              <a:t>[ ] </a:t>
            </a:r>
            <a:r>
              <a:rPr lang="ko-KR" altLang="en-US" sz="3200" b="1" dirty="0">
                <a:solidFill>
                  <a:srgbClr val="92D050"/>
                </a:solidFill>
              </a:rPr>
              <a:t>연산자</a:t>
            </a:r>
            <a:r>
              <a:rPr lang="ko-KR" altLang="en-US" sz="3200" dirty="0"/>
              <a:t>를 사용</a:t>
            </a:r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  <a:r>
              <a:rPr lang="en-US" altLang="ko-KR" sz="3200" dirty="0"/>
              <a:t> </a:t>
            </a:r>
            <a:r>
              <a:rPr lang="ko-KR" altLang="en-US" sz="3200" dirty="0"/>
              <a:t>형태로 사용 </a:t>
            </a:r>
            <a:r>
              <a:rPr lang="en-US" altLang="ko-KR" sz="2400" dirty="0"/>
              <a:t>(</a:t>
            </a:r>
            <a:r>
              <a:rPr lang="ko-KR" altLang="en-US" sz="2400" dirty="0"/>
              <a:t>인덱스범위는 문자열과 동일</a:t>
            </a:r>
            <a:r>
              <a:rPr lang="en-US" altLang="ko-KR" sz="2400" dirty="0"/>
              <a:t>)</a:t>
            </a:r>
            <a:endParaRPr lang="en-US" altLang="ko-KR" dirty="0"/>
          </a:p>
          <a:p>
            <a:endParaRPr lang="ko-KR" altLang="en-US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BA1425A-BBE0-B7F0-C941-C1E4BD94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03" y="3846758"/>
            <a:ext cx="2915057" cy="120031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CB9B5CA-B4DA-C946-07BA-8D33517CA670}"/>
              </a:ext>
            </a:extLst>
          </p:cNvPr>
          <p:cNvSpPr/>
          <p:nvPr/>
        </p:nvSpPr>
        <p:spPr>
          <a:xfrm>
            <a:off x="5806057" y="3846758"/>
            <a:ext cx="5262117" cy="2434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341B82-28A8-BFF7-7C0B-55237CE12AED}"/>
              </a:ext>
            </a:extLst>
          </p:cNvPr>
          <p:cNvSpPr/>
          <p:nvPr/>
        </p:nvSpPr>
        <p:spPr>
          <a:xfrm>
            <a:off x="7560096" y="3846758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9152BF-B8C0-0E1F-98E4-24C3E0AB5638}"/>
              </a:ext>
            </a:extLst>
          </p:cNvPr>
          <p:cNvSpPr/>
          <p:nvPr/>
        </p:nvSpPr>
        <p:spPr>
          <a:xfrm>
            <a:off x="9314135" y="3846758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FB0850-0EF2-A6B2-581C-02EDD4CD0DEC}"/>
              </a:ext>
            </a:extLst>
          </p:cNvPr>
          <p:cNvSpPr/>
          <p:nvPr/>
        </p:nvSpPr>
        <p:spPr>
          <a:xfrm>
            <a:off x="7560095" y="5513015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10E9FD-D979-510C-FFB2-D217CC2932B2}"/>
              </a:ext>
            </a:extLst>
          </p:cNvPr>
          <p:cNvSpPr/>
          <p:nvPr/>
        </p:nvSpPr>
        <p:spPr>
          <a:xfrm>
            <a:off x="9320361" y="5513015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76E5E0-FE05-8529-B5BA-196D4B9B5045}"/>
              </a:ext>
            </a:extLst>
          </p:cNvPr>
          <p:cNvSpPr/>
          <p:nvPr/>
        </p:nvSpPr>
        <p:spPr>
          <a:xfrm>
            <a:off x="5806057" y="3846758"/>
            <a:ext cx="1754039" cy="16662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1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2C7EF1-02C0-6C57-B2A9-78B0660D1B2E}"/>
              </a:ext>
            </a:extLst>
          </p:cNvPr>
          <p:cNvSpPr/>
          <p:nvPr/>
        </p:nvSpPr>
        <p:spPr>
          <a:xfrm>
            <a:off x="5806057" y="5513015"/>
            <a:ext cx="1754039" cy="7682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0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6C1B-79AD-7628-C217-98B13603F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769E8-08DC-F1E8-8A6D-B300D5B5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146A3-4AEF-5648-8EE3-F837A721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문자열과 동일하게 </a:t>
            </a:r>
            <a:r>
              <a:rPr lang="ko-KR" altLang="en-US" sz="3200" b="1" dirty="0">
                <a:solidFill>
                  <a:srgbClr val="92D050"/>
                </a:solidFill>
              </a:rPr>
              <a:t>음수 인덱스</a:t>
            </a:r>
            <a:r>
              <a:rPr lang="ko-KR" altLang="en-US" sz="3200" dirty="0"/>
              <a:t> 사용 가능</a:t>
            </a:r>
            <a:endParaRPr lang="en-US" altLang="ko-KR" sz="3200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A84B0E-A8F4-DBAF-D227-71A61710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89" y="3119760"/>
            <a:ext cx="2876951" cy="12003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E2FCA0-2667-9E7F-5AFE-6DE04CE56CAA}"/>
              </a:ext>
            </a:extLst>
          </p:cNvPr>
          <p:cNvSpPr/>
          <p:nvPr/>
        </p:nvSpPr>
        <p:spPr>
          <a:xfrm>
            <a:off x="5806057" y="3102835"/>
            <a:ext cx="5262117" cy="2434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0437D-88BB-99F4-97E2-6C284B0AF7EB}"/>
              </a:ext>
            </a:extLst>
          </p:cNvPr>
          <p:cNvSpPr/>
          <p:nvPr/>
        </p:nvSpPr>
        <p:spPr>
          <a:xfrm>
            <a:off x="9314135" y="3102835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68EC88-21CA-98D8-3E98-EA5863793F59}"/>
              </a:ext>
            </a:extLst>
          </p:cNvPr>
          <p:cNvSpPr/>
          <p:nvPr/>
        </p:nvSpPr>
        <p:spPr>
          <a:xfrm>
            <a:off x="9320361" y="4769092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-1</a:t>
            </a:r>
            <a:endParaRPr lang="ko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27308A-BD52-73D4-1BE8-B27207323BAB}"/>
              </a:ext>
            </a:extLst>
          </p:cNvPr>
          <p:cNvSpPr/>
          <p:nvPr/>
        </p:nvSpPr>
        <p:spPr>
          <a:xfrm>
            <a:off x="5806057" y="3102835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1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DB58C0-EA7B-50B8-4972-234028FEC350}"/>
              </a:ext>
            </a:extLst>
          </p:cNvPr>
          <p:cNvSpPr/>
          <p:nvPr/>
        </p:nvSpPr>
        <p:spPr>
          <a:xfrm>
            <a:off x="5806057" y="4769092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-3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44941B-70DE-C496-04E6-DD17B05945B0}"/>
              </a:ext>
            </a:extLst>
          </p:cNvPr>
          <p:cNvSpPr/>
          <p:nvPr/>
        </p:nvSpPr>
        <p:spPr>
          <a:xfrm>
            <a:off x="7560096" y="3102835"/>
            <a:ext cx="1754039" cy="16662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2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269F1E-1774-8CCB-DE47-9DDC70AF41C1}"/>
              </a:ext>
            </a:extLst>
          </p:cNvPr>
          <p:cNvSpPr/>
          <p:nvPr/>
        </p:nvSpPr>
        <p:spPr>
          <a:xfrm>
            <a:off x="7560095" y="4769092"/>
            <a:ext cx="1754039" cy="7682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-2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1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2667-1DFA-5E58-84BF-397D33724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263D8-B039-74D2-D458-797B3B9C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63D7E-D98E-8037-4873-EBA2ACD1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] = </a:t>
            </a:r>
            <a:r>
              <a:rPr lang="ko-KR" altLang="en-US" sz="3200" b="1" dirty="0">
                <a:solidFill>
                  <a:srgbClr val="92D050"/>
                </a:solidFill>
              </a:rPr>
              <a:t>수정할 데이터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B402D-3842-BF3A-4E5C-730757E6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87" y="3102835"/>
            <a:ext cx="2857899" cy="160042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58A860-1E8F-8344-C568-84A36ECCB006}"/>
              </a:ext>
            </a:extLst>
          </p:cNvPr>
          <p:cNvSpPr/>
          <p:nvPr/>
        </p:nvSpPr>
        <p:spPr>
          <a:xfrm>
            <a:off x="5806057" y="3102835"/>
            <a:ext cx="5262117" cy="24344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CED906-F1C4-841B-8C10-38C74837333B}"/>
              </a:ext>
            </a:extLst>
          </p:cNvPr>
          <p:cNvSpPr/>
          <p:nvPr/>
        </p:nvSpPr>
        <p:spPr>
          <a:xfrm>
            <a:off x="7560096" y="3102835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CD6E95-DFCD-8BCF-A3E7-BA63A57701EB}"/>
              </a:ext>
            </a:extLst>
          </p:cNvPr>
          <p:cNvSpPr/>
          <p:nvPr/>
        </p:nvSpPr>
        <p:spPr>
          <a:xfrm>
            <a:off x="9314135" y="3102835"/>
            <a:ext cx="1754039" cy="16662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06278E-CEE4-1E9B-B548-65F040D0ACF0}"/>
              </a:ext>
            </a:extLst>
          </p:cNvPr>
          <p:cNvSpPr/>
          <p:nvPr/>
        </p:nvSpPr>
        <p:spPr>
          <a:xfrm>
            <a:off x="7560095" y="4769092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02E738-1F90-7895-D506-C4539F23AAE9}"/>
              </a:ext>
            </a:extLst>
          </p:cNvPr>
          <p:cNvSpPr/>
          <p:nvPr/>
        </p:nvSpPr>
        <p:spPr>
          <a:xfrm>
            <a:off x="9320361" y="4769092"/>
            <a:ext cx="1754039" cy="76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94141-A1CA-E284-72E1-F866FECDE304}"/>
              </a:ext>
            </a:extLst>
          </p:cNvPr>
          <p:cNvSpPr/>
          <p:nvPr/>
        </p:nvSpPr>
        <p:spPr>
          <a:xfrm>
            <a:off x="5806057" y="3102835"/>
            <a:ext cx="1754039" cy="16662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4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A18EA4-9C63-7C76-A103-BF12E461A14D}"/>
              </a:ext>
            </a:extLst>
          </p:cNvPr>
          <p:cNvSpPr/>
          <p:nvPr/>
        </p:nvSpPr>
        <p:spPr>
          <a:xfrm>
            <a:off x="5806057" y="4769092"/>
            <a:ext cx="1754039" cy="7682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0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2CE20-56F2-2432-AB0F-4212235A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D5490-230F-24F2-8C78-9E337031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ECE78-B2E5-6C21-4C92-ECB5B441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109395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append() </a:t>
            </a:r>
            <a:r>
              <a:rPr lang="ko-KR" altLang="en-US" sz="3200" b="1" dirty="0">
                <a:solidFill>
                  <a:srgbClr val="92D050"/>
                </a:solidFill>
              </a:rPr>
              <a:t>메서드</a:t>
            </a:r>
            <a:r>
              <a:rPr lang="en-US" altLang="ko-KR" sz="3200" dirty="0"/>
              <a:t> </a:t>
            </a:r>
            <a:r>
              <a:rPr lang="ko-KR" altLang="en-US" sz="3200" dirty="0"/>
              <a:t>사용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7F21F6-4E1D-FEC4-0897-5653011242AA}"/>
              </a:ext>
            </a:extLst>
          </p:cNvPr>
          <p:cNvSpPr/>
          <p:nvPr/>
        </p:nvSpPr>
        <p:spPr>
          <a:xfrm>
            <a:off x="7560096" y="3102835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40ADD5-CE45-9453-B811-E749C0FB9808}"/>
              </a:ext>
            </a:extLst>
          </p:cNvPr>
          <p:cNvSpPr/>
          <p:nvPr/>
        </p:nvSpPr>
        <p:spPr>
          <a:xfrm>
            <a:off x="8701048" y="3102835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11FC31-A4D5-CEC6-AA48-9D2D11C5AB1A}"/>
              </a:ext>
            </a:extLst>
          </p:cNvPr>
          <p:cNvSpPr/>
          <p:nvPr/>
        </p:nvSpPr>
        <p:spPr>
          <a:xfrm>
            <a:off x="7560095" y="4769092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E9A29D-02B7-0491-A354-F1BEA28453D7}"/>
              </a:ext>
            </a:extLst>
          </p:cNvPr>
          <p:cNvSpPr/>
          <p:nvPr/>
        </p:nvSpPr>
        <p:spPr>
          <a:xfrm>
            <a:off x="8707274" y="4769092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ED7D46-EBBA-C1BA-CCD6-2EE334CC96B0}"/>
              </a:ext>
            </a:extLst>
          </p:cNvPr>
          <p:cNvSpPr/>
          <p:nvPr/>
        </p:nvSpPr>
        <p:spPr>
          <a:xfrm>
            <a:off x="9997246" y="3102835"/>
            <a:ext cx="1245560" cy="11832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4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642A31-433A-FCA0-4782-DF95F97F99FE}"/>
              </a:ext>
            </a:extLst>
          </p:cNvPr>
          <p:cNvSpPr/>
          <p:nvPr/>
        </p:nvSpPr>
        <p:spPr>
          <a:xfrm>
            <a:off x="10005872" y="4769092"/>
            <a:ext cx="1245560" cy="5455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3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6F2C8-298D-5F38-F652-4DF2E627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67" y="3102835"/>
            <a:ext cx="2886478" cy="16385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52058-1B3F-9796-5635-0BA0321BDA5B}"/>
              </a:ext>
            </a:extLst>
          </p:cNvPr>
          <p:cNvSpPr/>
          <p:nvPr/>
        </p:nvSpPr>
        <p:spPr>
          <a:xfrm>
            <a:off x="6412917" y="3102835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F15EFB-8681-FCD3-B591-D0278F6B469F}"/>
              </a:ext>
            </a:extLst>
          </p:cNvPr>
          <p:cNvSpPr/>
          <p:nvPr/>
        </p:nvSpPr>
        <p:spPr>
          <a:xfrm>
            <a:off x="6412916" y="4769092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86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F2F7F-D545-E585-AB71-BFF5C2729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DA4C-B50F-D1D2-FBC8-04C3BC08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DE695-339C-E1AC-0692-F98E5B6C1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494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pop() </a:t>
            </a:r>
            <a:r>
              <a:rPr lang="ko-KR" altLang="en-US" sz="3200" dirty="0"/>
              <a:t>메서드</a:t>
            </a:r>
            <a:r>
              <a:rPr lang="en-US" altLang="ko-KR" sz="3200" dirty="0"/>
              <a:t>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리스트</a:t>
            </a:r>
            <a:r>
              <a:rPr lang="ko-KR" altLang="en-US" sz="3200" dirty="0"/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맨 뒤</a:t>
            </a:r>
            <a:r>
              <a:rPr lang="ko-KR" altLang="en-US" sz="3200" dirty="0"/>
              <a:t>의 데이터를 빼낸다</a:t>
            </a:r>
            <a:r>
              <a:rPr lang="en-US" altLang="ko-KR" sz="3200" dirty="0"/>
              <a:t>.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FE5AB0-26EC-79F6-275D-D598C66DC143}"/>
              </a:ext>
            </a:extLst>
          </p:cNvPr>
          <p:cNvSpPr/>
          <p:nvPr/>
        </p:nvSpPr>
        <p:spPr>
          <a:xfrm>
            <a:off x="7560096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F318D9-717F-15BF-ABB1-52DCB58913A4}"/>
              </a:ext>
            </a:extLst>
          </p:cNvPr>
          <p:cNvSpPr/>
          <p:nvPr/>
        </p:nvSpPr>
        <p:spPr>
          <a:xfrm>
            <a:off x="8701048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4FA2A1-1F83-C2AC-B4EB-C9BD01BAF5EA}"/>
              </a:ext>
            </a:extLst>
          </p:cNvPr>
          <p:cNvSpPr/>
          <p:nvPr/>
        </p:nvSpPr>
        <p:spPr>
          <a:xfrm>
            <a:off x="7560095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9561F3-DB6E-A791-DA00-3E60D9D89453}"/>
              </a:ext>
            </a:extLst>
          </p:cNvPr>
          <p:cNvSpPr/>
          <p:nvPr/>
        </p:nvSpPr>
        <p:spPr>
          <a:xfrm>
            <a:off x="8707274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75378E-FADE-0D9A-87D5-36815AA0D2E8}"/>
              </a:ext>
            </a:extLst>
          </p:cNvPr>
          <p:cNvSpPr/>
          <p:nvPr/>
        </p:nvSpPr>
        <p:spPr>
          <a:xfrm>
            <a:off x="9828077" y="4034488"/>
            <a:ext cx="1245560" cy="11832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4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22FBAC-911A-8E42-5261-370C8BC08D19}"/>
              </a:ext>
            </a:extLst>
          </p:cNvPr>
          <p:cNvSpPr/>
          <p:nvPr/>
        </p:nvSpPr>
        <p:spPr>
          <a:xfrm>
            <a:off x="9836703" y="5700745"/>
            <a:ext cx="1245560" cy="54552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2D050"/>
                </a:solidFill>
              </a:rPr>
              <a:t>3</a:t>
            </a:r>
            <a:endParaRPr lang="ko-KR" altLang="en-US" sz="3200" dirty="0">
              <a:solidFill>
                <a:srgbClr val="92D05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3348DD-8CF3-7746-3C6F-15C0F23D173F}"/>
              </a:ext>
            </a:extLst>
          </p:cNvPr>
          <p:cNvSpPr/>
          <p:nvPr/>
        </p:nvSpPr>
        <p:spPr>
          <a:xfrm>
            <a:off x="6412917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A37445-C7AF-B311-D571-CB915831ADA7}"/>
              </a:ext>
            </a:extLst>
          </p:cNvPr>
          <p:cNvSpPr/>
          <p:nvPr/>
        </p:nvSpPr>
        <p:spPr>
          <a:xfrm>
            <a:off x="6412916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</a:t>
            </a:r>
            <a:endParaRPr lang="ko-KR" altLang="en-US" sz="3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E10BA0D-EC17-065F-DE85-8CBCC8A6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32" y="3925475"/>
            <a:ext cx="354379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E7DB9-1EF0-C600-0E2B-205694670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FFF5C-D2B9-9226-85DD-3DD61E9D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A5B23-03ED-680C-54D1-D64B0778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2015169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pop() </a:t>
            </a:r>
            <a:r>
              <a:rPr lang="ko-KR" altLang="en-US" sz="3200" dirty="0"/>
              <a:t>메서드는</a:t>
            </a:r>
            <a:r>
              <a:rPr lang="en-US" altLang="ko-KR" sz="3200" dirty="0"/>
              <a:t> </a:t>
            </a:r>
            <a:r>
              <a:rPr lang="ko-KR" altLang="en-US" sz="3200" dirty="0"/>
              <a:t>리스트에서 데이터를 빼고</a:t>
            </a:r>
            <a:r>
              <a:rPr lang="en-US" altLang="ko-KR" sz="3200" dirty="0"/>
              <a:t>(pop),</a:t>
            </a:r>
            <a:br>
              <a:rPr lang="en-US" altLang="ko-KR" sz="3200" dirty="0"/>
            </a:br>
            <a:r>
              <a:rPr lang="ko-KR" altLang="en-US" sz="3200" dirty="0"/>
              <a:t>빼낸 데이터를 </a:t>
            </a:r>
            <a:r>
              <a:rPr lang="ko-KR" altLang="en-US" sz="3200" b="1" dirty="0">
                <a:solidFill>
                  <a:srgbClr val="92D050"/>
                </a:solidFill>
              </a:rPr>
              <a:t>돌려준다</a:t>
            </a:r>
            <a:r>
              <a:rPr lang="en-US" altLang="ko-KR" sz="3200" b="1" dirty="0">
                <a:solidFill>
                  <a:srgbClr val="92D050"/>
                </a:solidFill>
              </a:rPr>
              <a:t>.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0EE8D-6C87-F778-6089-90407A9D663F}"/>
              </a:ext>
            </a:extLst>
          </p:cNvPr>
          <p:cNvSpPr/>
          <p:nvPr/>
        </p:nvSpPr>
        <p:spPr>
          <a:xfrm>
            <a:off x="6759505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651D06-F2BB-9A3F-15FA-6987491470A7}"/>
              </a:ext>
            </a:extLst>
          </p:cNvPr>
          <p:cNvSpPr/>
          <p:nvPr/>
        </p:nvSpPr>
        <p:spPr>
          <a:xfrm>
            <a:off x="7900457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A1B5C9-548A-C85A-82B4-C3BF0529E3AE}"/>
              </a:ext>
            </a:extLst>
          </p:cNvPr>
          <p:cNvSpPr/>
          <p:nvPr/>
        </p:nvSpPr>
        <p:spPr>
          <a:xfrm>
            <a:off x="6759504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78561B-8F94-7B0E-4EA9-D4DC9822BC67}"/>
              </a:ext>
            </a:extLst>
          </p:cNvPr>
          <p:cNvSpPr/>
          <p:nvPr/>
        </p:nvSpPr>
        <p:spPr>
          <a:xfrm>
            <a:off x="7906683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E00716-DA45-D985-3995-90A297ED94E6}"/>
              </a:ext>
            </a:extLst>
          </p:cNvPr>
          <p:cNvSpPr/>
          <p:nvPr/>
        </p:nvSpPr>
        <p:spPr>
          <a:xfrm>
            <a:off x="5612326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FD823A-318C-CECE-91AE-76D393BD0740}"/>
              </a:ext>
            </a:extLst>
          </p:cNvPr>
          <p:cNvSpPr/>
          <p:nvPr/>
        </p:nvSpPr>
        <p:spPr>
          <a:xfrm>
            <a:off x="5612325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32D943-FAF4-AF57-B632-62B43338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23" y="3539680"/>
            <a:ext cx="2638793" cy="29531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69E397-279A-BDB0-FFC5-FE61196C8779}"/>
              </a:ext>
            </a:extLst>
          </p:cNvPr>
          <p:cNvSpPr/>
          <p:nvPr/>
        </p:nvSpPr>
        <p:spPr>
          <a:xfrm>
            <a:off x="9396315" y="4175185"/>
            <a:ext cx="2551270" cy="20710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38F22A-DF41-538D-3FE7-5EFD1A00F44D}"/>
              </a:ext>
            </a:extLst>
          </p:cNvPr>
          <p:cNvSpPr/>
          <p:nvPr/>
        </p:nvSpPr>
        <p:spPr>
          <a:xfrm>
            <a:off x="10257882" y="3842434"/>
            <a:ext cx="828136" cy="5693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ysClr val="windowText" lastClr="000000"/>
                </a:solidFill>
              </a:rPr>
              <a:t>b</a:t>
            </a:r>
            <a:endParaRPr lang="ko-KR" altLang="en-US" sz="3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417 L 0.09649 -0.17894 L 0.18008 0.09143 " pathEditMode="relative" ptsTypes="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BAC2-1A80-53B9-29E4-457CE80E4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A9EC7-107A-F820-FCB9-9052DA3D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내 데이터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06FF-7B32-65C7-3960-66FACBC6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2015169"/>
          </a:xfrm>
        </p:spPr>
        <p:txBody>
          <a:bodyPr/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pop(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ko-KR" altLang="en-US" sz="3200" dirty="0"/>
              <a:t>지정한 인덱스의 데이터를 빼낼 수 있다</a:t>
            </a:r>
            <a:r>
              <a:rPr lang="en-US" altLang="ko-KR" sz="3200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17EDF-47C3-43EC-84AE-B86DBB2B6CA7}"/>
              </a:ext>
            </a:extLst>
          </p:cNvPr>
          <p:cNvSpPr/>
          <p:nvPr/>
        </p:nvSpPr>
        <p:spPr>
          <a:xfrm>
            <a:off x="7900457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3</a:t>
            </a:r>
            <a:endParaRPr lang="ko-KR" altLang="en-US" sz="5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E6BDC-7C64-B212-E7F0-F09590C0F2AC}"/>
              </a:ext>
            </a:extLst>
          </p:cNvPr>
          <p:cNvSpPr/>
          <p:nvPr/>
        </p:nvSpPr>
        <p:spPr>
          <a:xfrm>
            <a:off x="7906683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1138E6-0045-98E7-18FD-FA7209E4DC1D}"/>
              </a:ext>
            </a:extLst>
          </p:cNvPr>
          <p:cNvSpPr/>
          <p:nvPr/>
        </p:nvSpPr>
        <p:spPr>
          <a:xfrm>
            <a:off x="5612326" y="4034488"/>
            <a:ext cx="1132327" cy="11832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727BA-B1DA-DA13-0D2A-0FA11874DCD0}"/>
              </a:ext>
            </a:extLst>
          </p:cNvPr>
          <p:cNvSpPr/>
          <p:nvPr/>
        </p:nvSpPr>
        <p:spPr>
          <a:xfrm>
            <a:off x="5612325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0</a:t>
            </a:r>
            <a:endParaRPr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7034E-D0E6-16B6-252F-26213304990C}"/>
              </a:ext>
            </a:extLst>
          </p:cNvPr>
          <p:cNvSpPr/>
          <p:nvPr/>
        </p:nvSpPr>
        <p:spPr>
          <a:xfrm>
            <a:off x="9396315" y="4175185"/>
            <a:ext cx="2551270" cy="207108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2EB70-F791-0588-F9FC-D485EEA0D3B3}"/>
              </a:ext>
            </a:extLst>
          </p:cNvPr>
          <p:cNvSpPr/>
          <p:nvPr/>
        </p:nvSpPr>
        <p:spPr>
          <a:xfrm>
            <a:off x="10257882" y="3842434"/>
            <a:ext cx="828136" cy="5693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ysClr val="windowText" lastClr="000000"/>
                </a:solidFill>
              </a:rPr>
              <a:t>b</a:t>
            </a:r>
            <a:endParaRPr lang="ko-KR" altLang="en-US" sz="3200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A95F1D-2770-24BD-FE04-E8B937C9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992" y="3788480"/>
            <a:ext cx="3067478" cy="24577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E1EBBF-87EE-82E5-53A3-E39055A969BC}"/>
              </a:ext>
            </a:extLst>
          </p:cNvPr>
          <p:cNvSpPr/>
          <p:nvPr/>
        </p:nvSpPr>
        <p:spPr>
          <a:xfrm>
            <a:off x="6759505" y="4034488"/>
            <a:ext cx="1132327" cy="118322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92D050"/>
                </a:solidFill>
              </a:rPr>
              <a:t>2</a:t>
            </a:r>
            <a:endParaRPr lang="ko-KR" altLang="en-US" sz="5400" dirty="0">
              <a:solidFill>
                <a:srgbClr val="92D05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4EAD3-41FA-C659-EFDE-26371AD4720F}"/>
              </a:ext>
            </a:extLst>
          </p:cNvPr>
          <p:cNvSpPr/>
          <p:nvPr/>
        </p:nvSpPr>
        <p:spPr>
          <a:xfrm>
            <a:off x="6759504" y="5700745"/>
            <a:ext cx="1132327" cy="5455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367E-16 L 0.08998 -0.20463 L 0.23763 0.02801 L 0.27461 0.0891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09362 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B629E-B777-6E56-9448-0E2631C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53F18-109D-7505-6DC8-850918BF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ko-KR" altLang="en-US" sz="3200" dirty="0"/>
              <a:t>순회</a:t>
            </a:r>
            <a:r>
              <a:rPr lang="en-US" altLang="ko-KR" sz="3200" dirty="0"/>
              <a:t>: </a:t>
            </a:r>
            <a:r>
              <a:rPr lang="ko-KR" altLang="en-US" sz="3200" dirty="0"/>
              <a:t>데이터 그룹의 모든 데이터를 한번씩 읽는 것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1. 	</a:t>
            </a:r>
            <a:r>
              <a:rPr lang="ko-KR" altLang="en-US" sz="3200" dirty="0"/>
              <a:t>인덱스로 순회하기</a:t>
            </a:r>
            <a:endParaRPr lang="en-US" altLang="ko-KR" sz="3200" dirty="0"/>
          </a:p>
          <a:p>
            <a:r>
              <a:rPr lang="en-US" altLang="ko-KR" sz="3200" dirty="0"/>
              <a:t>2. 	</a:t>
            </a:r>
            <a:r>
              <a:rPr lang="ko-KR" altLang="en-US" sz="3200" dirty="0"/>
              <a:t>데이터로 순회하기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423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E540-DDD6-7677-0F11-930A1263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00EB-29E9-A21D-86A6-2CB0971E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 </a:t>
            </a:r>
            <a:r>
              <a:rPr lang="en-US" altLang="ko-KR" dirty="0"/>
              <a:t>– </a:t>
            </a:r>
            <a:r>
              <a:rPr lang="ko-KR" altLang="en-US" dirty="0"/>
              <a:t>인덱스로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7F7BC-1178-10E7-7F5A-64ABBF64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en-US" altLang="ko-KR" sz="3200" dirty="0"/>
              <a:t>for</a:t>
            </a:r>
            <a:r>
              <a:rPr lang="ko-KR" altLang="en-US" sz="3200" dirty="0"/>
              <a:t>문 </a:t>
            </a:r>
            <a:r>
              <a:rPr lang="en-US" altLang="ko-KR" sz="3200" dirty="0"/>
              <a:t>+ range() + </a:t>
            </a:r>
            <a:r>
              <a:rPr lang="ko-KR" altLang="en-US" sz="3200" dirty="0"/>
              <a:t>리스트 내 데이터 읽기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13EA8-D2A6-C68B-BD2D-B5617554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12" y="2903722"/>
            <a:ext cx="3448531" cy="1219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37269-226A-71AE-369C-ED6ED798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12" y="4416079"/>
            <a:ext cx="250542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17547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리스트 생성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리스트 조작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리스트 순회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얕은 복사</a:t>
            </a:r>
            <a:r>
              <a:rPr lang="en-US" altLang="ko-KR" sz="3200" dirty="0"/>
              <a:t> vs </a:t>
            </a:r>
            <a:r>
              <a:rPr lang="ko-KR" altLang="en-US" sz="3200" dirty="0"/>
              <a:t>깊은 복사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en-US" altLang="ko-KR" sz="3200" dirty="0"/>
              <a:t>2</a:t>
            </a:r>
            <a:r>
              <a:rPr lang="ko-KR" altLang="en-US" sz="3200" dirty="0"/>
              <a:t>차원 리스트</a:t>
            </a:r>
            <a:endParaRPr lang="en-US" altLang="ko-KR" sz="3200" dirty="0"/>
          </a:p>
          <a:p>
            <a:pPr marL="457200" indent="-457200">
              <a:buAutoNum type="arabicPeriod"/>
            </a:pPr>
            <a:r>
              <a:rPr lang="ko-KR" altLang="en-US" sz="3200" dirty="0"/>
              <a:t>리스트 축약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E5D5-1FC1-4A55-8FDF-4F0E11314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357E7-28F7-3717-BFA9-D3BB2317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 </a:t>
            </a:r>
            <a:r>
              <a:rPr lang="en-US" altLang="ko-KR" dirty="0"/>
              <a:t>– </a:t>
            </a:r>
            <a:r>
              <a:rPr lang="ko-KR" altLang="en-US" dirty="0"/>
              <a:t>데이터로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13A2D-C235-281A-B6A8-7A089DAF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en-US" altLang="ko-KR" sz="3200" dirty="0"/>
              <a:t>for</a:t>
            </a:r>
            <a:r>
              <a:rPr lang="ko-KR" altLang="en-US" sz="3200" dirty="0"/>
              <a:t>문 복습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82A0B-5CB6-00FF-8752-DDF0F95D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88" y="3058292"/>
            <a:ext cx="6792720" cy="1646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877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9666F-8132-5AD9-23DD-9E30896D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52B56-21A5-74F4-082A-745EA871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 </a:t>
            </a:r>
            <a:r>
              <a:rPr lang="en-US" altLang="ko-KR" dirty="0"/>
              <a:t>– </a:t>
            </a:r>
            <a:r>
              <a:rPr lang="ko-KR" altLang="en-US" dirty="0"/>
              <a:t>데이터로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8B881-6683-A50B-FE29-2A52D4E6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en-US" altLang="ko-KR" sz="3200" dirty="0"/>
              <a:t>for</a:t>
            </a:r>
            <a:r>
              <a:rPr lang="ko-KR" altLang="en-US" sz="3200" dirty="0"/>
              <a:t>문 사용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75C3F-1A7A-CB3D-20A1-DB0F227B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64" y="2979932"/>
            <a:ext cx="3000794" cy="1143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DDD3C8-1B81-5233-BF80-1BAA09C2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64" y="4359318"/>
            <a:ext cx="246731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0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B251D-2391-26A0-5E9F-93D757F9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6255-77BE-9DFD-E886-DEA86488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순회 </a:t>
            </a:r>
            <a:r>
              <a:rPr lang="en-US" altLang="ko-KR" dirty="0"/>
              <a:t>– </a:t>
            </a:r>
            <a:r>
              <a:rPr lang="ko-KR" altLang="en-US" dirty="0"/>
              <a:t>데이터로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DCB6-5B4B-0BC6-8F57-E582AFAD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763159" cy="3926152"/>
          </a:xfrm>
        </p:spPr>
        <p:txBody>
          <a:bodyPr/>
          <a:lstStyle/>
          <a:p>
            <a:r>
              <a:rPr lang="ko-KR" altLang="en-US" sz="3200" dirty="0"/>
              <a:t>데이터로 순회하는 경우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 </a:t>
            </a:r>
            <a:r>
              <a:rPr lang="en-US" altLang="ko-KR" sz="3200" dirty="0"/>
              <a:t>‘</a:t>
            </a:r>
            <a:r>
              <a:rPr lang="ko-KR" altLang="en-US" sz="3200" dirty="0"/>
              <a:t>읽기</a:t>
            </a:r>
            <a:r>
              <a:rPr lang="en-US" altLang="ko-KR" sz="3200" dirty="0"/>
              <a:t>’</a:t>
            </a:r>
            <a:r>
              <a:rPr lang="ko-KR" altLang="en-US" sz="3200" dirty="0"/>
              <a:t>만 할 수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수정할 데이터의 </a:t>
            </a:r>
            <a:r>
              <a:rPr lang="ko-KR" altLang="en-US" sz="3200" b="1" dirty="0">
                <a:solidFill>
                  <a:srgbClr val="92D050"/>
                </a:solidFill>
              </a:rPr>
              <a:t>위치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ko-KR" altLang="en-US" sz="3200" dirty="0"/>
              <a:t>를 알 수 없기 때문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→ 데이터를 수정할 때는 </a:t>
            </a:r>
            <a:r>
              <a:rPr lang="ko-KR" altLang="en-US" sz="3200" b="1" dirty="0">
                <a:solidFill>
                  <a:srgbClr val="92D050"/>
                </a:solidFill>
              </a:rPr>
              <a:t>인덱스로 순회</a:t>
            </a:r>
            <a:r>
              <a:rPr lang="ko-KR" altLang="en-US" sz="3200" dirty="0"/>
              <a:t>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709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68ED5-7135-D43B-3CCF-8EC9FE0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속 모든 데이터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F30EE-3C67-34FF-8DF9-1F9975D0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리스트 순회 </a:t>
            </a:r>
            <a:r>
              <a:rPr lang="en-US" altLang="ko-KR" sz="3200" dirty="0"/>
              <a:t>+ print(data, end=‘ 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3200" b="1" dirty="0">
                <a:solidFill>
                  <a:srgbClr val="92D050"/>
                </a:solidFill>
              </a:rPr>
              <a:t>spread </a:t>
            </a:r>
            <a:r>
              <a:rPr lang="ko-KR" altLang="en-US" sz="3200" b="1" dirty="0">
                <a:solidFill>
                  <a:srgbClr val="92D050"/>
                </a:solidFill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349338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속 모든 데이터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369D1-B8DC-497F-EDC8-C8429646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*</a:t>
            </a:r>
            <a:r>
              <a:rPr lang="en-US" altLang="ko-KR" sz="3200" dirty="0"/>
              <a:t> </a:t>
            </a:r>
            <a:r>
              <a:rPr lang="ko-KR" altLang="en-US" sz="3200" dirty="0"/>
              <a:t>는 </a:t>
            </a:r>
            <a:r>
              <a:rPr lang="en-US" altLang="ko-KR" sz="3200" b="1" dirty="0">
                <a:solidFill>
                  <a:srgbClr val="92D050"/>
                </a:solidFill>
              </a:rPr>
              <a:t>spread </a:t>
            </a:r>
            <a:r>
              <a:rPr lang="ko-KR" altLang="en-US" sz="3200" b="1" dirty="0">
                <a:solidFill>
                  <a:srgbClr val="92D050"/>
                </a:solidFill>
              </a:rPr>
              <a:t>연산자</a:t>
            </a:r>
            <a:r>
              <a:rPr lang="ko-KR" altLang="en-US" sz="3200" dirty="0"/>
              <a:t>로 쓰이기도 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데이터 그룹 앞에 </a:t>
            </a:r>
            <a:r>
              <a:rPr lang="en-US" altLang="ko-KR" sz="3200" b="1" dirty="0">
                <a:solidFill>
                  <a:srgbClr val="92D050"/>
                </a:solidFill>
              </a:rPr>
              <a:t>* </a:t>
            </a:r>
            <a:r>
              <a:rPr lang="ko-KR" altLang="en-US" sz="3200" dirty="0"/>
              <a:t>을 붙여 출력하면</a:t>
            </a:r>
            <a:r>
              <a:rPr lang="en-US" altLang="ko-KR" sz="3200" dirty="0"/>
              <a:t> </a:t>
            </a:r>
            <a:r>
              <a:rPr lang="ko-KR" altLang="en-US" sz="3200" dirty="0"/>
              <a:t>그룹 속</a:t>
            </a:r>
            <a:br>
              <a:rPr lang="en-US" altLang="ko-KR" sz="3200" dirty="0"/>
            </a:br>
            <a:r>
              <a:rPr lang="ko-KR" altLang="en-US" sz="3200" dirty="0"/>
              <a:t>모든 데이터를 공백으로 구분하여 출력한다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564850-5AC4-1B4B-006D-30CEBBAA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03" y="4123092"/>
            <a:ext cx="3472644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9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E5A8-F372-2F7B-7C79-6C3F0144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7290C-EF6D-7854-DBC3-C3AD5009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749EE1-0ABC-7712-1789-76B646939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14" t="12040" r="9889" b="14667"/>
          <a:stretch/>
        </p:blipFill>
        <p:spPr>
          <a:xfrm>
            <a:off x="1855955" y="1918983"/>
            <a:ext cx="1124707" cy="5235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230DB5-1432-7DC4-2524-39E43DAB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62" y="1918983"/>
            <a:ext cx="2465141" cy="523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95C241-FC28-850A-1733-C8CE33EC0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955" y="2551994"/>
            <a:ext cx="8898619" cy="1126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D32DC1-2E22-888F-D409-19FB60EC4E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35"/>
          <a:stretch/>
        </p:blipFill>
        <p:spPr>
          <a:xfrm>
            <a:off x="1855956" y="3803370"/>
            <a:ext cx="4959623" cy="1456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90EEB-1E17-D946-1C79-3AB4D5DC0C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026"/>
          <a:stretch/>
        </p:blipFill>
        <p:spPr>
          <a:xfrm>
            <a:off x="6986516" y="3803370"/>
            <a:ext cx="3768058" cy="1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DA6DC-B98F-F9AA-F077-955B34C12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46C45-0F2E-2E28-D6CF-8254B272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1A7E6-1B6D-C785-00DC-36119CBF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486690" cy="447404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수열 </a:t>
            </a:r>
            <a:r>
              <a:rPr lang="en-US" altLang="ko-KR" sz="3200" dirty="0"/>
              <a:t>A </a:t>
            </a:r>
            <a:r>
              <a:rPr lang="ko-KR" altLang="en-US" sz="3200" dirty="0"/>
              <a:t>에서 </a:t>
            </a:r>
            <a:r>
              <a:rPr lang="en-US" altLang="ko-KR" sz="3200" dirty="0"/>
              <a:t>X </a:t>
            </a:r>
            <a:r>
              <a:rPr lang="ko-KR" altLang="en-US" sz="3200" dirty="0"/>
              <a:t>보다 작은 수를 모두 구하기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→</a:t>
            </a:r>
            <a:r>
              <a:rPr lang="en-US" altLang="ko-KR" sz="3200" dirty="0"/>
              <a:t>	1. </a:t>
            </a:r>
            <a:r>
              <a:rPr lang="ko-KR" altLang="en-US" sz="3200" dirty="0"/>
              <a:t>수열 </a:t>
            </a:r>
            <a:r>
              <a:rPr lang="en-US" altLang="ko-KR" sz="3200" dirty="0"/>
              <a:t>A</a:t>
            </a:r>
            <a:r>
              <a:rPr lang="ko-KR" altLang="en-US" sz="3200" dirty="0"/>
              <a:t>의 모든 수를 </a:t>
            </a:r>
            <a:r>
              <a:rPr lang="en-US" altLang="ko-KR" sz="3200" dirty="0"/>
              <a:t>X</a:t>
            </a:r>
            <a:r>
              <a:rPr lang="ko-KR" altLang="en-US" sz="3200" dirty="0"/>
              <a:t>와 비교해보면서</a:t>
            </a:r>
            <a:br>
              <a:rPr lang="en-US" altLang="ko-KR" sz="3200" dirty="0"/>
            </a:br>
            <a:r>
              <a:rPr lang="en-US" altLang="ko-KR" sz="3200" dirty="0"/>
              <a:t>	2. X</a:t>
            </a:r>
            <a:r>
              <a:rPr lang="ko-KR" altLang="en-US" sz="3200" dirty="0"/>
              <a:t>보다 작은 수를 찾아 리스트에 저장하고 </a:t>
            </a:r>
            <a:r>
              <a:rPr lang="en-US" altLang="ko-KR" sz="3200" dirty="0"/>
              <a:t>	3. </a:t>
            </a:r>
            <a:r>
              <a:rPr lang="ko-KR" altLang="en-US" sz="3200" dirty="0"/>
              <a:t>리스트의 내용을 출력하자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 	</a:t>
            </a:r>
            <a:r>
              <a:rPr lang="en-US" altLang="ko-KR" sz="2400" dirty="0"/>
              <a:t>* </a:t>
            </a:r>
            <a:r>
              <a:rPr lang="ko-KR" altLang="en-US" sz="2400" dirty="0"/>
              <a:t>리스트에 저장 안하고 바로 띄어쓰기로 출력해도 돼요</a:t>
            </a:r>
            <a:br>
              <a:rPr lang="en-US" altLang="ko-KR" sz="3200" dirty="0"/>
            </a:br>
            <a:r>
              <a:rPr lang="en-US" altLang="ko-KR" sz="2400" dirty="0"/>
              <a:t>	   </a:t>
            </a:r>
            <a:r>
              <a:rPr lang="ko-KR" altLang="en-US" sz="2400" dirty="0"/>
              <a:t>하지만 한번 </a:t>
            </a:r>
            <a:r>
              <a:rPr lang="en-US" altLang="ko-KR" sz="2400" dirty="0"/>
              <a:t>spread </a:t>
            </a:r>
            <a:r>
              <a:rPr lang="ko-KR" altLang="en-US" sz="2400" dirty="0"/>
              <a:t>연산자를 활용해 </a:t>
            </a:r>
            <a:r>
              <a:rPr lang="ko-KR" altLang="en-US" sz="2400" dirty="0" err="1"/>
              <a:t>출력해볼게요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25140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3614-98BC-8E7C-8DDA-E3B35D5A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3881-EA8E-81DE-A05E-F6BB2F21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19DD4-404C-EBC3-6EB8-55AF6C68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603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1DBE1-9319-ABCD-CCE7-E02B1B48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2FCA3-B40A-CFAC-8F32-10FF4449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A9E13-6B0A-E4E2-5C25-EC1F2CA3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727F44-1FD9-456E-8A4F-C64A6380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92" y="2847216"/>
            <a:ext cx="6211167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05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369D1-B8DC-497F-EDC8-C8429646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문자열 </a:t>
            </a:r>
            <a:r>
              <a:rPr lang="ko-KR" altLang="en-US" sz="3200" dirty="0" err="1"/>
              <a:t>슬라이싱과</a:t>
            </a:r>
            <a:r>
              <a:rPr lang="ko-KR" altLang="en-US" sz="3200" dirty="0"/>
              <a:t> 똑같다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pPr marL="0" indent="0" algn="ctr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  <a:r>
              <a:rPr lang="ko-KR" altLang="en-US" sz="3200" b="1" dirty="0">
                <a:solidFill>
                  <a:srgbClr val="92D050"/>
                </a:solidFill>
              </a:rPr>
              <a:t>시작 </a:t>
            </a:r>
            <a:r>
              <a:rPr lang="en-US" altLang="ko-KR" sz="3200" b="1" dirty="0">
                <a:solidFill>
                  <a:srgbClr val="92D050"/>
                </a:solidFill>
              </a:rPr>
              <a:t>: </a:t>
            </a:r>
            <a:r>
              <a:rPr lang="ko-KR" altLang="en-US" sz="3200" b="1" dirty="0">
                <a:solidFill>
                  <a:srgbClr val="92D050"/>
                </a:solidFill>
              </a:rPr>
              <a:t>끝 </a:t>
            </a:r>
            <a:r>
              <a:rPr lang="en-US" altLang="ko-KR" sz="3200" b="1" dirty="0">
                <a:solidFill>
                  <a:srgbClr val="92D050"/>
                </a:solidFill>
              </a:rPr>
              <a:t>(: </a:t>
            </a:r>
            <a:r>
              <a:rPr lang="ko-KR" altLang="en-US" sz="3200" b="1" dirty="0">
                <a:solidFill>
                  <a:srgbClr val="92D050"/>
                </a:solidFill>
              </a:rPr>
              <a:t>간격</a:t>
            </a:r>
            <a:r>
              <a:rPr lang="en-US" altLang="ko-KR" sz="3200" b="1" dirty="0">
                <a:solidFill>
                  <a:srgbClr val="92D050"/>
                </a:solidFill>
              </a:rPr>
              <a:t>)]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32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3B23-93AC-382D-C491-CED6A14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6D393-E247-1291-0FD8-220C2A90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97EAD0E-6339-2940-80E5-4C1FBAE52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81" y="2160016"/>
            <a:ext cx="6234545" cy="392615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물품이나 사람의 이름 → 데이터</a:t>
            </a:r>
            <a:endParaRPr lang="en-US" altLang="ko-KR" sz="2800" dirty="0"/>
          </a:p>
          <a:p>
            <a:r>
              <a:rPr lang="ko-KR" altLang="en-US" sz="2800" dirty="0"/>
              <a:t>데이터를 </a:t>
            </a:r>
            <a:r>
              <a:rPr lang="ko-KR" altLang="en-US" sz="2800" b="1" dirty="0">
                <a:solidFill>
                  <a:srgbClr val="92D050"/>
                </a:solidFill>
              </a:rPr>
              <a:t>일정한 순서</a:t>
            </a:r>
            <a:r>
              <a:rPr lang="ko-KR" altLang="en-US" sz="2800" dirty="0"/>
              <a:t>로 적어 놓은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3E16F-B0FA-D13D-951F-7658A36D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2147708"/>
            <a:ext cx="381053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6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정정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369D1-B8DC-497F-EDC8-C8429646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range(a, b) </a:t>
            </a:r>
            <a:r>
              <a:rPr lang="ko-KR" altLang="en-US" sz="3200" dirty="0"/>
              <a:t>의 더 정확한 의미는</a:t>
            </a:r>
            <a:br>
              <a:rPr lang="en-US" altLang="ko-KR" sz="3200" dirty="0"/>
            </a:br>
            <a:r>
              <a:rPr lang="en-US" altLang="ko-KR" sz="3200" dirty="0"/>
              <a:t>a</a:t>
            </a:r>
            <a:r>
              <a:rPr lang="ko-KR" altLang="en-US" sz="3200" dirty="0"/>
              <a:t>부터 </a:t>
            </a:r>
            <a:r>
              <a:rPr lang="en-US" altLang="ko-KR" sz="3200" b="1" dirty="0">
                <a:solidFill>
                  <a:srgbClr val="92D050"/>
                </a:solidFill>
              </a:rPr>
              <a:t>b</a:t>
            </a:r>
            <a:r>
              <a:rPr lang="ko-KR" altLang="en-US" sz="3200" b="1" dirty="0">
                <a:solidFill>
                  <a:srgbClr val="92D050"/>
                </a:solidFill>
              </a:rPr>
              <a:t>를 향하는 방향</a:t>
            </a:r>
            <a:r>
              <a:rPr lang="ko-KR" altLang="en-US" sz="3200" dirty="0"/>
              <a:t>으로 </a:t>
            </a:r>
            <a:r>
              <a:rPr lang="en-US" altLang="ko-KR" sz="3200" b="1" dirty="0">
                <a:solidFill>
                  <a:srgbClr val="92D050"/>
                </a:solidFill>
              </a:rPr>
              <a:t>b</a:t>
            </a:r>
            <a:r>
              <a:rPr lang="ko-KR" altLang="en-US" sz="3200" b="1" dirty="0">
                <a:solidFill>
                  <a:srgbClr val="92D050"/>
                </a:solidFill>
              </a:rPr>
              <a:t>직전</a:t>
            </a:r>
            <a:r>
              <a:rPr lang="ko-KR" altLang="en-US" sz="3200" dirty="0"/>
              <a:t>까지 나열한 데이터 그룹을 만든다는 뜻입니다</a:t>
            </a:r>
            <a:r>
              <a:rPr lang="en-US" altLang="ko-KR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5088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정정 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50AFE6-3065-D2B5-3588-51F16B27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834" y="2005781"/>
            <a:ext cx="7897327" cy="1724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2814000-0057-5D61-A9E6-AC5C1AE3DFC6}"/>
              </a:ext>
            </a:extLst>
          </p:cNvPr>
          <p:cNvSpPr txBox="1">
            <a:spLocks/>
          </p:cNvSpPr>
          <p:nvPr/>
        </p:nvSpPr>
        <p:spPr>
          <a:xfrm>
            <a:off x="1587709" y="3962400"/>
            <a:ext cx="10243507" cy="2123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지난 주 내용에서도 이 내용은 </a:t>
            </a:r>
            <a:r>
              <a:rPr lang="ko-KR" altLang="en-US" sz="3200" b="1" dirty="0">
                <a:solidFill>
                  <a:srgbClr val="92D050"/>
                </a:solidFill>
              </a:rPr>
              <a:t>시작</a:t>
            </a:r>
            <a:r>
              <a:rPr lang="en-US" altLang="ko-KR" sz="3200" b="1" dirty="0">
                <a:solidFill>
                  <a:srgbClr val="92D050"/>
                </a:solidFill>
              </a:rPr>
              <a:t> &lt; </a:t>
            </a:r>
            <a:r>
              <a:rPr lang="ko-KR" altLang="en-US" sz="3200" b="1" dirty="0">
                <a:solidFill>
                  <a:srgbClr val="92D050"/>
                </a:solidFill>
              </a:rPr>
              <a:t>끝 기준</a:t>
            </a:r>
            <a:r>
              <a:rPr lang="ko-KR" altLang="en-US" sz="3200" dirty="0"/>
              <a:t>입니다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더 정확하게는 인덱스를 시작부터 끝까지 차례대로 나열했을 때 끝 인덱스 직전에서 끊어 </a:t>
            </a:r>
            <a:r>
              <a:rPr lang="ko-KR" altLang="en-US" sz="3200" dirty="0" err="1"/>
              <a:t>슬라이싱합니다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194042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정정 사항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2814000-0057-5D61-A9E6-AC5C1AE3DFC6}"/>
              </a:ext>
            </a:extLst>
          </p:cNvPr>
          <p:cNvSpPr txBox="1">
            <a:spLocks/>
          </p:cNvSpPr>
          <p:nvPr/>
        </p:nvSpPr>
        <p:spPr>
          <a:xfrm>
            <a:off x="1587709" y="3962400"/>
            <a:ext cx="9876703" cy="2123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32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AB237E0-EDCF-493B-72DD-7ADDB0DB5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055" y="3962400"/>
            <a:ext cx="1951505" cy="98298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544FE9-7C52-004A-313D-0766B268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56" y="2160016"/>
            <a:ext cx="6190444" cy="15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0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D4D2-5964-C1A5-6446-8E976E1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E2274E9-E02B-8130-E3E8-548A7D46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10" y="2219299"/>
            <a:ext cx="2113165" cy="18669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AA0507-E2CA-B6F9-1D80-45709C7D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BA1D4-8A56-0EB3-FB64-BED9125DD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47" y="2220524"/>
            <a:ext cx="3538219" cy="1208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752CEC-29F7-40B1-44E5-14FEE58BF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48" y="3429000"/>
            <a:ext cx="1453628" cy="916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A78458-4E2A-E33D-EB7A-D466F98AB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370" y="2215793"/>
            <a:ext cx="2421951" cy="836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1A3CBB-797E-67E2-4B81-192840F8F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371" y="3052240"/>
            <a:ext cx="1669154" cy="916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5D041-284D-57BE-F16E-91468BE2B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370" y="3968392"/>
            <a:ext cx="2510905" cy="8498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A06512-4792-9C5A-EF50-1129F1FB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1" y="2639940"/>
            <a:ext cx="211316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95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F9C4E-91A6-21E4-1700-A5135C8E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7A53B-DD27-229E-080E-0928D5DF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len</a:t>
            </a:r>
            <a:r>
              <a:rPr lang="en-US" altLang="ko-KR" sz="3200" b="1" dirty="0">
                <a:solidFill>
                  <a:srgbClr val="92D050"/>
                </a:solidFill>
              </a:rPr>
              <a:t>(A)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데이터 개수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max(A)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데이터 중 최댓값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min(A)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데이터 중 최솟값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sum(A)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데이터들의 총합</a:t>
            </a:r>
            <a:endParaRPr lang="en-US" altLang="ko-KR" sz="3200" dirty="0"/>
          </a:p>
          <a:p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ECE38-8BA0-9856-930C-5DA6E3D90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40"/>
          <a:stretch/>
        </p:blipFill>
        <p:spPr>
          <a:xfrm>
            <a:off x="1850214" y="5013723"/>
            <a:ext cx="3419952" cy="400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F69566-E5CC-F051-26F7-13BEFD918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5" b="54434"/>
          <a:stretch/>
        </p:blipFill>
        <p:spPr>
          <a:xfrm>
            <a:off x="4338875" y="5628069"/>
            <a:ext cx="2162477" cy="774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38AD5E-23C7-F5CE-73CA-7F61B76A0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50" b="4170"/>
          <a:stretch/>
        </p:blipFill>
        <p:spPr>
          <a:xfrm>
            <a:off x="6827536" y="5628069"/>
            <a:ext cx="2162477" cy="774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91E80-8FBC-184F-3B56-031646817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23" r="36769" b="7510"/>
          <a:stretch/>
        </p:blipFill>
        <p:spPr>
          <a:xfrm>
            <a:off x="1850214" y="5628069"/>
            <a:ext cx="2162477" cy="774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5EC47C-04BE-3B53-770D-8749EE1B3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78" b="1564"/>
          <a:stretch/>
        </p:blipFill>
        <p:spPr>
          <a:xfrm>
            <a:off x="9250638" y="5628069"/>
            <a:ext cx="2086266" cy="7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40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37281-4B26-F903-B82E-D4561A26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B7347-31F3-D4E4-DF72-15B4BBDF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B95FE-C094-5B3C-F006-B311592F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sorted(A)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리스트를</a:t>
            </a:r>
            <a:r>
              <a:rPr lang="en-US" altLang="ko-KR" sz="3200" dirty="0"/>
              <a:t> </a:t>
            </a:r>
            <a:r>
              <a:rPr lang="ko-KR" altLang="en-US" sz="3200" dirty="0"/>
              <a:t>정렬한 새 리스트 생성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reversed(A)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리스트를</a:t>
            </a:r>
            <a:r>
              <a:rPr lang="en-US" altLang="ko-KR" sz="3200" dirty="0"/>
              <a:t> </a:t>
            </a:r>
            <a:r>
              <a:rPr lang="ko-KR" altLang="en-US" sz="3200" dirty="0"/>
              <a:t>뒤집은 새 </a:t>
            </a:r>
            <a:r>
              <a:rPr lang="en-US" altLang="ko-KR" sz="3200" dirty="0"/>
              <a:t>‘</a:t>
            </a:r>
            <a:r>
              <a:rPr lang="ko-KR" altLang="en-US" sz="3200" dirty="0"/>
              <a:t>그룹</a:t>
            </a:r>
            <a:r>
              <a:rPr lang="en-US" altLang="ko-KR" sz="3200" dirty="0"/>
              <a:t>’</a:t>
            </a:r>
            <a:r>
              <a:rPr lang="ko-KR" altLang="en-US" sz="3200" dirty="0"/>
              <a:t> 생성</a:t>
            </a:r>
            <a:br>
              <a:rPr lang="en-US" altLang="ko-KR" sz="3200" dirty="0"/>
            </a:br>
            <a:endParaRPr lang="en-US" altLang="ko-KR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CD3763-8D83-7CDB-48DC-C7961B4E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14" y="4340802"/>
            <a:ext cx="3410426" cy="495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6E055A-5859-817C-39A8-8581BAB49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14" y="5051178"/>
            <a:ext cx="2333951" cy="866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911BD8-40F2-D819-64C8-F159F22C0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669" y="5051178"/>
            <a:ext cx="396295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8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E4AC9-D205-F861-2B3A-91144E8A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5326A-C711-E3BB-254D-275324F4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73316-FDF5-A8FF-0F36-3F918EBC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A.sort</a:t>
            </a:r>
            <a:r>
              <a:rPr lang="en-US" altLang="ko-KR" sz="3200" b="1" dirty="0">
                <a:solidFill>
                  <a:srgbClr val="92D050"/>
                </a:solidFill>
              </a:rPr>
              <a:t>()</a:t>
            </a:r>
            <a:r>
              <a:rPr lang="en-US" altLang="ko-KR" sz="3200" dirty="0"/>
              <a:t>		:	A </a:t>
            </a:r>
            <a:r>
              <a:rPr lang="ko-KR" altLang="en-US" sz="3200" dirty="0"/>
              <a:t>리스트를 정렬</a:t>
            </a:r>
            <a:endParaRPr lang="en-US" altLang="ko-KR" sz="3200" dirty="0"/>
          </a:p>
          <a:p>
            <a:r>
              <a:rPr lang="en-US" altLang="ko-KR" sz="3200" b="1" dirty="0" err="1">
                <a:solidFill>
                  <a:srgbClr val="92D050"/>
                </a:solidFill>
              </a:rPr>
              <a:t>A.reverse</a:t>
            </a:r>
            <a:r>
              <a:rPr lang="en-US" altLang="ko-KR" sz="3200" b="1" dirty="0">
                <a:solidFill>
                  <a:srgbClr val="92D050"/>
                </a:solidFill>
              </a:rPr>
              <a:t>() 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리스트를</a:t>
            </a:r>
            <a:r>
              <a:rPr lang="en-US" altLang="ko-KR" sz="3200" dirty="0"/>
              <a:t> </a:t>
            </a:r>
            <a:r>
              <a:rPr lang="ko-KR" altLang="en-US" sz="3200" dirty="0"/>
              <a:t>뒤집기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FAA2CE-3FAC-325E-FACB-5FB241A9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79" y="4245833"/>
            <a:ext cx="3305636" cy="15337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2C5B25-9E9D-D8E0-24F0-0DB0B37C4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9" b="2849"/>
          <a:stretch/>
        </p:blipFill>
        <p:spPr>
          <a:xfrm>
            <a:off x="5889549" y="4245833"/>
            <a:ext cx="342947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50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9806-772B-CFB9-B1F0-C551853F5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34A7E-6D99-CA98-B263-811772CF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70E8C-F83C-B1DD-A2CB-2B467392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A.count</a:t>
            </a:r>
            <a:r>
              <a:rPr lang="en-US" altLang="ko-KR" sz="3200" b="1" dirty="0">
                <a:solidFill>
                  <a:srgbClr val="92D050"/>
                </a:solidFill>
              </a:rPr>
              <a:t>(data)</a:t>
            </a:r>
            <a:r>
              <a:rPr lang="en-US" altLang="ko-KR" sz="3200" dirty="0"/>
              <a:t>	:	A </a:t>
            </a:r>
            <a:r>
              <a:rPr lang="ko-KR" altLang="en-US" sz="3200" dirty="0"/>
              <a:t>리스트 내 </a:t>
            </a:r>
            <a:r>
              <a:rPr lang="en-US" altLang="ko-KR" sz="3200" dirty="0"/>
              <a:t>‘data’ 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개수</a:t>
            </a:r>
            <a:endParaRPr lang="en-US" altLang="ko-KR" sz="3200" dirty="0"/>
          </a:p>
          <a:p>
            <a:r>
              <a:rPr lang="en-US" altLang="ko-KR" sz="3200" b="1" dirty="0" err="1">
                <a:solidFill>
                  <a:srgbClr val="92D050"/>
                </a:solidFill>
              </a:rPr>
              <a:t>A.index</a:t>
            </a:r>
            <a:r>
              <a:rPr lang="en-US" altLang="ko-KR" sz="3200" b="1" dirty="0">
                <a:solidFill>
                  <a:srgbClr val="92D050"/>
                </a:solidFill>
              </a:rPr>
              <a:t>(data) </a:t>
            </a:r>
            <a:r>
              <a:rPr lang="en-US" altLang="ko-KR" sz="3200" dirty="0"/>
              <a:t>	:	‘data’ </a:t>
            </a:r>
            <a:r>
              <a:rPr lang="ko-KR" altLang="en-US" sz="3200" dirty="0"/>
              <a:t>의 가장 작은 인덱스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689EA-AFC7-ED24-BDDC-233497E9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90" y="3819988"/>
            <a:ext cx="3791479" cy="400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208B99-B866-0BB6-0EC6-364DC211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90" y="4381399"/>
            <a:ext cx="2381582" cy="828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91550B-93B1-A49B-D69E-36DF4DED3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890" y="5369138"/>
            <a:ext cx="2381582" cy="847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9A68D0-8161-3985-A463-33207900C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652" y="4374329"/>
            <a:ext cx="2381582" cy="832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5951EA-030B-DB21-A64B-C1598A5E3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652" y="5387243"/>
            <a:ext cx="4240142" cy="8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04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35B03-E08B-A416-6DDE-F7388834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78A23-7E6C-B22A-6925-608CEC4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8ACBF-60F6-6CAE-809E-6EC76E44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구분문자</a:t>
            </a:r>
            <a:r>
              <a:rPr lang="en-US" altLang="ko-KR" sz="3200" b="1" dirty="0">
                <a:solidFill>
                  <a:srgbClr val="92D050"/>
                </a:solidFill>
              </a:rPr>
              <a:t>.join(A)</a:t>
            </a:r>
          </a:p>
          <a:p>
            <a:r>
              <a:rPr lang="ko-KR" altLang="en-US" sz="3200" dirty="0"/>
              <a:t>문자열 데이터로만 구성된 </a:t>
            </a:r>
            <a:r>
              <a:rPr lang="en-US" altLang="ko-KR" sz="3200" dirty="0"/>
              <a:t>A </a:t>
            </a:r>
            <a:r>
              <a:rPr lang="ko-KR" altLang="en-US" sz="3200" dirty="0"/>
              <a:t>리스트에</a:t>
            </a:r>
            <a:r>
              <a:rPr lang="en-US" altLang="ko-KR" sz="3200" dirty="0"/>
              <a:t> </a:t>
            </a:r>
            <a:r>
              <a:rPr lang="ko-KR" altLang="en-US" sz="3200" dirty="0"/>
              <a:t>대해</a:t>
            </a:r>
            <a:br>
              <a:rPr lang="en-US" altLang="ko-KR" sz="3200" dirty="0"/>
            </a:br>
            <a:r>
              <a:rPr lang="ko-KR" altLang="en-US" sz="3200" dirty="0"/>
              <a:t>각 데이터 사이에 </a:t>
            </a:r>
            <a:r>
              <a:rPr lang="en-US" altLang="ko-KR" sz="3200" dirty="0"/>
              <a:t>‘</a:t>
            </a:r>
            <a:r>
              <a:rPr lang="ko-KR" altLang="en-US" sz="3200" dirty="0"/>
              <a:t>구분문자</a:t>
            </a:r>
            <a:r>
              <a:rPr lang="en-US" altLang="ko-KR" sz="3200" dirty="0"/>
              <a:t>’ </a:t>
            </a:r>
            <a:r>
              <a:rPr lang="ko-KR" altLang="en-US" sz="3200" dirty="0"/>
              <a:t>를 추가하여</a:t>
            </a:r>
            <a:br>
              <a:rPr lang="en-US" altLang="ko-KR" sz="3200" dirty="0"/>
            </a:br>
            <a:r>
              <a:rPr lang="ko-KR" altLang="en-US" sz="3200" dirty="0"/>
              <a:t>하나의 문자열로 만들어준다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2C09A-8C87-876C-EBA7-27A34406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51" y="4710049"/>
            <a:ext cx="678274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7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35B03-E08B-A416-6DDE-F7388834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78A23-7E6C-B22A-6925-608CEC4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8ACBF-60F6-6CAE-809E-6EC76E449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41228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list(</a:t>
            </a:r>
            <a:r>
              <a:rPr lang="ko-KR" altLang="en-US" sz="3200" b="1" dirty="0">
                <a:solidFill>
                  <a:srgbClr val="92D050"/>
                </a:solidFill>
              </a:rPr>
              <a:t>문자열</a:t>
            </a:r>
            <a:r>
              <a:rPr lang="en-US" altLang="ko-KR" sz="3200" b="1" dirty="0">
                <a:solidFill>
                  <a:srgbClr val="92D050"/>
                </a:solidFill>
              </a:rPr>
              <a:t>) + </a:t>
            </a:r>
            <a:r>
              <a:rPr lang="ko-KR" altLang="en-US" sz="3200" b="1" dirty="0">
                <a:solidFill>
                  <a:srgbClr val="92D050"/>
                </a:solidFill>
              </a:rPr>
              <a:t>구분문자</a:t>
            </a:r>
            <a:r>
              <a:rPr lang="en-US" altLang="ko-KR" sz="3200" b="1" dirty="0">
                <a:solidFill>
                  <a:srgbClr val="92D050"/>
                </a:solidFill>
              </a:rPr>
              <a:t>.join(A)</a:t>
            </a:r>
          </a:p>
          <a:p>
            <a:r>
              <a:rPr lang="ko-KR" altLang="en-US" sz="3200" dirty="0"/>
              <a:t>문자열을 이렇게 수정할 수 있다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F049E-973D-B29B-6C9D-598703662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55" y="3718316"/>
            <a:ext cx="3513945" cy="24366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BF554D-7629-47E1-B6E6-92075C9D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06" y="3718315"/>
            <a:ext cx="2751536" cy="7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8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지금까지 언급했던 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그룹</a:t>
            </a:r>
            <a:r>
              <a:rPr lang="ko-KR" altLang="en-US" sz="3200" dirty="0"/>
              <a:t>의 일종</a:t>
            </a:r>
            <a:endParaRPr lang="en-US" altLang="ko-KR" sz="3200" dirty="0"/>
          </a:p>
          <a:p>
            <a:r>
              <a:rPr lang="ko-KR" altLang="en-US" sz="3200" dirty="0"/>
              <a:t>데이터들에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순번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ko-KR" altLang="en-US" sz="3200" dirty="0"/>
              <a:t>을 매겨서 줄을 세운 형태</a:t>
            </a:r>
            <a:endParaRPr lang="en-US" altLang="ko-KR" sz="3200" dirty="0"/>
          </a:p>
          <a:p>
            <a:r>
              <a:rPr lang="ko-KR" altLang="en-US" sz="3200" dirty="0"/>
              <a:t>서로 다른 자료형도 함께 저장할 수 있다</a:t>
            </a:r>
            <a:r>
              <a:rPr lang="en-US" altLang="ko-KR" sz="3200" dirty="0"/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28EE-1C32-9BDE-4887-D311B6116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CC21-9F84-C56A-586E-0E81B2DB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79425-B76C-9EC9-BFAF-A1C43597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32" y="2087400"/>
            <a:ext cx="1028844" cy="590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33E71D-3C7D-D0C8-900D-AB97C2FB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76" y="2087400"/>
            <a:ext cx="2217885" cy="590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47DC43-9137-8997-784B-0F07AC5C0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131" y="2759651"/>
            <a:ext cx="9304439" cy="17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91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AB432-2668-D4C2-DCE2-99E39E39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2550-8C61-1327-3599-6058B978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63ED9-5346-7385-4FFF-9FE9D450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최고점 구하기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최고점에 대한 상대 점수로 모든 점수 환산하기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/>
              <a:t>환산한 점수에 대해 평균 구하기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328363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3D6F3-253B-9C36-3676-BDF38116F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EC991-E605-9B89-716D-B5173AC1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57B2E-A9BF-776E-D3C4-BBF62B4B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같이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47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F9CE-81BC-EEBC-8B38-185EF09B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B57C4-4B00-A0C6-4DD6-2E682B4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231BC-B4F1-F5E3-BC56-5FE54CC0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A7C108-F03B-8D5B-0F44-F8E65229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14" y="2904660"/>
            <a:ext cx="6920461" cy="349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3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37AF7-BC51-F1D4-0A9D-20690C99A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8FC50-13C2-C4AD-B452-A904D8FE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0A1D7-A959-D60D-5E82-4B706F73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리스트도 하나의 </a:t>
            </a:r>
            <a:r>
              <a:rPr lang="en-US" altLang="ko-KR" sz="3200" dirty="0"/>
              <a:t>‘</a:t>
            </a:r>
            <a:r>
              <a:rPr lang="ko-KR" altLang="en-US" sz="3200" dirty="0"/>
              <a:t>데이터</a:t>
            </a:r>
            <a:r>
              <a:rPr lang="en-US" altLang="ko-KR" sz="3200" dirty="0"/>
              <a:t>’ </a:t>
            </a:r>
            <a:r>
              <a:rPr lang="ko-KR" altLang="en-US" sz="3200" dirty="0"/>
              <a:t>이므로 리스트 속에 들어갈 수 있다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0F896-9FB7-47EE-9693-968A96D0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36" y="3505069"/>
            <a:ext cx="3105534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63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0991-731D-A9DD-92EA-A006E6D5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EE3EB-A368-F1BC-909E-6EA922CA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DF4BD-1AC4-118E-3C43-1D8408AB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리스트에 리스트를 추가하여 생성한다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					</a:t>
            </a:r>
            <a:r>
              <a:rPr lang="ko-KR" altLang="en-US" sz="3200" b="1" dirty="0"/>
              <a:t>→</a:t>
            </a:r>
            <a:endParaRPr lang="en-US" altLang="ko-KR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630364-CEE0-764C-9F7D-9D1C914D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50" y="3300269"/>
            <a:ext cx="3943900" cy="1495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7F2873-49B4-C7D9-28B0-3A0B2A5A8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81" y="2976458"/>
            <a:ext cx="3105534" cy="21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77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A5B94-DB21-0458-E1C0-42DEA74F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DBDD4-5D73-3F93-7B75-51ACE424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데이터 읽기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9B2D5-07F5-8149-85E0-A270C6A4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08965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]</a:t>
            </a:r>
            <a:r>
              <a:rPr lang="en-US" altLang="ko-KR" sz="3200" dirty="0"/>
              <a:t> </a:t>
            </a:r>
            <a:r>
              <a:rPr lang="ko-KR" altLang="en-US" sz="3200" dirty="0"/>
              <a:t>연산자를 두 번 사용한다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en-US" altLang="ko-KR" sz="3200" dirty="0"/>
              <a:t>					</a:t>
            </a:r>
            <a:br>
              <a:rPr lang="en-US" altLang="ko-KR" sz="3200" dirty="0"/>
            </a:br>
            <a:r>
              <a:rPr lang="en-US" altLang="ko-KR" sz="3200" dirty="0"/>
              <a:t>					a[0]</a:t>
            </a:r>
            <a:r>
              <a:rPr lang="ko-KR" altLang="en-US" sz="3200" dirty="0"/>
              <a:t> </a:t>
            </a:r>
            <a:r>
              <a:rPr lang="en-US" altLang="ko-KR" sz="3200" dirty="0"/>
              <a:t>==</a:t>
            </a:r>
            <a:r>
              <a:rPr lang="ko-KR" altLang="en-US" sz="3200" dirty="0"/>
              <a:t> </a:t>
            </a:r>
            <a:r>
              <a:rPr lang="en-US" altLang="ko-KR" sz="3200" dirty="0"/>
              <a:t>[1,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  <a:p>
            <a:pPr marL="0" indent="0">
              <a:buNone/>
            </a:pPr>
            <a:r>
              <a:rPr lang="en-US" altLang="ko-KR" sz="3200" dirty="0"/>
              <a:t>					</a:t>
            </a:r>
            <a:r>
              <a:rPr lang="en-US" altLang="ko-KR" sz="3200" dirty="0">
                <a:solidFill>
                  <a:srgbClr val="92D050"/>
                </a:solidFill>
              </a:rPr>
              <a:t>a[0]</a:t>
            </a:r>
            <a:r>
              <a:rPr lang="en-US" altLang="ko-KR" sz="3200" dirty="0"/>
              <a:t>[0]</a:t>
            </a:r>
            <a:r>
              <a:rPr lang="ko-KR" altLang="en-US" sz="3200" dirty="0"/>
              <a:t> </a:t>
            </a:r>
            <a:r>
              <a:rPr lang="en-US" altLang="ko-KR" sz="3200" dirty="0"/>
              <a:t>==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rgbClr val="92D050"/>
                </a:solidFill>
              </a:rPr>
              <a:t>[1,</a:t>
            </a:r>
            <a:r>
              <a:rPr lang="ko-KR" altLang="en-US" sz="3200" dirty="0">
                <a:solidFill>
                  <a:srgbClr val="92D050"/>
                </a:solidFill>
              </a:rPr>
              <a:t> </a:t>
            </a:r>
            <a:r>
              <a:rPr lang="en-US" altLang="ko-KR" sz="3200" dirty="0">
                <a:solidFill>
                  <a:srgbClr val="92D050"/>
                </a:solidFill>
              </a:rPr>
              <a:t>2,</a:t>
            </a:r>
            <a:r>
              <a:rPr lang="ko-KR" altLang="en-US" sz="3200" dirty="0">
                <a:solidFill>
                  <a:srgbClr val="92D050"/>
                </a:solidFill>
              </a:rPr>
              <a:t> </a:t>
            </a:r>
            <a:r>
              <a:rPr lang="en-US" altLang="ko-KR" sz="3200" dirty="0">
                <a:solidFill>
                  <a:srgbClr val="92D050"/>
                </a:solidFill>
              </a:rPr>
              <a:t>3]</a:t>
            </a:r>
            <a:r>
              <a:rPr lang="en-US" altLang="ko-KR" sz="3200" dirty="0"/>
              <a:t>[0]</a:t>
            </a:r>
            <a:r>
              <a:rPr lang="ko-KR" altLang="en-US" sz="3200" dirty="0"/>
              <a:t> </a:t>
            </a:r>
            <a:r>
              <a:rPr lang="en-US" altLang="ko-KR" sz="3200" dirty="0"/>
              <a:t>==</a:t>
            </a:r>
            <a:r>
              <a:rPr lang="ko-KR" altLang="en-US" sz="3200" dirty="0"/>
              <a:t> </a:t>
            </a:r>
            <a:r>
              <a:rPr lang="en-US" altLang="ko-KR" sz="3200" dirty="0"/>
              <a:t>1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4DF7DD-A200-F9EF-74BE-4E3845500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"/>
          <a:stretch/>
        </p:blipFill>
        <p:spPr>
          <a:xfrm>
            <a:off x="1966631" y="3124199"/>
            <a:ext cx="4029637" cy="25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51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4412-1C76-A474-67FD-C015BEBDA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FB91-4484-2878-5726-AEDD999D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데이터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994F5-0C70-F44F-0FDA-AA12E27A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for</a:t>
            </a:r>
            <a:r>
              <a:rPr lang="ko-KR" altLang="en-US" sz="3200" b="1" dirty="0">
                <a:solidFill>
                  <a:srgbClr val="92D050"/>
                </a:solidFill>
              </a:rPr>
              <a:t>문</a:t>
            </a:r>
            <a:r>
              <a:rPr lang="ko-KR" altLang="en-US" sz="3200" dirty="0"/>
              <a:t>을 중첩하여 사용한다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054B7-E2FB-8F74-0AA1-EF06A219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" r="5437" b="29200"/>
          <a:stretch/>
        </p:blipFill>
        <p:spPr>
          <a:xfrm>
            <a:off x="1966632" y="2969965"/>
            <a:ext cx="3810532" cy="1781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AC7639-5A4B-BE8F-A880-4B7A842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632" y="4895377"/>
            <a:ext cx="3810532" cy="1190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38742E-905A-5A87-91D6-12A588F2B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93" y="2969965"/>
            <a:ext cx="2086107" cy="31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34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4589-B676-C29C-8953-783E0697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A6AED-F788-6870-71CF-F0995F89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데이터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50F3E-5050-62A7-FB82-2AA4F0A2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A[</a:t>
            </a:r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][j] </a:t>
            </a:r>
            <a:r>
              <a:rPr lang="ko-KR" altLang="en-US" sz="3200" dirty="0"/>
              <a:t>형태로 접근한다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보통</a:t>
            </a:r>
            <a:r>
              <a:rPr lang="ko-KR" altLang="en-US" sz="3200" b="1" dirty="0">
                <a:solidFill>
                  <a:srgbClr val="92D050"/>
                </a:solidFill>
              </a:rPr>
              <a:t> </a:t>
            </a:r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는 </a:t>
            </a:r>
            <a:r>
              <a:rPr lang="ko-KR" altLang="en-US" sz="3200" b="1" dirty="0">
                <a:solidFill>
                  <a:srgbClr val="92D050"/>
                </a:solidFill>
              </a:rPr>
              <a:t>행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가로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j </a:t>
            </a:r>
            <a:r>
              <a:rPr lang="ko-KR" altLang="en-US" sz="3200" dirty="0"/>
              <a:t>는 </a:t>
            </a:r>
            <a:r>
              <a:rPr lang="ko-KR" altLang="en-US" sz="3200" b="1" dirty="0">
                <a:solidFill>
                  <a:srgbClr val="92D050"/>
                </a:solidFill>
              </a:rPr>
              <a:t>열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세로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ko-KR" altLang="en-US" sz="3200" dirty="0"/>
              <a:t>로 사용한다</a:t>
            </a:r>
            <a:r>
              <a:rPr lang="en-US" altLang="ko-KR" sz="3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93017-7A60-B681-E61F-087E2C1D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90" y="3646709"/>
            <a:ext cx="3480203" cy="26874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36C6208-91C3-D08E-619E-5FF4CDDC1BBF}"/>
              </a:ext>
            </a:extLst>
          </p:cNvPr>
          <p:cNvSpPr/>
          <p:nvPr/>
        </p:nvSpPr>
        <p:spPr>
          <a:xfrm>
            <a:off x="2886075" y="4267200"/>
            <a:ext cx="2333625" cy="5238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8BBB6C-2043-3A2D-B38C-E8AB43FC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192" y="3646709"/>
            <a:ext cx="3480203" cy="26874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64FB21-F570-34AC-E0C3-CC44BA511D11}"/>
              </a:ext>
            </a:extLst>
          </p:cNvPr>
          <p:cNvSpPr/>
          <p:nvPr/>
        </p:nvSpPr>
        <p:spPr>
          <a:xfrm rot="5400000">
            <a:off x="6565785" y="4800600"/>
            <a:ext cx="1590675" cy="5238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AC489-99B0-F382-8B38-5AE062FA0B03}"/>
              </a:ext>
            </a:extLst>
          </p:cNvPr>
          <p:cNvSpPr txBox="1"/>
          <p:nvPr/>
        </p:nvSpPr>
        <p:spPr>
          <a:xfrm>
            <a:off x="1947690" y="4267855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i</a:t>
            </a:r>
            <a:r>
              <a:rPr lang="ko-KR" altLang="en-US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b="1" dirty="0">
                <a:solidFill>
                  <a:schemeClr val="accent3"/>
                </a:solidFill>
              </a:rPr>
              <a:t>=</a:t>
            </a:r>
            <a:r>
              <a:rPr lang="ko-KR" altLang="en-US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b="1" dirty="0">
                <a:solidFill>
                  <a:schemeClr val="accent3"/>
                </a:solidFill>
              </a:rPr>
              <a:t>0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88D9B-456F-0647-10F3-46D9AF4A7D17}"/>
              </a:ext>
            </a:extLst>
          </p:cNvPr>
          <p:cNvSpPr txBox="1"/>
          <p:nvPr/>
        </p:nvSpPr>
        <p:spPr>
          <a:xfrm>
            <a:off x="6951563" y="3687655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j</a:t>
            </a:r>
            <a:r>
              <a:rPr lang="ko-KR" altLang="en-US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b="1" dirty="0">
                <a:solidFill>
                  <a:schemeClr val="accent3"/>
                </a:solidFill>
              </a:rPr>
              <a:t>=</a:t>
            </a:r>
            <a:r>
              <a:rPr lang="ko-KR" altLang="en-US" sz="2800" b="1" dirty="0">
                <a:solidFill>
                  <a:schemeClr val="accent3"/>
                </a:solidFill>
              </a:rPr>
              <a:t> </a:t>
            </a:r>
            <a:r>
              <a:rPr lang="en-US" altLang="ko-KR" sz="2800" b="1" dirty="0">
                <a:solidFill>
                  <a:schemeClr val="accent3"/>
                </a:solidFill>
              </a:rPr>
              <a:t>0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51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E3841-6F3D-150D-9AD7-EBBAC863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9989A-296C-818F-4A30-58B263FF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데이터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8CC01-F201-FEAF-5BFA-BB822341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차원 리스트 형태로 입력 받은 뒤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이를 새로운 리스트에 추가하는 과정을 반복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8F00F6-34D7-67BD-7C4A-3C4D0F3F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96" y="3552718"/>
            <a:ext cx="685895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DE1E-E3FD-8702-4CB6-CAC52FDD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37C2A-E825-D151-C928-EB4C921E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]</a:t>
            </a:r>
            <a:r>
              <a:rPr lang="en-US" altLang="ko-KR" sz="3200" dirty="0"/>
              <a:t> (</a:t>
            </a:r>
            <a:r>
              <a:rPr lang="ko-KR" altLang="en-US" sz="3200" dirty="0"/>
              <a:t>대괄호</a:t>
            </a:r>
            <a:r>
              <a:rPr lang="en-US" altLang="ko-KR" sz="3200" dirty="0"/>
              <a:t>) </a:t>
            </a:r>
            <a:r>
              <a:rPr lang="ko-KR" altLang="en-US" sz="3200" dirty="0"/>
              <a:t>안에 데이터들을 </a:t>
            </a:r>
            <a:r>
              <a:rPr lang="en-US" altLang="ko-KR" sz="3200" dirty="0"/>
              <a:t>‘ </a:t>
            </a:r>
            <a:r>
              <a:rPr lang="en-US" altLang="ko-KR" sz="3200" b="1" dirty="0">
                <a:solidFill>
                  <a:srgbClr val="92D050"/>
                </a:solidFill>
              </a:rPr>
              <a:t>, </a:t>
            </a:r>
            <a:r>
              <a:rPr lang="en-US" altLang="ko-KR" sz="3200" dirty="0"/>
              <a:t>’ </a:t>
            </a:r>
            <a:r>
              <a:rPr lang="ko-KR" altLang="en-US" sz="3200" dirty="0"/>
              <a:t>로</a:t>
            </a:r>
            <a:r>
              <a:rPr lang="en-US" altLang="ko-KR" sz="3200" dirty="0"/>
              <a:t> </a:t>
            </a:r>
            <a:r>
              <a:rPr lang="ko-KR" altLang="en-US" sz="3200" dirty="0"/>
              <a:t>나열한다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2800" dirty="0"/>
              <a:t>a = [1, 2, 3]</a:t>
            </a:r>
          </a:p>
          <a:p>
            <a:r>
              <a:rPr lang="en-US" altLang="ko-KR" sz="2800" dirty="0"/>
              <a:t>b</a:t>
            </a:r>
            <a:r>
              <a:rPr lang="ko-KR" altLang="en-US" sz="2800" dirty="0"/>
              <a:t> </a:t>
            </a:r>
            <a:r>
              <a:rPr lang="en-US" altLang="ko-KR" sz="2800" dirty="0"/>
              <a:t>= [“hi-arc”, “</a:t>
            </a:r>
            <a:r>
              <a:rPr lang="ko-KR" altLang="en-US" sz="2800" dirty="0" err="1"/>
              <a:t>하이아크</a:t>
            </a:r>
            <a:r>
              <a:rPr lang="en-US" altLang="ko-KR" sz="2800" dirty="0"/>
              <a:t>”]</a:t>
            </a:r>
          </a:p>
          <a:p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 [</a:t>
            </a:r>
            <a:r>
              <a:rPr lang="en-US" altLang="ko-KR" sz="2800" b="1" dirty="0">
                <a:solidFill>
                  <a:srgbClr val="92D050"/>
                </a:solidFill>
              </a:rPr>
              <a:t>2024</a:t>
            </a:r>
            <a:r>
              <a:rPr lang="en-US" altLang="ko-KR" sz="2800" dirty="0"/>
              <a:t>, “hi-arc”, “</a:t>
            </a:r>
            <a:r>
              <a:rPr lang="ko-KR" altLang="en-US" sz="2800" dirty="0" err="1"/>
              <a:t>기초스터디</a:t>
            </a:r>
            <a:r>
              <a:rPr lang="en-US" altLang="ko-KR" sz="2800" dirty="0"/>
              <a:t>”]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6529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2A2C5-FEAF-B352-A948-0FCC06E8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315F5-76DA-36CA-02FA-8CECCD23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4A131-12A7-D3EF-A9EF-B38C805D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36" y="2073963"/>
            <a:ext cx="1095528" cy="590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DB1848-7B18-B141-0275-20D873DF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863" y="2073963"/>
            <a:ext cx="2165649" cy="590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2C932F-DF6D-18F6-37C8-C2FE3E6EE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336" y="2862015"/>
            <a:ext cx="5458587" cy="971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98657F-2575-CD65-E1D3-514753AFD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336" y="4031121"/>
            <a:ext cx="1867161" cy="2562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74CDB1-3686-C507-28AD-DA7018273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988" y="4031121"/>
            <a:ext cx="160042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FD474-96B6-BC41-46E4-57A3EC54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8C84-9092-07F9-A49A-8D1BAFF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73C56-F61D-97F8-4717-38629610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행렬</a:t>
            </a:r>
            <a:r>
              <a:rPr lang="en-US" altLang="ko-KR" sz="3200" dirty="0"/>
              <a:t>		: </a:t>
            </a:r>
            <a:r>
              <a:rPr lang="ko-KR" altLang="en-US" sz="3200" dirty="0"/>
              <a:t>수를 직사각형 모양으로 배열한 것</a:t>
            </a:r>
            <a:endParaRPr lang="en-US" altLang="ko-KR" sz="3200" dirty="0"/>
          </a:p>
          <a:p>
            <a:r>
              <a:rPr lang="ko-KR" altLang="en-US" sz="3200" dirty="0"/>
              <a:t>행렬 덧셈</a:t>
            </a:r>
            <a:r>
              <a:rPr lang="en-US" altLang="ko-KR" sz="3200" dirty="0"/>
              <a:t>	: </a:t>
            </a:r>
            <a:r>
              <a:rPr lang="ko-KR" altLang="en-US" sz="3200" dirty="0"/>
              <a:t>같은 위치에 있는 수끼리 더하기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en-US" altLang="ko-KR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5FF2F4-1032-8317-C230-19AD3CF8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76" y="3781358"/>
            <a:ext cx="6530538" cy="11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21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29E8-B706-2C1C-C5A7-3F8FFB8B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352E-89ED-A5C2-5B5A-32F0D4AD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C1586-3E8B-3B59-A554-90B580DC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행렬 덧셈 예시</a:t>
            </a:r>
            <a:r>
              <a:rPr lang="en-US" altLang="ko-KR" sz="32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실제로 이렇게 동작하지는 않습니다</a:t>
            </a:r>
            <a:r>
              <a:rPr lang="en-US" altLang="ko-KR" sz="2400" dirty="0"/>
              <a:t>!)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5E6EC-2D4B-D0DB-7156-8B624F4A967B}"/>
              </a:ext>
            </a:extLst>
          </p:cNvPr>
          <p:cNvGrpSpPr/>
          <p:nvPr/>
        </p:nvGrpSpPr>
        <p:grpSpPr>
          <a:xfrm>
            <a:off x="2000133" y="3429000"/>
            <a:ext cx="7884686" cy="2057689"/>
            <a:chOff x="2000133" y="3094248"/>
            <a:chExt cx="7884686" cy="205768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6E76D40-F1A4-8C77-EA59-2B8DCD787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37" r="29024"/>
            <a:stretch/>
          </p:blipFill>
          <p:spPr>
            <a:xfrm>
              <a:off x="6896317" y="4123092"/>
              <a:ext cx="1609949" cy="10288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F771634-8266-10F3-1FF4-1F6F019B6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539" r="25192"/>
            <a:stretch/>
          </p:blipFill>
          <p:spPr>
            <a:xfrm>
              <a:off x="4668188" y="3094248"/>
              <a:ext cx="1562318" cy="102884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8E01E1-0995-60A9-F44A-402DE3755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0137" y="3094248"/>
              <a:ext cx="1619476" cy="10288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F191D2-20F0-40B6-5B91-5213909BB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0088" y="3094248"/>
              <a:ext cx="1562318" cy="86689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F8D0DF-0289-42A0-91CB-C9D87E3E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8219" y="3094248"/>
              <a:ext cx="3026599" cy="102884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340A6A7-1B47-D987-F636-DFBCF45B2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58219" y="4256786"/>
              <a:ext cx="1609950" cy="84784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24C0ACC-0237-8D85-3258-0FBD780F1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00133" y="4123093"/>
              <a:ext cx="4230369" cy="102884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4A494FE-34A2-886C-6406-CF70E1672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68167" y="4123093"/>
              <a:ext cx="1416652" cy="102884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E06E0A-5815-77CE-74CA-56E86683A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539" r="25192"/>
            <a:stretch/>
          </p:blipFill>
          <p:spPr>
            <a:xfrm>
              <a:off x="3619613" y="3094248"/>
              <a:ext cx="1048575" cy="10288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8E86D5A-87EB-01C0-E508-6189C1BAD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37" r="29024"/>
            <a:stretch/>
          </p:blipFill>
          <p:spPr>
            <a:xfrm>
              <a:off x="6230506" y="3094248"/>
              <a:ext cx="665814" cy="102884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574EFF4-8871-C045-25A9-319EBD8BD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37" r="29024"/>
            <a:stretch/>
          </p:blipFill>
          <p:spPr>
            <a:xfrm>
              <a:off x="6230506" y="4123092"/>
              <a:ext cx="665814" cy="102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187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9BDEC-334D-7F74-94E4-3E86378F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1FFC-FFFB-CC34-CD20-A0E489C7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5716F-5D76-EE78-59C3-05AFBA4F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</a:t>
            </a:r>
            <a:r>
              <a:rPr lang="ko-KR" altLang="en-US" sz="3200" dirty="0"/>
              <a:t>차원 리스트를 이용하여 풀어봅시다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442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47328-89A7-3024-5543-BE084F48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BDC73-74F1-7D6D-F7D3-DA917C04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40C95-D9A2-1987-1A71-C3AE07FCA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4EA30B-8D00-AC52-C615-05966CBF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67" y="2839550"/>
            <a:ext cx="8123133" cy="356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1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리스트 복사</a:t>
            </a:r>
            <a:endParaRPr lang="en-US" altLang="ko-KR" sz="3200" dirty="0"/>
          </a:p>
          <a:p>
            <a:r>
              <a:rPr lang="ko-KR" altLang="en-US" sz="3200" dirty="0"/>
              <a:t>과연 </a:t>
            </a:r>
            <a:r>
              <a:rPr lang="en-US" altLang="ko-KR" sz="3200" dirty="0"/>
              <a:t>b</a:t>
            </a:r>
            <a:r>
              <a:rPr lang="ko-KR" altLang="en-US" sz="3200" dirty="0"/>
              <a:t>는 </a:t>
            </a:r>
            <a:r>
              <a:rPr lang="en-US" altLang="ko-KR" sz="3200" dirty="0"/>
              <a:t>a</a:t>
            </a:r>
            <a:r>
              <a:rPr lang="ko-KR" altLang="en-US" sz="3200" dirty="0"/>
              <a:t>와 완전히 다른 복사본일까</a:t>
            </a:r>
            <a:r>
              <a:rPr lang="en-US" altLang="ko-KR" sz="3200" dirty="0"/>
              <a:t>?</a:t>
            </a:r>
          </a:p>
          <a:p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9D863-9FDB-3886-F9AF-6A251C85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87" y="3691615"/>
            <a:ext cx="3103294" cy="2055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40394B-283B-3B3D-97D3-7BA9332B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98" y="3901165"/>
            <a:ext cx="2835938" cy="12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23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674339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b </a:t>
            </a:r>
            <a:r>
              <a:rPr lang="ko-KR" altLang="en-US" sz="3200" dirty="0"/>
              <a:t>리스트에서의 수정 작업이 </a:t>
            </a:r>
            <a:r>
              <a:rPr lang="en-US" altLang="ko-KR" sz="3200" dirty="0"/>
              <a:t>a </a:t>
            </a:r>
            <a:r>
              <a:rPr lang="ko-KR" altLang="en-US" sz="3200" dirty="0"/>
              <a:t>리스트에도 적용된다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46A43-B99F-E13A-50F6-7769445A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07" y="3049053"/>
            <a:ext cx="2934855" cy="2303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2D9E7-3726-AE11-74AB-8B73AB07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29" y="3601503"/>
            <a:ext cx="4626346" cy="11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사실 </a:t>
            </a:r>
            <a:r>
              <a:rPr lang="en-US" altLang="ko-KR" sz="3200" dirty="0"/>
              <a:t>a, b</a:t>
            </a:r>
            <a:r>
              <a:rPr lang="ko-KR" altLang="en-US" sz="3200" dirty="0"/>
              <a:t>는 모두 같은 리스트를 가리키고 있다</a:t>
            </a:r>
            <a:r>
              <a:rPr lang="en-US" altLang="ko-KR" sz="3200" dirty="0"/>
              <a:t>.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BD3AF-A4C2-E47B-A63D-F486409D29CD}"/>
              </a:ext>
            </a:extLst>
          </p:cNvPr>
          <p:cNvSpPr/>
          <p:nvPr/>
        </p:nvSpPr>
        <p:spPr>
          <a:xfrm>
            <a:off x="6957138" y="3429000"/>
            <a:ext cx="2695575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[1, 2, 3]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2FFD77-E10B-F976-8D8C-D591ADAE9E0F}"/>
              </a:ext>
            </a:extLst>
          </p:cNvPr>
          <p:cNvSpPr/>
          <p:nvPr/>
        </p:nvSpPr>
        <p:spPr>
          <a:xfrm>
            <a:off x="3879785" y="307676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a</a:t>
            </a:r>
            <a:endParaRPr lang="ko-KR" altLang="en-US" sz="3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1D0829-3C3C-7669-8C2F-5835B01B7A17}"/>
              </a:ext>
            </a:extLst>
          </p:cNvPr>
          <p:cNvSpPr/>
          <p:nvPr/>
        </p:nvSpPr>
        <p:spPr>
          <a:xfrm>
            <a:off x="3879785" y="4697981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b</a:t>
            </a:r>
            <a:endParaRPr lang="ko-KR" altLang="en-US" sz="3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2414E6-2985-83BF-2134-DC97D3CD11F5}"/>
              </a:ext>
            </a:extLst>
          </p:cNvPr>
          <p:cNvCxnSpPr/>
          <p:nvPr/>
        </p:nvCxnSpPr>
        <p:spPr>
          <a:xfrm>
            <a:off x="5131837" y="3428998"/>
            <a:ext cx="1660849" cy="5085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09851D-4350-E1DA-CDF1-AC5B5149B29B}"/>
              </a:ext>
            </a:extLst>
          </p:cNvPr>
          <p:cNvCxnSpPr>
            <a:cxnSpLocks/>
          </p:cNvCxnSpPr>
          <p:nvPr/>
        </p:nvCxnSpPr>
        <p:spPr>
          <a:xfrm flipV="1">
            <a:off x="5184710" y="4697981"/>
            <a:ext cx="1607976" cy="3522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72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150202" cy="448338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92D050"/>
                </a:solidFill>
              </a:rPr>
              <a:t>얕은 복사 </a:t>
            </a:r>
            <a:r>
              <a:rPr lang="en-US" altLang="ko-KR" sz="3200" dirty="0"/>
              <a:t>: 	</a:t>
            </a:r>
            <a:r>
              <a:rPr lang="ko-KR" altLang="en-US" sz="3200" dirty="0"/>
              <a:t>데이터 그룹을 복사할 때</a:t>
            </a:r>
            <a:r>
              <a:rPr lang="en-US" altLang="ko-KR" sz="3200" dirty="0"/>
              <a:t>, </a:t>
            </a:r>
            <a:r>
              <a:rPr lang="ko-KR" altLang="en-US" sz="3200" dirty="0"/>
              <a:t>참조만 복사</a:t>
            </a:r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깊은 복사 </a:t>
            </a:r>
            <a:r>
              <a:rPr lang="en-US" altLang="ko-KR" sz="3200" dirty="0"/>
              <a:t>: 	</a:t>
            </a:r>
            <a:r>
              <a:rPr lang="ko-KR" altLang="en-US" sz="3200" dirty="0"/>
              <a:t>데이터 그룹을 복사할 때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en-US" altLang="ko-KR" sz="3200" dirty="0"/>
              <a:t>			</a:t>
            </a:r>
            <a:r>
              <a:rPr lang="ko-KR" altLang="en-US" sz="3200" dirty="0"/>
              <a:t>그룹 안 </a:t>
            </a:r>
            <a:r>
              <a:rPr lang="ko-KR" altLang="en-US" sz="3200" b="1" dirty="0">
                <a:solidFill>
                  <a:srgbClr val="92D050"/>
                </a:solidFill>
              </a:rPr>
              <a:t>모든 데이터를 복사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 err="1"/>
              <a:t>cf</a:t>
            </a:r>
            <a:r>
              <a:rPr lang="en-US" altLang="ko-KR" sz="3200" dirty="0"/>
              <a:t>) </a:t>
            </a:r>
            <a:r>
              <a:rPr lang="ko-KR" altLang="en-US" sz="2800" dirty="0"/>
              <a:t>참조 </a:t>
            </a:r>
            <a:r>
              <a:rPr lang="en-US" altLang="ko-KR" sz="2800" dirty="0"/>
              <a:t>: </a:t>
            </a:r>
            <a:r>
              <a:rPr lang="ko-KR" altLang="en-US" sz="2800" dirty="0"/>
              <a:t>데이터를 가리키는 데이터</a:t>
            </a:r>
            <a:br>
              <a:rPr lang="en-US" altLang="ko-KR" sz="2800" dirty="0"/>
            </a:br>
            <a:r>
              <a:rPr lang="en-US" altLang="ko-KR" sz="2800" dirty="0"/>
              <a:t>		2081… </a:t>
            </a:r>
            <a:r>
              <a:rPr lang="ko-KR" altLang="en-US" sz="2800" dirty="0"/>
              <a:t>이라는 </a:t>
            </a:r>
            <a:r>
              <a:rPr lang="en-US" altLang="ko-KR" sz="2800" b="1" dirty="0"/>
              <a:t>id</a:t>
            </a:r>
            <a:r>
              <a:rPr lang="ko-KR" altLang="en-US" sz="2800" dirty="0"/>
              <a:t>는 </a:t>
            </a:r>
            <a:r>
              <a:rPr lang="en-US" altLang="ko-KR" sz="2800" dirty="0"/>
              <a:t>[1, 2, 3] </a:t>
            </a:r>
            <a:r>
              <a:rPr lang="ko-KR" altLang="en-US" sz="2800" dirty="0"/>
              <a:t>의 참조 값</a:t>
            </a:r>
            <a:r>
              <a:rPr lang="en-US" altLang="ko-KR" sz="2800" dirty="0"/>
              <a:t>(id)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endParaRPr lang="en-US" altLang="ko-KR" sz="2800" dirty="0"/>
          </a:p>
          <a:p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2C744-D878-3960-735D-1E031AF7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46" y="5629096"/>
            <a:ext cx="2766187" cy="846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2C33F2-C752-B720-89B6-4C0287BF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27" y="5629096"/>
            <a:ext cx="2370611" cy="5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4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얕은 복사 예시</a:t>
            </a:r>
            <a:endParaRPr lang="en-US" altLang="ko-KR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54266D-4700-21BA-1A8D-46869982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70" y="3057735"/>
            <a:ext cx="3009386" cy="8063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EB1AC1-820B-404B-1F18-4ADAD1130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72"/>
          <a:stretch/>
        </p:blipFill>
        <p:spPr>
          <a:xfrm>
            <a:off x="1901769" y="4353251"/>
            <a:ext cx="3227099" cy="4795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13DD3B-2BB4-76C4-62A1-CF2710536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07" y="3057735"/>
            <a:ext cx="3225368" cy="8063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FBE283-0A44-9B00-E64A-BB5E72A4A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507" y="4353251"/>
            <a:ext cx="3606415" cy="4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6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C6D7-29E9-8E9D-A311-B602D337D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CDFAC-A2CE-30E0-5486-9BB232FE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F14FB-2AF6-2C68-3252-2966D013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list() </a:t>
            </a:r>
            <a:r>
              <a:rPr lang="ko-KR" altLang="en-US" sz="3200" b="1" dirty="0">
                <a:solidFill>
                  <a:srgbClr val="92D050"/>
                </a:solidFill>
              </a:rPr>
              <a:t>함수</a:t>
            </a:r>
            <a:r>
              <a:rPr lang="ko-KR" altLang="en-US" sz="3200" dirty="0"/>
              <a:t>를 사용한다</a:t>
            </a:r>
            <a:r>
              <a:rPr lang="en-US" altLang="ko-KR" sz="32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</a:t>
            </a:r>
            <a:r>
              <a:rPr lang="en-US" altLang="ko-KR" sz="2800" b="1" dirty="0">
                <a:solidFill>
                  <a:srgbClr val="92D050"/>
                </a:solidFill>
              </a:rPr>
              <a:t>list()			</a:t>
            </a:r>
            <a:r>
              <a:rPr lang="en-US" altLang="ko-KR" sz="2800" dirty="0"/>
              <a:t># </a:t>
            </a:r>
            <a:r>
              <a:rPr lang="ko-KR" altLang="en-US" sz="2800" dirty="0"/>
              <a:t>빈 리스트 생성</a:t>
            </a:r>
            <a:r>
              <a:rPr lang="en-US" altLang="ko-KR" sz="2800" dirty="0"/>
              <a:t>  ( [ ] </a:t>
            </a:r>
            <a:r>
              <a:rPr lang="ko-KR" altLang="en-US" sz="2800" dirty="0"/>
              <a:t>와 동일 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b</a:t>
            </a:r>
            <a:r>
              <a:rPr lang="ko-KR" altLang="en-US" sz="2800" dirty="0"/>
              <a:t> </a:t>
            </a:r>
            <a:r>
              <a:rPr lang="en-US" altLang="ko-KR" sz="2800" dirty="0"/>
              <a:t>= </a:t>
            </a:r>
            <a:r>
              <a:rPr lang="en-US" altLang="ko-KR" sz="2800" b="1" dirty="0">
                <a:solidFill>
                  <a:srgbClr val="92D050"/>
                </a:solidFill>
              </a:rPr>
              <a:t>list(</a:t>
            </a:r>
            <a:r>
              <a:rPr lang="ko-KR" altLang="en-US" sz="2800" b="1" dirty="0">
                <a:solidFill>
                  <a:srgbClr val="92D050"/>
                </a:solidFill>
              </a:rPr>
              <a:t>데이터그룹</a:t>
            </a:r>
            <a:r>
              <a:rPr lang="en-US" altLang="ko-KR" sz="2800" b="1" dirty="0">
                <a:solidFill>
                  <a:srgbClr val="92D050"/>
                </a:solidFill>
              </a:rPr>
              <a:t>)	</a:t>
            </a:r>
            <a:r>
              <a:rPr lang="en-US" altLang="ko-KR" sz="2800" dirty="0"/>
              <a:t># </a:t>
            </a:r>
            <a:r>
              <a:rPr lang="ko-KR" altLang="en-US" sz="2800" dirty="0"/>
              <a:t>데이터 그룹을 리스트로 변환</a:t>
            </a:r>
            <a:endParaRPr lang="en-US" altLang="ko-KR" sz="2800" dirty="0"/>
          </a:p>
          <a:p>
            <a:r>
              <a:rPr lang="en-US" altLang="ko-KR" sz="2800" dirty="0"/>
              <a:t>c</a:t>
            </a:r>
            <a:r>
              <a:rPr lang="ko-KR" altLang="en-US" sz="2800" dirty="0"/>
              <a:t> </a:t>
            </a:r>
            <a:r>
              <a:rPr lang="en-US" altLang="ko-KR" sz="2800" dirty="0"/>
              <a:t>= </a:t>
            </a:r>
            <a:r>
              <a:rPr lang="en-US" altLang="ko-KR" sz="2800" b="1" dirty="0">
                <a:solidFill>
                  <a:srgbClr val="92D050"/>
                </a:solidFill>
              </a:rPr>
              <a:t>list(</a:t>
            </a:r>
            <a:r>
              <a:rPr lang="en-US" altLang="ko-KR" sz="2800" dirty="0"/>
              <a:t>“</a:t>
            </a:r>
            <a:r>
              <a:rPr lang="ko-KR" altLang="en-US" sz="2800" dirty="0" err="1"/>
              <a:t>하이아크</a:t>
            </a:r>
            <a:r>
              <a:rPr lang="en-US" altLang="ko-KR" sz="2800" dirty="0"/>
              <a:t>”</a:t>
            </a:r>
            <a:r>
              <a:rPr lang="en-US" altLang="ko-KR" sz="2800" b="1" dirty="0">
                <a:solidFill>
                  <a:srgbClr val="92D050"/>
                </a:solidFill>
              </a:rPr>
              <a:t>)	</a:t>
            </a:r>
            <a:r>
              <a:rPr lang="en-US" altLang="ko-KR" sz="2800" dirty="0"/>
              <a:t># </a:t>
            </a:r>
            <a:r>
              <a:rPr lang="ko-KR" altLang="en-US" sz="2800" dirty="0"/>
              <a:t>문자열을 리스트로 변환 </a:t>
            </a:r>
            <a:r>
              <a:rPr lang="en-US" altLang="ko-KR" sz="2400" b="1" dirty="0">
                <a:solidFill>
                  <a:srgbClr val="92D050"/>
                </a:solidFill>
              </a:rPr>
              <a:t>(</a:t>
            </a:r>
            <a:r>
              <a:rPr lang="ko-KR" altLang="en-US" sz="2400" b="1" dirty="0">
                <a:solidFill>
                  <a:srgbClr val="92D050"/>
                </a:solidFill>
              </a:rPr>
              <a:t>중요</a:t>
            </a:r>
            <a:r>
              <a:rPr lang="en-US" altLang="ko-KR" sz="2400" b="1" dirty="0">
                <a:solidFill>
                  <a:srgbClr val="92D050"/>
                </a:solidFill>
              </a:rPr>
              <a:t>)</a:t>
            </a:r>
            <a:br>
              <a:rPr lang="en-US" altLang="ko-KR" sz="2800" dirty="0">
                <a:solidFill>
                  <a:srgbClr val="92D050"/>
                </a:solidFill>
              </a:rPr>
            </a:br>
            <a:r>
              <a:rPr lang="ko-KR" altLang="en-US" sz="2800" dirty="0"/>
              <a:t>→ </a:t>
            </a:r>
            <a:r>
              <a:rPr lang="en-US" altLang="ko-KR" sz="2800" dirty="0"/>
              <a:t>[ “</a:t>
            </a:r>
            <a:r>
              <a:rPr lang="ko-KR" altLang="en-US" sz="2800" dirty="0"/>
              <a:t>하</a:t>
            </a:r>
            <a:r>
              <a:rPr lang="en-US" altLang="ko-KR" sz="2800" dirty="0"/>
              <a:t>”, “</a:t>
            </a:r>
            <a:r>
              <a:rPr lang="ko-KR" altLang="en-US" sz="2800" dirty="0"/>
              <a:t>이</a:t>
            </a:r>
            <a:r>
              <a:rPr lang="en-US" altLang="ko-KR" sz="2800" dirty="0"/>
              <a:t>”, “</a:t>
            </a:r>
            <a:r>
              <a:rPr lang="ko-KR" altLang="en-US" sz="2800" dirty="0"/>
              <a:t>아</a:t>
            </a:r>
            <a:r>
              <a:rPr lang="en-US" altLang="ko-KR" sz="2800" dirty="0"/>
              <a:t>”, “</a:t>
            </a:r>
            <a:r>
              <a:rPr lang="ko-KR" altLang="en-US" sz="2800" dirty="0"/>
              <a:t>크</a:t>
            </a:r>
            <a:r>
              <a:rPr lang="en-US" altLang="ko-KR" sz="2800" dirty="0"/>
              <a:t>” ]</a:t>
            </a:r>
          </a:p>
        </p:txBody>
      </p:sp>
    </p:spTree>
    <p:extLst>
      <p:ext uri="{BB962C8B-B14F-4D97-AF65-F5344CB8AC3E}">
        <p14:creationId xmlns:p14="http://schemas.microsoft.com/office/powerpoint/2010/main" val="18824476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BD3AF-A4C2-E47B-A63D-F486409D29CD}"/>
              </a:ext>
            </a:extLst>
          </p:cNvPr>
          <p:cNvSpPr/>
          <p:nvPr/>
        </p:nvSpPr>
        <p:spPr>
          <a:xfrm>
            <a:off x="6957138" y="3429000"/>
            <a:ext cx="2695575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 [], [], [] ]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2FFD77-E10B-F976-8D8C-D591ADAE9E0F}"/>
              </a:ext>
            </a:extLst>
          </p:cNvPr>
          <p:cNvSpPr/>
          <p:nvPr/>
        </p:nvSpPr>
        <p:spPr>
          <a:xfrm>
            <a:off x="2318656" y="2096604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E8ED8-DCE4-6653-C20C-F524A8CA7CC5}"/>
              </a:ext>
            </a:extLst>
          </p:cNvPr>
          <p:cNvSpPr/>
          <p:nvPr/>
        </p:nvSpPr>
        <p:spPr>
          <a:xfrm>
            <a:off x="1843962" y="3429000"/>
            <a:ext cx="2695575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 [] ] * 3</a:t>
            </a:r>
            <a:endParaRPr lang="ko-KR" altLang="en-US" sz="3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2414E6-2985-83BF-2134-DC97D3CD11F5}"/>
              </a:ext>
            </a:extLst>
          </p:cNvPr>
          <p:cNvCxnSpPr>
            <a:cxnSpLocks/>
          </p:cNvCxnSpPr>
          <p:nvPr/>
        </p:nvCxnSpPr>
        <p:spPr>
          <a:xfrm>
            <a:off x="2892489" y="2920482"/>
            <a:ext cx="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C36BBD-52FB-589F-D739-FB80C8AE88BB}"/>
              </a:ext>
            </a:extLst>
          </p:cNvPr>
          <p:cNvSpPr/>
          <p:nvPr/>
        </p:nvSpPr>
        <p:spPr>
          <a:xfrm>
            <a:off x="6492550" y="2096603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82BCE3-FCCF-FF37-AFAD-22A9C1FD663D}"/>
              </a:ext>
            </a:extLst>
          </p:cNvPr>
          <p:cNvCxnSpPr>
            <a:cxnSpLocks/>
          </p:cNvCxnSpPr>
          <p:nvPr/>
        </p:nvCxnSpPr>
        <p:spPr>
          <a:xfrm>
            <a:off x="7156580" y="2920482"/>
            <a:ext cx="61582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DBE4C5-577A-1292-613A-2DC3FFD9E58C}"/>
              </a:ext>
            </a:extLst>
          </p:cNvPr>
          <p:cNvSpPr/>
          <p:nvPr/>
        </p:nvSpPr>
        <p:spPr>
          <a:xfrm>
            <a:off x="7721082" y="2096604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FCBB6-46B6-016D-24F9-7A22A3736EF6}"/>
              </a:ext>
            </a:extLst>
          </p:cNvPr>
          <p:cNvCxnSpPr>
            <a:cxnSpLocks/>
          </p:cNvCxnSpPr>
          <p:nvPr/>
        </p:nvCxnSpPr>
        <p:spPr>
          <a:xfrm>
            <a:off x="8294915" y="2920482"/>
            <a:ext cx="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DC2E54-9B54-EE66-0E33-C593BE0F2EC1}"/>
              </a:ext>
            </a:extLst>
          </p:cNvPr>
          <p:cNvSpPr/>
          <p:nvPr/>
        </p:nvSpPr>
        <p:spPr>
          <a:xfrm>
            <a:off x="8980714" y="2096604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6D6DBF-1431-B6DC-B934-95C6573235FE}"/>
              </a:ext>
            </a:extLst>
          </p:cNvPr>
          <p:cNvCxnSpPr>
            <a:cxnSpLocks/>
          </p:cNvCxnSpPr>
          <p:nvPr/>
        </p:nvCxnSpPr>
        <p:spPr>
          <a:xfrm flipH="1">
            <a:off x="8780106" y="2920482"/>
            <a:ext cx="774441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568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BD3AF-A4C2-E47B-A63D-F486409D29CD}"/>
              </a:ext>
            </a:extLst>
          </p:cNvPr>
          <p:cNvSpPr/>
          <p:nvPr/>
        </p:nvSpPr>
        <p:spPr>
          <a:xfrm>
            <a:off x="8244762" y="3429000"/>
            <a:ext cx="2695575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 [], [], [] ]</a:t>
            </a:r>
            <a:endParaRPr lang="ko-KR" altLang="en-US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2FFD77-E10B-F976-8D8C-D591ADAE9E0F}"/>
              </a:ext>
            </a:extLst>
          </p:cNvPr>
          <p:cNvSpPr/>
          <p:nvPr/>
        </p:nvSpPr>
        <p:spPr>
          <a:xfrm>
            <a:off x="4828592" y="24297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E8ED8-DCE4-6653-C20C-F524A8CA7CC5}"/>
              </a:ext>
            </a:extLst>
          </p:cNvPr>
          <p:cNvSpPr/>
          <p:nvPr/>
        </p:nvSpPr>
        <p:spPr>
          <a:xfrm>
            <a:off x="1843962" y="3131975"/>
            <a:ext cx="2695575" cy="23466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a.append</a:t>
            </a:r>
            <a:r>
              <a:rPr lang="en-US" altLang="ko-KR" sz="3200" dirty="0"/>
              <a:t>([ ])</a:t>
            </a:r>
          </a:p>
          <a:p>
            <a:pPr algn="ctr"/>
            <a:r>
              <a:rPr lang="en-US" altLang="ko-KR" sz="3200" dirty="0" err="1"/>
              <a:t>a.append</a:t>
            </a:r>
            <a:r>
              <a:rPr lang="en-US" altLang="ko-KR" sz="3200" dirty="0"/>
              <a:t>([ ])</a:t>
            </a:r>
          </a:p>
          <a:p>
            <a:pPr algn="ctr"/>
            <a:r>
              <a:rPr lang="en-US" altLang="ko-KR" sz="3200" dirty="0" err="1"/>
              <a:t>a.append</a:t>
            </a:r>
            <a:r>
              <a:rPr lang="en-US" altLang="ko-KR" sz="3200" dirty="0"/>
              <a:t>([ ])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2414E6-2985-83BF-2134-DC97D3CD11F5}"/>
              </a:ext>
            </a:extLst>
          </p:cNvPr>
          <p:cNvCxnSpPr>
            <a:cxnSpLocks/>
          </p:cNvCxnSpPr>
          <p:nvPr/>
        </p:nvCxnSpPr>
        <p:spPr>
          <a:xfrm flipH="1">
            <a:off x="4105468" y="2801063"/>
            <a:ext cx="1035699" cy="80681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C36BBD-52FB-589F-D739-FB80C8AE88BB}"/>
              </a:ext>
            </a:extLst>
          </p:cNvPr>
          <p:cNvSpPr/>
          <p:nvPr/>
        </p:nvSpPr>
        <p:spPr>
          <a:xfrm>
            <a:off x="7780174" y="2096603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82BCE3-FCCF-FF37-AFAD-22A9C1FD663D}"/>
              </a:ext>
            </a:extLst>
          </p:cNvPr>
          <p:cNvCxnSpPr>
            <a:cxnSpLocks/>
          </p:cNvCxnSpPr>
          <p:nvPr/>
        </p:nvCxnSpPr>
        <p:spPr>
          <a:xfrm>
            <a:off x="8444204" y="2920482"/>
            <a:ext cx="61582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DBE4C5-577A-1292-613A-2DC3FFD9E58C}"/>
              </a:ext>
            </a:extLst>
          </p:cNvPr>
          <p:cNvSpPr/>
          <p:nvPr/>
        </p:nvSpPr>
        <p:spPr>
          <a:xfrm>
            <a:off x="9008706" y="2096604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y</a:t>
            </a:r>
            <a:endParaRPr lang="ko-KR" altLang="en-US" sz="3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FCBB6-46B6-016D-24F9-7A22A3736EF6}"/>
              </a:ext>
            </a:extLst>
          </p:cNvPr>
          <p:cNvCxnSpPr>
            <a:cxnSpLocks/>
          </p:cNvCxnSpPr>
          <p:nvPr/>
        </p:nvCxnSpPr>
        <p:spPr>
          <a:xfrm>
            <a:off x="9582539" y="2920482"/>
            <a:ext cx="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DC2E54-9B54-EE66-0E33-C593BE0F2EC1}"/>
              </a:ext>
            </a:extLst>
          </p:cNvPr>
          <p:cNvSpPr/>
          <p:nvPr/>
        </p:nvSpPr>
        <p:spPr>
          <a:xfrm>
            <a:off x="10268338" y="2096604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z</a:t>
            </a:r>
            <a:endParaRPr lang="ko-KR" altLang="en-US" sz="3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6D6DBF-1431-B6DC-B934-95C6573235FE}"/>
              </a:ext>
            </a:extLst>
          </p:cNvPr>
          <p:cNvCxnSpPr>
            <a:cxnSpLocks/>
          </p:cNvCxnSpPr>
          <p:nvPr/>
        </p:nvCxnSpPr>
        <p:spPr>
          <a:xfrm flipH="1">
            <a:off x="10067730" y="2920482"/>
            <a:ext cx="774441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FD6F88-FFD6-FF88-1086-C92BE73A6A3F}"/>
              </a:ext>
            </a:extLst>
          </p:cNvPr>
          <p:cNvSpPr/>
          <p:nvPr/>
        </p:nvSpPr>
        <p:spPr>
          <a:xfrm>
            <a:off x="4948334" y="3979223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y</a:t>
            </a:r>
            <a:endParaRPr lang="ko-KR" altLang="en-US" sz="3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EA972C-F39F-E0DF-1888-3B56EDEF2D13}"/>
              </a:ext>
            </a:extLst>
          </p:cNvPr>
          <p:cNvCxnSpPr>
            <a:cxnSpLocks/>
          </p:cNvCxnSpPr>
          <p:nvPr/>
        </p:nvCxnSpPr>
        <p:spPr>
          <a:xfrm flipH="1" flipV="1">
            <a:off x="4322503" y="4331453"/>
            <a:ext cx="939282" cy="2250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9D543-7A12-7A28-796E-249C993BD9A9}"/>
              </a:ext>
            </a:extLst>
          </p:cNvPr>
          <p:cNvSpPr/>
          <p:nvPr/>
        </p:nvSpPr>
        <p:spPr>
          <a:xfrm>
            <a:off x="4579435" y="5336494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z</a:t>
            </a:r>
            <a:endParaRPr lang="ko-KR" altLang="en-US" sz="3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8E5E87-9C85-F597-D69E-2814C4211718}"/>
              </a:ext>
            </a:extLst>
          </p:cNvPr>
          <p:cNvCxnSpPr>
            <a:cxnSpLocks/>
          </p:cNvCxnSpPr>
          <p:nvPr/>
        </p:nvCxnSpPr>
        <p:spPr>
          <a:xfrm flipH="1" flipV="1">
            <a:off x="4105468" y="5035914"/>
            <a:ext cx="787418" cy="67531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147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BD3AF-A4C2-E47B-A63D-F486409D29CD}"/>
              </a:ext>
            </a:extLst>
          </p:cNvPr>
          <p:cNvSpPr/>
          <p:nvPr/>
        </p:nvSpPr>
        <p:spPr>
          <a:xfrm>
            <a:off x="8244762" y="4408714"/>
            <a:ext cx="2695575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 [], [], [] ]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C36BBD-52FB-589F-D739-FB80C8AE88BB}"/>
              </a:ext>
            </a:extLst>
          </p:cNvPr>
          <p:cNvSpPr/>
          <p:nvPr/>
        </p:nvSpPr>
        <p:spPr>
          <a:xfrm>
            <a:off x="7780174" y="3076317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82BCE3-FCCF-FF37-AFAD-22A9C1FD663D}"/>
              </a:ext>
            </a:extLst>
          </p:cNvPr>
          <p:cNvCxnSpPr>
            <a:cxnSpLocks/>
          </p:cNvCxnSpPr>
          <p:nvPr/>
        </p:nvCxnSpPr>
        <p:spPr>
          <a:xfrm>
            <a:off x="8444204" y="3900196"/>
            <a:ext cx="61582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DBE4C5-577A-1292-613A-2DC3FFD9E58C}"/>
              </a:ext>
            </a:extLst>
          </p:cNvPr>
          <p:cNvSpPr/>
          <p:nvPr/>
        </p:nvSpPr>
        <p:spPr>
          <a:xfrm>
            <a:off x="9008706" y="30763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y</a:t>
            </a:r>
            <a:endParaRPr lang="ko-KR" altLang="en-US" sz="3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FCBB6-46B6-016D-24F9-7A22A3736EF6}"/>
              </a:ext>
            </a:extLst>
          </p:cNvPr>
          <p:cNvCxnSpPr>
            <a:cxnSpLocks/>
          </p:cNvCxnSpPr>
          <p:nvPr/>
        </p:nvCxnSpPr>
        <p:spPr>
          <a:xfrm>
            <a:off x="9582539" y="3900196"/>
            <a:ext cx="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DC2E54-9B54-EE66-0E33-C593BE0F2EC1}"/>
              </a:ext>
            </a:extLst>
          </p:cNvPr>
          <p:cNvSpPr/>
          <p:nvPr/>
        </p:nvSpPr>
        <p:spPr>
          <a:xfrm>
            <a:off x="10268338" y="30763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z</a:t>
            </a:r>
            <a:endParaRPr lang="ko-KR" altLang="en-US" sz="3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6D6DBF-1431-B6DC-B934-95C6573235FE}"/>
              </a:ext>
            </a:extLst>
          </p:cNvPr>
          <p:cNvCxnSpPr>
            <a:cxnSpLocks/>
          </p:cNvCxnSpPr>
          <p:nvPr/>
        </p:nvCxnSpPr>
        <p:spPr>
          <a:xfrm flipH="1">
            <a:off x="10067730" y="3900196"/>
            <a:ext cx="774441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D579DD-2D61-C86D-E230-30BE6485F2BA}"/>
              </a:ext>
            </a:extLst>
          </p:cNvPr>
          <p:cNvSpPr/>
          <p:nvPr/>
        </p:nvSpPr>
        <p:spPr>
          <a:xfrm>
            <a:off x="2273171" y="4408714"/>
            <a:ext cx="2695575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 [], [], [] ]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DCA09F-B8F2-66BF-C19B-355285BEBCA1}"/>
              </a:ext>
            </a:extLst>
          </p:cNvPr>
          <p:cNvSpPr/>
          <p:nvPr/>
        </p:nvSpPr>
        <p:spPr>
          <a:xfrm>
            <a:off x="1808583" y="3076317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3F9BD7-2A90-333A-2D31-CF6B8F54B6C2}"/>
              </a:ext>
            </a:extLst>
          </p:cNvPr>
          <p:cNvCxnSpPr>
            <a:cxnSpLocks/>
          </p:cNvCxnSpPr>
          <p:nvPr/>
        </p:nvCxnSpPr>
        <p:spPr>
          <a:xfrm>
            <a:off x="2472613" y="3900196"/>
            <a:ext cx="61582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F400EF-9618-837A-A70F-0EAA954040EB}"/>
              </a:ext>
            </a:extLst>
          </p:cNvPr>
          <p:cNvSpPr/>
          <p:nvPr/>
        </p:nvSpPr>
        <p:spPr>
          <a:xfrm>
            <a:off x="3037115" y="30763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E532AB-1A43-B7DB-4CC3-6452E8417E9F}"/>
              </a:ext>
            </a:extLst>
          </p:cNvPr>
          <p:cNvCxnSpPr>
            <a:cxnSpLocks/>
          </p:cNvCxnSpPr>
          <p:nvPr/>
        </p:nvCxnSpPr>
        <p:spPr>
          <a:xfrm>
            <a:off x="3610948" y="3900196"/>
            <a:ext cx="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A904AB-8BE8-3E95-718B-77C583583DE9}"/>
              </a:ext>
            </a:extLst>
          </p:cNvPr>
          <p:cNvSpPr/>
          <p:nvPr/>
        </p:nvSpPr>
        <p:spPr>
          <a:xfrm>
            <a:off x="4296747" y="30763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A4D297-9129-AAF5-FBE8-F3E16D99EBC8}"/>
              </a:ext>
            </a:extLst>
          </p:cNvPr>
          <p:cNvCxnSpPr>
            <a:cxnSpLocks/>
          </p:cNvCxnSpPr>
          <p:nvPr/>
        </p:nvCxnSpPr>
        <p:spPr>
          <a:xfrm flipH="1">
            <a:off x="4096139" y="3900196"/>
            <a:ext cx="774441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07FA5A2B-5CBF-08C1-A5B3-BEAB57F4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94217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a[0].append(1)    </a:t>
            </a:r>
            <a:r>
              <a:rPr lang="ko-KR" altLang="en-US" sz="3200" dirty="0"/>
              <a:t>→   </a:t>
            </a:r>
            <a:r>
              <a:rPr lang="en-US" altLang="ko-KR" sz="3200" dirty="0"/>
              <a:t> 	</a:t>
            </a:r>
            <a:r>
              <a:rPr lang="ko-KR" altLang="en-US" sz="3200" dirty="0"/>
              <a:t>첫 번째</a:t>
            </a:r>
            <a:r>
              <a:rPr lang="en-US" altLang="ko-KR" sz="3200" dirty="0"/>
              <a:t> </a:t>
            </a:r>
            <a:r>
              <a:rPr lang="ko-KR" altLang="en-US" sz="3200" dirty="0"/>
              <a:t>리스트</a:t>
            </a:r>
            <a:r>
              <a:rPr lang="en-US" altLang="ko-KR" sz="3200" dirty="0"/>
              <a:t>(x)</a:t>
            </a:r>
            <a:r>
              <a:rPr lang="ko-KR" altLang="en-US" sz="3200" dirty="0"/>
              <a:t>에 </a:t>
            </a:r>
            <a:r>
              <a:rPr lang="en-US" altLang="ko-KR" sz="3200" dirty="0"/>
              <a:t>1</a:t>
            </a:r>
            <a:r>
              <a:rPr lang="ko-KR" altLang="en-US" sz="3200" dirty="0"/>
              <a:t>을 추가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26672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BD3AF-A4C2-E47B-A63D-F486409D29CD}"/>
              </a:ext>
            </a:extLst>
          </p:cNvPr>
          <p:cNvSpPr/>
          <p:nvPr/>
        </p:nvSpPr>
        <p:spPr>
          <a:xfrm>
            <a:off x="8244762" y="4408714"/>
            <a:ext cx="2695575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 </a:t>
            </a:r>
            <a:r>
              <a:rPr lang="en-US" altLang="ko-KR" sz="3200" b="1" dirty="0">
                <a:solidFill>
                  <a:srgbClr val="0070C0"/>
                </a:solidFill>
              </a:rPr>
              <a:t>[1]</a:t>
            </a:r>
            <a:r>
              <a:rPr lang="en-US" altLang="ko-KR" sz="3200" dirty="0"/>
              <a:t>, [], [] ]</a:t>
            </a:r>
            <a:endParaRPr lang="ko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C36BBD-52FB-589F-D739-FB80C8AE88BB}"/>
              </a:ext>
            </a:extLst>
          </p:cNvPr>
          <p:cNvSpPr/>
          <p:nvPr/>
        </p:nvSpPr>
        <p:spPr>
          <a:xfrm>
            <a:off x="7780174" y="3076317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82BCE3-FCCF-FF37-AFAD-22A9C1FD663D}"/>
              </a:ext>
            </a:extLst>
          </p:cNvPr>
          <p:cNvCxnSpPr>
            <a:cxnSpLocks/>
          </p:cNvCxnSpPr>
          <p:nvPr/>
        </p:nvCxnSpPr>
        <p:spPr>
          <a:xfrm>
            <a:off x="8444204" y="3900196"/>
            <a:ext cx="61582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DBE4C5-577A-1292-613A-2DC3FFD9E58C}"/>
              </a:ext>
            </a:extLst>
          </p:cNvPr>
          <p:cNvSpPr/>
          <p:nvPr/>
        </p:nvSpPr>
        <p:spPr>
          <a:xfrm>
            <a:off x="9008706" y="30763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y</a:t>
            </a:r>
            <a:endParaRPr lang="ko-KR" altLang="en-US" sz="3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FCBB6-46B6-016D-24F9-7A22A3736EF6}"/>
              </a:ext>
            </a:extLst>
          </p:cNvPr>
          <p:cNvCxnSpPr>
            <a:cxnSpLocks/>
          </p:cNvCxnSpPr>
          <p:nvPr/>
        </p:nvCxnSpPr>
        <p:spPr>
          <a:xfrm>
            <a:off x="9582539" y="3900196"/>
            <a:ext cx="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DC2E54-9B54-EE66-0E33-C593BE0F2EC1}"/>
              </a:ext>
            </a:extLst>
          </p:cNvPr>
          <p:cNvSpPr/>
          <p:nvPr/>
        </p:nvSpPr>
        <p:spPr>
          <a:xfrm>
            <a:off x="10268338" y="30763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z</a:t>
            </a:r>
            <a:endParaRPr lang="ko-KR" altLang="en-US" sz="3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6D6DBF-1431-B6DC-B934-95C6573235FE}"/>
              </a:ext>
            </a:extLst>
          </p:cNvPr>
          <p:cNvCxnSpPr>
            <a:cxnSpLocks/>
          </p:cNvCxnSpPr>
          <p:nvPr/>
        </p:nvCxnSpPr>
        <p:spPr>
          <a:xfrm flipH="1">
            <a:off x="10067730" y="3900196"/>
            <a:ext cx="774441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D579DD-2D61-C86D-E230-30BE6485F2BA}"/>
              </a:ext>
            </a:extLst>
          </p:cNvPr>
          <p:cNvSpPr/>
          <p:nvPr/>
        </p:nvSpPr>
        <p:spPr>
          <a:xfrm>
            <a:off x="2273171" y="4408714"/>
            <a:ext cx="2695575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[ </a:t>
            </a:r>
            <a:r>
              <a:rPr lang="en-US" altLang="ko-KR" sz="3200" b="1" dirty="0">
                <a:solidFill>
                  <a:srgbClr val="0070C0"/>
                </a:solidFill>
              </a:rPr>
              <a:t>[1], [1], [1]</a:t>
            </a:r>
            <a:r>
              <a:rPr lang="en-US" altLang="ko-KR" sz="3200" b="1" dirty="0">
                <a:solidFill>
                  <a:srgbClr val="FFC000"/>
                </a:solidFill>
              </a:rPr>
              <a:t> 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DCA09F-B8F2-66BF-C19B-355285BEBCA1}"/>
              </a:ext>
            </a:extLst>
          </p:cNvPr>
          <p:cNvSpPr/>
          <p:nvPr/>
        </p:nvSpPr>
        <p:spPr>
          <a:xfrm>
            <a:off x="1808583" y="3076317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3F9BD7-2A90-333A-2D31-CF6B8F54B6C2}"/>
              </a:ext>
            </a:extLst>
          </p:cNvPr>
          <p:cNvCxnSpPr>
            <a:cxnSpLocks/>
          </p:cNvCxnSpPr>
          <p:nvPr/>
        </p:nvCxnSpPr>
        <p:spPr>
          <a:xfrm>
            <a:off x="2472613" y="3900196"/>
            <a:ext cx="483636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F400EF-9618-837A-A70F-0EAA954040EB}"/>
              </a:ext>
            </a:extLst>
          </p:cNvPr>
          <p:cNvSpPr/>
          <p:nvPr/>
        </p:nvSpPr>
        <p:spPr>
          <a:xfrm>
            <a:off x="3037115" y="30763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E532AB-1A43-B7DB-4CC3-6452E8417E9F}"/>
              </a:ext>
            </a:extLst>
          </p:cNvPr>
          <p:cNvCxnSpPr>
            <a:cxnSpLocks/>
          </p:cNvCxnSpPr>
          <p:nvPr/>
        </p:nvCxnSpPr>
        <p:spPr>
          <a:xfrm>
            <a:off x="3610948" y="3900196"/>
            <a:ext cx="0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A904AB-8BE8-3E95-718B-77C583583DE9}"/>
              </a:ext>
            </a:extLst>
          </p:cNvPr>
          <p:cNvSpPr/>
          <p:nvPr/>
        </p:nvSpPr>
        <p:spPr>
          <a:xfrm>
            <a:off x="4296747" y="3076318"/>
            <a:ext cx="1147666" cy="70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x</a:t>
            </a:r>
            <a:endParaRPr lang="ko-KR" altLang="en-US" sz="3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5A4D297-9129-AAF5-FBE8-F3E16D99EBC8}"/>
              </a:ext>
            </a:extLst>
          </p:cNvPr>
          <p:cNvCxnSpPr>
            <a:cxnSpLocks/>
          </p:cNvCxnSpPr>
          <p:nvPr/>
        </p:nvCxnSpPr>
        <p:spPr>
          <a:xfrm flipH="1">
            <a:off x="4296747" y="3900196"/>
            <a:ext cx="573833" cy="105874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07FA5A2B-5CBF-08C1-A5B3-BEAB57F4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66225" cy="126898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a[0].append(1)    </a:t>
            </a:r>
            <a:r>
              <a:rPr lang="ko-KR" altLang="en-US" sz="3200" dirty="0"/>
              <a:t>→ </a:t>
            </a:r>
            <a:r>
              <a:rPr lang="en-US" altLang="ko-KR" sz="3200" dirty="0"/>
              <a:t>	</a:t>
            </a:r>
            <a:r>
              <a:rPr lang="ko-KR" altLang="en-US" sz="3200" dirty="0"/>
              <a:t>첫 번째</a:t>
            </a:r>
            <a:r>
              <a:rPr lang="en-US" altLang="ko-KR" sz="3200" dirty="0"/>
              <a:t> </a:t>
            </a:r>
            <a:r>
              <a:rPr lang="ko-KR" altLang="en-US" sz="3200" dirty="0"/>
              <a:t>리스트</a:t>
            </a:r>
            <a:r>
              <a:rPr lang="en-US" altLang="ko-KR" sz="3200" dirty="0"/>
              <a:t>(x)</a:t>
            </a:r>
            <a:r>
              <a:rPr lang="ko-KR" altLang="en-US" sz="3200" dirty="0"/>
              <a:t>에 </a:t>
            </a:r>
            <a:r>
              <a:rPr lang="en-US" altLang="ko-KR" sz="3200" dirty="0"/>
              <a:t>1</a:t>
            </a:r>
            <a:r>
              <a:rPr lang="ko-KR" altLang="en-US" sz="3200" dirty="0"/>
              <a:t>을 추가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222820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깊은 복사를 하려면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‘</a:t>
            </a:r>
            <a:r>
              <a:rPr lang="ko-KR" altLang="en-US" sz="3200" b="1" dirty="0">
                <a:solidFill>
                  <a:srgbClr val="92D050"/>
                </a:solidFill>
              </a:rPr>
              <a:t>직접 복사</a:t>
            </a:r>
            <a:r>
              <a:rPr lang="en-US" altLang="ko-KR" sz="3200" b="1" dirty="0">
                <a:solidFill>
                  <a:srgbClr val="92D050"/>
                </a:solidFill>
              </a:rPr>
              <a:t>’</a:t>
            </a:r>
            <a:r>
              <a:rPr lang="en-US" altLang="ko-KR" sz="3200" dirty="0">
                <a:solidFill>
                  <a:srgbClr val="92D050"/>
                </a:solidFill>
              </a:rPr>
              <a:t> </a:t>
            </a:r>
            <a:r>
              <a:rPr lang="ko-KR" altLang="en-US" sz="3200" dirty="0"/>
              <a:t>하면 된다</a:t>
            </a:r>
            <a:r>
              <a:rPr lang="en-US" altLang="ko-KR" sz="32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ACCFE-AB92-D0B3-0826-DB5B8C93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01" y="2946590"/>
            <a:ext cx="3363769" cy="29779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7E2E9D-2073-E623-FEC0-B463D74B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83" y="2946590"/>
            <a:ext cx="2533004" cy="11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25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1693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직접 복사하기 어렵다면 </a:t>
            </a:r>
            <a:r>
              <a:rPr lang="en-US" altLang="ko-KR" sz="3200" b="1" dirty="0" err="1">
                <a:solidFill>
                  <a:srgbClr val="92D050"/>
                </a:solidFill>
              </a:rPr>
              <a:t>deepcopy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함수</a:t>
            </a:r>
            <a:r>
              <a:rPr lang="ko-KR" altLang="en-US" sz="3200" dirty="0"/>
              <a:t>를 사용한다</a:t>
            </a:r>
            <a:r>
              <a:rPr lang="en-US" altLang="ko-KR" sz="3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1323B5-CCC0-7A81-942A-E3277826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93" y="2992772"/>
            <a:ext cx="3978641" cy="24656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88E68A-CA41-4B9E-8B35-A572F8FF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068" y="2992771"/>
            <a:ext cx="2386740" cy="11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50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얕은 복사 </a:t>
            </a:r>
            <a:r>
              <a:rPr lang="en-US" altLang="ko-KR" dirty="0"/>
              <a:t>vs </a:t>
            </a:r>
            <a:r>
              <a:rPr lang="ko-KR" altLang="en-US" dirty="0"/>
              <a:t>깊은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u="sng" dirty="0">
                <a:solidFill>
                  <a:srgbClr val="FFC000"/>
                </a:solidFill>
              </a:rPr>
              <a:t>1</a:t>
            </a:r>
            <a:r>
              <a:rPr lang="ko-KR" altLang="en-US" sz="3200" b="1" u="sng" dirty="0">
                <a:solidFill>
                  <a:srgbClr val="FFC000"/>
                </a:solidFill>
              </a:rPr>
              <a:t>차원 리스트</a:t>
            </a:r>
            <a:r>
              <a:rPr lang="ko-KR" altLang="en-US" sz="3200" dirty="0"/>
              <a:t>라면 </a:t>
            </a:r>
            <a:r>
              <a:rPr lang="ko-KR" altLang="en-US" sz="3200" b="1" dirty="0">
                <a:solidFill>
                  <a:srgbClr val="92D050"/>
                </a:solidFill>
              </a:rPr>
              <a:t>리스트 </a:t>
            </a:r>
            <a:r>
              <a:rPr lang="ko-KR" altLang="en-US" sz="3200" b="1" dirty="0" err="1">
                <a:solidFill>
                  <a:srgbClr val="92D050"/>
                </a:solidFill>
              </a:rPr>
              <a:t>슬라이싱</a:t>
            </a:r>
            <a:r>
              <a:rPr lang="ko-KR" altLang="en-US" sz="3200" dirty="0" err="1"/>
              <a:t>을</a:t>
            </a:r>
            <a:r>
              <a:rPr lang="ko-KR" altLang="en-US" sz="3200" dirty="0"/>
              <a:t> 활용하자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다차원 리스트면 내부에 있는 리스트는 또 얕은 복사로 복사한다</a:t>
            </a:r>
            <a:r>
              <a:rPr lang="en-US" altLang="ko-KR" sz="2400" dirty="0"/>
              <a:t>!)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63ED-E94E-0422-E8D7-D3FF1807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61" y="3480318"/>
            <a:ext cx="2826584" cy="2158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289B14-BF8A-2962-6C7B-3638D2AD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21" y="3938023"/>
            <a:ext cx="2807388" cy="12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62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너무 어려워요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1693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어려운 내용 맞아요</a:t>
            </a:r>
            <a:r>
              <a:rPr lang="en-US" altLang="ko-KR" sz="3200" dirty="0"/>
              <a:t>. </a:t>
            </a:r>
            <a:r>
              <a:rPr lang="ko-KR" altLang="en-US" sz="3200" dirty="0"/>
              <a:t>하지만 매우 중요한 내용이에요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이걸 모르면 문제를 풀 때 의도와 다르게</a:t>
            </a:r>
            <a:r>
              <a:rPr lang="en-US" altLang="ko-KR" sz="3200" dirty="0"/>
              <a:t> </a:t>
            </a:r>
            <a:r>
              <a:rPr lang="ko-KR" altLang="en-US" sz="3200" dirty="0"/>
              <a:t>데이터가 들어가고</a:t>
            </a:r>
            <a:r>
              <a:rPr lang="en-US" altLang="ko-KR" sz="3200" dirty="0"/>
              <a:t>, </a:t>
            </a:r>
            <a:r>
              <a:rPr lang="ko-KR" altLang="en-US" sz="3200" dirty="0"/>
              <a:t>바뀌고</a:t>
            </a:r>
            <a:r>
              <a:rPr lang="en-US" altLang="ko-KR" sz="3200" dirty="0"/>
              <a:t>, </a:t>
            </a:r>
            <a:r>
              <a:rPr lang="ko-KR" altLang="en-US" sz="3200" dirty="0"/>
              <a:t>지워질 수 있습니다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924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너무 어려워요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1693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결론만 딱 정리하자면</a:t>
            </a:r>
            <a:r>
              <a:rPr lang="en-US" altLang="ko-KR" sz="3200" dirty="0"/>
              <a:t>..</a:t>
            </a:r>
          </a:p>
          <a:p>
            <a:endParaRPr lang="en-US" altLang="ko-KR" sz="3200" dirty="0"/>
          </a:p>
          <a:p>
            <a:r>
              <a:rPr lang="en-US" altLang="ko-KR" sz="3200" dirty="0"/>
              <a:t>2</a:t>
            </a:r>
            <a:r>
              <a:rPr lang="ko-KR" altLang="en-US" sz="3200" dirty="0"/>
              <a:t>차원 이상의 리스트를 만들거나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리스트를</a:t>
            </a:r>
            <a:r>
              <a:rPr lang="en-US" altLang="ko-KR" sz="3200" dirty="0"/>
              <a:t> </a:t>
            </a:r>
            <a:r>
              <a:rPr lang="ko-KR" altLang="en-US" sz="3200" dirty="0"/>
              <a:t>복사할 때는</a:t>
            </a:r>
            <a:br>
              <a:rPr lang="en-US" altLang="ko-KR" sz="3200" dirty="0"/>
            </a:br>
            <a:r>
              <a:rPr lang="ko-KR" altLang="en-US" sz="3200" dirty="0"/>
              <a:t>빈 리스트를 만들어서 </a:t>
            </a:r>
            <a:r>
              <a:rPr lang="ko-KR" altLang="en-US" sz="3200" b="1" dirty="0">
                <a:solidFill>
                  <a:srgbClr val="92D050"/>
                </a:solidFill>
              </a:rPr>
              <a:t>직접 하나하나 넣자</a:t>
            </a:r>
            <a:r>
              <a:rPr lang="en-US" altLang="ko-KR" sz="3200" b="1" dirty="0">
                <a:solidFill>
                  <a:srgbClr val="92D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3674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D842-25C0-04BC-00EC-34DEDEF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자세하게 알고 싶어요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A06A1-E86C-6BA6-5752-5886F8FD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1693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파이썬 객체</a:t>
            </a:r>
            <a:r>
              <a:rPr lang="en-US" altLang="ko-KR" sz="2400" dirty="0"/>
              <a:t>(</a:t>
            </a:r>
            <a:r>
              <a:rPr lang="ko-KR" altLang="en-US" sz="2400" dirty="0"/>
              <a:t>데이터</a:t>
            </a:r>
            <a:r>
              <a:rPr lang="en-US" altLang="ko-KR" sz="2400" dirty="0"/>
              <a:t>)</a:t>
            </a:r>
            <a:r>
              <a:rPr lang="ko-KR" altLang="en-US" sz="3200" dirty="0"/>
              <a:t>는</a:t>
            </a:r>
            <a:r>
              <a:rPr lang="en-US" altLang="ko-KR" sz="3200" dirty="0"/>
              <a:t> </a:t>
            </a:r>
            <a:r>
              <a:rPr lang="en-US" altLang="ko-KR" sz="3200" b="1" dirty="0">
                <a:solidFill>
                  <a:srgbClr val="92D050"/>
                </a:solidFill>
              </a:rPr>
              <a:t>mutable</a:t>
            </a:r>
            <a:r>
              <a:rPr lang="en-US" altLang="ko-KR" sz="2400" dirty="0"/>
              <a:t>(</a:t>
            </a:r>
            <a:r>
              <a:rPr lang="ko-KR" altLang="en-US" sz="2400" dirty="0"/>
              <a:t>가변</a:t>
            </a:r>
            <a:r>
              <a:rPr lang="en-US" altLang="ko-KR" sz="2400" dirty="0"/>
              <a:t>)</a:t>
            </a:r>
            <a:r>
              <a:rPr lang="en-US" altLang="ko-KR" sz="3200" dirty="0"/>
              <a:t>, </a:t>
            </a:r>
            <a:r>
              <a:rPr lang="en-US" altLang="ko-KR" sz="3200" b="1" dirty="0">
                <a:solidFill>
                  <a:srgbClr val="92D050"/>
                </a:solidFill>
              </a:rPr>
              <a:t>immutable</a:t>
            </a:r>
            <a:r>
              <a:rPr lang="en-US" altLang="ko-KR" sz="2400" dirty="0"/>
              <a:t>(</a:t>
            </a:r>
            <a:r>
              <a:rPr lang="ko-KR" altLang="en-US" sz="2400" dirty="0"/>
              <a:t>불변</a:t>
            </a:r>
            <a:r>
              <a:rPr lang="en-US" altLang="ko-KR" sz="2400" dirty="0"/>
              <a:t>) </a:t>
            </a:r>
            <a:r>
              <a:rPr lang="ko-KR" altLang="en-US" sz="3200" dirty="0"/>
              <a:t>로 분류됩니다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mutable </a:t>
            </a:r>
            <a:r>
              <a:rPr lang="ko-KR" altLang="en-US" sz="3200" dirty="0"/>
              <a:t>객체는 얕은 복사를 하고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en-US" altLang="ko-KR" sz="3200" dirty="0"/>
              <a:t>immutable </a:t>
            </a:r>
            <a:r>
              <a:rPr lang="ko-KR" altLang="en-US" sz="3200" dirty="0"/>
              <a:t>객체는 깊은 복사를 합니다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>
                <a:hlinkClick r:id="rId2"/>
              </a:rPr>
              <a:t>https://blockdmask.tistory.com/576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09698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7EDC-EBA0-D858-5932-F088E8B7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5289-8041-CC69-8DC3-E85C79AF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847FB-3EA5-AB31-0CA0-1D3B3B85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list() </a:t>
            </a:r>
            <a:r>
              <a:rPr lang="ko-KR" altLang="en-US" sz="3200" b="1" dirty="0">
                <a:solidFill>
                  <a:srgbClr val="92D050"/>
                </a:solidFill>
              </a:rPr>
              <a:t>함수</a:t>
            </a:r>
            <a:r>
              <a:rPr lang="en-US" altLang="ko-KR" sz="3200" dirty="0"/>
              <a:t> + </a:t>
            </a:r>
            <a:r>
              <a:rPr lang="ko-KR" altLang="en-US" sz="3200" b="1" dirty="0">
                <a:solidFill>
                  <a:srgbClr val="92D050"/>
                </a:solidFill>
              </a:rPr>
              <a:t>여러 정수 입력 받기</a:t>
            </a:r>
            <a:br>
              <a:rPr lang="en-US" altLang="ko-KR" sz="3200" b="1" dirty="0">
                <a:solidFill>
                  <a:srgbClr val="92D050"/>
                </a:solidFill>
              </a:rPr>
            </a:br>
            <a:r>
              <a:rPr lang="ko-KR" altLang="en-US" sz="3200" b="1" dirty="0">
                <a:solidFill>
                  <a:srgbClr val="92D050"/>
                </a:solidFill>
              </a:rPr>
              <a:t>→ </a:t>
            </a:r>
            <a:r>
              <a:rPr lang="en-US" altLang="ko-KR" sz="3200" b="1" dirty="0">
                <a:solidFill>
                  <a:srgbClr val="92D050"/>
                </a:solidFill>
              </a:rPr>
              <a:t>list(</a:t>
            </a:r>
            <a:r>
              <a:rPr lang="en-US" altLang="ko-KR" sz="3200" b="1" dirty="0"/>
              <a:t>map(int, input().split()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2800" dirty="0"/>
          </a:p>
          <a:p>
            <a:r>
              <a:rPr lang="ko-KR" altLang="en-US" sz="2800" dirty="0"/>
              <a:t>여러 정수를 입력 받고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입력 받은 정수들로 하나의 리스트를 만든다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EA53E-682E-B4D9-DF2C-0F07B146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06" y="3429000"/>
            <a:ext cx="7275987" cy="1040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5DA717-8893-CEA5-DF31-5FDA7F0C89CB}"/>
              </a:ext>
            </a:extLst>
          </p:cNvPr>
          <p:cNvSpPr/>
          <p:nvPr/>
        </p:nvSpPr>
        <p:spPr>
          <a:xfrm>
            <a:off x="6228418" y="3949313"/>
            <a:ext cx="1450676" cy="436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01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2497-94AA-235C-9848-586E9B0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6AC24-FA33-3D1D-1AA6-2812B8A9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75640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리스트를 생성하면서 초기 데이터도 넣는 문법</a:t>
            </a:r>
            <a:endParaRPr lang="en-US" altLang="ko-KR" sz="3200" dirty="0"/>
          </a:p>
          <a:p>
            <a:r>
              <a:rPr lang="ko-KR" altLang="en-US" sz="3200" dirty="0"/>
              <a:t>리스트 안에 반복문을 작성한다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561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ADCD4-ED97-8D33-BCDB-85BFD697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CD452-660D-33D4-8845-647576DE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E6AFE-EBC6-F6BF-4216-3DB9590D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975640" cy="4526535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 </a:t>
            </a:r>
            <a:r>
              <a:rPr lang="en-US" altLang="ko-KR" sz="3200" b="1" dirty="0">
                <a:solidFill>
                  <a:schemeClr val="accent4"/>
                </a:solidFill>
              </a:rPr>
              <a:t>“</a:t>
            </a:r>
            <a:r>
              <a:rPr lang="ko-KR" altLang="en-US" sz="3200" b="1" dirty="0">
                <a:solidFill>
                  <a:schemeClr val="accent4"/>
                </a:solidFill>
              </a:rPr>
              <a:t>반복마다 넣을 데이터</a:t>
            </a:r>
            <a:r>
              <a:rPr lang="en-US" altLang="ko-KR" sz="3200" b="1" dirty="0">
                <a:solidFill>
                  <a:schemeClr val="accent4"/>
                </a:solidFill>
              </a:rPr>
              <a:t>”  </a:t>
            </a:r>
            <a:r>
              <a:rPr lang="en-US" altLang="ko-KR" sz="3200" b="1" dirty="0">
                <a:solidFill>
                  <a:srgbClr val="92D050"/>
                </a:solidFill>
              </a:rPr>
              <a:t>for  </a:t>
            </a:r>
            <a:r>
              <a:rPr lang="ko-KR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변수</a:t>
            </a:r>
            <a:r>
              <a:rPr lang="ko-KR" altLang="en-US" sz="3200" b="1" dirty="0">
                <a:solidFill>
                  <a:srgbClr val="92D050"/>
                </a:solidFill>
              </a:rPr>
              <a:t>  </a:t>
            </a:r>
            <a:r>
              <a:rPr lang="en-US" altLang="ko-KR" sz="3200" b="1" dirty="0">
                <a:solidFill>
                  <a:srgbClr val="92D050"/>
                </a:solidFill>
              </a:rPr>
              <a:t>in 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데이터그룹</a:t>
            </a:r>
            <a:r>
              <a:rPr lang="ko-KR" altLang="en-US" sz="3200" b="1" dirty="0">
                <a:solidFill>
                  <a:srgbClr val="92D050"/>
                </a:solidFill>
              </a:rPr>
              <a:t>  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26752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ADC6-6B5E-FE74-830B-181FBCD2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6B031-A4F1-933A-8132-A9D2569D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DDC8-763D-DE2B-658E-89B8DD60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5"/>
            <a:ext cx="9975640" cy="452653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ex) </a:t>
            </a:r>
            <a:r>
              <a:rPr lang="en-US" altLang="ko-KR" sz="2800" dirty="0"/>
              <a:t>False </a:t>
            </a:r>
            <a:r>
              <a:rPr lang="ko-KR" altLang="en-US" sz="2800" dirty="0"/>
              <a:t>가 </a:t>
            </a:r>
            <a:r>
              <a:rPr lang="en-US" altLang="ko-KR" sz="2800" dirty="0"/>
              <a:t>5</a:t>
            </a:r>
            <a:r>
              <a:rPr lang="ko-KR" altLang="en-US" sz="2800" dirty="0"/>
              <a:t>개 들어있는 리스트 생성하기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→ </a:t>
            </a:r>
            <a:r>
              <a:rPr lang="en-US" altLang="ko-KR" sz="2800" b="1" dirty="0">
                <a:solidFill>
                  <a:srgbClr val="92D050"/>
                </a:solidFill>
              </a:rPr>
              <a:t>[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4"/>
                </a:solidFill>
              </a:rPr>
              <a:t>False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for</a:t>
            </a:r>
            <a:r>
              <a:rPr lang="ko-KR" altLang="en-US" sz="2800" b="1" dirty="0"/>
              <a:t> </a:t>
            </a:r>
            <a:r>
              <a:rPr lang="en-US" altLang="ko-KR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_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in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range(5)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]</a:t>
            </a:r>
            <a:br>
              <a:rPr lang="en-US" altLang="ko-KR" sz="2800" b="1" dirty="0">
                <a:solidFill>
                  <a:srgbClr val="92D050"/>
                </a:solidFill>
              </a:rPr>
            </a:br>
            <a:br>
              <a:rPr lang="en-US" altLang="ko-KR" sz="2800" b="1" dirty="0">
                <a:solidFill>
                  <a:srgbClr val="92D050"/>
                </a:solidFill>
              </a:rPr>
            </a:br>
            <a:br>
              <a:rPr lang="en-US" altLang="ko-KR" sz="2800" b="1" dirty="0">
                <a:solidFill>
                  <a:srgbClr val="92D050"/>
                </a:solidFill>
              </a:rPr>
            </a:br>
            <a:r>
              <a:rPr lang="en-US" altLang="ko-KR" sz="3200" dirty="0"/>
              <a:t>ex) </a:t>
            </a: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5</a:t>
            </a:r>
            <a:r>
              <a:rPr lang="ko-KR" altLang="en-US" sz="2800" dirty="0"/>
              <a:t>까지 들어있는 리스트 생성하기</a:t>
            </a:r>
            <a:br>
              <a:rPr lang="en-US" altLang="ko-KR" sz="2800" dirty="0"/>
            </a:br>
            <a:r>
              <a:rPr lang="en-US" altLang="ko-KR" sz="2800" dirty="0"/>
              <a:t>	</a:t>
            </a:r>
            <a:r>
              <a:rPr lang="ko-KR" altLang="en-US" sz="2800" dirty="0"/>
              <a:t>→ </a:t>
            </a:r>
            <a:r>
              <a:rPr lang="en-US" altLang="ko-KR" sz="2800" b="1" dirty="0">
                <a:solidFill>
                  <a:srgbClr val="92D050"/>
                </a:solidFill>
              </a:rPr>
              <a:t>[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4"/>
                </a:solidFill>
              </a:rPr>
              <a:t>(i+1)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for</a:t>
            </a:r>
            <a:r>
              <a:rPr lang="ko-KR" altLang="en-US" sz="2800" b="1" dirty="0"/>
              <a:t> </a:t>
            </a:r>
            <a:r>
              <a:rPr lang="en-US" altLang="ko-KR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in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range(5)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rgbClr val="92D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99507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1D1E-E53A-A658-FF40-4902A3E1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99532-6383-4B7F-AA9D-DB1E3DFD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0896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행렬 덧셈 문제를 리스트 축약으로 입력 받아봅시다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20929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C32D-E1A3-125B-0753-BABE1A0D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42B8C06-0E5E-1C23-8A15-4DB70B59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17" y="1936382"/>
            <a:ext cx="9469712" cy="10186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6FFBFD-517D-467B-C6CE-482B0CE6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CEE8C-933F-A1D4-E9C4-C7DD1B60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636" y="5344518"/>
            <a:ext cx="9908965" cy="80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		</a:t>
            </a:r>
            <a:r>
              <a:rPr lang="ko-KR" altLang="en-US" sz="2800" dirty="0"/>
              <a:t>반복마다 넣을 데이터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BAE58B-956A-8BF6-D6E6-BC1E4B6F5229}"/>
              </a:ext>
            </a:extLst>
          </p:cNvPr>
          <p:cNvGrpSpPr/>
          <p:nvPr/>
        </p:nvGrpSpPr>
        <p:grpSpPr>
          <a:xfrm>
            <a:off x="1657271" y="4325870"/>
            <a:ext cx="9648904" cy="1018648"/>
            <a:chOff x="1657271" y="2248427"/>
            <a:chExt cx="9648904" cy="101864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200BA2-995F-1456-9D4D-8EA5271D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7271" y="2248427"/>
              <a:ext cx="9648904" cy="101864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8F8B95F-E676-F3D8-9BDD-25187FF97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71" t="9615"/>
            <a:stretch/>
          </p:blipFill>
          <p:spPr>
            <a:xfrm>
              <a:off x="1743075" y="2600902"/>
              <a:ext cx="9425678" cy="447737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B044FF-94E7-27E8-CEAF-4EB74970CADC}"/>
              </a:ext>
            </a:extLst>
          </p:cNvPr>
          <p:cNvSpPr/>
          <p:nvPr/>
        </p:nvSpPr>
        <p:spPr>
          <a:xfrm>
            <a:off x="2705100" y="4572993"/>
            <a:ext cx="5153025" cy="5530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B3DBC5-5F1E-0F29-DFF6-78E82AD7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71" y="1717946"/>
            <a:ext cx="9481258" cy="10186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C6811-4933-B14E-CE69-45C1DE999314}"/>
              </a:ext>
            </a:extLst>
          </p:cNvPr>
          <p:cNvSpPr/>
          <p:nvPr/>
        </p:nvSpPr>
        <p:spPr>
          <a:xfrm>
            <a:off x="3564294" y="2252904"/>
            <a:ext cx="4460033" cy="53029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33646E6-6D89-5452-B32C-9918883A2157}"/>
              </a:ext>
            </a:extLst>
          </p:cNvPr>
          <p:cNvSpPr txBox="1">
            <a:spLocks/>
          </p:cNvSpPr>
          <p:nvPr/>
        </p:nvSpPr>
        <p:spPr>
          <a:xfrm>
            <a:off x="1839636" y="2959438"/>
            <a:ext cx="9908965" cy="80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		</a:t>
            </a:r>
            <a:r>
              <a:rPr lang="ko-KR" altLang="en-US" sz="2800" dirty="0"/>
              <a:t>반복마다 넣을 데이터</a:t>
            </a:r>
            <a:endParaRPr lang="ko-KR" altLang="en-US" sz="3200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0F371C4-9773-7A7A-DD64-3276942C4557}"/>
              </a:ext>
            </a:extLst>
          </p:cNvPr>
          <p:cNvSpPr/>
          <p:nvPr/>
        </p:nvSpPr>
        <p:spPr>
          <a:xfrm>
            <a:off x="5306129" y="3652094"/>
            <a:ext cx="469641" cy="49644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007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B8CD-221C-9F79-A084-C3F78AED8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37A8A-00B9-0A7D-1E98-97247345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2D659-9E09-740F-79E1-63CA195A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9908965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 축약으로 만든 리스트를</a:t>
            </a:r>
            <a:br>
              <a:rPr lang="en-US" altLang="ko-KR" sz="3200" dirty="0"/>
            </a:br>
            <a:r>
              <a:rPr lang="ko-KR" altLang="en-US" sz="3200" dirty="0"/>
              <a:t>리스트 축약의 데이터로 다시 넣을 수 있습니다</a:t>
            </a:r>
            <a:r>
              <a:rPr lang="en-US" altLang="ko-KR" sz="3200" dirty="0"/>
              <a:t>.</a:t>
            </a:r>
          </a:p>
          <a:p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D4E13-F82B-9484-180F-A4B7505CB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77" y="3570565"/>
            <a:ext cx="9165323" cy="5156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D06285-D62B-433F-BBEE-FBAEADF3F383}"/>
              </a:ext>
            </a:extLst>
          </p:cNvPr>
          <p:cNvSpPr/>
          <p:nvPr/>
        </p:nvSpPr>
        <p:spPr>
          <a:xfrm>
            <a:off x="3295650" y="3551822"/>
            <a:ext cx="4143375" cy="5530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394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축약으로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처음에는 이해하기 어려울 수 있습니다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그래도 익숙해지면 나중에 정말 편해져요</a:t>
            </a:r>
            <a:r>
              <a:rPr lang="en-US" altLang="ko-KR" sz="3200" dirty="0"/>
              <a:t>!</a:t>
            </a:r>
          </a:p>
          <a:p>
            <a:r>
              <a:rPr lang="ko-KR" altLang="en-US" sz="3200" dirty="0"/>
              <a:t>리스트 축약은 반복문으로 데이터를 생성하기 때문에 </a:t>
            </a:r>
            <a:r>
              <a:rPr lang="ko-KR" altLang="en-US" sz="3200" b="1" dirty="0">
                <a:solidFill>
                  <a:srgbClr val="92D050"/>
                </a:solidFill>
              </a:rPr>
              <a:t>깊은 복사</a:t>
            </a:r>
            <a:r>
              <a:rPr lang="ko-KR" altLang="en-US" sz="3200" dirty="0"/>
              <a:t>하는 효과도 있어요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9147986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]</a:t>
            </a:r>
            <a:r>
              <a:rPr lang="en-US" altLang="ko-KR" sz="3200" dirty="0"/>
              <a:t> </a:t>
            </a:r>
            <a:r>
              <a:rPr lang="ko-KR" altLang="en-US" sz="3200" dirty="0"/>
              <a:t>대괄호 이용하기 </a:t>
            </a:r>
            <a:r>
              <a:rPr lang="en-US" altLang="ko-KR" sz="3200" dirty="0"/>
              <a:t>	: [1, 2, 3]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list()</a:t>
            </a:r>
            <a:r>
              <a:rPr lang="en-US" altLang="ko-KR" sz="3200" dirty="0"/>
              <a:t> </a:t>
            </a:r>
            <a:r>
              <a:rPr lang="ko-KR" altLang="en-US" sz="3200" dirty="0"/>
              <a:t>함수 이용하기</a:t>
            </a:r>
            <a:r>
              <a:rPr lang="en-US" altLang="ko-KR" sz="3200" dirty="0"/>
              <a:t>	: list()</a:t>
            </a:r>
            <a:r>
              <a:rPr lang="ko-KR" altLang="en-US" sz="3200" dirty="0"/>
              <a:t> 는 빈</a:t>
            </a:r>
            <a:r>
              <a:rPr lang="en-US" altLang="ko-KR" sz="3200" dirty="0"/>
              <a:t> </a:t>
            </a:r>
            <a:r>
              <a:rPr lang="ko-KR" altLang="en-US" sz="3200" dirty="0"/>
              <a:t>리스트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list(</a:t>
            </a:r>
            <a:r>
              <a:rPr lang="ko-KR" altLang="en-US" sz="3200" b="1" dirty="0">
                <a:solidFill>
                  <a:srgbClr val="92D050"/>
                </a:solidFill>
              </a:rPr>
              <a:t>데이터 그룹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  <a:r>
              <a:rPr lang="en-US" altLang="ko-KR" sz="3200" dirty="0"/>
              <a:t>		: </a:t>
            </a:r>
            <a:r>
              <a:rPr lang="ko-KR" altLang="en-US" sz="3200" dirty="0"/>
              <a:t>데이터 그룹 → 리스트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list(map(int, input().split()))</a:t>
            </a:r>
          </a:p>
          <a:p>
            <a:pPr marL="0" indent="0"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→ 정수 여러 개 입력 받아서 리스트로 만들기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3700136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336812" cy="392615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덧셈 </a:t>
            </a:r>
            <a:r>
              <a:rPr lang="en-US" altLang="ko-KR" sz="3200" dirty="0"/>
              <a:t>: 	</a:t>
            </a:r>
            <a:r>
              <a:rPr lang="en-US" altLang="ko-KR" sz="3200" b="1" dirty="0">
                <a:solidFill>
                  <a:srgbClr val="92D050"/>
                </a:solidFill>
              </a:rPr>
              <a:t>[1, 2, 3] + [4, 5]</a:t>
            </a:r>
            <a:r>
              <a:rPr lang="en-US" altLang="ko-KR" sz="3200" dirty="0"/>
              <a:t> 	= [1, 2, 3, 4 5]</a:t>
            </a:r>
          </a:p>
          <a:p>
            <a:r>
              <a:rPr lang="ko-KR" altLang="en-US" sz="3200" dirty="0"/>
              <a:t>곱셈 </a:t>
            </a:r>
            <a:r>
              <a:rPr lang="en-US" altLang="ko-KR" sz="3200" dirty="0"/>
              <a:t>:	</a:t>
            </a:r>
            <a:r>
              <a:rPr lang="en-US" altLang="ko-KR" sz="3200" b="1" dirty="0">
                <a:solidFill>
                  <a:srgbClr val="92D050"/>
                </a:solidFill>
              </a:rPr>
              <a:t>[False] * 3</a:t>
            </a:r>
            <a:r>
              <a:rPr lang="en-US" altLang="ko-KR" sz="3200" dirty="0"/>
              <a:t>		= [False,</a:t>
            </a:r>
            <a:r>
              <a:rPr lang="ko-KR" altLang="en-US" sz="3200" dirty="0"/>
              <a:t> </a:t>
            </a:r>
            <a:r>
              <a:rPr lang="en-US" altLang="ko-KR" sz="3200" dirty="0"/>
              <a:t>False,</a:t>
            </a:r>
            <a:r>
              <a:rPr lang="ko-KR" altLang="en-US" sz="3200" dirty="0"/>
              <a:t> </a:t>
            </a:r>
            <a:r>
              <a:rPr lang="en-US" altLang="ko-KR" sz="3200" dirty="0"/>
              <a:t>False]</a:t>
            </a:r>
          </a:p>
        </p:txBody>
      </p:sp>
    </p:spTree>
    <p:extLst>
      <p:ext uri="{BB962C8B-B14F-4D97-AF65-F5344CB8AC3E}">
        <p14:creationId xmlns:p14="http://schemas.microsoft.com/office/powerpoint/2010/main" val="249339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336812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=</a:t>
            </a:r>
            <a:r>
              <a:rPr lang="ko-KR" altLang="en-US" sz="3200" dirty="0"/>
              <a:t> </a:t>
            </a:r>
            <a:r>
              <a:rPr lang="en-US" altLang="ko-KR" sz="3200" dirty="0"/>
              <a:t>[</a:t>
            </a:r>
            <a:r>
              <a:rPr lang="ko-KR" altLang="en-US" sz="3200" dirty="0"/>
              <a:t> </a:t>
            </a:r>
            <a:r>
              <a:rPr lang="en-US" altLang="ko-KR" sz="3200" dirty="0"/>
              <a:t>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3,</a:t>
            </a:r>
            <a:r>
              <a:rPr lang="ko-KR" altLang="en-US" sz="3200" dirty="0"/>
              <a:t> </a:t>
            </a:r>
            <a:r>
              <a:rPr lang="en-US" altLang="ko-KR" sz="3200" dirty="0"/>
              <a:t>4]</a:t>
            </a:r>
          </a:p>
          <a:p>
            <a:r>
              <a:rPr lang="ko-KR" altLang="en-US" sz="3200" dirty="0"/>
              <a:t>읽기 </a:t>
            </a:r>
            <a:r>
              <a:rPr lang="en-US" altLang="ko-KR" sz="3200" dirty="0"/>
              <a:t>:  </a:t>
            </a:r>
            <a:r>
              <a:rPr lang="en-US" altLang="ko-KR" sz="3200" b="1" dirty="0">
                <a:solidFill>
                  <a:srgbClr val="92D050"/>
                </a:solidFill>
              </a:rPr>
              <a:t>A[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  <a:p>
            <a:r>
              <a:rPr lang="ko-KR" altLang="en-US" sz="3200" dirty="0"/>
              <a:t>수정 </a:t>
            </a:r>
            <a:r>
              <a:rPr lang="en-US" altLang="ko-KR" sz="3200" dirty="0"/>
              <a:t>:  </a:t>
            </a:r>
            <a:r>
              <a:rPr lang="en-US" altLang="ko-KR" sz="3200" b="1" dirty="0">
                <a:solidFill>
                  <a:srgbClr val="92D050"/>
                </a:solidFill>
              </a:rPr>
              <a:t>A[</a:t>
            </a:r>
            <a:r>
              <a:rPr lang="ko-KR" altLang="en-US" sz="3200" b="1" dirty="0">
                <a:solidFill>
                  <a:srgbClr val="92D050"/>
                </a:solidFill>
              </a:rPr>
              <a:t>인덱스</a:t>
            </a:r>
            <a:r>
              <a:rPr lang="en-US" altLang="ko-KR" sz="3200" b="1" dirty="0">
                <a:solidFill>
                  <a:srgbClr val="92D050"/>
                </a:solidFill>
              </a:rPr>
              <a:t>] = </a:t>
            </a:r>
            <a:r>
              <a:rPr lang="ko-KR" altLang="en-US" sz="3200" b="1" dirty="0">
                <a:solidFill>
                  <a:srgbClr val="92D050"/>
                </a:solidFill>
              </a:rPr>
              <a:t>바꿀 데이터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추가 </a:t>
            </a:r>
            <a:r>
              <a:rPr lang="en-US" altLang="ko-KR" sz="3200" dirty="0"/>
              <a:t>:  </a:t>
            </a:r>
            <a:r>
              <a:rPr lang="en-US" altLang="ko-KR" sz="3200" b="1" dirty="0" err="1">
                <a:solidFill>
                  <a:srgbClr val="92D050"/>
                </a:solidFill>
              </a:rPr>
              <a:t>A.append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데이터</a:t>
            </a:r>
            <a:r>
              <a:rPr lang="en-US" altLang="ko-KR" sz="3200" b="1" dirty="0">
                <a:solidFill>
                  <a:srgbClr val="92D050"/>
                </a:solidFill>
              </a:rPr>
              <a:t>)		</a:t>
            </a:r>
            <a:r>
              <a:rPr lang="en-US" altLang="ko-KR" sz="3200" dirty="0"/>
              <a:t># </a:t>
            </a:r>
            <a:r>
              <a:rPr lang="ko-KR" altLang="en-US" sz="3200" dirty="0"/>
              <a:t>맨</a:t>
            </a:r>
            <a:r>
              <a:rPr lang="en-US" altLang="ko-KR" sz="3200" dirty="0"/>
              <a:t> </a:t>
            </a:r>
            <a:r>
              <a:rPr lang="ko-KR" altLang="en-US" sz="3200" dirty="0"/>
              <a:t>뒤에 추가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ko-KR" altLang="en-US" sz="3200" dirty="0"/>
              <a:t>삭제 </a:t>
            </a:r>
            <a:r>
              <a:rPr lang="en-US" altLang="ko-KR" sz="3200" dirty="0"/>
              <a:t>:  </a:t>
            </a:r>
            <a:r>
              <a:rPr lang="en-US" altLang="ko-KR" sz="3200" b="1" dirty="0" err="1">
                <a:solidFill>
                  <a:srgbClr val="92D050"/>
                </a:solidFill>
              </a:rPr>
              <a:t>A.pop</a:t>
            </a:r>
            <a:r>
              <a:rPr lang="en-US" altLang="ko-KR" sz="3200" b="1" dirty="0">
                <a:solidFill>
                  <a:srgbClr val="92D050"/>
                </a:solidFill>
              </a:rPr>
              <a:t>()				</a:t>
            </a:r>
            <a:r>
              <a:rPr lang="en-US" altLang="ko-KR" sz="3200" dirty="0"/>
              <a:t># </a:t>
            </a:r>
            <a:r>
              <a:rPr lang="ko-KR" altLang="en-US" sz="3200" dirty="0"/>
              <a:t>맨</a:t>
            </a:r>
            <a:r>
              <a:rPr lang="en-US" altLang="ko-KR" sz="3200" dirty="0"/>
              <a:t> </a:t>
            </a:r>
            <a:r>
              <a:rPr lang="ko-KR" altLang="en-US" sz="3200" dirty="0"/>
              <a:t>뒤에 삭제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4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C162C-3A94-5D72-126F-4B33CB4A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2285C-C80B-E710-A09C-5099FBA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산술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582F1-3AE4-F91F-0C28-AB0F85C6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리스트와 리스트를 더할 수 있다</a:t>
            </a:r>
            <a:r>
              <a:rPr lang="en-US" altLang="ko-KR" sz="3200" dirty="0"/>
              <a:t>.</a:t>
            </a: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8F3674-2106-0914-470A-66CA1F54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53" y="3102547"/>
            <a:ext cx="314368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068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383882" cy="392615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=</a:t>
            </a:r>
            <a:r>
              <a:rPr lang="ko-KR" altLang="en-US" sz="3200" dirty="0"/>
              <a:t> </a:t>
            </a:r>
            <a:r>
              <a:rPr lang="en-US" altLang="ko-KR" sz="3200" dirty="0"/>
              <a:t>[1,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  <a:p>
            <a:r>
              <a:rPr lang="en-US" altLang="ko-KR" sz="3200" dirty="0"/>
              <a:t>1. </a:t>
            </a:r>
            <a:r>
              <a:rPr lang="ko-KR" altLang="en-US" sz="3200" dirty="0"/>
              <a:t>데이터 순회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for data in A: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print(data)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AD19F0-CB22-BAC9-04FB-046733A171A8}"/>
              </a:ext>
            </a:extLst>
          </p:cNvPr>
          <p:cNvSpPr txBox="1">
            <a:spLocks/>
          </p:cNvSpPr>
          <p:nvPr/>
        </p:nvSpPr>
        <p:spPr>
          <a:xfrm>
            <a:off x="5991760" y="2160016"/>
            <a:ext cx="438388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A</a:t>
            </a:r>
            <a:r>
              <a:rPr lang="ko-KR" altLang="en-US" sz="3200" dirty="0"/>
              <a:t> </a:t>
            </a:r>
            <a:r>
              <a:rPr lang="en-US" altLang="ko-KR" sz="3200" dirty="0"/>
              <a:t>=</a:t>
            </a:r>
            <a:r>
              <a:rPr lang="ko-KR" altLang="en-US" sz="3200" dirty="0"/>
              <a:t> </a:t>
            </a:r>
            <a:r>
              <a:rPr lang="en-US" altLang="ko-KR" sz="3200" dirty="0"/>
              <a:t>[1,</a:t>
            </a:r>
            <a:r>
              <a:rPr lang="ko-KR" altLang="en-US" sz="3200" dirty="0"/>
              <a:t> </a:t>
            </a:r>
            <a:r>
              <a:rPr lang="en-US" altLang="ko-KR" sz="3200" dirty="0"/>
              <a:t>2,</a:t>
            </a:r>
            <a:r>
              <a:rPr lang="ko-KR" altLang="en-US" sz="3200" dirty="0"/>
              <a:t> </a:t>
            </a:r>
            <a:r>
              <a:rPr lang="en-US" altLang="ko-KR" sz="3200" dirty="0"/>
              <a:t>3]</a:t>
            </a:r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인덱스 순회</a:t>
            </a:r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for </a:t>
            </a:r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 in range(</a:t>
            </a:r>
            <a:r>
              <a:rPr lang="en-US" altLang="ko-KR" sz="3200" b="1" dirty="0" err="1">
                <a:solidFill>
                  <a:srgbClr val="92D050"/>
                </a:solidFill>
              </a:rPr>
              <a:t>len</a:t>
            </a:r>
            <a:r>
              <a:rPr lang="en-US" altLang="ko-KR" sz="3200" b="1" dirty="0">
                <a:solidFill>
                  <a:srgbClr val="92D050"/>
                </a:solidFill>
              </a:rPr>
              <a:t>(A)):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print(A[</a:t>
            </a:r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016187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메소드 </a:t>
            </a:r>
            <a:r>
              <a:rPr lang="en-US" altLang="ko-KR" dirty="0"/>
              <a:t>/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383882" cy="4175470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92D050"/>
                </a:solidFill>
              </a:rPr>
              <a:t>len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max(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min(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sum(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AD19F0-CB22-BAC9-04FB-046733A171A8}"/>
              </a:ext>
            </a:extLst>
          </p:cNvPr>
          <p:cNvSpPr txBox="1">
            <a:spLocks/>
          </p:cNvSpPr>
          <p:nvPr/>
        </p:nvSpPr>
        <p:spPr>
          <a:xfrm>
            <a:off x="5991760" y="2160016"/>
            <a:ext cx="4383882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.sort()</a:t>
            </a:r>
          </a:p>
          <a:p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.count()</a:t>
            </a:r>
          </a:p>
          <a:p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.reverse()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b="1" dirty="0">
                <a:solidFill>
                  <a:srgbClr val="92D050"/>
                </a:solidFill>
              </a:rPr>
              <a:t>sorted(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reversed(</a:t>
            </a:r>
            <a:r>
              <a:rPr lang="ko-KR" altLang="en-US" sz="3200" dirty="0"/>
              <a:t>리스트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99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2</a:t>
            </a:r>
            <a:r>
              <a:rPr lang="ko-KR" altLang="en-US" dirty="0"/>
              <a:t>차원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383882" cy="4175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[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[1, 2, 3],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[4, 5, 6],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	[7, 8, 9],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AD19F0-CB22-BAC9-04FB-046733A171A8}"/>
              </a:ext>
            </a:extLst>
          </p:cNvPr>
          <p:cNvSpPr txBox="1">
            <a:spLocks/>
          </p:cNvSpPr>
          <p:nvPr/>
        </p:nvSpPr>
        <p:spPr>
          <a:xfrm>
            <a:off x="5991760" y="2160016"/>
            <a:ext cx="4383882" cy="424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err="1">
                <a:solidFill>
                  <a:srgbClr val="92D050"/>
                </a:solidFill>
              </a:rPr>
              <a:t>i</a:t>
            </a:r>
            <a:r>
              <a:rPr lang="en-US" altLang="ko-KR" sz="3200" b="1" dirty="0">
                <a:solidFill>
                  <a:srgbClr val="92D050"/>
                </a:solidFill>
              </a:rPr>
              <a:t> </a:t>
            </a:r>
            <a:r>
              <a:rPr lang="ko-KR" altLang="en-US" sz="3200" b="1" dirty="0">
                <a:solidFill>
                  <a:srgbClr val="92D050"/>
                </a:solidFill>
              </a:rPr>
              <a:t>→ 가로 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바깥 반복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r>
              <a:rPr lang="en-US" altLang="ko-KR" sz="3200" b="1" dirty="0">
                <a:solidFill>
                  <a:srgbClr val="92D050"/>
                </a:solidFill>
              </a:rPr>
              <a:t>j </a:t>
            </a:r>
            <a:r>
              <a:rPr lang="ko-KR" altLang="en-US" sz="3200" b="1" dirty="0">
                <a:solidFill>
                  <a:srgbClr val="92D050"/>
                </a:solidFill>
              </a:rPr>
              <a:t>→ 세로 </a:t>
            </a:r>
            <a:r>
              <a:rPr lang="en-US" altLang="ko-KR" sz="3200" b="1" dirty="0">
                <a:solidFill>
                  <a:srgbClr val="92D050"/>
                </a:solidFill>
              </a:rPr>
              <a:t>(</a:t>
            </a:r>
            <a:r>
              <a:rPr lang="ko-KR" altLang="en-US" sz="3200" b="1" dirty="0">
                <a:solidFill>
                  <a:srgbClr val="92D050"/>
                </a:solidFill>
              </a:rPr>
              <a:t>안쪽 반복</a:t>
            </a:r>
            <a:r>
              <a:rPr lang="en-US" altLang="ko-KR" sz="3200" b="1" dirty="0">
                <a:solidFill>
                  <a:srgbClr val="92D050"/>
                </a:solidFill>
              </a:rPr>
              <a:t>)</a:t>
            </a:r>
          </a:p>
          <a:p>
            <a:endParaRPr lang="en-US" altLang="ko-KR" sz="3200" b="1" dirty="0">
              <a:solidFill>
                <a:srgbClr val="92D050"/>
              </a:solidFill>
            </a:endParaRPr>
          </a:p>
          <a:p>
            <a:r>
              <a:rPr lang="en-US" altLang="ko-KR" sz="3200" dirty="0"/>
              <a:t>[0][1] = 2</a:t>
            </a:r>
          </a:p>
          <a:p>
            <a:r>
              <a:rPr lang="en-US" altLang="ko-KR" sz="3200" dirty="0"/>
              <a:t>[2][0] = 7</a:t>
            </a:r>
          </a:p>
        </p:txBody>
      </p:sp>
    </p:spTree>
    <p:extLst>
      <p:ext uri="{BB962C8B-B14F-4D97-AF65-F5344CB8AC3E}">
        <p14:creationId xmlns:p14="http://schemas.microsoft.com/office/powerpoint/2010/main" val="15160609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얕은 복사</a:t>
            </a:r>
            <a:r>
              <a:rPr lang="en-US" altLang="ko-KR" dirty="0"/>
              <a:t>, </a:t>
            </a:r>
            <a:r>
              <a:rPr lang="ko-KR" altLang="en-US" dirty="0"/>
              <a:t>깊은 복사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EDCFE2E-7D52-D854-7A8F-05B9B9096A8E}"/>
              </a:ext>
            </a:extLst>
          </p:cNvPr>
          <p:cNvSpPr txBox="1">
            <a:spLocks/>
          </p:cNvSpPr>
          <p:nvPr/>
        </p:nvSpPr>
        <p:spPr>
          <a:xfrm>
            <a:off x="1587710" y="2160275"/>
            <a:ext cx="10336812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얕은 복사 </a:t>
            </a:r>
            <a:r>
              <a:rPr lang="en-US" altLang="ko-KR" sz="3200" dirty="0"/>
              <a:t>: </a:t>
            </a:r>
            <a:r>
              <a:rPr lang="ko-KR" altLang="en-US" sz="3200" dirty="0"/>
              <a:t>데이터 그룹의 참조만 복사</a:t>
            </a:r>
            <a:endParaRPr lang="en-US" altLang="ko-KR" sz="3200" dirty="0"/>
          </a:p>
          <a:p>
            <a:r>
              <a:rPr lang="ko-KR" altLang="en-US" sz="3200" b="1" dirty="0">
                <a:solidFill>
                  <a:srgbClr val="92D050"/>
                </a:solidFill>
              </a:rPr>
              <a:t>깊은 복사 </a:t>
            </a:r>
            <a:r>
              <a:rPr lang="en-US" altLang="ko-KR" sz="3200" b="1" dirty="0">
                <a:solidFill>
                  <a:srgbClr val="92D050"/>
                </a:solidFill>
              </a:rPr>
              <a:t>: </a:t>
            </a:r>
            <a:r>
              <a:rPr lang="ko-KR" altLang="en-US" sz="3200" b="1" dirty="0">
                <a:solidFill>
                  <a:srgbClr val="92D050"/>
                </a:solidFill>
              </a:rPr>
              <a:t>데이터 그룹 속 모든 데이터 복사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597061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  <a:r>
              <a:rPr lang="en-US" altLang="ko-KR" dirty="0"/>
              <a:t>– </a:t>
            </a:r>
            <a:r>
              <a:rPr lang="ko-KR" altLang="en-US" dirty="0"/>
              <a:t>리스트 축약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</a:rPr>
              <a:t>[  </a:t>
            </a:r>
            <a:r>
              <a:rPr lang="en-US" altLang="ko-KR" sz="3200" b="1" dirty="0">
                <a:solidFill>
                  <a:schemeClr val="accent4"/>
                </a:solidFill>
              </a:rPr>
              <a:t>“</a:t>
            </a:r>
            <a:r>
              <a:rPr lang="ko-KR" altLang="en-US" sz="3200" b="1" dirty="0">
                <a:solidFill>
                  <a:schemeClr val="accent4"/>
                </a:solidFill>
              </a:rPr>
              <a:t>반복마다 넣을 데이터</a:t>
            </a:r>
            <a:r>
              <a:rPr lang="en-US" altLang="ko-KR" sz="3200" b="1" dirty="0">
                <a:solidFill>
                  <a:schemeClr val="accent4"/>
                </a:solidFill>
              </a:rPr>
              <a:t>”  </a:t>
            </a:r>
            <a:r>
              <a:rPr lang="en-US" altLang="ko-KR" sz="3200" b="1" dirty="0">
                <a:solidFill>
                  <a:srgbClr val="92D050"/>
                </a:solidFill>
              </a:rPr>
              <a:t>for  </a:t>
            </a:r>
            <a:r>
              <a:rPr lang="ko-KR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변수</a:t>
            </a:r>
            <a:r>
              <a:rPr lang="ko-KR" altLang="en-US" sz="3200" b="1" dirty="0">
                <a:solidFill>
                  <a:srgbClr val="92D050"/>
                </a:solidFill>
              </a:rPr>
              <a:t>  </a:t>
            </a:r>
            <a:r>
              <a:rPr lang="en-US" altLang="ko-KR" sz="3200" b="1" dirty="0">
                <a:solidFill>
                  <a:srgbClr val="92D050"/>
                </a:solidFill>
              </a:rPr>
              <a:t>in  </a:t>
            </a:r>
            <a:r>
              <a:rPr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데이터그룹</a:t>
            </a:r>
            <a:r>
              <a:rPr lang="ko-KR" altLang="en-US" sz="3200" b="1" dirty="0">
                <a:solidFill>
                  <a:srgbClr val="92D050"/>
                </a:solidFill>
              </a:rPr>
              <a:t>  </a:t>
            </a:r>
            <a:r>
              <a:rPr lang="en-US" altLang="ko-KR" sz="3200" b="1" dirty="0">
                <a:solidFill>
                  <a:srgbClr val="92D05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6034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강의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  <a:hlinkClick r:id="rId2"/>
              </a:rPr>
              <a:t>https://www.acmicpc.net/problem/10807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EDFAD1-A42E-41FC-13F1-9BA48248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648" y="2920000"/>
            <a:ext cx="2229161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B1E571-1864-2897-C120-310E1E327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48" y="3711593"/>
            <a:ext cx="6697010" cy="124794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CBE2C2C-A2FE-F64D-C97F-01586DF9432F}"/>
              </a:ext>
            </a:extLst>
          </p:cNvPr>
          <p:cNvSpPr txBox="1">
            <a:spLocks/>
          </p:cNvSpPr>
          <p:nvPr/>
        </p:nvSpPr>
        <p:spPr>
          <a:xfrm>
            <a:off x="1587710" y="5113776"/>
            <a:ext cx="10336812" cy="159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리스트를 순회하면서 </a:t>
            </a:r>
            <a:r>
              <a:rPr lang="en-US" altLang="ko-KR" sz="3200" dirty="0"/>
              <a:t>v </a:t>
            </a:r>
            <a:r>
              <a:rPr lang="ko-KR" altLang="en-US" sz="3200" dirty="0"/>
              <a:t>를 발견할 때마다 </a:t>
            </a:r>
            <a:r>
              <a:rPr lang="en-US" altLang="ko-KR" sz="3200" dirty="0"/>
              <a:t>count</a:t>
            </a:r>
            <a:r>
              <a:rPr lang="ko-KR" altLang="en-US" sz="3200" dirty="0"/>
              <a:t>를 증가시킨다</a:t>
            </a:r>
            <a:r>
              <a:rPr lang="en-US" altLang="ko-KR" sz="3200" dirty="0"/>
              <a:t>. count </a:t>
            </a:r>
            <a:r>
              <a:rPr lang="ko-KR" altLang="en-US" sz="3200" dirty="0"/>
              <a:t>함수를 사용해서 풀어도 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6471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강의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정답코드</a:t>
            </a:r>
            <a:endParaRPr lang="en-US" altLang="ko-KR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45E6F-7CAA-8E42-2ED3-5AF87484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16" y="2942644"/>
            <a:ext cx="5912831" cy="17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08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강의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92D050"/>
                </a:solidFill>
                <a:hlinkClick r:id="rId2"/>
              </a:rPr>
              <a:t>https://www.acmicpc.net/problem/5597</a:t>
            </a:r>
            <a:endParaRPr lang="en-US" altLang="ko-KR" sz="3200" b="1" dirty="0">
              <a:solidFill>
                <a:srgbClr val="92D050"/>
              </a:solidFill>
            </a:endParaRPr>
          </a:p>
          <a:p>
            <a:endParaRPr lang="en-US" altLang="ko-KR" sz="3200" b="1" dirty="0">
              <a:solidFill>
                <a:srgbClr val="92D05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0348AF-78F7-6719-46A4-7406B432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567" y="3999082"/>
            <a:ext cx="8922975" cy="1678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9026C-52F4-AE1E-A944-4C8607E0B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567" y="3149425"/>
            <a:ext cx="2800756" cy="6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58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강의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30</a:t>
            </a:r>
            <a:r>
              <a:rPr lang="ko-KR" altLang="en-US" sz="3200" dirty="0"/>
              <a:t>명 학생의 과제 제출 여부를 </a:t>
            </a:r>
            <a:r>
              <a:rPr lang="en-US" altLang="ko-KR" sz="3200" dirty="0"/>
              <a:t>True, False </a:t>
            </a:r>
            <a:r>
              <a:rPr lang="ko-KR" altLang="en-US" sz="3200" dirty="0"/>
              <a:t>리스트로 저장해보자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b="1" dirty="0">
                <a:solidFill>
                  <a:srgbClr val="92D050"/>
                </a:solidFill>
              </a:rPr>
              <a:t>[False] * 31 </a:t>
            </a:r>
            <a:r>
              <a:rPr lang="ko-KR" altLang="en-US" sz="3200" dirty="0"/>
              <a:t>로 만들면 문제를 풀 때 더 편하다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en-US" altLang="ko-KR" sz="2400" dirty="0"/>
              <a:t>(30</a:t>
            </a:r>
            <a:r>
              <a:rPr lang="ko-KR" altLang="en-US" sz="2400" dirty="0"/>
              <a:t>명인데 </a:t>
            </a:r>
            <a:r>
              <a:rPr lang="en-US" altLang="ko-KR" sz="2400" dirty="0"/>
              <a:t>31</a:t>
            </a:r>
            <a:r>
              <a:rPr lang="ko-KR" altLang="en-US" sz="2400" dirty="0"/>
              <a:t>로 만든 이유는 인덱스가 </a:t>
            </a:r>
            <a:r>
              <a:rPr lang="en-US" altLang="ko-KR" sz="2400" dirty="0"/>
              <a:t>0</a:t>
            </a:r>
            <a:r>
              <a:rPr lang="ko-KR" altLang="en-US" sz="2400" dirty="0"/>
              <a:t>부터 시작하기 때문이다</a:t>
            </a:r>
            <a:r>
              <a:rPr lang="en-US" altLang="ko-KR" sz="2400" dirty="0"/>
              <a:t>.)</a:t>
            </a:r>
            <a:br>
              <a:rPr lang="en-US" altLang="ko-KR" sz="2400" dirty="0"/>
            </a:br>
            <a:r>
              <a:rPr lang="en-US" altLang="ko-KR" sz="2400" dirty="0"/>
              <a:t>(False</a:t>
            </a:r>
            <a:r>
              <a:rPr lang="ko-KR" altLang="en-US" sz="2400" dirty="0"/>
              <a:t>는 깊은 복사되는 데이터이므로 </a:t>
            </a:r>
            <a:r>
              <a:rPr lang="en-US" altLang="ko-KR" sz="2400" dirty="0"/>
              <a:t>* </a:t>
            </a:r>
            <a:r>
              <a:rPr lang="ko-KR" altLang="en-US" sz="2400" dirty="0"/>
              <a:t>연산자로 만들어도 된다</a:t>
            </a:r>
            <a:r>
              <a:rPr lang="en-US" altLang="ko-KR" sz="2400" dirty="0"/>
              <a:t>.)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8171142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강의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28</a:t>
            </a:r>
            <a:r>
              <a:rPr lang="ko-KR" altLang="en-US" sz="3200" dirty="0"/>
              <a:t>명의 학생 번호를 입력 받을 때 리스트에서</a:t>
            </a:r>
            <a:br>
              <a:rPr lang="en-US" altLang="ko-KR" sz="3200" dirty="0"/>
            </a:br>
            <a:r>
              <a:rPr lang="ko-KR" altLang="en-US" sz="3200" dirty="0"/>
              <a:t>해당 학생 번호의 인덱스 값을 </a:t>
            </a:r>
            <a:r>
              <a:rPr lang="en-US" altLang="ko-KR" sz="3200" dirty="0"/>
              <a:t>True</a:t>
            </a:r>
            <a:r>
              <a:rPr lang="ko-KR" altLang="en-US" sz="3200" dirty="0"/>
              <a:t>로 바꿔준다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모든 입력을 받은 뒤</a:t>
            </a:r>
            <a:r>
              <a:rPr lang="en-US" altLang="ko-KR" sz="3200" dirty="0"/>
              <a:t>, </a:t>
            </a:r>
            <a:r>
              <a:rPr lang="ko-KR" altLang="en-US" sz="3200" dirty="0"/>
              <a:t>리스트를 인덱스 </a:t>
            </a:r>
            <a:r>
              <a:rPr lang="en-US" altLang="ko-KR" sz="3200" dirty="0"/>
              <a:t>1</a:t>
            </a:r>
            <a:r>
              <a:rPr lang="ko-KR" altLang="en-US" sz="3200" dirty="0"/>
              <a:t>부터 차례대로 순회하면서 과제 제출 여부가 </a:t>
            </a:r>
            <a:r>
              <a:rPr lang="en-US" altLang="ko-KR" sz="3200" dirty="0"/>
              <a:t>False</a:t>
            </a:r>
            <a:r>
              <a:rPr lang="ko-KR" altLang="en-US" sz="3200" dirty="0"/>
              <a:t>인 번호를 순서대로 출력하자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715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96F9-3EC7-1E45-51E0-853D53B4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71FD8-2D1B-962A-59CB-A2C182B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산술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CA050-1977-2DAC-C86E-A90DFC34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리스트에 </a:t>
            </a:r>
            <a:r>
              <a:rPr lang="ko-KR" altLang="en-US" sz="3200" b="1" dirty="0">
                <a:solidFill>
                  <a:srgbClr val="92D050"/>
                </a:solidFill>
              </a:rPr>
              <a:t>정수</a:t>
            </a:r>
            <a:r>
              <a:rPr lang="ko-KR" altLang="en-US" sz="3200" dirty="0"/>
              <a:t>를 곱할 수 있다</a:t>
            </a:r>
            <a:r>
              <a:rPr lang="en-US" altLang="ko-KR" sz="3200" dirty="0"/>
              <a:t>.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A1862A-3227-FCFE-6EE6-E38063AB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41" y="3042904"/>
            <a:ext cx="8078327" cy="1238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CFD6AD-783B-99DD-C329-C8C2CD2A6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41" y="4460797"/>
            <a:ext cx="191479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260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강의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정답 코드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C6D98-7633-D4DD-ED19-0C809359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88" y="2834470"/>
            <a:ext cx="575390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9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B3838-C182-69B7-7EF3-69846FFC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D3550-CB31-9A7F-906F-BCA4D3DD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448780" cy="4418066"/>
          </a:xfrm>
        </p:spPr>
        <p:txBody>
          <a:bodyPr/>
          <a:lstStyle/>
          <a:p>
            <a:r>
              <a:rPr lang="en-US" altLang="ko-KR" dirty="0"/>
              <a:t>10818	</a:t>
            </a:r>
            <a:r>
              <a:rPr lang="ko-KR" altLang="en-US" dirty="0"/>
              <a:t>최소 최대</a:t>
            </a:r>
            <a:r>
              <a:rPr lang="en-US" altLang="ko-KR" dirty="0"/>
              <a:t>		(</a:t>
            </a:r>
            <a:r>
              <a:rPr lang="ko-KR" altLang="en-US" dirty="0"/>
              <a:t>여러 정수 입력 </a:t>
            </a:r>
            <a:r>
              <a:rPr lang="en-US" altLang="ko-KR" dirty="0"/>
              <a:t>+ </a:t>
            </a:r>
            <a:r>
              <a:rPr lang="ko-KR" altLang="en-US" dirty="0"/>
              <a:t>리스트</a:t>
            </a:r>
            <a:r>
              <a:rPr lang="en-US" altLang="ko-KR" dirty="0"/>
              <a:t>, min /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10813	</a:t>
            </a:r>
            <a:r>
              <a:rPr lang="ko-KR" altLang="en-US" dirty="0"/>
              <a:t>공 바꾸기</a:t>
            </a:r>
            <a:r>
              <a:rPr lang="en-US" altLang="ko-KR" dirty="0"/>
              <a:t>		(</a:t>
            </a:r>
            <a:r>
              <a:rPr lang="ko-KR" altLang="en-US" dirty="0"/>
              <a:t>리스트 생성</a:t>
            </a:r>
            <a:r>
              <a:rPr lang="en-US" altLang="ko-KR" dirty="0"/>
              <a:t>, </a:t>
            </a:r>
            <a:r>
              <a:rPr lang="ko-KR" altLang="en-US" dirty="0"/>
              <a:t>리스트 읽기</a:t>
            </a:r>
            <a:r>
              <a:rPr lang="en-US" altLang="ko-KR" dirty="0"/>
              <a:t>, </a:t>
            </a:r>
            <a:r>
              <a:rPr lang="ko-KR" altLang="en-US" dirty="0"/>
              <a:t>리스트 쓰기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2562		</a:t>
            </a:r>
            <a:r>
              <a:rPr lang="ko-KR" altLang="en-US" dirty="0"/>
              <a:t>최댓값</a:t>
            </a:r>
            <a:r>
              <a:rPr lang="en-US" altLang="ko-KR" dirty="0"/>
              <a:t>			(</a:t>
            </a:r>
            <a:r>
              <a:rPr lang="ko-KR" altLang="en-US" dirty="0"/>
              <a:t>리스트 생성</a:t>
            </a:r>
            <a:r>
              <a:rPr lang="en-US" altLang="ko-KR" dirty="0"/>
              <a:t>, </a:t>
            </a:r>
            <a:r>
              <a:rPr lang="ko-KR" altLang="en-US" dirty="0"/>
              <a:t>리스트 순회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92D050"/>
                </a:solidFill>
              </a:rPr>
              <a:t>index()</a:t>
            </a:r>
            <a:r>
              <a:rPr lang="ko-KR" altLang="en-US" b="1" dirty="0">
                <a:solidFill>
                  <a:srgbClr val="92D050"/>
                </a:solidFill>
              </a:rPr>
              <a:t>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3052	</a:t>
            </a:r>
            <a:r>
              <a:rPr lang="ko-KR" altLang="en-US" dirty="0"/>
              <a:t>나머지</a:t>
            </a:r>
            <a:r>
              <a:rPr lang="en-US" altLang="ko-KR" dirty="0"/>
              <a:t>			(</a:t>
            </a:r>
            <a:r>
              <a:rPr lang="ko-KR" altLang="en-US" dirty="0"/>
              <a:t>리스트 생성</a:t>
            </a:r>
            <a:r>
              <a:rPr lang="en-US" altLang="ko-KR" dirty="0"/>
              <a:t>, </a:t>
            </a:r>
            <a:r>
              <a:rPr lang="ko-KR" altLang="en-US" dirty="0"/>
              <a:t>리스트 순회 </a:t>
            </a:r>
            <a:r>
              <a:rPr lang="en-US" altLang="ko-KR" dirty="0"/>
              <a:t>or </a:t>
            </a:r>
            <a:r>
              <a:rPr lang="en-US" altLang="ko-KR" b="1" dirty="0">
                <a:solidFill>
                  <a:srgbClr val="92D050"/>
                </a:solidFill>
              </a:rPr>
              <a:t>in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92D050"/>
                </a:solidFill>
              </a:rPr>
              <a:t>연산자</a:t>
            </a:r>
            <a:r>
              <a:rPr lang="ko-KR" altLang="en-US" dirty="0"/>
              <a:t> 복습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92D050"/>
                </a:solidFill>
              </a:rPr>
              <a:t>10811</a:t>
            </a:r>
            <a:r>
              <a:rPr lang="en-US" altLang="ko-KR" dirty="0"/>
              <a:t>	</a:t>
            </a:r>
            <a:r>
              <a:rPr lang="ko-KR" altLang="en-US" b="1" dirty="0">
                <a:solidFill>
                  <a:srgbClr val="92D050"/>
                </a:solidFill>
              </a:rPr>
              <a:t>바구니 뒤집기 </a:t>
            </a:r>
            <a:r>
              <a:rPr lang="en-US" altLang="ko-KR" dirty="0"/>
              <a:t>		(</a:t>
            </a:r>
            <a:r>
              <a:rPr lang="ko-KR" altLang="en-US" dirty="0"/>
              <a:t>리스트 생성</a:t>
            </a:r>
            <a:r>
              <a:rPr lang="en-US" altLang="ko-KR" dirty="0"/>
              <a:t>, </a:t>
            </a:r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순회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2566		</a:t>
            </a:r>
            <a:r>
              <a:rPr lang="ko-KR" altLang="en-US" dirty="0"/>
              <a:t>최댓값</a:t>
            </a:r>
            <a:r>
              <a:rPr lang="en-US" altLang="ko-KR" dirty="0"/>
              <a:t>			(2</a:t>
            </a:r>
            <a:r>
              <a:rPr lang="ko-KR" altLang="en-US" dirty="0"/>
              <a:t>차원 리스트 생성</a:t>
            </a:r>
            <a:r>
              <a:rPr lang="en-US" altLang="ko-KR" dirty="0"/>
              <a:t>, 2</a:t>
            </a:r>
            <a:r>
              <a:rPr lang="ko-KR" altLang="en-US" dirty="0"/>
              <a:t>차원 리스트 순회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10798	</a:t>
            </a:r>
            <a:r>
              <a:rPr lang="ko-KR" altLang="en-US" dirty="0"/>
              <a:t>세로읽기</a:t>
            </a:r>
            <a:r>
              <a:rPr lang="en-US" altLang="ko-KR" dirty="0"/>
              <a:t>		(</a:t>
            </a:r>
            <a:r>
              <a:rPr lang="ko-KR" altLang="en-US" dirty="0"/>
              <a:t>문자열과 리스트 생성</a:t>
            </a:r>
            <a:r>
              <a:rPr lang="en-US" altLang="ko-KR" dirty="0"/>
              <a:t>, 2</a:t>
            </a:r>
            <a:r>
              <a:rPr lang="ko-KR" altLang="en-US" dirty="0"/>
              <a:t>차원 리스트 순회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92D050"/>
                </a:solidFill>
              </a:rPr>
              <a:t>2563</a:t>
            </a:r>
            <a:r>
              <a:rPr lang="en-US" altLang="ko-KR" dirty="0"/>
              <a:t>	</a:t>
            </a:r>
            <a:r>
              <a:rPr lang="ko-KR" altLang="en-US" b="1" dirty="0">
                <a:solidFill>
                  <a:srgbClr val="92D050"/>
                </a:solidFill>
              </a:rPr>
              <a:t>색종이</a:t>
            </a:r>
            <a:r>
              <a:rPr lang="en-US" altLang="ko-KR" dirty="0"/>
              <a:t>			(2</a:t>
            </a:r>
            <a:r>
              <a:rPr lang="ko-KR" altLang="en-US" dirty="0"/>
              <a:t>차원 리스트 생성</a:t>
            </a:r>
            <a:r>
              <a:rPr lang="en-US" altLang="ko-KR" dirty="0"/>
              <a:t>, 2</a:t>
            </a:r>
            <a:r>
              <a:rPr lang="ko-KR" altLang="en-US" dirty="0"/>
              <a:t>차원 리스트 순회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9395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DCEA-4135-6AD8-2CB3-A38AEEF5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색종이 문제 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872C-1943-1342-D5A7-30A6B17C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019573" cy="41754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도화지의 크기는 정해져 있고</a:t>
            </a:r>
            <a:r>
              <a:rPr lang="en-US" altLang="ko-KR" sz="3200" dirty="0"/>
              <a:t>, </a:t>
            </a:r>
            <a:r>
              <a:rPr lang="ko-KR" altLang="en-US" sz="3200" dirty="0"/>
              <a:t>그 안에서만 색종이를 붙이고 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색종이의 영역 크기를 수학적으로 계산할 필요 없이 </a:t>
            </a:r>
            <a:r>
              <a:rPr lang="ko-KR" altLang="en-US" sz="3200" b="1" dirty="0">
                <a:solidFill>
                  <a:srgbClr val="92D050"/>
                </a:solidFill>
              </a:rPr>
              <a:t>도화지를 나타내는 </a:t>
            </a:r>
            <a:r>
              <a:rPr lang="en-US" altLang="ko-KR" sz="3200" b="1" dirty="0">
                <a:solidFill>
                  <a:srgbClr val="92D050"/>
                </a:solidFill>
              </a:rPr>
              <a:t>2</a:t>
            </a:r>
            <a:r>
              <a:rPr lang="ko-KR" altLang="en-US" sz="3200" b="1" dirty="0">
                <a:solidFill>
                  <a:srgbClr val="92D050"/>
                </a:solidFill>
              </a:rPr>
              <a:t>차원 리스트</a:t>
            </a:r>
            <a:r>
              <a:rPr lang="ko-KR" altLang="en-US" sz="3200" dirty="0"/>
              <a:t>를 만들고</a:t>
            </a:r>
            <a:r>
              <a:rPr lang="en-US" altLang="ko-KR" sz="3200" dirty="0"/>
              <a:t>, </a:t>
            </a:r>
            <a:br>
              <a:rPr lang="en-US" altLang="ko-KR" sz="3200" dirty="0"/>
            </a:br>
            <a:r>
              <a:rPr lang="ko-KR" altLang="en-US" sz="3200" dirty="0"/>
              <a:t>색종이를 입력이 주어지는 대로 </a:t>
            </a:r>
            <a:r>
              <a:rPr lang="ko-KR" altLang="en-US" sz="3200" b="1" dirty="0">
                <a:solidFill>
                  <a:srgbClr val="92D050"/>
                </a:solidFill>
              </a:rPr>
              <a:t>직접 붙여보면 </a:t>
            </a:r>
            <a:r>
              <a:rPr lang="ko-KR" altLang="en-US" sz="3200" dirty="0"/>
              <a:t>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정답은 색종이가 붙은 영역을 직접 카운트하자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685118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2379</Words>
  <Application>Microsoft Office PowerPoint</Application>
  <PresentationFormat>와이드스크린</PresentationFormat>
  <Paragraphs>376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96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리스트</vt:lpstr>
      <vt:lpstr>리스트</vt:lpstr>
      <vt:lpstr>리스트 생성 (1)</vt:lpstr>
      <vt:lpstr>리스트 생성 (2)</vt:lpstr>
      <vt:lpstr>리스트 생성 (2)</vt:lpstr>
      <vt:lpstr>리스트와 산술 연산</vt:lpstr>
      <vt:lpstr>리스트와 산술 연산</vt:lpstr>
      <vt:lpstr>리스트 활용</vt:lpstr>
      <vt:lpstr>리스트 내 데이터 읽기</vt:lpstr>
      <vt:lpstr>리스트 내 데이터 읽기</vt:lpstr>
      <vt:lpstr>리스트 내 데이터 수정</vt:lpstr>
      <vt:lpstr>리스트 내 데이터 추가</vt:lpstr>
      <vt:lpstr>리스트 내 데이터 삭제</vt:lpstr>
      <vt:lpstr>리스트 내 데이터 삭제</vt:lpstr>
      <vt:lpstr>리스트 내 데이터 삭제</vt:lpstr>
      <vt:lpstr>리스트 순회</vt:lpstr>
      <vt:lpstr>리스트 순회 – 인덱스로 순회</vt:lpstr>
      <vt:lpstr>리스트 순회 – 데이터로 순회</vt:lpstr>
      <vt:lpstr>리스트 순회 – 데이터로 순회</vt:lpstr>
      <vt:lpstr>리스트 순회 – 데이터로 순회</vt:lpstr>
      <vt:lpstr>리스트 속 모든 데이터 출력</vt:lpstr>
      <vt:lpstr>리스트 속 모든 데이터 출력</vt:lpstr>
      <vt:lpstr>연습 문제</vt:lpstr>
      <vt:lpstr>연습 문제</vt:lpstr>
      <vt:lpstr>연습 문제</vt:lpstr>
      <vt:lpstr>연습 문제</vt:lpstr>
      <vt:lpstr>리스트 슬라이싱</vt:lpstr>
      <vt:lpstr>리스트 슬라이싱 – 정정 사항</vt:lpstr>
      <vt:lpstr>리스트 슬라이싱 – 정정 사항</vt:lpstr>
      <vt:lpstr>리스트 슬라이싱 – 정정 사항</vt:lpstr>
      <vt:lpstr>리스트 슬라이싱</vt:lpstr>
      <vt:lpstr>리스트 관련 함수</vt:lpstr>
      <vt:lpstr>리스트 관련 함수</vt:lpstr>
      <vt:lpstr>리스트 관련 메소드</vt:lpstr>
      <vt:lpstr>리스트 관련 메소드</vt:lpstr>
      <vt:lpstr>리스트 관련 메소드</vt:lpstr>
      <vt:lpstr>리스트 관련 메소드</vt:lpstr>
      <vt:lpstr>연습 문제</vt:lpstr>
      <vt:lpstr>연습 문제</vt:lpstr>
      <vt:lpstr>연습 문제</vt:lpstr>
      <vt:lpstr>연습 문제</vt:lpstr>
      <vt:lpstr>2차원 리스트</vt:lpstr>
      <vt:lpstr>2차원 리스트 생성</vt:lpstr>
      <vt:lpstr>2차원 리스트 데이터 읽기</vt:lpstr>
      <vt:lpstr>2차원 리스트 데이터 순회</vt:lpstr>
      <vt:lpstr>2차원 리스트 데이터 순회</vt:lpstr>
      <vt:lpstr>2차원 데이터 입력 받기</vt:lpstr>
      <vt:lpstr>연습 문제</vt:lpstr>
      <vt:lpstr>연습 문제</vt:lpstr>
      <vt:lpstr>연습 문제</vt:lpstr>
      <vt:lpstr>연습 문제</vt:lpstr>
      <vt:lpstr>연습 문제</vt:lpstr>
      <vt:lpstr>얕은 복사 vs 깊은 복사</vt:lpstr>
      <vt:lpstr>얕은 복사 vs 깊은 복사</vt:lpstr>
      <vt:lpstr>얕은 복사 vs 깊은 복사</vt:lpstr>
      <vt:lpstr>얕은 복사 vs 깊은 복사</vt:lpstr>
      <vt:lpstr>얕은 복사 vs 깊은 복사</vt:lpstr>
      <vt:lpstr>얕은 복사 vs 깊은 복사</vt:lpstr>
      <vt:lpstr>얕은 복사 vs 깊은 복사</vt:lpstr>
      <vt:lpstr>얕은 복사 vs 깊은 복사</vt:lpstr>
      <vt:lpstr>얕은 복사 vs 깊은 복사</vt:lpstr>
      <vt:lpstr>얕은 복사 vs 깊은 복사</vt:lpstr>
      <vt:lpstr>얕은 복사 vs 깊은 복사</vt:lpstr>
      <vt:lpstr>얕은 복사 vs 깊은 복사</vt:lpstr>
      <vt:lpstr>너무 어려워요..</vt:lpstr>
      <vt:lpstr>너무 어려워요..</vt:lpstr>
      <vt:lpstr>더 자세하게 알고 싶어요</vt:lpstr>
      <vt:lpstr>리스트 축약</vt:lpstr>
      <vt:lpstr>리스트 축약</vt:lpstr>
      <vt:lpstr>리스트 축약</vt:lpstr>
      <vt:lpstr>리스트 축약으로 2차원 리스트 만들기</vt:lpstr>
      <vt:lpstr>리스트 축약으로 2차원 리스트 만들기</vt:lpstr>
      <vt:lpstr>리스트 축약으로 2차원 리스트 만들기</vt:lpstr>
      <vt:lpstr>리스트 축약으로 2차원 리스트 만들기</vt:lpstr>
      <vt:lpstr>정리 – 리스트 생성</vt:lpstr>
      <vt:lpstr>정리 – 리스트 연산</vt:lpstr>
      <vt:lpstr>정리 – 리스트 조작</vt:lpstr>
      <vt:lpstr>정리 – 리스트 순회</vt:lpstr>
      <vt:lpstr>정리 – 리스트 메소드 / 함수</vt:lpstr>
      <vt:lpstr>정리 – 2차원 리스트</vt:lpstr>
      <vt:lpstr>정리 – 얕은 복사, 깊은 복사</vt:lpstr>
      <vt:lpstr>정리 – 리스트 축약</vt:lpstr>
      <vt:lpstr>추가 강의 문제</vt:lpstr>
      <vt:lpstr>추가 강의 문제</vt:lpstr>
      <vt:lpstr>추가 강의 문제</vt:lpstr>
      <vt:lpstr>추가 강의 문제</vt:lpstr>
      <vt:lpstr>추가 강의 문제</vt:lpstr>
      <vt:lpstr>추가 강의 문제</vt:lpstr>
      <vt:lpstr>연습문제</vt:lpstr>
      <vt:lpstr>색종이 문제 힌트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182</cp:revision>
  <dcterms:created xsi:type="dcterms:W3CDTF">2024-02-01T13:49:59Z</dcterms:created>
  <dcterms:modified xsi:type="dcterms:W3CDTF">2024-04-08T05:03:30Z</dcterms:modified>
</cp:coreProperties>
</file>