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321" r:id="rId4"/>
    <p:sldId id="323" r:id="rId5"/>
    <p:sldId id="320" r:id="rId6"/>
    <p:sldId id="322" r:id="rId7"/>
    <p:sldId id="324" r:id="rId8"/>
    <p:sldId id="325" r:id="rId9"/>
    <p:sldId id="326" r:id="rId10"/>
    <p:sldId id="327" r:id="rId11"/>
    <p:sldId id="258" r:id="rId12"/>
    <p:sldId id="297" r:id="rId13"/>
    <p:sldId id="298" r:id="rId14"/>
    <p:sldId id="312" r:id="rId15"/>
    <p:sldId id="311" r:id="rId16"/>
    <p:sldId id="314" r:id="rId17"/>
    <p:sldId id="313" r:id="rId18"/>
    <p:sldId id="315" r:id="rId19"/>
    <p:sldId id="299" r:id="rId20"/>
    <p:sldId id="317" r:id="rId21"/>
    <p:sldId id="318" r:id="rId22"/>
    <p:sldId id="316" r:id="rId23"/>
    <p:sldId id="341" r:id="rId24"/>
    <p:sldId id="319" r:id="rId25"/>
    <p:sldId id="300" r:id="rId26"/>
    <p:sldId id="328" r:id="rId27"/>
    <p:sldId id="329" r:id="rId28"/>
    <p:sldId id="330" r:id="rId29"/>
    <p:sldId id="331" r:id="rId30"/>
    <p:sldId id="332" r:id="rId31"/>
    <p:sldId id="334" r:id="rId32"/>
    <p:sldId id="335" r:id="rId33"/>
    <p:sldId id="338" r:id="rId34"/>
    <p:sldId id="339" r:id="rId35"/>
    <p:sldId id="342" r:id="rId36"/>
    <p:sldId id="340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01" r:id="rId46"/>
    <p:sldId id="303" r:id="rId47"/>
    <p:sldId id="302" r:id="rId48"/>
    <p:sldId id="307" r:id="rId49"/>
    <p:sldId id="343" r:id="rId50"/>
    <p:sldId id="344" r:id="rId51"/>
    <p:sldId id="345" r:id="rId52"/>
    <p:sldId id="346" r:id="rId53"/>
    <p:sldId id="355" r:id="rId54"/>
    <p:sldId id="308" r:id="rId55"/>
    <p:sldId id="348" r:id="rId56"/>
    <p:sldId id="347" r:id="rId57"/>
    <p:sldId id="351" r:id="rId58"/>
    <p:sldId id="349" r:id="rId59"/>
    <p:sldId id="352" r:id="rId60"/>
    <p:sldId id="350" r:id="rId61"/>
    <p:sldId id="353" r:id="rId62"/>
    <p:sldId id="354" r:id="rId63"/>
    <p:sldId id="377" r:id="rId64"/>
    <p:sldId id="379" r:id="rId65"/>
    <p:sldId id="382" r:id="rId66"/>
    <p:sldId id="381" r:id="rId67"/>
    <p:sldId id="380" r:id="rId68"/>
    <p:sldId id="310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www.acmicpc.net/problem/162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www.acmicpc.net/problem/108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7785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7785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7785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 err="1"/>
              <a:t>튜플</a:t>
            </a:r>
            <a:r>
              <a:rPr lang="en-US" altLang="ko-KR" b="1" dirty="0"/>
              <a:t>, </a:t>
            </a:r>
            <a:r>
              <a:rPr lang="ko-KR" altLang="en-US" b="1" dirty="0" err="1"/>
              <a:t>딕셔너리</a:t>
            </a:r>
            <a:r>
              <a:rPr lang="en-US" altLang="ko-KR" b="1" dirty="0"/>
              <a:t>, </a:t>
            </a:r>
            <a:r>
              <a:rPr lang="ko-KR" altLang="en-US" b="1" dirty="0"/>
              <a:t>셋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E9D10-8E50-0B76-20C2-3C482866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리스트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256884D-9401-5655-78EE-0CBC8C04E040}"/>
              </a:ext>
            </a:extLst>
          </p:cNvPr>
          <p:cNvSpPr txBox="1">
            <a:spLocks/>
          </p:cNvSpPr>
          <p:nvPr/>
        </p:nvSpPr>
        <p:spPr>
          <a:xfrm>
            <a:off x="1587710" y="2160016"/>
            <a:ext cx="10179350" cy="4147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err="1"/>
              <a:t>튜플은</a:t>
            </a:r>
            <a:r>
              <a:rPr lang="ko-KR" altLang="en-US" sz="3200" dirty="0"/>
              <a:t> 리스트보다 빠르다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따라서 데이터를 수정할 일이 없다면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dirty="0" err="1"/>
              <a:t>튜플을</a:t>
            </a:r>
            <a:r>
              <a:rPr lang="ko-KR" altLang="en-US" sz="3200" dirty="0"/>
              <a:t> 사용하는 것이 더 효율적이다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54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/>
              <a:t>Dictionary = </a:t>
            </a:r>
            <a:r>
              <a:rPr lang="ko-KR" altLang="en-US" sz="3200" dirty="0"/>
              <a:t>사전</a:t>
            </a:r>
            <a:endParaRPr lang="en-US" altLang="ko-KR" sz="32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4F2B88-940F-F071-9946-7FF925568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01" y="2943156"/>
            <a:ext cx="9319031" cy="11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1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F945F-E799-5D46-D789-A426567DF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A90D5-B42A-DA7B-99AB-FDD1A836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024D2-FEDA-24E1-1F77-D7ADD47A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3200" dirty="0"/>
              <a:t>사전에서 </a:t>
            </a:r>
            <a:r>
              <a:rPr lang="en-US" altLang="ko-KR" sz="3200" dirty="0"/>
              <a:t>‘</a:t>
            </a:r>
            <a:r>
              <a:rPr lang="ko-KR" altLang="en-US" sz="3200" dirty="0"/>
              <a:t>단어</a:t>
            </a:r>
            <a:r>
              <a:rPr lang="en-US" altLang="ko-KR" sz="3200" dirty="0"/>
              <a:t>’</a:t>
            </a:r>
            <a:r>
              <a:rPr lang="ko-KR" altLang="en-US" sz="3200" dirty="0"/>
              <a:t>를 기준으로 </a:t>
            </a:r>
            <a:r>
              <a:rPr lang="en-US" altLang="ko-KR" sz="3200" dirty="0"/>
              <a:t>‘</a:t>
            </a:r>
            <a:r>
              <a:rPr lang="ko-KR" altLang="en-US" sz="3200" dirty="0"/>
              <a:t>뜻</a:t>
            </a:r>
            <a:r>
              <a:rPr lang="en-US" altLang="ko-KR" sz="3200" dirty="0"/>
              <a:t>’</a:t>
            </a:r>
            <a:r>
              <a:rPr lang="ko-KR" altLang="en-US" sz="3200" dirty="0"/>
              <a:t>을 찾듯</a:t>
            </a:r>
            <a:br>
              <a:rPr lang="en-US" altLang="ko-KR" sz="3200" dirty="0"/>
            </a:br>
            <a:r>
              <a:rPr lang="ko-KR" altLang="en-US" sz="3200" dirty="0" err="1"/>
              <a:t>딕셔너리는</a:t>
            </a:r>
            <a:r>
              <a:rPr lang="ko-KR" altLang="en-US" sz="3200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key</a:t>
            </a:r>
            <a:r>
              <a:rPr lang="ko-KR" altLang="en-US" sz="3200" dirty="0"/>
              <a:t>를 기준으로 </a:t>
            </a:r>
            <a:r>
              <a:rPr lang="en-US" altLang="ko-KR" sz="3200" b="1" dirty="0">
                <a:solidFill>
                  <a:srgbClr val="92D050"/>
                </a:solidFill>
              </a:rPr>
              <a:t>value</a:t>
            </a:r>
            <a:r>
              <a:rPr lang="ko-KR" altLang="en-US" sz="3200" dirty="0"/>
              <a:t>를 얻어낸다</a:t>
            </a:r>
            <a:r>
              <a:rPr lang="en-US" altLang="ko-KR" sz="3200" dirty="0"/>
              <a:t>.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key</a:t>
            </a:r>
            <a:r>
              <a:rPr lang="ko-KR" altLang="en-US" sz="3200" dirty="0"/>
              <a:t>와 </a:t>
            </a:r>
            <a:r>
              <a:rPr lang="en-US" altLang="ko-KR" sz="3200" b="1" dirty="0">
                <a:solidFill>
                  <a:srgbClr val="92D050"/>
                </a:solidFill>
              </a:rPr>
              <a:t>value</a:t>
            </a:r>
            <a:r>
              <a:rPr lang="ko-KR" altLang="en-US" sz="3200" dirty="0"/>
              <a:t>를 </a:t>
            </a:r>
            <a:r>
              <a:rPr lang="en-US" altLang="ko-KR" sz="3200" b="1" dirty="0">
                <a:solidFill>
                  <a:srgbClr val="92D050"/>
                </a:solidFill>
              </a:rPr>
              <a:t>1:1</a:t>
            </a:r>
            <a:r>
              <a:rPr lang="en-US" altLang="ko-KR" sz="3200" dirty="0"/>
              <a:t> </a:t>
            </a:r>
            <a:r>
              <a:rPr lang="ko-KR" altLang="en-US" sz="3200" dirty="0"/>
              <a:t>로 </a:t>
            </a:r>
            <a:r>
              <a:rPr lang="ko-KR" altLang="en-US" sz="3200" b="1" dirty="0">
                <a:solidFill>
                  <a:srgbClr val="92D050"/>
                </a:solidFill>
              </a:rPr>
              <a:t>매핑</a:t>
            </a:r>
            <a:r>
              <a:rPr lang="ko-KR" altLang="en-US" sz="3200" dirty="0"/>
              <a:t>하는 자료구조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0B6F5B-7E41-CAC0-388F-617B26467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99" y="2005781"/>
            <a:ext cx="3755674" cy="12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3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9E17-FA50-07D1-A868-6FB8DE79E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693F4-5A27-36AB-4AC7-FF7D3B47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CCDD2-0358-0EC9-5552-6D80AE8C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b="1" dirty="0" err="1">
                <a:solidFill>
                  <a:srgbClr val="92D050"/>
                </a:solidFill>
              </a:rPr>
              <a:t>dict</a:t>
            </a:r>
            <a:r>
              <a:rPr lang="en-US" altLang="ko-KR" sz="3200" b="1" dirty="0">
                <a:solidFill>
                  <a:srgbClr val="92D050"/>
                </a:solidFill>
              </a:rPr>
              <a:t>() </a:t>
            </a:r>
            <a:r>
              <a:rPr lang="ko-KR" altLang="en-US" sz="3200" dirty="0"/>
              <a:t>함수 이용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{ }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ko-KR" altLang="en-US" sz="3200" dirty="0"/>
              <a:t>중괄호 이용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265467-042C-AF1F-1055-EEE43107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13" y="2967886"/>
            <a:ext cx="2631838" cy="5947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6A6267-0641-B4E6-9305-F6F9EFAA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53" y="5000328"/>
            <a:ext cx="2080447" cy="4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4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9E17-FA50-07D1-A868-6FB8DE79E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693F4-5A27-36AB-4AC7-FF7D3B47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CCDD2-0358-0EC9-5552-6D80AE8C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중괄호 안에 초기 데이터를 직접 넣을 수 있다</a:t>
            </a:r>
            <a:r>
              <a:rPr lang="en-US" altLang="ko-KR" sz="3200" dirty="0"/>
              <a:t>.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key</a:t>
            </a:r>
            <a:r>
              <a:rPr lang="ko-KR" altLang="en-US" sz="3200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:</a:t>
            </a:r>
            <a:r>
              <a:rPr lang="en-US" altLang="ko-KR" sz="3200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value</a:t>
            </a:r>
            <a:r>
              <a:rPr lang="en-US" altLang="ko-KR" sz="3200" dirty="0"/>
              <a:t> </a:t>
            </a:r>
            <a:r>
              <a:rPr lang="ko-KR" altLang="en-US" sz="3200" dirty="0"/>
              <a:t>형태로 작성한다</a:t>
            </a:r>
            <a:r>
              <a:rPr lang="en-US" altLang="ko-KR" sz="32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59F6E2-FE10-8B35-2DF7-70D830AE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41" y="3629881"/>
            <a:ext cx="9233287" cy="129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2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9E17-FA50-07D1-A868-6FB8DE79E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693F4-5A27-36AB-4AC7-FF7D3B47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CCDD2-0358-0EC9-5552-6D80AE8C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040556"/>
            <a:ext cx="9486690" cy="43620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데이터 추가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200" dirty="0"/>
          </a:p>
          <a:p>
            <a:r>
              <a:rPr lang="ko-KR" altLang="en-US" sz="3200" dirty="0"/>
              <a:t>데이터 수정</a:t>
            </a:r>
            <a:endParaRPr lang="en-US" altLang="ko-KR" sz="3200" dirty="0"/>
          </a:p>
          <a:p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D84F82-18CB-8A8C-2B1C-8E3CF1DD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117" y="2725824"/>
            <a:ext cx="2959341" cy="1255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417DDC-C633-A592-7929-738366196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6"/>
          <a:stretch/>
        </p:blipFill>
        <p:spPr>
          <a:xfrm>
            <a:off x="5438495" y="2725824"/>
            <a:ext cx="2843368" cy="866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BC5979-9A08-4574-68CD-EDC52C879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117" y="5026613"/>
            <a:ext cx="3863547" cy="7429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8E834C-4451-035F-E08F-600214FB1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01" y="5026613"/>
            <a:ext cx="2767368" cy="7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9E17-FA50-07D1-A868-6FB8DE79E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693F4-5A27-36AB-4AC7-FF7D3B47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CCDD2-0358-0EC9-5552-6D80AE8C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040556"/>
            <a:ext cx="9486690" cy="43620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데이터 읽기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F2396F-7EE4-5317-F1A2-62BE22D5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116" y="2725824"/>
            <a:ext cx="3334025" cy="7031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AE6B76-8316-0C9B-7A2C-DF2FF4B2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71" y="2725824"/>
            <a:ext cx="1518614" cy="7593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D0F986-7C68-B993-2201-63A1C0FEE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808" y="5523294"/>
            <a:ext cx="3331333" cy="916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D3EA57-54F2-ABD9-DE77-1CB48ED816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28"/>
          <a:stretch/>
        </p:blipFill>
        <p:spPr>
          <a:xfrm>
            <a:off x="6390908" y="5510837"/>
            <a:ext cx="1725825" cy="861292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DACD262-8B90-5CA1-7667-DF0DC7677560}"/>
              </a:ext>
            </a:extLst>
          </p:cNvPr>
          <p:cNvSpPr txBox="1">
            <a:spLocks/>
          </p:cNvSpPr>
          <p:nvPr/>
        </p:nvSpPr>
        <p:spPr>
          <a:xfrm>
            <a:off x="1587710" y="3674463"/>
            <a:ext cx="9486690" cy="86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 삭제</a:t>
            </a:r>
            <a:endParaRPr lang="en-US" altLang="ko-KR" sz="3200" dirty="0"/>
          </a:p>
          <a:p>
            <a:endParaRPr lang="en-US" altLang="ko-KR" sz="3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96719C-3DE4-07E3-4869-CF8F636AC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8116" y="4401709"/>
            <a:ext cx="3226435" cy="9169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C13B85B-6B4C-40B5-7386-C418A9D27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7771" y="4404730"/>
            <a:ext cx="1725825" cy="7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3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9E17-FA50-07D1-A868-6FB8DE79E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693F4-5A27-36AB-4AC7-FF7D3B47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키</a:t>
            </a:r>
            <a:r>
              <a:rPr lang="en-US" altLang="ko-KR" dirty="0"/>
              <a:t>(key)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CCDD2-0358-0EC9-5552-6D80AE8C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딕셔너리의</a:t>
            </a:r>
            <a:r>
              <a:rPr lang="ko-KR" altLang="en-US" sz="3200" dirty="0"/>
              <a:t> </a:t>
            </a:r>
            <a:r>
              <a:rPr lang="en-US" altLang="ko-KR" sz="3200" dirty="0"/>
              <a:t>key </a:t>
            </a:r>
            <a:r>
              <a:rPr lang="ko-KR" altLang="en-US" sz="3200" dirty="0"/>
              <a:t>값은 </a:t>
            </a:r>
            <a:r>
              <a:rPr lang="ko-KR" altLang="en-US" sz="3200" b="1" dirty="0">
                <a:solidFill>
                  <a:srgbClr val="92D050"/>
                </a:solidFill>
              </a:rPr>
              <a:t>변하지 않는 데이터</a:t>
            </a:r>
            <a:r>
              <a:rPr lang="ko-KR" altLang="en-US" sz="3200" dirty="0"/>
              <a:t>를 사용</a:t>
            </a:r>
            <a:endParaRPr lang="en-US" altLang="ko-KR" sz="3200" dirty="0"/>
          </a:p>
          <a:p>
            <a:r>
              <a:rPr lang="en-US" altLang="ko-KR" sz="2800" dirty="0"/>
              <a:t>ex) </a:t>
            </a:r>
            <a:r>
              <a:rPr lang="ko-KR" altLang="en-US" sz="2800" dirty="0"/>
              <a:t>정수형</a:t>
            </a:r>
            <a:r>
              <a:rPr lang="en-US" altLang="ko-KR" sz="2800" dirty="0"/>
              <a:t>, </a:t>
            </a:r>
            <a:r>
              <a:rPr lang="ko-KR" altLang="en-US" sz="2800" dirty="0"/>
              <a:t>실수형</a:t>
            </a:r>
            <a:r>
              <a:rPr lang="en-US" altLang="ko-KR" sz="2800" dirty="0"/>
              <a:t>, </a:t>
            </a:r>
            <a:r>
              <a:rPr lang="ko-KR" altLang="en-US" sz="2800" dirty="0"/>
              <a:t>문자열</a:t>
            </a:r>
            <a:r>
              <a:rPr lang="en-US" altLang="ko-KR" sz="2800" dirty="0"/>
              <a:t>, </a:t>
            </a:r>
            <a:r>
              <a:rPr lang="ko-KR" altLang="en-US" sz="2800" b="1" dirty="0" err="1"/>
              <a:t>튜플</a:t>
            </a:r>
            <a:endParaRPr lang="en-US" altLang="ko-KR" sz="2800" b="1" dirty="0"/>
          </a:p>
          <a:p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4DABE6-1318-E599-D884-DC89C6195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346" y="3548270"/>
            <a:ext cx="2952537" cy="21070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990ECC-2E2A-46CB-497A-14FEE9A48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34" y="3558210"/>
            <a:ext cx="5218035" cy="97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5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9E17-FA50-07D1-A868-6FB8DE79E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693F4-5A27-36AB-4AC7-FF7D3B47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키</a:t>
            </a:r>
            <a:r>
              <a:rPr lang="en-US" altLang="ko-KR" dirty="0"/>
              <a:t>(key)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CCDD2-0358-0EC9-5552-6D80AE8C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딕셔너리의</a:t>
            </a:r>
            <a:r>
              <a:rPr lang="ko-KR" altLang="en-US" sz="3200" dirty="0"/>
              <a:t> </a:t>
            </a:r>
            <a:r>
              <a:rPr lang="en-US" altLang="ko-KR" sz="3200" dirty="0"/>
              <a:t>key </a:t>
            </a:r>
            <a:r>
              <a:rPr lang="ko-KR" altLang="en-US" sz="3200" dirty="0"/>
              <a:t>값은 </a:t>
            </a:r>
            <a:r>
              <a:rPr lang="ko-KR" altLang="en-US" sz="3200" b="1" dirty="0">
                <a:solidFill>
                  <a:srgbClr val="92D050"/>
                </a:solidFill>
              </a:rPr>
              <a:t>변하지 않는 데이터</a:t>
            </a:r>
            <a:r>
              <a:rPr lang="ko-KR" altLang="en-US" sz="3200" dirty="0"/>
              <a:t>를 사용</a:t>
            </a:r>
            <a:endParaRPr lang="en-US" altLang="ko-KR" sz="3200" dirty="0"/>
          </a:p>
          <a:p>
            <a:r>
              <a:rPr lang="ko-KR" altLang="en-US" sz="2800" dirty="0"/>
              <a:t>내부가 변할 수 있는 데이터 그룹은 </a:t>
            </a:r>
            <a:r>
              <a:rPr lang="en-US" altLang="ko-KR" sz="2800" dirty="0"/>
              <a:t>key </a:t>
            </a:r>
            <a:r>
              <a:rPr lang="ko-KR" altLang="en-US" sz="2800" dirty="0"/>
              <a:t>가 될 수 없다</a:t>
            </a:r>
            <a:r>
              <a:rPr lang="en-US" altLang="ko-KR" sz="2800" dirty="0"/>
              <a:t>.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92B31B-C99C-6599-5281-9CF7834BE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64" y="3733364"/>
            <a:ext cx="5180754" cy="5453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78B2E8-F18D-F0F2-91D1-4DC2C6035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663" y="4522239"/>
            <a:ext cx="5170723" cy="10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57F39-000A-3F21-4E9D-7C32432B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80720-B36A-32E1-FBD0-587F0FD5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keys() </a:t>
            </a:r>
            <a:r>
              <a:rPr lang="ko-KR" altLang="en-US" sz="3200" dirty="0"/>
              <a:t>메서드 활용 </a:t>
            </a:r>
            <a:r>
              <a:rPr lang="en-US" altLang="ko-KR" sz="3200" dirty="0"/>
              <a:t>(</a:t>
            </a:r>
            <a:r>
              <a:rPr lang="ko-KR" altLang="en-US" sz="3200" dirty="0"/>
              <a:t>데이터 조회 </a:t>
            </a:r>
            <a:r>
              <a:rPr lang="en-US" altLang="ko-KR" sz="3200" dirty="0"/>
              <a:t>/ </a:t>
            </a:r>
            <a:r>
              <a:rPr lang="ko-KR" altLang="en-US" sz="3200" dirty="0"/>
              <a:t>수정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129E43-7A7D-4A7C-2CE4-69E4AB24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55" y="2945899"/>
            <a:ext cx="4351446" cy="29881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901C40-DA53-716C-BBFC-CCCF6142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127" y="2945899"/>
            <a:ext cx="2019397" cy="14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0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 err="1"/>
              <a:t>튜플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 err="1"/>
              <a:t>딕셔너리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셋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74125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57F39-000A-3F21-4E9D-7C32432B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80720-B36A-32E1-FBD0-587F0FD5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values() </a:t>
            </a:r>
            <a:r>
              <a:rPr lang="ko-KR" altLang="en-US" sz="3200" dirty="0"/>
              <a:t>메서드 활용 </a:t>
            </a:r>
            <a:r>
              <a:rPr lang="en-US" altLang="ko-KR" sz="3200" dirty="0"/>
              <a:t>(</a:t>
            </a:r>
            <a:r>
              <a:rPr lang="ko-KR" altLang="en-US" sz="3200" dirty="0"/>
              <a:t>데이터 조회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811BE8-B927-EC8E-4688-68E113A0A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00" y="2945899"/>
            <a:ext cx="4476504" cy="28390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189C78-E53A-EA2C-5B1D-06D5BCF0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710" y="2945899"/>
            <a:ext cx="1988804" cy="14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91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57F39-000A-3F21-4E9D-7C32432B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80720-B36A-32E1-FBD0-587F0FD5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items() </a:t>
            </a:r>
            <a:r>
              <a:rPr lang="ko-KR" altLang="en-US" sz="3200" dirty="0"/>
              <a:t>메서드 활용 </a:t>
            </a:r>
            <a:r>
              <a:rPr lang="en-US" altLang="ko-KR" sz="3200" dirty="0"/>
              <a:t>(</a:t>
            </a:r>
            <a:r>
              <a:rPr lang="ko-KR" altLang="en-US" sz="3200" dirty="0"/>
              <a:t>데이터 조회 </a:t>
            </a:r>
            <a:r>
              <a:rPr lang="en-US" altLang="ko-KR" sz="3200" dirty="0"/>
              <a:t>/ </a:t>
            </a:r>
            <a:r>
              <a:rPr lang="ko-KR" altLang="en-US" sz="3200" dirty="0"/>
              <a:t>수정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0F23BB-C4AE-8976-7C83-F792D9706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05" y="2900218"/>
            <a:ext cx="5226770" cy="29383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F974A6-5C8A-20B2-E38D-B7041FFDB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75" y="2900218"/>
            <a:ext cx="1895574" cy="13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42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57F39-000A-3F21-4E9D-7C32432B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키 존재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80720-B36A-32E1-FBD0-587F0FD5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get() </a:t>
            </a:r>
            <a:r>
              <a:rPr lang="ko-KR" altLang="en-US" sz="3200" dirty="0"/>
              <a:t>메서드 활용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7BCB20-CD7A-299F-3896-1ADD4401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81" y="2945899"/>
            <a:ext cx="3395844" cy="35948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75CB37-A6B6-4A28-2F0B-D58793E3A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572" y="2945899"/>
            <a:ext cx="1440254" cy="117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17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57F39-000A-3F21-4E9D-7C32432B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키 존재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80720-B36A-32E1-FBD0-587F0FD5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in </a:t>
            </a:r>
            <a:r>
              <a:rPr lang="ko-KR" altLang="en-US" sz="3200" dirty="0"/>
              <a:t>연산자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86D3C4-3496-2490-F094-413960D74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22" y="2837502"/>
            <a:ext cx="2635434" cy="26922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7701EC-66ED-87FF-7404-4B1FA1536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909" y="2837502"/>
            <a:ext cx="1637486" cy="8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13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57F39-000A-3F21-4E9D-7C32432B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메서드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80720-B36A-32E1-FBD0-587F0FD5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생성 </a:t>
            </a:r>
            <a:r>
              <a:rPr lang="en-US" altLang="ko-KR" sz="3200" dirty="0"/>
              <a:t>: </a:t>
            </a:r>
            <a:r>
              <a:rPr lang="en-US" altLang="ko-KR" sz="3200" b="1" dirty="0">
                <a:solidFill>
                  <a:srgbClr val="92D050"/>
                </a:solidFill>
              </a:rPr>
              <a:t>{ }</a:t>
            </a:r>
            <a:r>
              <a:rPr lang="en-US" altLang="ko-KR" sz="3200" dirty="0"/>
              <a:t> or </a:t>
            </a:r>
            <a:r>
              <a:rPr lang="en-US" altLang="ko-KR" sz="3200" b="1" dirty="0" err="1">
                <a:solidFill>
                  <a:srgbClr val="92D050"/>
                </a:solidFill>
              </a:rPr>
              <a:t>dict</a:t>
            </a:r>
            <a:r>
              <a:rPr lang="en-US" altLang="ko-KR" sz="3200" b="1" dirty="0">
                <a:solidFill>
                  <a:srgbClr val="92D050"/>
                </a:solidFill>
              </a:rPr>
              <a:t>()</a:t>
            </a:r>
          </a:p>
          <a:p>
            <a:r>
              <a:rPr lang="ko-KR" altLang="en-US" sz="3200" dirty="0"/>
              <a:t>추가 </a:t>
            </a:r>
            <a:r>
              <a:rPr lang="en-US" altLang="ko-KR" sz="3200" dirty="0"/>
              <a:t>/ </a:t>
            </a:r>
            <a:r>
              <a:rPr lang="ko-KR" altLang="en-US" sz="3200" dirty="0"/>
              <a:t>조회 </a:t>
            </a:r>
            <a:r>
              <a:rPr lang="en-US" altLang="ko-KR" sz="3200" dirty="0"/>
              <a:t>:</a:t>
            </a:r>
            <a:r>
              <a:rPr lang="en-US" altLang="ko-KR" sz="3200" b="1" dirty="0">
                <a:solidFill>
                  <a:srgbClr val="92D050"/>
                </a:solidFill>
              </a:rPr>
              <a:t> [ ]</a:t>
            </a:r>
          </a:p>
          <a:p>
            <a:r>
              <a:rPr lang="ko-KR" altLang="en-US" sz="3200" dirty="0"/>
              <a:t>삭제 </a:t>
            </a:r>
            <a:r>
              <a:rPr lang="en-US" altLang="ko-KR" sz="3200" dirty="0"/>
              <a:t>:</a:t>
            </a:r>
            <a:r>
              <a:rPr lang="en-US" altLang="ko-KR" sz="3200" b="1" dirty="0">
                <a:solidFill>
                  <a:srgbClr val="92D050"/>
                </a:solidFill>
              </a:rPr>
              <a:t> pop() </a:t>
            </a:r>
            <a:r>
              <a:rPr lang="en-US" altLang="ko-KR" sz="2800" dirty="0"/>
              <a:t>or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del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d[key]</a:t>
            </a:r>
          </a:p>
          <a:p>
            <a:r>
              <a:rPr lang="ko-KR" altLang="en-US" sz="3200" dirty="0"/>
              <a:t>순회 </a:t>
            </a:r>
            <a:r>
              <a:rPr lang="en-US" altLang="ko-KR" sz="3200" dirty="0"/>
              <a:t>:</a:t>
            </a:r>
            <a:r>
              <a:rPr lang="en-US" altLang="ko-KR" sz="3200" b="1" dirty="0">
                <a:solidFill>
                  <a:srgbClr val="92D050"/>
                </a:solidFill>
              </a:rPr>
              <a:t> keys()</a:t>
            </a:r>
            <a:r>
              <a:rPr lang="en-US" altLang="ko-KR" sz="3200" dirty="0"/>
              <a:t>,</a:t>
            </a:r>
            <a:r>
              <a:rPr lang="en-US" altLang="ko-KR" sz="3200" b="1" dirty="0">
                <a:solidFill>
                  <a:srgbClr val="92D050"/>
                </a:solidFill>
              </a:rPr>
              <a:t> values()</a:t>
            </a:r>
            <a:r>
              <a:rPr lang="en-US" altLang="ko-KR" sz="3200" dirty="0"/>
              <a:t>,</a:t>
            </a:r>
            <a:r>
              <a:rPr lang="en-US" altLang="ko-KR" sz="3200" b="1" dirty="0">
                <a:solidFill>
                  <a:srgbClr val="92D050"/>
                </a:solidFill>
              </a:rPr>
              <a:t> items()</a:t>
            </a:r>
          </a:p>
          <a:p>
            <a:r>
              <a:rPr lang="ko-KR" altLang="en-US" sz="3200" dirty="0"/>
              <a:t>키 존재 확인 </a:t>
            </a:r>
            <a:r>
              <a:rPr lang="en-US" altLang="ko-KR" sz="3200" dirty="0"/>
              <a:t>: </a:t>
            </a:r>
            <a:r>
              <a:rPr lang="en-US" altLang="ko-KR" sz="3200" b="1" dirty="0">
                <a:solidFill>
                  <a:srgbClr val="92D050"/>
                </a:solidFill>
              </a:rPr>
              <a:t>get()</a:t>
            </a:r>
            <a:r>
              <a:rPr lang="en-US" altLang="ko-KR" sz="3200" dirty="0"/>
              <a:t>,</a:t>
            </a:r>
            <a:r>
              <a:rPr lang="en-US" altLang="ko-KR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/>
              <a:t>key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in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 err="1"/>
              <a:t>dict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852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6840-7C25-9B0A-7353-E8DC70E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35EB-B397-62BA-5676-FA5D341D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https://www.acmicpc.net/problem/1620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20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9D9622-E015-01DC-E4D4-AA05A6A5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605" y="2779317"/>
            <a:ext cx="4442002" cy="5251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9D0998-45F0-B997-698E-DEE01D22E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605" y="3621419"/>
            <a:ext cx="9361186" cy="4572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62CD90-AC83-AF18-9565-F9DEB03F8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605" y="4078681"/>
            <a:ext cx="7130605" cy="4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23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6840-7C25-9B0A-7353-E8DC70E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35EB-B397-62BA-5676-FA5D341D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1</a:t>
            </a:r>
            <a:r>
              <a:rPr lang="ko-KR" altLang="en-US" sz="2800" dirty="0"/>
              <a:t>번부터 </a:t>
            </a:r>
            <a:r>
              <a:rPr lang="en-US" altLang="ko-KR" sz="2800" dirty="0"/>
              <a:t>n</a:t>
            </a:r>
            <a:r>
              <a:rPr lang="ko-KR" altLang="en-US" sz="2800" dirty="0"/>
              <a:t>번 포켓몬의 이름을 저장한 뒤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포켓몬의 이름으로부터 번호를 얻거나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번호로부터 포켓몬의 이름을 알 수 있어야 한다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endParaRPr lang="en-US" altLang="ko-KR" dirty="0"/>
          </a:p>
          <a:p>
            <a:r>
              <a:rPr lang="ko-KR" altLang="en-US" sz="2800" dirty="0"/>
              <a:t>주어지는 포켓몬의 숫자는 최대 </a:t>
            </a:r>
            <a:r>
              <a:rPr lang="en-US" altLang="ko-KR" sz="2800" b="1" dirty="0">
                <a:solidFill>
                  <a:srgbClr val="92D050"/>
                </a:solidFill>
              </a:rPr>
              <a:t>10</a:t>
            </a:r>
            <a:r>
              <a:rPr lang="ko-KR" altLang="en-US" sz="2800" b="1" dirty="0">
                <a:solidFill>
                  <a:srgbClr val="92D050"/>
                </a:solidFill>
              </a:rPr>
              <a:t>만</a:t>
            </a:r>
            <a:br>
              <a:rPr lang="en-US" altLang="ko-KR" sz="2800" dirty="0">
                <a:solidFill>
                  <a:srgbClr val="92D050"/>
                </a:solidFill>
              </a:rPr>
            </a:br>
            <a:r>
              <a:rPr lang="ko-KR" altLang="en-US" sz="2800" dirty="0"/>
              <a:t>질문의 숫자도 최대 </a:t>
            </a:r>
            <a:r>
              <a:rPr lang="en-US" altLang="ko-KR" sz="2800" b="1" dirty="0">
                <a:solidFill>
                  <a:srgbClr val="92D050"/>
                </a:solidFill>
              </a:rPr>
              <a:t>10</a:t>
            </a:r>
            <a:r>
              <a:rPr lang="ko-KR" altLang="en-US" sz="2800" b="1" dirty="0">
                <a:solidFill>
                  <a:srgbClr val="92D050"/>
                </a:solidFill>
              </a:rPr>
              <a:t>만</a:t>
            </a:r>
            <a:endParaRPr lang="en-US" altLang="ko-KR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56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6840-7C25-9B0A-7353-E8DC70E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35EB-B397-62BA-5676-FA5D341D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리스트를 사용할 수 있을까</a:t>
            </a:r>
            <a:r>
              <a:rPr lang="en-US" altLang="ko-KR" sz="2800" dirty="0"/>
              <a:t>?</a:t>
            </a:r>
            <a:endParaRPr lang="en-US" altLang="ko-KR" sz="2800" b="1" dirty="0"/>
          </a:p>
          <a:p>
            <a:r>
              <a:rPr lang="en-US" altLang="ko-KR" sz="2800" dirty="0" err="1"/>
              <a:t>i</a:t>
            </a:r>
            <a:r>
              <a:rPr lang="ko-KR" altLang="en-US" sz="2800" dirty="0"/>
              <a:t>번 포켓몬의 이름을</a:t>
            </a:r>
            <a:r>
              <a:rPr lang="en-US" altLang="ko-KR" sz="2800" dirty="0"/>
              <a:t> </a:t>
            </a:r>
            <a:r>
              <a:rPr lang="ko-KR" altLang="en-US" sz="2800" dirty="0"/>
              <a:t>리스트의 </a:t>
            </a:r>
            <a:r>
              <a:rPr lang="en-US" altLang="ko-KR" sz="2800" dirty="0" err="1"/>
              <a:t>i</a:t>
            </a:r>
            <a:r>
              <a:rPr lang="ko-KR" altLang="en-US" sz="2800" dirty="0"/>
              <a:t>번째 데이터에 저장하자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그렇다면 이름으로부터 번호를 찾는 건</a:t>
            </a:r>
            <a:r>
              <a:rPr lang="en-US" altLang="ko-KR" sz="2800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ECFDAF-FDC4-FBE7-9255-FF97F2E0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691" y="3497157"/>
            <a:ext cx="532521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91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6840-7C25-9B0A-7353-E8DC70E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35EB-B397-62BA-5676-FA5D341D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Q.</a:t>
            </a:r>
            <a:r>
              <a:rPr lang="ko-KR" altLang="en-US" sz="2800" dirty="0"/>
              <a:t> 그렇다면 이름으로부터 번호를 찾는 건</a:t>
            </a:r>
            <a:r>
              <a:rPr lang="en-US" altLang="ko-KR" sz="2800" dirty="0"/>
              <a:t>?</a:t>
            </a:r>
          </a:p>
          <a:p>
            <a:r>
              <a:rPr lang="en-US" altLang="ko-KR" sz="2800" dirty="0"/>
              <a:t>A. index()</a:t>
            </a:r>
            <a:r>
              <a:rPr lang="ko-KR" altLang="en-US" sz="2800" dirty="0"/>
              <a:t> 메서드를 사용하면 되죠</a:t>
            </a:r>
            <a:r>
              <a:rPr lang="en-US" altLang="ko-KR" sz="2800" dirty="0"/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5D1AFA-D471-3D0F-471C-51A63D21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14" y="3489093"/>
            <a:ext cx="7278116" cy="21624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AD8A8B-8C7D-0CBA-30D4-4B31607F1A6B}"/>
              </a:ext>
            </a:extLst>
          </p:cNvPr>
          <p:cNvSpPr/>
          <p:nvPr/>
        </p:nvSpPr>
        <p:spPr>
          <a:xfrm>
            <a:off x="4768478" y="5239445"/>
            <a:ext cx="4115171" cy="367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22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6840-7C25-9B0A-7353-E8DC70E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35EB-B397-62BA-5676-FA5D341D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But</a:t>
            </a:r>
            <a:r>
              <a:rPr lang="ko-KR" altLang="en-US" sz="2800" dirty="0"/>
              <a:t> 시간초과가 발생합니다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원래는 </a:t>
            </a:r>
            <a:r>
              <a:rPr lang="en-US" altLang="ko-KR" sz="2400" dirty="0"/>
              <a:t>pypy3 </a:t>
            </a:r>
            <a:r>
              <a:rPr lang="ko-KR" altLang="en-US" sz="2400" dirty="0"/>
              <a:t>으로 제출해도 맞으면 안돼요</a:t>
            </a:r>
            <a:r>
              <a:rPr lang="en-US" altLang="ko-KR" sz="2400" dirty="0"/>
              <a:t>..!)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F19CE2-AE58-9858-BD14-DC02AF2C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68" y="3282950"/>
            <a:ext cx="689706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6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4390C-5475-9F5D-5493-D90AD028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59531-8283-C555-9B04-2E1FC718B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순서가 있는 데이터의 열거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 </a:t>
            </a:r>
            <a:r>
              <a:rPr lang="ko-KR" altLang="en-US" sz="3200" dirty="0"/>
              <a:t>→ </a:t>
            </a:r>
            <a:r>
              <a:rPr lang="ko-KR" altLang="en-US" sz="3200" b="1" dirty="0">
                <a:solidFill>
                  <a:srgbClr val="92D050"/>
                </a:solidFill>
              </a:rPr>
              <a:t>수정할 수 없는</a:t>
            </a:r>
            <a:r>
              <a:rPr lang="ko-KR" altLang="en-US" sz="3200" dirty="0"/>
              <a:t> </a:t>
            </a:r>
            <a:r>
              <a:rPr lang="ko-KR" altLang="en-US" sz="3200" b="1" dirty="0">
                <a:solidFill>
                  <a:srgbClr val="92D050"/>
                </a:solidFill>
              </a:rPr>
              <a:t>리스트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1228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A4A22-D082-E202-2CFB-2641E505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제한과 연산 횟수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FCD3F-3001-918C-3B48-FE5BF08D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모든 백준 문제에는 </a:t>
            </a:r>
            <a:r>
              <a:rPr lang="en-US" altLang="ko-KR" sz="2800" b="1" dirty="0">
                <a:solidFill>
                  <a:srgbClr val="92D050"/>
                </a:solidFill>
              </a:rPr>
              <a:t>‘</a:t>
            </a:r>
            <a:r>
              <a:rPr lang="ko-KR" altLang="en-US" sz="2800" b="1" dirty="0">
                <a:solidFill>
                  <a:srgbClr val="92D050"/>
                </a:solidFill>
              </a:rPr>
              <a:t>시간 제한</a:t>
            </a:r>
            <a:r>
              <a:rPr lang="en-US" altLang="ko-KR" sz="2800" b="1" dirty="0">
                <a:solidFill>
                  <a:srgbClr val="92D050"/>
                </a:solidFill>
              </a:rPr>
              <a:t>’ </a:t>
            </a:r>
            <a:r>
              <a:rPr lang="ko-KR" altLang="en-US" sz="2800" dirty="0"/>
              <a:t>과 </a:t>
            </a:r>
            <a:r>
              <a:rPr lang="en-US" altLang="ko-KR" sz="2800" b="1" dirty="0">
                <a:solidFill>
                  <a:srgbClr val="92D050"/>
                </a:solidFill>
              </a:rPr>
              <a:t>‘</a:t>
            </a:r>
            <a:r>
              <a:rPr lang="ko-KR" altLang="en-US" sz="2800" b="1" dirty="0">
                <a:solidFill>
                  <a:srgbClr val="92D050"/>
                </a:solidFill>
              </a:rPr>
              <a:t>메모리 제한</a:t>
            </a:r>
            <a:r>
              <a:rPr lang="en-US" altLang="ko-KR" sz="2800" b="1" dirty="0">
                <a:solidFill>
                  <a:srgbClr val="92D050"/>
                </a:solidFill>
              </a:rPr>
              <a:t>’ </a:t>
            </a:r>
            <a:r>
              <a:rPr lang="ko-KR" altLang="en-US" sz="2800" dirty="0"/>
              <a:t>이 존재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알고리즘 문제를 풀 때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컴퓨터는 </a:t>
            </a:r>
            <a:r>
              <a:rPr lang="en-US" altLang="ko-KR" sz="2800" dirty="0"/>
              <a:t>1</a:t>
            </a:r>
            <a:r>
              <a:rPr lang="ko-KR" altLang="en-US" sz="2800" dirty="0"/>
              <a:t>초에 </a:t>
            </a:r>
            <a:r>
              <a:rPr lang="en-US" altLang="ko-KR" sz="2800" dirty="0"/>
              <a:t>1</a:t>
            </a:r>
            <a:r>
              <a:rPr lang="ko-KR" altLang="en-US" sz="2800" dirty="0"/>
              <a:t>억 번 연산할 수 있다고 가정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8FE031-779A-B7D0-58F0-2DE3EB99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85" y="2838450"/>
            <a:ext cx="2724530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79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A4A22-D082-E202-2CFB-2641E505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제한과 연산 횟수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FCD3F-3001-918C-3B48-FE5BF08D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리스트의 </a:t>
            </a:r>
            <a:r>
              <a:rPr lang="en-US" altLang="ko-KR" sz="2800" b="1" dirty="0">
                <a:solidFill>
                  <a:srgbClr val="92D050"/>
                </a:solidFill>
              </a:rPr>
              <a:t>index(</a:t>
            </a:r>
            <a:r>
              <a:rPr lang="ko-KR" altLang="en-US" sz="2800" b="1" dirty="0">
                <a:solidFill>
                  <a:srgbClr val="92D050"/>
                </a:solidFill>
              </a:rPr>
              <a:t>데이터</a:t>
            </a:r>
            <a:r>
              <a:rPr lang="en-US" altLang="ko-KR" sz="2800" b="1" dirty="0">
                <a:solidFill>
                  <a:srgbClr val="92D050"/>
                </a:solidFill>
              </a:rPr>
              <a:t>) </a:t>
            </a:r>
            <a:r>
              <a:rPr lang="ko-KR" altLang="en-US" sz="2800" dirty="0"/>
              <a:t>메서드는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1. </a:t>
            </a:r>
            <a:r>
              <a:rPr lang="ko-KR" altLang="en-US" sz="2800" dirty="0"/>
              <a:t>리스트를 순회하면서</a:t>
            </a:r>
            <a:br>
              <a:rPr lang="en-US" altLang="ko-KR" sz="2800" dirty="0"/>
            </a:br>
            <a:r>
              <a:rPr lang="en-US" altLang="ko-KR" sz="2800" dirty="0"/>
              <a:t>2. </a:t>
            </a:r>
            <a:r>
              <a:rPr lang="ko-KR" altLang="en-US" sz="2800" dirty="0"/>
              <a:t>현재 순회 중인 데이터를 주어진 데이터와 비교하고</a:t>
            </a:r>
            <a:br>
              <a:rPr lang="en-US" altLang="ko-KR" sz="2800" dirty="0"/>
            </a:br>
            <a:r>
              <a:rPr lang="en-US" altLang="ko-KR" sz="2800" dirty="0"/>
              <a:t>3. </a:t>
            </a:r>
            <a:r>
              <a:rPr lang="ko-KR" altLang="en-US" sz="2800" dirty="0"/>
              <a:t>두 값이 서로 일치하면 현재 </a:t>
            </a:r>
            <a:r>
              <a:rPr lang="en-US" altLang="ko-KR" sz="2800" dirty="0"/>
              <a:t>index </a:t>
            </a:r>
            <a:r>
              <a:rPr lang="ko-KR" altLang="en-US" sz="2800" dirty="0"/>
              <a:t>값을 알려준다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999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A4A22-D082-E202-2CFB-2641E505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제한과 연산 횟수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FCD3F-3001-918C-3B48-FE5BF08D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극단적인 상황을 생각해보자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포켓몬이 </a:t>
            </a:r>
            <a:r>
              <a:rPr lang="en-US" altLang="ko-KR" sz="2800" dirty="0"/>
              <a:t>10</a:t>
            </a:r>
            <a:r>
              <a:rPr lang="ko-KR" altLang="en-US" sz="2800" dirty="0"/>
              <a:t>만개 주어졌을 때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en-US" altLang="ko-KR" sz="2800" dirty="0"/>
              <a:t>10</a:t>
            </a:r>
            <a:r>
              <a:rPr lang="ko-KR" altLang="en-US" sz="2800" dirty="0"/>
              <a:t>만 번째 포켓몬의 번호</a:t>
            </a:r>
            <a:r>
              <a:rPr lang="en-US" altLang="ko-KR" sz="2800" dirty="0"/>
              <a:t>(</a:t>
            </a:r>
            <a:r>
              <a:rPr lang="ko-KR" altLang="en-US" sz="2800" dirty="0"/>
              <a:t>인덱스</a:t>
            </a:r>
            <a:r>
              <a:rPr lang="en-US" altLang="ko-KR" sz="2800" dirty="0"/>
              <a:t>)</a:t>
            </a:r>
            <a:r>
              <a:rPr lang="ko-KR" altLang="en-US" sz="2800" dirty="0"/>
              <a:t>를 </a:t>
            </a:r>
            <a:r>
              <a:rPr lang="en-US" altLang="ko-KR" sz="2800" dirty="0"/>
              <a:t>10</a:t>
            </a:r>
            <a:r>
              <a:rPr lang="ko-KR" altLang="en-US" sz="2800" dirty="0"/>
              <a:t>만 번 물어본다면</a:t>
            </a:r>
            <a:r>
              <a:rPr lang="en-US" altLang="ko-KR" sz="2800" dirty="0"/>
              <a:t>?</a:t>
            </a:r>
          </a:p>
          <a:p>
            <a:endParaRPr lang="en-US" altLang="ko-KR" sz="2800" dirty="0"/>
          </a:p>
          <a:p>
            <a:r>
              <a:rPr lang="ko-KR" altLang="en-US" sz="2800" dirty="0"/>
              <a:t>반복문을 </a:t>
            </a:r>
            <a:r>
              <a:rPr lang="en-US" altLang="ko-KR" sz="2800" dirty="0"/>
              <a:t>10</a:t>
            </a:r>
            <a:r>
              <a:rPr lang="ko-KR" altLang="en-US" sz="2800" dirty="0"/>
              <a:t>만 </a:t>
            </a:r>
            <a:r>
              <a:rPr lang="en-US" altLang="ko-KR" sz="2800" dirty="0"/>
              <a:t>x 10</a:t>
            </a:r>
            <a:r>
              <a:rPr lang="ko-KR" altLang="en-US" sz="2800" dirty="0"/>
              <a:t>만 </a:t>
            </a:r>
            <a:r>
              <a:rPr lang="en-US" altLang="ko-KR" sz="2800" dirty="0"/>
              <a:t>= </a:t>
            </a:r>
            <a:r>
              <a:rPr lang="en-US" altLang="ko-KR" sz="2800" b="1" dirty="0">
                <a:solidFill>
                  <a:srgbClr val="92D050"/>
                </a:solidFill>
              </a:rPr>
              <a:t>10</a:t>
            </a:r>
            <a:r>
              <a:rPr lang="ko-KR" altLang="en-US" sz="2800" b="1" dirty="0">
                <a:solidFill>
                  <a:srgbClr val="92D050"/>
                </a:solidFill>
              </a:rPr>
              <a:t>억 번</a:t>
            </a:r>
            <a:r>
              <a:rPr lang="en-US" altLang="ko-KR" sz="2800" b="1" dirty="0">
                <a:solidFill>
                  <a:srgbClr val="92D050"/>
                </a:solidFill>
              </a:rPr>
              <a:t> </a:t>
            </a:r>
            <a:r>
              <a:rPr lang="ko-KR" altLang="en-US" sz="2800" b="1" dirty="0">
                <a:solidFill>
                  <a:srgbClr val="92D050"/>
                </a:solidFill>
              </a:rPr>
              <a:t>돌아야</a:t>
            </a:r>
            <a:r>
              <a:rPr lang="ko-KR" altLang="en-US" sz="2800" dirty="0"/>
              <a:t>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/>
              <a:t>이론상 </a:t>
            </a:r>
            <a:r>
              <a:rPr lang="en-US" altLang="ko-KR" sz="2800" b="1" dirty="0">
                <a:solidFill>
                  <a:srgbClr val="92D050"/>
                </a:solidFill>
              </a:rPr>
              <a:t>10</a:t>
            </a:r>
            <a:r>
              <a:rPr lang="ko-KR" altLang="en-US" sz="2800" b="1" dirty="0">
                <a:solidFill>
                  <a:srgbClr val="92D050"/>
                </a:solidFill>
              </a:rPr>
              <a:t>초</a:t>
            </a:r>
            <a:r>
              <a:rPr lang="ko-KR" altLang="en-US" sz="2800" dirty="0"/>
              <a:t>의 시간이 걸리므로</a:t>
            </a:r>
            <a:r>
              <a:rPr lang="en-US" altLang="ko-KR" sz="2800" dirty="0"/>
              <a:t>, </a:t>
            </a:r>
            <a:r>
              <a:rPr lang="ko-KR" altLang="en-US" sz="2800" dirty="0"/>
              <a:t>시간 초과가 발생한다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4758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6840-7C25-9B0A-7353-E8DC70E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35EB-B397-62BA-5676-FA5D341D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err="1"/>
              <a:t>딕셔너리에서</a:t>
            </a:r>
            <a:r>
              <a:rPr lang="ko-KR" altLang="en-US" sz="2800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d[key]</a:t>
            </a:r>
            <a:r>
              <a:rPr lang="en-US" altLang="ko-KR" sz="2800" dirty="0"/>
              <a:t> </a:t>
            </a:r>
            <a:r>
              <a:rPr lang="ko-KR" altLang="en-US" sz="2800" dirty="0"/>
              <a:t>를 사용해 데이터를 읽는 것은</a:t>
            </a:r>
            <a:br>
              <a:rPr lang="en-US" altLang="ko-KR" sz="2800" dirty="0"/>
            </a:br>
            <a:r>
              <a:rPr lang="ko-KR" altLang="en-US" sz="2800" dirty="0"/>
              <a:t>컴퓨터 입장에서 </a:t>
            </a:r>
            <a:r>
              <a:rPr lang="en-US" altLang="ko-KR" sz="2800" b="1" dirty="0">
                <a:solidFill>
                  <a:srgbClr val="92D050"/>
                </a:solidFill>
              </a:rPr>
              <a:t>1</a:t>
            </a:r>
            <a:r>
              <a:rPr lang="ko-KR" altLang="en-US" sz="2800" b="1" dirty="0">
                <a:solidFill>
                  <a:srgbClr val="92D050"/>
                </a:solidFill>
              </a:rPr>
              <a:t>번의 연산</a:t>
            </a:r>
            <a:r>
              <a:rPr lang="ko-KR" altLang="en-US" sz="2800" dirty="0"/>
              <a:t>으로 취급합니다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 err="1"/>
              <a:t>딕셔너리를</a:t>
            </a:r>
            <a:r>
              <a:rPr lang="ko-KR" altLang="en-US" sz="2800" dirty="0"/>
              <a:t> 이용해서 같이 풀어봅시다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946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6840-7C25-9B0A-7353-E8DC70E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35EB-B397-62BA-5676-FA5D341D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정답 코드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77FE3F-3086-5CA7-B6E7-FF68EEEF6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75"/>
          <a:stretch/>
        </p:blipFill>
        <p:spPr>
          <a:xfrm>
            <a:off x="1906671" y="2776096"/>
            <a:ext cx="4743713" cy="28304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456F3A-AA47-352B-055B-38779D0FE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25"/>
          <a:stretch/>
        </p:blipFill>
        <p:spPr>
          <a:xfrm>
            <a:off x="6789134" y="2776096"/>
            <a:ext cx="4687308" cy="21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54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6840-7C25-9B0A-7353-E8DC70E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35EB-B397-62BA-5676-FA5D341D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정답 코드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77FE3F-3086-5CA7-B6E7-FF68EEEF6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75"/>
          <a:stretch/>
        </p:blipFill>
        <p:spPr>
          <a:xfrm>
            <a:off x="1906671" y="2776096"/>
            <a:ext cx="4743713" cy="28304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456F3A-AA47-352B-055B-38779D0FE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25"/>
          <a:stretch/>
        </p:blipFill>
        <p:spPr>
          <a:xfrm>
            <a:off x="6789134" y="2776096"/>
            <a:ext cx="4687308" cy="21076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ECA904-A4EE-A43A-A7A8-F266EBA33BC4}"/>
              </a:ext>
            </a:extLst>
          </p:cNvPr>
          <p:cNvSpPr/>
          <p:nvPr/>
        </p:nvSpPr>
        <p:spPr>
          <a:xfrm>
            <a:off x="7372589" y="3485433"/>
            <a:ext cx="3558126" cy="71927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B6D976-4532-38B7-47CC-2CFF55BD3846}"/>
              </a:ext>
            </a:extLst>
          </p:cNvPr>
          <p:cNvSpPr/>
          <p:nvPr/>
        </p:nvSpPr>
        <p:spPr>
          <a:xfrm>
            <a:off x="7372589" y="4201402"/>
            <a:ext cx="3558126" cy="71927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14DFC-7F56-812A-C266-04EB87CA7A11}"/>
              </a:ext>
            </a:extLst>
          </p:cNvPr>
          <p:cNvSpPr txBox="1"/>
          <p:nvPr/>
        </p:nvSpPr>
        <p:spPr>
          <a:xfrm>
            <a:off x="6789134" y="5040064"/>
            <a:ext cx="4509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 또는 </a:t>
            </a:r>
            <a:r>
              <a:rPr lang="en-US" altLang="ko-KR" dirty="0"/>
              <a:t>else</a:t>
            </a:r>
            <a:r>
              <a:rPr lang="ko-KR" altLang="en-US" dirty="0"/>
              <a:t>문 내부 코드가 </a:t>
            </a:r>
            <a:r>
              <a:rPr lang="en-US" altLang="ko-KR" dirty="0"/>
              <a:t>m</a:t>
            </a:r>
            <a:r>
              <a:rPr lang="ko-KR" altLang="en-US" dirty="0"/>
              <a:t>번 실행됨</a:t>
            </a:r>
            <a:endParaRPr lang="en-US" altLang="ko-KR" dirty="0"/>
          </a:p>
          <a:p>
            <a:r>
              <a:rPr lang="ko-KR" altLang="en-US" dirty="0"/>
              <a:t>→ 최대 </a:t>
            </a:r>
            <a:r>
              <a:rPr lang="en-US" altLang="ko-KR" b="1" dirty="0">
                <a:solidFill>
                  <a:srgbClr val="92D050"/>
                </a:solidFill>
              </a:rPr>
              <a:t>10</a:t>
            </a:r>
            <a:r>
              <a:rPr lang="ko-KR" altLang="en-US" b="1" dirty="0">
                <a:solidFill>
                  <a:srgbClr val="92D050"/>
                </a:solidFill>
              </a:rPr>
              <a:t>만 번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/>
              <a:t>1</a:t>
            </a:r>
            <a:r>
              <a:rPr lang="ko-KR" altLang="en-US" dirty="0"/>
              <a:t>초 안에 실행가능 </a:t>
            </a:r>
          </a:p>
        </p:txBody>
      </p:sp>
    </p:spTree>
    <p:extLst>
      <p:ext uri="{BB962C8B-B14F-4D97-AF65-F5344CB8AC3E}">
        <p14:creationId xmlns:p14="http://schemas.microsoft.com/office/powerpoint/2010/main" val="750495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6840-7C25-9B0A-7353-E8DC70E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 횟수 계산이 어려워요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35EB-B397-62BA-5676-FA5D341D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지금은 어렵고</a:t>
            </a:r>
            <a:r>
              <a:rPr lang="en-US" altLang="ko-KR" sz="2800" dirty="0"/>
              <a:t> </a:t>
            </a:r>
            <a:r>
              <a:rPr lang="ko-KR" altLang="en-US" sz="2800" dirty="0"/>
              <a:t>어색한 내용이 맞습니다</a:t>
            </a:r>
            <a:r>
              <a:rPr lang="en-US" altLang="ko-KR" sz="2800" dirty="0"/>
              <a:t>!</a:t>
            </a:r>
            <a:br>
              <a:rPr lang="en-US" altLang="ko-KR" sz="2800" dirty="0"/>
            </a:br>
            <a:r>
              <a:rPr lang="ko-KR" altLang="en-US" sz="2800" dirty="0"/>
              <a:t>일단 </a:t>
            </a:r>
            <a:r>
              <a:rPr lang="en-US" altLang="ko-KR" sz="2800" b="1" dirty="0">
                <a:solidFill>
                  <a:srgbClr val="92D050"/>
                </a:solidFill>
              </a:rPr>
              <a:t>‘</a:t>
            </a:r>
            <a:r>
              <a:rPr lang="ko-KR" altLang="en-US" sz="2800" b="1" dirty="0" err="1">
                <a:solidFill>
                  <a:srgbClr val="92D050"/>
                </a:solidFill>
              </a:rPr>
              <a:t>딕셔너리를</a:t>
            </a:r>
            <a:r>
              <a:rPr lang="ko-KR" altLang="en-US" sz="2800" b="1" dirty="0">
                <a:solidFill>
                  <a:srgbClr val="92D050"/>
                </a:solidFill>
              </a:rPr>
              <a:t> 배웠으니 </a:t>
            </a:r>
            <a:r>
              <a:rPr lang="ko-KR" altLang="en-US" sz="2800" b="1" dirty="0" err="1">
                <a:solidFill>
                  <a:srgbClr val="92D050"/>
                </a:solidFill>
              </a:rPr>
              <a:t>딕셔너리로</a:t>
            </a:r>
            <a:r>
              <a:rPr lang="ko-KR" altLang="en-US" sz="2800" b="1" dirty="0">
                <a:solidFill>
                  <a:srgbClr val="92D050"/>
                </a:solidFill>
              </a:rPr>
              <a:t> 풀어보자</a:t>
            </a:r>
            <a:r>
              <a:rPr lang="en-US" altLang="ko-KR" sz="2800" b="1" dirty="0">
                <a:solidFill>
                  <a:srgbClr val="92D050"/>
                </a:solidFill>
              </a:rPr>
              <a:t>’ </a:t>
            </a:r>
            <a:r>
              <a:rPr lang="ko-KR" altLang="en-US" sz="2800" dirty="0"/>
              <a:t>라고 생각하고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딕셔너리를</a:t>
            </a:r>
            <a:r>
              <a:rPr lang="ko-KR" altLang="en-US" sz="2800" dirty="0"/>
              <a:t> 사용하는 것에 익숙해져 보세요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연산 횟수 이야기는 다음 주에 더 자세하게 </a:t>
            </a:r>
            <a:r>
              <a:rPr lang="ko-KR" altLang="en-US" sz="2800" dirty="0" err="1"/>
              <a:t>할게요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74358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324C3-CB6E-0F74-846B-B982FDE9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쉬어가는</a:t>
            </a:r>
            <a:r>
              <a:rPr lang="ko-KR" altLang="en-US" sz="4800" dirty="0"/>
              <a:t>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B0F3F-D049-88AC-0411-CF72BC77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486690" cy="457546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컴퓨터공학과의 진로 분야</a:t>
            </a:r>
            <a:endParaRPr lang="en-US" altLang="ko-KR" sz="3200" dirty="0"/>
          </a:p>
          <a:p>
            <a:endParaRPr lang="en-US" altLang="ko-KR" sz="2800" dirty="0"/>
          </a:p>
          <a:p>
            <a:r>
              <a:rPr lang="ko-KR" altLang="en-US" sz="2400" dirty="0"/>
              <a:t>프로그램 개발자 </a:t>
            </a:r>
            <a:r>
              <a:rPr lang="en-US" altLang="ko-KR" sz="2400" dirty="0"/>
              <a:t>		(</a:t>
            </a:r>
            <a:r>
              <a:rPr lang="ko-KR" altLang="en-US" sz="2400" dirty="0" err="1"/>
              <a:t>프론트엔드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백엔드</a:t>
            </a:r>
            <a:r>
              <a:rPr lang="en-US" altLang="ko-KR" sz="2400" dirty="0"/>
              <a:t>, </a:t>
            </a:r>
            <a:r>
              <a:rPr lang="ko-KR" altLang="en-US" sz="2400" b="1" dirty="0">
                <a:solidFill>
                  <a:srgbClr val="92D050"/>
                </a:solidFill>
              </a:rPr>
              <a:t>모바일</a:t>
            </a:r>
            <a:r>
              <a:rPr lang="en-US" altLang="ko-KR" sz="2400" dirty="0"/>
              <a:t>, </a:t>
            </a:r>
            <a:r>
              <a:rPr lang="ko-KR" altLang="en-US" sz="2400" dirty="0"/>
              <a:t>게임</a:t>
            </a:r>
            <a:r>
              <a:rPr lang="en-US" altLang="ko-KR" sz="2400" dirty="0"/>
              <a:t>, PC)</a:t>
            </a:r>
          </a:p>
          <a:p>
            <a:r>
              <a:rPr lang="ko-KR" altLang="en-US" sz="2400" dirty="0"/>
              <a:t>보안 </a:t>
            </a:r>
            <a:r>
              <a:rPr lang="en-US" altLang="ko-KR" sz="2400" dirty="0"/>
              <a:t>			(</a:t>
            </a:r>
            <a:r>
              <a:rPr lang="ko-KR" altLang="en-US" sz="2400" dirty="0"/>
              <a:t>해커</a:t>
            </a:r>
            <a:r>
              <a:rPr lang="en-US" altLang="ko-KR" sz="2400" dirty="0"/>
              <a:t>, </a:t>
            </a:r>
            <a:r>
              <a:rPr lang="ko-KR" altLang="en-US" sz="2400" dirty="0"/>
              <a:t>백신 개발자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임베디드 개발자</a:t>
            </a:r>
            <a:r>
              <a:rPr lang="en-US" altLang="ko-KR" sz="2400" dirty="0"/>
              <a:t>		(</a:t>
            </a:r>
            <a:r>
              <a:rPr lang="ko-KR" altLang="en-US" sz="2400" dirty="0"/>
              <a:t>냉장고</a:t>
            </a:r>
            <a:r>
              <a:rPr lang="en-US" altLang="ko-KR" sz="2400" dirty="0"/>
              <a:t>, </a:t>
            </a:r>
            <a:r>
              <a:rPr lang="ko-KR" altLang="en-US" sz="2400" dirty="0"/>
              <a:t>세탁기</a:t>
            </a:r>
            <a:r>
              <a:rPr lang="en-US" altLang="ko-KR" sz="2400" dirty="0"/>
              <a:t>, </a:t>
            </a:r>
            <a:r>
              <a:rPr lang="ko-KR" altLang="en-US" sz="2400" dirty="0"/>
              <a:t>자동차</a:t>
            </a:r>
            <a:r>
              <a:rPr lang="en-US" altLang="ko-KR" sz="2400" dirty="0"/>
              <a:t>…)</a:t>
            </a:r>
          </a:p>
          <a:p>
            <a:r>
              <a:rPr lang="ko-KR" altLang="en-US" sz="2400" dirty="0" err="1"/>
              <a:t>데브옵스</a:t>
            </a:r>
            <a:r>
              <a:rPr lang="ko-KR" altLang="en-US" sz="2400" dirty="0"/>
              <a:t> </a:t>
            </a:r>
            <a:r>
              <a:rPr lang="en-US" altLang="ko-KR" sz="2400" dirty="0"/>
              <a:t>			(</a:t>
            </a:r>
            <a:r>
              <a:rPr lang="ko-KR" altLang="en-US" sz="2400" dirty="0"/>
              <a:t>서버 컴퓨터 관리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데이터분석</a:t>
            </a:r>
            <a:r>
              <a:rPr lang="en-US" altLang="ko-KR" sz="2400" dirty="0"/>
              <a:t>			(</a:t>
            </a:r>
            <a:r>
              <a:rPr lang="ko-KR" altLang="en-US" sz="2400" dirty="0" err="1"/>
              <a:t>파이썬을</a:t>
            </a:r>
            <a:r>
              <a:rPr lang="ko-KR" altLang="en-US" sz="2400" dirty="0"/>
              <a:t> 쓰기 좋은 곳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인공지능</a:t>
            </a:r>
            <a:r>
              <a:rPr lang="en-US" altLang="ko-KR" sz="2400" dirty="0"/>
              <a:t>			(</a:t>
            </a:r>
            <a:r>
              <a:rPr lang="ko-KR" altLang="en-US" sz="2400" dirty="0"/>
              <a:t>대학원 거의 필수</a:t>
            </a:r>
            <a:r>
              <a:rPr lang="en-US" altLang="ko-KR" sz="2400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2689821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324C3-CB6E-0F74-846B-B982FDE9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모바일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B0F3F-D049-88AC-0411-CF72BC77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486690" cy="4575467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핸드폰</a:t>
            </a:r>
            <a:r>
              <a:rPr lang="en-US" altLang="ko-KR" sz="3200" b="1" dirty="0">
                <a:solidFill>
                  <a:srgbClr val="92D050"/>
                </a:solidFill>
              </a:rPr>
              <a:t>, </a:t>
            </a:r>
            <a:r>
              <a:rPr lang="ko-KR" altLang="en-US" sz="3200" b="1" dirty="0">
                <a:solidFill>
                  <a:srgbClr val="92D050"/>
                </a:solidFill>
              </a:rPr>
              <a:t>태블릿</a:t>
            </a:r>
            <a:r>
              <a:rPr lang="ko-KR" altLang="en-US" sz="3200" dirty="0"/>
              <a:t>에서 사용하는 어플리케이션 개발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r>
              <a:rPr lang="ko-KR" altLang="en-US" sz="3200" dirty="0"/>
              <a:t>안드로이드</a:t>
            </a:r>
            <a:r>
              <a:rPr lang="en-US" altLang="ko-KR" sz="3200" dirty="0"/>
              <a:t> / IOS</a:t>
            </a:r>
            <a:endParaRPr lang="en-US" altLang="ko-KR" sz="2400" dirty="0"/>
          </a:p>
          <a:p>
            <a:r>
              <a:rPr lang="ko-KR" altLang="en-US" sz="3200" dirty="0"/>
              <a:t>크로스 플랫폼</a:t>
            </a:r>
            <a:endParaRPr lang="en-US" altLang="ko-KR" sz="3200" dirty="0"/>
          </a:p>
          <a:p>
            <a:r>
              <a:rPr lang="ko-KR" altLang="en-US" sz="3200" dirty="0"/>
              <a:t>웹 앱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050371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324C3-CB6E-0F74-846B-B982FDE9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모바일 </a:t>
            </a:r>
            <a:r>
              <a:rPr lang="en-US" altLang="ko-KR" sz="4800" dirty="0"/>
              <a:t>– </a:t>
            </a:r>
            <a:r>
              <a:rPr lang="ko-KR" altLang="en-US" sz="4800" dirty="0"/>
              <a:t>네이티브 앱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B0F3F-D049-88AC-0411-CF72BC77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486690" cy="457546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native </a:t>
            </a:r>
            <a:r>
              <a:rPr lang="ko-KR" altLang="en-US" sz="3200" dirty="0"/>
              <a:t>라는 말 그대로</a:t>
            </a:r>
            <a:r>
              <a:rPr lang="en-US" altLang="ko-KR" sz="3200" dirty="0"/>
              <a:t>, </a:t>
            </a:r>
            <a:r>
              <a:rPr lang="ko-KR" altLang="en-US" sz="3200" dirty="0"/>
              <a:t>그 운영체제에서만 </a:t>
            </a:r>
            <a:br>
              <a:rPr lang="en-US" altLang="ko-KR" sz="3200" dirty="0"/>
            </a:br>
            <a:r>
              <a:rPr lang="ko-KR" altLang="en-US" sz="3200" dirty="0"/>
              <a:t>실행할 수 있는 어플리케이션을 개발합니다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안드로이드는 </a:t>
            </a:r>
            <a:r>
              <a:rPr lang="ko-KR" altLang="en-US" sz="3200" b="1" dirty="0">
                <a:solidFill>
                  <a:srgbClr val="92D050"/>
                </a:solidFill>
              </a:rPr>
              <a:t>자바</a:t>
            </a:r>
            <a:r>
              <a:rPr lang="en-US" altLang="ko-KR" sz="3200" b="1" dirty="0">
                <a:solidFill>
                  <a:srgbClr val="92D050"/>
                </a:solidFill>
              </a:rPr>
              <a:t> or </a:t>
            </a:r>
            <a:r>
              <a:rPr lang="ko-KR" altLang="en-US" sz="3200" b="1" dirty="0" err="1">
                <a:solidFill>
                  <a:srgbClr val="92D050"/>
                </a:solidFill>
              </a:rPr>
              <a:t>코틀린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en-US" altLang="ko-KR" sz="3200" dirty="0"/>
              <a:t>IOS</a:t>
            </a:r>
            <a:r>
              <a:rPr lang="ko-KR" altLang="en-US" sz="3200" dirty="0"/>
              <a:t>는 </a:t>
            </a:r>
            <a:r>
              <a:rPr lang="en-US" altLang="ko-KR" sz="3200" b="1" dirty="0">
                <a:solidFill>
                  <a:srgbClr val="92D050"/>
                </a:solidFill>
              </a:rPr>
              <a:t>Swift</a:t>
            </a:r>
            <a:r>
              <a:rPr lang="en-US" altLang="ko-KR" sz="3200" dirty="0"/>
              <a:t> </a:t>
            </a:r>
            <a:r>
              <a:rPr lang="ko-KR" altLang="en-US" sz="3200" dirty="0"/>
              <a:t>를 이용해서 개발합니다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80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4390C-5475-9F5D-5493-D90AD028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59531-8283-C555-9B04-2E1FC718B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tuple(</a:t>
            </a:r>
            <a:r>
              <a:rPr lang="ko-KR" altLang="en-US" sz="3200" b="1" dirty="0">
                <a:solidFill>
                  <a:srgbClr val="92D050"/>
                </a:solidFill>
              </a:rPr>
              <a:t>데이터그룹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en-US" altLang="ko-KR" sz="3200" b="1" dirty="0">
                <a:solidFill>
                  <a:srgbClr val="92D050"/>
                </a:solidFill>
              </a:rPr>
              <a:t>(x1, x2, x3, …)</a:t>
            </a:r>
            <a:endParaRPr lang="ko-KR" altLang="en-US" sz="3200" b="1" dirty="0">
              <a:solidFill>
                <a:srgbClr val="92D05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004BB5-F547-879C-F55A-3B8A0BC87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127" y="2856090"/>
            <a:ext cx="2445118" cy="11868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F82FA9-DF96-8340-B0E1-AF7DB0285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753" y="4876324"/>
            <a:ext cx="3000794" cy="1209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25C2CA-FF73-FA3C-78D4-44015D3E2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54"/>
          <a:stretch/>
        </p:blipFill>
        <p:spPr>
          <a:xfrm>
            <a:off x="5371630" y="4876324"/>
            <a:ext cx="2743583" cy="1209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0C7B6C-027A-B7C0-BB9B-07F56872C3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54"/>
          <a:stretch/>
        </p:blipFill>
        <p:spPr>
          <a:xfrm>
            <a:off x="8483296" y="5239444"/>
            <a:ext cx="1745184" cy="86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E470C65-9800-7160-E6D4-AAE18750D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666" y="2833283"/>
            <a:ext cx="2359233" cy="120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5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324C3-CB6E-0F74-846B-B982FDE9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모바일 </a:t>
            </a:r>
            <a:r>
              <a:rPr lang="en-US" altLang="ko-KR" sz="4800" dirty="0"/>
              <a:t>– </a:t>
            </a:r>
            <a:r>
              <a:rPr lang="ko-KR" altLang="en-US" sz="4800" dirty="0"/>
              <a:t>네이티브 앱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B0F3F-D049-88AC-0411-CF72BC77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5"/>
            <a:ext cx="9855681" cy="457546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운영체제에 특화되어 있는 방식으로 개발하므로</a:t>
            </a:r>
            <a:br>
              <a:rPr lang="en-US" altLang="ko-KR" sz="3200" dirty="0"/>
            </a:br>
            <a:r>
              <a:rPr lang="ko-KR" altLang="en-US" sz="3200" dirty="0"/>
              <a:t>운영체제가 지원하는 다양한 기능을 사용할 수 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241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324C3-CB6E-0F74-846B-B982FDE9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모바일 </a:t>
            </a:r>
            <a:r>
              <a:rPr lang="en-US" altLang="ko-KR" sz="4800" dirty="0"/>
              <a:t>– </a:t>
            </a:r>
            <a:r>
              <a:rPr lang="ko-KR" altLang="en-US" sz="4800" dirty="0"/>
              <a:t>크로스 플랫폼 앱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B0F3F-D049-88AC-0411-CF72BC77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5"/>
            <a:ext cx="9855681" cy="457546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플랫폼에 상관없이 사용할 수 있는 앱을 개발합니다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자주 사용하는 기술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Flutter</a:t>
            </a:r>
          </a:p>
          <a:p>
            <a:r>
              <a:rPr lang="en-US" altLang="ko-KR" sz="3200" dirty="0"/>
              <a:t>React Native</a:t>
            </a:r>
          </a:p>
        </p:txBody>
      </p:sp>
    </p:spTree>
    <p:extLst>
      <p:ext uri="{BB962C8B-B14F-4D97-AF65-F5344CB8AC3E}">
        <p14:creationId xmlns:p14="http://schemas.microsoft.com/office/powerpoint/2010/main" val="3563928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324C3-CB6E-0F74-846B-B982FDE9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모바일 </a:t>
            </a:r>
            <a:r>
              <a:rPr lang="en-US" altLang="ko-KR" sz="4800" dirty="0"/>
              <a:t>– </a:t>
            </a:r>
            <a:r>
              <a:rPr lang="ko-KR" altLang="en-US" sz="4800" dirty="0"/>
              <a:t>웹 앱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B0F3F-D049-88AC-0411-CF72BC77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5"/>
            <a:ext cx="9855681" cy="4575467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웹 기술</a:t>
            </a:r>
            <a:r>
              <a:rPr lang="en-US" altLang="ko-KR" sz="2400" dirty="0"/>
              <a:t>(html,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javascript</a:t>
            </a:r>
            <a:r>
              <a:rPr lang="en-US" altLang="ko-KR" sz="2400" dirty="0"/>
              <a:t>)</a:t>
            </a:r>
            <a:r>
              <a:rPr lang="ko-KR" altLang="en-US" sz="3200" dirty="0"/>
              <a:t>을 이용해</a:t>
            </a:r>
            <a:br>
              <a:rPr lang="en-US" altLang="ko-KR" sz="3200" dirty="0"/>
            </a:br>
            <a:r>
              <a:rPr lang="ko-KR" altLang="en-US" sz="3200" dirty="0"/>
              <a:t>핸드폰 앱과 유사한 디자인의 웹 사이트를 만들고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dirty="0"/>
              <a:t>이를 어플리케이션으로 만듭니다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053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324C3-CB6E-0F74-846B-B982FDE9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모바일 </a:t>
            </a:r>
            <a:r>
              <a:rPr lang="en-US" altLang="ko-KR" sz="4800" dirty="0"/>
              <a:t>– </a:t>
            </a:r>
            <a:r>
              <a:rPr lang="ko-KR" altLang="en-US" sz="4800" dirty="0"/>
              <a:t>개인적인 추천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B0F3F-D049-88AC-0411-CF72BC77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5"/>
            <a:ext cx="9855681" cy="4575467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Flutter</a:t>
            </a:r>
            <a:r>
              <a:rPr lang="en-US" altLang="ko-KR" sz="3200" dirty="0"/>
              <a:t> </a:t>
            </a:r>
            <a:r>
              <a:rPr lang="ko-KR" altLang="en-US" sz="3200" dirty="0"/>
              <a:t>로 시작하는 것을 추천해요</a:t>
            </a:r>
            <a:r>
              <a:rPr lang="en-US" altLang="ko-KR" sz="3200" dirty="0"/>
              <a:t>!</a:t>
            </a:r>
          </a:p>
          <a:p>
            <a:r>
              <a:rPr lang="ko-KR" altLang="en-US" sz="3200" dirty="0"/>
              <a:t>안드로이드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ios</a:t>
            </a:r>
            <a:r>
              <a:rPr lang="en-US" altLang="ko-KR" sz="3200" dirty="0"/>
              <a:t> </a:t>
            </a:r>
            <a:r>
              <a:rPr lang="ko-KR" altLang="en-US" sz="3200" dirty="0"/>
              <a:t>앱을 한번에 만들 수 있습니다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네이티브보다 입문하기 쉬웠어요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안드로이드 기준</a:t>
            </a:r>
            <a:r>
              <a:rPr lang="en-US" altLang="ko-KR" sz="2400" dirty="0"/>
              <a:t>)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896833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324C3-CB6E-0F74-846B-B982FDE9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모바일 </a:t>
            </a:r>
            <a:r>
              <a:rPr lang="en-US" altLang="ko-KR" sz="4800" dirty="0"/>
              <a:t>– </a:t>
            </a:r>
            <a:r>
              <a:rPr lang="ko-KR" altLang="en-US" sz="4800" dirty="0"/>
              <a:t>공부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B0F3F-D049-88AC-0411-CF72BC77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5"/>
            <a:ext cx="9855681" cy="457546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인터넷 강의 </a:t>
            </a:r>
            <a:r>
              <a:rPr lang="en-US" altLang="ko-KR" sz="3200" dirty="0"/>
              <a:t>(</a:t>
            </a:r>
            <a:r>
              <a:rPr lang="ko-KR" altLang="en-US" sz="3200" dirty="0" err="1"/>
              <a:t>인프런</a:t>
            </a:r>
            <a:r>
              <a:rPr lang="en-US" altLang="ko-KR" sz="3200" dirty="0"/>
              <a:t>, </a:t>
            </a:r>
            <a:r>
              <a:rPr lang="ko-KR" altLang="en-US" sz="3200" dirty="0"/>
              <a:t>유튜브</a:t>
            </a:r>
            <a:r>
              <a:rPr lang="en-US" altLang="ko-KR" sz="3200" dirty="0"/>
              <a:t>)</a:t>
            </a:r>
          </a:p>
          <a:p>
            <a:r>
              <a:rPr lang="ko-KR" altLang="en-US" sz="3200" dirty="0"/>
              <a:t>공식 문서</a:t>
            </a:r>
            <a:endParaRPr lang="en-US" altLang="ko-KR" sz="3200" dirty="0"/>
          </a:p>
          <a:p>
            <a:r>
              <a:rPr lang="ko-KR" altLang="en-US" sz="3200" dirty="0"/>
              <a:t>책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441791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CCC7A-30E8-5C15-09AD-742435680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929E9-DF55-AFA7-DCAA-2CC44E4A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134C4-FA83-DB78-5046-211B7990E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이름 그대로 </a:t>
            </a:r>
            <a:r>
              <a:rPr lang="en-US" altLang="ko-KR" sz="3200" b="1" dirty="0">
                <a:solidFill>
                  <a:srgbClr val="92D050"/>
                </a:solidFill>
              </a:rPr>
              <a:t>‘</a:t>
            </a:r>
            <a:r>
              <a:rPr lang="ko-KR" altLang="en-US" sz="3200" b="1" dirty="0">
                <a:solidFill>
                  <a:srgbClr val="92D050"/>
                </a:solidFill>
              </a:rPr>
              <a:t>집합</a:t>
            </a:r>
            <a:r>
              <a:rPr lang="en-US" altLang="ko-KR" sz="3200" b="1" dirty="0">
                <a:solidFill>
                  <a:srgbClr val="92D050"/>
                </a:solidFill>
              </a:rPr>
              <a:t>’</a:t>
            </a:r>
            <a:r>
              <a:rPr lang="en-US" altLang="ko-KR" sz="3200" dirty="0"/>
              <a:t> </a:t>
            </a:r>
            <a:r>
              <a:rPr lang="ko-KR" altLang="en-US" sz="3200" dirty="0"/>
              <a:t>을 의미한다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중복되지 않은 데이터를 저장하는 자료구조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069742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DA594-E1D0-A836-1AC3-2849BBE32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644BC-453A-F125-6FB6-10EC863F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48FD0-2549-0D3C-FCA3-777FF026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/>
              <a:t>set</a:t>
            </a:r>
            <a:r>
              <a:rPr lang="ko-KR" altLang="en-US" sz="3200" dirty="0"/>
              <a:t>은 </a:t>
            </a:r>
            <a:r>
              <a:rPr lang="ko-KR" altLang="en-US" sz="3200" b="1" dirty="0">
                <a:solidFill>
                  <a:srgbClr val="92D050"/>
                </a:solidFill>
              </a:rPr>
              <a:t>데이터가 존재하는지 확인</a:t>
            </a:r>
            <a:r>
              <a:rPr lang="ko-KR" altLang="en-US" sz="3200" dirty="0"/>
              <a:t>할 때 사용한다</a:t>
            </a:r>
            <a:r>
              <a:rPr lang="en-US" altLang="ko-KR" sz="3200" dirty="0"/>
              <a:t>.</a:t>
            </a:r>
            <a:endParaRPr lang="en-US" altLang="ko-KR" b="1" dirty="0">
              <a:solidFill>
                <a:srgbClr val="92D050"/>
              </a:solidFill>
            </a:endParaRPr>
          </a:p>
          <a:p>
            <a:r>
              <a:rPr lang="ko-KR" altLang="en-US" sz="3200" dirty="0"/>
              <a:t>또는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ko-KR" altLang="en-US" sz="3200" b="1" dirty="0" err="1">
                <a:solidFill>
                  <a:srgbClr val="92D050"/>
                </a:solidFill>
              </a:rPr>
              <a:t>중복값을</a:t>
            </a:r>
            <a:r>
              <a:rPr lang="ko-KR" altLang="en-US" sz="3200" b="1" dirty="0">
                <a:solidFill>
                  <a:srgbClr val="92D050"/>
                </a:solidFill>
              </a:rPr>
              <a:t> 제거</a:t>
            </a:r>
            <a:r>
              <a:rPr lang="ko-KR" altLang="en-US" sz="3200" dirty="0"/>
              <a:t>할 때 사용한다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875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7303-97E8-E5E3-C645-7F0DF6628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9FB7C-B8D0-3352-9581-EC9E0967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 –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96353-4397-B36E-5F45-7D239492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set(</a:t>
            </a:r>
            <a:r>
              <a:rPr lang="ko-KR" altLang="en-US" sz="3200" b="1" dirty="0">
                <a:solidFill>
                  <a:srgbClr val="92D050"/>
                </a:solidFill>
              </a:rPr>
              <a:t>데이터그룹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{ } </a:t>
            </a:r>
            <a:r>
              <a:rPr lang="ko-KR" altLang="en-US" sz="3200" b="1" dirty="0">
                <a:solidFill>
                  <a:srgbClr val="92D050"/>
                </a:solidFill>
              </a:rPr>
              <a:t>중괄호</a:t>
            </a:r>
            <a:r>
              <a:rPr lang="en-US" altLang="ko-KR" sz="3200" b="1" dirty="0">
                <a:solidFill>
                  <a:srgbClr val="92D050"/>
                </a:solidFill>
              </a:rPr>
              <a:t> </a:t>
            </a:r>
            <a:r>
              <a:rPr lang="en-US" altLang="ko-KR" sz="2400" b="1" dirty="0">
                <a:solidFill>
                  <a:srgbClr val="92D050"/>
                </a:solidFill>
              </a:rPr>
              <a:t>(</a:t>
            </a:r>
            <a:r>
              <a:rPr lang="ko-KR" altLang="en-US" sz="2400" b="1" dirty="0">
                <a:solidFill>
                  <a:srgbClr val="92D050"/>
                </a:solidFill>
              </a:rPr>
              <a:t>단</a:t>
            </a:r>
            <a:r>
              <a:rPr lang="en-US" altLang="ko-KR" sz="2400" b="1" dirty="0">
                <a:solidFill>
                  <a:srgbClr val="92D050"/>
                </a:solidFill>
              </a:rPr>
              <a:t>, </a:t>
            </a:r>
            <a:r>
              <a:rPr lang="ko-KR" altLang="en-US" sz="2400" b="1" dirty="0">
                <a:solidFill>
                  <a:srgbClr val="92D050"/>
                </a:solidFill>
              </a:rPr>
              <a:t>빈 중괄호는 </a:t>
            </a:r>
            <a:r>
              <a:rPr lang="en-US" altLang="ko-KR" sz="2400" b="1" dirty="0" err="1">
                <a:solidFill>
                  <a:srgbClr val="92D050"/>
                </a:solidFill>
              </a:rPr>
              <a:t>dict</a:t>
            </a:r>
            <a:r>
              <a:rPr lang="ko-KR" altLang="en-US" sz="2400" b="1" dirty="0">
                <a:solidFill>
                  <a:srgbClr val="92D050"/>
                </a:solidFill>
              </a:rPr>
              <a:t>로 인식</a:t>
            </a:r>
            <a:r>
              <a:rPr lang="en-US" altLang="ko-KR" sz="2400" b="1" dirty="0">
                <a:solidFill>
                  <a:srgbClr val="92D050"/>
                </a:solidFill>
              </a:rPr>
              <a:t>)</a:t>
            </a:r>
            <a:endParaRPr lang="en-US" altLang="ko-KR" sz="3200" b="1" dirty="0">
              <a:solidFill>
                <a:srgbClr val="92D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45554A-5D63-3972-825A-6AC19FF79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15" y="2901659"/>
            <a:ext cx="1971828" cy="11384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A7F22F-1F47-23AF-9043-C66BFA85C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115" y="4945063"/>
            <a:ext cx="2664316" cy="11384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4C7C67-B938-5948-99C4-633F7B72F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793" y="2899583"/>
            <a:ext cx="2070282" cy="11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639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E0EC8-A890-4CFA-9B46-7C1F215A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E2F0-307A-AB93-97EF-C9ABC89B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 – </a:t>
            </a:r>
            <a:r>
              <a:rPr lang="ko-KR" altLang="en-US" dirty="0"/>
              <a:t>조작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7B770-F92F-2F55-1217-89EE96FA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362567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데이터 추가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559AF2-2338-76F2-FC15-E3BDCFC1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69" y="2847893"/>
            <a:ext cx="1983051" cy="139041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55C8D20-A710-3C7D-BAB7-A8ED836B101B}"/>
              </a:ext>
            </a:extLst>
          </p:cNvPr>
          <p:cNvSpPr txBox="1">
            <a:spLocks/>
          </p:cNvSpPr>
          <p:nvPr/>
        </p:nvSpPr>
        <p:spPr>
          <a:xfrm>
            <a:off x="5865638" y="2160016"/>
            <a:ext cx="362567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 삭제</a:t>
            </a:r>
            <a:endParaRPr lang="en-US" altLang="ko-KR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E2CBED-2BD7-56BE-A277-1F6EC6071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57" y="2829720"/>
            <a:ext cx="2335607" cy="1408588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F0943CF-9D26-24A7-320B-12CC5F4995DF}"/>
              </a:ext>
            </a:extLst>
          </p:cNvPr>
          <p:cNvSpPr txBox="1">
            <a:spLocks/>
          </p:cNvSpPr>
          <p:nvPr/>
        </p:nvSpPr>
        <p:spPr>
          <a:xfrm>
            <a:off x="1587709" y="4702081"/>
            <a:ext cx="8975715" cy="129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/>
              <a:t>set</a:t>
            </a:r>
            <a:r>
              <a:rPr lang="ko-KR" altLang="en-US" sz="3200" dirty="0"/>
              <a:t>에서 특정 데이터를 조회하는 방법은 없다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en-US" altLang="ko-KR" sz="3200" dirty="0"/>
              <a:t>list</a:t>
            </a:r>
            <a:r>
              <a:rPr lang="ko-KR" altLang="en-US" sz="3200" dirty="0"/>
              <a:t>로 변환해서 조회해야 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4380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E0EC8-A890-4CFA-9B46-7C1F215A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E2F0-307A-AB93-97EF-C9ABC89B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 – </a:t>
            </a:r>
            <a:r>
              <a:rPr lang="ko-KR" altLang="en-US" dirty="0"/>
              <a:t>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7B770-F92F-2F55-1217-89EE96FA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3625670" cy="392615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for</a:t>
            </a:r>
            <a:r>
              <a:rPr lang="ko-KR" altLang="en-US" sz="3200" dirty="0"/>
              <a:t>문 이용</a:t>
            </a:r>
            <a:endParaRPr lang="en-US" altLang="ko-KR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0472CE-D87B-821E-CC5C-81D21D58F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15" y="2829720"/>
            <a:ext cx="2605189" cy="12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5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4390C-5475-9F5D-5493-D90AD028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59531-8283-C555-9B04-2E1FC718B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덧셈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ko-KR" altLang="en-US" sz="3200" dirty="0"/>
              <a:t>곱셈</a:t>
            </a:r>
            <a:endParaRPr lang="en-US" altLang="ko-KR" sz="3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604822-0DF7-A243-21EB-690E24DE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65" y="2820225"/>
            <a:ext cx="2724530" cy="11241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EE60416-59AC-C06D-D4E8-758694E0A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65" y="4887667"/>
            <a:ext cx="2915057" cy="8668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756023E-B728-AC3C-2D39-A680C3309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277" y="4887667"/>
            <a:ext cx="3324689" cy="8668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F85051F-D397-2239-B9E2-724481892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277" y="2820225"/>
            <a:ext cx="327705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72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E0EC8-A890-4CFA-9B46-7C1F215A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E2F0-307A-AB93-97EF-C9ABC89B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 –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7B770-F92F-2F55-1217-89EE96FA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8968062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수학의 집합 연산을 사용할 수 있다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93941-B575-3272-DE37-86357197D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12" y="2932301"/>
            <a:ext cx="2753109" cy="1190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99498-C9C2-D089-9D4E-68E7059E18D8}"/>
              </a:ext>
            </a:extLst>
          </p:cNvPr>
          <p:cNvSpPr txBox="1"/>
          <p:nvPr/>
        </p:nvSpPr>
        <p:spPr>
          <a:xfrm>
            <a:off x="2155919" y="4209835"/>
            <a:ext cx="2417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교집합</a:t>
            </a:r>
            <a:r>
              <a:rPr lang="en-US" altLang="ko-KR" dirty="0"/>
              <a:t>: intersection()</a:t>
            </a:r>
          </a:p>
          <a:p>
            <a:pPr algn="ctr"/>
            <a:r>
              <a:rPr lang="en-US" altLang="ko-KR" dirty="0"/>
              <a:t>s1 &amp; s2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5E30E5-24CB-F11C-21C9-890D9E84C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54" y="2932301"/>
            <a:ext cx="2046978" cy="1190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035B28-C96D-9159-69D6-4BDEC3FE89D5}"/>
              </a:ext>
            </a:extLst>
          </p:cNvPr>
          <p:cNvSpPr txBox="1"/>
          <p:nvPr/>
        </p:nvSpPr>
        <p:spPr>
          <a:xfrm>
            <a:off x="5337264" y="4209835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합집합</a:t>
            </a:r>
            <a:r>
              <a:rPr lang="en-US" altLang="ko-KR" dirty="0"/>
              <a:t>: union()</a:t>
            </a:r>
          </a:p>
          <a:p>
            <a:pPr algn="ctr"/>
            <a:r>
              <a:rPr lang="en-US" altLang="ko-KR" dirty="0"/>
              <a:t>s1 | s2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58F5DD-8EBC-437B-ABC7-85EFDE54F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909" y="2932301"/>
            <a:ext cx="2627611" cy="1190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23BF46-EEE6-1010-BC3E-6C5270C5AB33}"/>
              </a:ext>
            </a:extLst>
          </p:cNvPr>
          <p:cNvSpPr txBox="1"/>
          <p:nvPr/>
        </p:nvSpPr>
        <p:spPr>
          <a:xfrm>
            <a:off x="7858451" y="4209835"/>
            <a:ext cx="224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차집합</a:t>
            </a:r>
            <a:r>
              <a:rPr lang="en-US" altLang="ko-KR" dirty="0"/>
              <a:t>: difference()</a:t>
            </a:r>
          </a:p>
          <a:p>
            <a:pPr algn="ctr"/>
            <a:r>
              <a:rPr lang="en-US" altLang="ko-KR" dirty="0"/>
              <a:t>(s1 – s2)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56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E0EC8-A890-4CFA-9B46-7C1F215A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E2F0-307A-AB93-97EF-C9ABC89B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 – </a:t>
            </a:r>
            <a:r>
              <a:rPr lang="ko-KR" altLang="en-US" dirty="0"/>
              <a:t>데이터 존재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7B770-F92F-2F55-1217-89EE96FA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660558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특정 데이터가 존재하는지 </a:t>
            </a:r>
            <a:r>
              <a:rPr lang="ko-KR" altLang="en-US" sz="3200" u="sng" dirty="0"/>
              <a:t>빠르게</a:t>
            </a:r>
            <a:r>
              <a:rPr lang="ko-KR" altLang="en-US" sz="3200" dirty="0"/>
              <a:t> 확인할 수 있다</a:t>
            </a:r>
            <a:r>
              <a:rPr lang="en-US" altLang="ko-KR" sz="3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E347E1-834F-C5BB-5329-CA55B41D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2877962"/>
            <a:ext cx="4163006" cy="3734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908578-5DEE-6532-0953-A8E650866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8" y="2877962"/>
            <a:ext cx="3982006" cy="8859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B59F80-EA10-BF26-1349-4E8B6C9A56D2}"/>
              </a:ext>
            </a:extLst>
          </p:cNvPr>
          <p:cNvSpPr txBox="1"/>
          <p:nvPr/>
        </p:nvSpPr>
        <p:spPr>
          <a:xfrm>
            <a:off x="6540508" y="3991756"/>
            <a:ext cx="517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리스트의 </a:t>
            </a:r>
            <a:r>
              <a:rPr lang="en-US" altLang="ko-KR" dirty="0"/>
              <a:t>in </a:t>
            </a:r>
            <a:r>
              <a:rPr lang="ko-KR" altLang="en-US" dirty="0"/>
              <a:t>연산으로도 같은 작업을 할 수 있지만</a:t>
            </a:r>
            <a:br>
              <a:rPr lang="en-US" altLang="ko-KR" dirty="0"/>
            </a:br>
            <a:r>
              <a:rPr lang="ko-KR" altLang="en-US" dirty="0"/>
              <a:t>걸리는 시간의 차이가 매우 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404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E0EC8-A890-4CFA-9B46-7C1F215A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E2F0-307A-AB93-97EF-C9ABC89B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 – </a:t>
            </a:r>
            <a:r>
              <a:rPr lang="ko-KR" altLang="en-US" dirty="0"/>
              <a:t>중복 데이터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7B770-F92F-2F55-1217-89EE96FA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660558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중복 데이터를 제거할 수 있다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DE0C59-CA20-ADEA-0EBF-59D708A8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24" y="2943548"/>
            <a:ext cx="5550661" cy="913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3B470E-5A40-959E-4DF8-1E548F15D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524" y="4123092"/>
            <a:ext cx="2998149" cy="7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6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57F39-000A-3F21-4E9D-7C32432B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메서드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80720-B36A-32E1-FBD0-587F0FD5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생성 </a:t>
            </a:r>
            <a:r>
              <a:rPr lang="en-US" altLang="ko-KR" sz="3200" dirty="0"/>
              <a:t>: </a:t>
            </a:r>
            <a:r>
              <a:rPr lang="en-US" altLang="ko-KR" sz="3200" b="1" dirty="0">
                <a:solidFill>
                  <a:srgbClr val="92D050"/>
                </a:solidFill>
              </a:rPr>
              <a:t>{ x,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y,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… }</a:t>
            </a:r>
            <a:r>
              <a:rPr lang="en-US" altLang="ko-KR" sz="3200" dirty="0"/>
              <a:t> or </a:t>
            </a:r>
            <a:r>
              <a:rPr lang="en-US" altLang="ko-KR" sz="3200" b="1" dirty="0">
                <a:solidFill>
                  <a:srgbClr val="92D050"/>
                </a:solidFill>
              </a:rPr>
              <a:t>set()</a:t>
            </a:r>
          </a:p>
          <a:p>
            <a:r>
              <a:rPr lang="ko-KR" altLang="en-US" sz="3200" dirty="0"/>
              <a:t>추가 </a:t>
            </a:r>
            <a:r>
              <a:rPr lang="en-US" altLang="ko-KR" sz="3200" dirty="0"/>
              <a:t>: </a:t>
            </a:r>
            <a:r>
              <a:rPr lang="en-US" altLang="ko-KR" sz="3200" b="1" dirty="0">
                <a:solidFill>
                  <a:srgbClr val="92D050"/>
                </a:solidFill>
              </a:rPr>
              <a:t>add()</a:t>
            </a:r>
          </a:p>
          <a:p>
            <a:r>
              <a:rPr lang="ko-KR" altLang="en-US" sz="3200" dirty="0"/>
              <a:t>삭제 </a:t>
            </a:r>
            <a:r>
              <a:rPr lang="en-US" altLang="ko-KR" sz="3200" dirty="0"/>
              <a:t>:</a:t>
            </a:r>
            <a:r>
              <a:rPr lang="en-US" altLang="ko-KR" sz="3200" b="1" dirty="0">
                <a:solidFill>
                  <a:srgbClr val="92D050"/>
                </a:solidFill>
              </a:rPr>
              <a:t> remove()</a:t>
            </a:r>
          </a:p>
          <a:p>
            <a:r>
              <a:rPr lang="ko-KR" altLang="en-US" sz="3200" dirty="0"/>
              <a:t>순회 </a:t>
            </a:r>
            <a:r>
              <a:rPr lang="en-US" altLang="ko-KR" sz="3200" dirty="0"/>
              <a:t>:</a:t>
            </a:r>
            <a:r>
              <a:rPr lang="en-US" altLang="ko-KR" sz="3200" b="1" dirty="0">
                <a:solidFill>
                  <a:srgbClr val="92D050"/>
                </a:solidFill>
              </a:rPr>
              <a:t> for data in s</a:t>
            </a:r>
          </a:p>
          <a:p>
            <a:r>
              <a:rPr lang="ko-KR" altLang="en-US" sz="3200" dirty="0"/>
              <a:t>데이터 존재 확인 </a:t>
            </a:r>
            <a:r>
              <a:rPr lang="en-US" altLang="ko-KR" sz="3200" dirty="0"/>
              <a:t>: </a:t>
            </a:r>
            <a:r>
              <a:rPr lang="en-US" altLang="ko-KR" sz="3200" b="1" dirty="0"/>
              <a:t>data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in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/>
              <a:t>set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7651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38101-5AB6-CE8F-3E6D-219766A7A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2D6F5-158C-DA02-E401-6A48F845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 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5EF33-3FFE-6401-7760-D37310E80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https://www.acmicpc.net/problem/10815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숫자 카드의 수 </a:t>
            </a:r>
            <a:r>
              <a:rPr lang="en-US" altLang="ko-KR" dirty="0"/>
              <a:t>: 1 ~ </a:t>
            </a:r>
            <a:r>
              <a:rPr lang="en-US" altLang="ko-KR" b="1" dirty="0">
                <a:solidFill>
                  <a:srgbClr val="92D050"/>
                </a:solidFill>
              </a:rPr>
              <a:t>50</a:t>
            </a:r>
            <a:r>
              <a:rPr lang="ko-KR" altLang="en-US" b="1" dirty="0">
                <a:solidFill>
                  <a:srgbClr val="92D050"/>
                </a:solidFill>
              </a:rPr>
              <a:t>만</a:t>
            </a:r>
            <a:br>
              <a:rPr lang="en-US" altLang="ko-KR" dirty="0"/>
            </a:br>
            <a:r>
              <a:rPr lang="ko-KR" altLang="en-US" dirty="0"/>
              <a:t>각 숫자의 범위 </a:t>
            </a:r>
            <a:r>
              <a:rPr lang="en-US" altLang="ko-KR" dirty="0"/>
              <a:t>: -1000</a:t>
            </a:r>
            <a:r>
              <a:rPr lang="ko-KR" altLang="en-US" dirty="0"/>
              <a:t>만 </a:t>
            </a:r>
            <a:r>
              <a:rPr lang="en-US" altLang="ko-KR" dirty="0"/>
              <a:t>~ 1000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92D050"/>
                </a:solidFill>
              </a:rPr>
              <a:t>2000</a:t>
            </a:r>
            <a:r>
              <a:rPr lang="ko-KR" altLang="en-US" b="1" dirty="0">
                <a:solidFill>
                  <a:srgbClr val="92D050"/>
                </a:solidFill>
              </a:rPr>
              <a:t>만</a:t>
            </a:r>
            <a:r>
              <a:rPr lang="ko-KR" altLang="en-US" dirty="0"/>
              <a:t>의 숫자 범위</a:t>
            </a:r>
            <a:br>
              <a:rPr lang="en-US" altLang="ko-KR" dirty="0"/>
            </a:br>
            <a:r>
              <a:rPr lang="ko-KR" altLang="en-US" dirty="0"/>
              <a:t>질문 횟수 </a:t>
            </a:r>
            <a:r>
              <a:rPr lang="en-US" altLang="ko-KR" dirty="0"/>
              <a:t>: 1 ~ </a:t>
            </a:r>
            <a:r>
              <a:rPr lang="en-US" altLang="ko-KR" b="1" dirty="0">
                <a:solidFill>
                  <a:srgbClr val="92D050"/>
                </a:solidFill>
              </a:rPr>
              <a:t>50</a:t>
            </a:r>
            <a:r>
              <a:rPr lang="ko-KR" altLang="en-US" b="1" dirty="0">
                <a:solidFill>
                  <a:srgbClr val="92D050"/>
                </a:solidFill>
              </a:rPr>
              <a:t>만</a:t>
            </a:r>
            <a:endParaRPr lang="en-US" altLang="ko-KR" b="1" dirty="0">
              <a:solidFill>
                <a:srgbClr val="92D050"/>
              </a:solidFill>
            </a:endParaRP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F2D314-2AC6-6B16-0C6A-CC0922395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52" y="2813396"/>
            <a:ext cx="1959853" cy="5854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5DC226-38A3-88B6-C036-AD08636EC9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336"/>
          <a:stretch/>
        </p:blipFill>
        <p:spPr>
          <a:xfrm>
            <a:off x="1919652" y="3594923"/>
            <a:ext cx="3771352" cy="457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03D176-D90A-32B6-063D-13FC6F07CB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64"/>
          <a:stretch/>
        </p:blipFill>
        <p:spPr>
          <a:xfrm>
            <a:off x="1919652" y="4129304"/>
            <a:ext cx="7431611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204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6840-7C25-9B0A-7353-E8DC70E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35EB-B397-62BA-5676-FA5D341D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09344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리스트를 사용할 수 있을까</a:t>
            </a:r>
            <a:r>
              <a:rPr lang="en-US" altLang="ko-KR" sz="2800" dirty="0"/>
              <a:t>?</a:t>
            </a:r>
            <a:endParaRPr lang="en-US" altLang="ko-KR" sz="2800" b="1" dirty="0"/>
          </a:p>
          <a:p>
            <a:r>
              <a:rPr lang="en-US" altLang="ko-KR" sz="2800" dirty="0"/>
              <a:t>i</a:t>
            </a:r>
            <a:r>
              <a:rPr lang="ko-KR" altLang="en-US" sz="2800" dirty="0"/>
              <a:t>번째 숫자 카드에 적혀 있는 수를 </a:t>
            </a:r>
            <a:r>
              <a:rPr lang="en-US" altLang="ko-KR" sz="2800" dirty="0"/>
              <a:t>card[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 </a:t>
            </a:r>
            <a:r>
              <a:rPr lang="ko-KR" altLang="en-US" sz="2800" dirty="0"/>
              <a:t>에 저장하자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그런데 만약 </a:t>
            </a:r>
            <a:r>
              <a:rPr lang="en-US" altLang="ko-KR" sz="2800" dirty="0"/>
              <a:t>list</a:t>
            </a:r>
            <a:r>
              <a:rPr lang="ko-KR" altLang="en-US" sz="2800" dirty="0"/>
              <a:t>에 없는 숫자만 </a:t>
            </a:r>
            <a:r>
              <a:rPr lang="en-US" altLang="ko-KR" sz="2800" dirty="0"/>
              <a:t>50</a:t>
            </a:r>
            <a:r>
              <a:rPr lang="ko-KR" altLang="en-US" sz="2800" dirty="0"/>
              <a:t>만 번 찾으면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r>
              <a:rPr lang="ko-KR" altLang="en-US" sz="2800" dirty="0"/>
              <a:t>→ </a:t>
            </a:r>
            <a:r>
              <a:rPr lang="en-US" altLang="ko-KR" sz="2800" dirty="0"/>
              <a:t>50</a:t>
            </a:r>
            <a:r>
              <a:rPr lang="ko-KR" altLang="en-US" sz="2800" dirty="0"/>
              <a:t>만 크기 리스트를 </a:t>
            </a:r>
            <a:r>
              <a:rPr lang="en-US" altLang="ko-KR" sz="2800" dirty="0"/>
              <a:t>50</a:t>
            </a:r>
            <a:r>
              <a:rPr lang="ko-KR" altLang="en-US" sz="2800" dirty="0"/>
              <a:t>만 번 돌아야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	50</a:t>
            </a:r>
            <a:r>
              <a:rPr lang="ko-KR" altLang="en-US" sz="2800" dirty="0"/>
              <a:t>만 </a:t>
            </a:r>
            <a:r>
              <a:rPr lang="en-US" altLang="ko-KR" sz="2800" dirty="0"/>
              <a:t>x 50</a:t>
            </a:r>
            <a:r>
              <a:rPr lang="ko-KR" altLang="en-US" sz="2800" dirty="0"/>
              <a:t>만 </a:t>
            </a:r>
            <a:r>
              <a:rPr lang="en-US" altLang="ko-KR" sz="2800" dirty="0"/>
              <a:t>= 2500</a:t>
            </a:r>
            <a:r>
              <a:rPr lang="ko-KR" altLang="en-US" sz="2800" dirty="0"/>
              <a:t>억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85E190-2FDF-2724-AF4F-2632B28D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32" y="3429000"/>
            <a:ext cx="5853835" cy="47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177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38101-5AB6-CE8F-3E6D-219766A7A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2D6F5-158C-DA02-E401-6A48F845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 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5EF33-3FFE-6401-7760-D37310E80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여러가지 풀이 방법이 있지만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dirty="0"/>
              <a:t>집합을 사용해 같이 풀어 봅시다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3895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38101-5AB6-CE8F-3E6D-219766A7A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2D6F5-158C-DA02-E401-6A48F845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 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5EF33-3FFE-6401-7760-D37310E80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2400" dirty="0"/>
              <a:t>print()</a:t>
            </a:r>
            <a:r>
              <a:rPr lang="ko-KR" altLang="en-US" sz="2400" dirty="0"/>
              <a:t>문 코드가 낯설다면 </a:t>
            </a:r>
            <a:r>
              <a:rPr lang="en-US" altLang="ko-KR" sz="2400" b="1" dirty="0">
                <a:solidFill>
                  <a:srgbClr val="92D050"/>
                </a:solidFill>
              </a:rPr>
              <a:t>if</a:t>
            </a:r>
            <a:r>
              <a:rPr lang="ko-KR" altLang="en-US" sz="2400" b="1" dirty="0">
                <a:solidFill>
                  <a:srgbClr val="92D050"/>
                </a:solidFill>
              </a:rPr>
              <a:t>문 심화 </a:t>
            </a:r>
            <a:r>
              <a:rPr lang="ko-KR" altLang="en-US" sz="2400" dirty="0"/>
              <a:t>내용을 복습해보세요</a:t>
            </a:r>
            <a:r>
              <a:rPr lang="en-US" altLang="ko-KR" sz="2400" dirty="0"/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6027FC-EF78-0A11-DF0E-357FF90D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79" y="2890021"/>
            <a:ext cx="6753947" cy="18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140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6840-7C25-9B0A-7353-E8DC70E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35EB-B397-62BA-5676-FA5D341D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09344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리스트를 다르게 사용할 수 있을까</a:t>
            </a:r>
            <a:r>
              <a:rPr lang="en-US" altLang="ko-KR" sz="2800" dirty="0"/>
              <a:t>?</a:t>
            </a:r>
            <a:endParaRPr lang="en-US" altLang="ko-KR" sz="2800" b="1" dirty="0"/>
          </a:p>
          <a:p>
            <a:r>
              <a:rPr lang="ko-KR" altLang="en-US" sz="2800" dirty="0"/>
              <a:t>리스트의 인덱스를 숫자로 하여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주어진 숫자 카드의 수에 해당하는 인덱스의 값을 </a:t>
            </a:r>
            <a:r>
              <a:rPr lang="en-US" altLang="ko-KR" sz="2800" dirty="0"/>
              <a:t>1</a:t>
            </a:r>
            <a:r>
              <a:rPr lang="ko-KR" altLang="en-US" sz="2800" dirty="0"/>
              <a:t>로</a:t>
            </a:r>
            <a:br>
              <a:rPr lang="en-US" altLang="ko-KR" sz="2800" dirty="0"/>
            </a:br>
            <a:r>
              <a:rPr lang="ko-KR" altLang="en-US" sz="2800" dirty="0"/>
              <a:t>나머지 인덱스의 값을 </a:t>
            </a:r>
            <a:r>
              <a:rPr lang="en-US" altLang="ko-KR" sz="2800" dirty="0"/>
              <a:t>0</a:t>
            </a:r>
            <a:r>
              <a:rPr lang="ko-KR" altLang="en-US" sz="2800" dirty="0"/>
              <a:t>으로 설정하자</a:t>
            </a:r>
            <a:r>
              <a:rPr lang="en-US" altLang="ko-KR" sz="2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8AB6AC-9D39-AE14-DDAD-7EBC1D799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87" y="4358465"/>
            <a:ext cx="5686533" cy="9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011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6840-7C25-9B0A-7353-E8DC70E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35EB-B397-62BA-5676-FA5D341D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09344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그런데 이렇게 저장하려면 </a:t>
            </a:r>
            <a:r>
              <a:rPr lang="en-US" altLang="ko-KR" sz="2800" b="1" dirty="0">
                <a:solidFill>
                  <a:srgbClr val="92D050"/>
                </a:solidFill>
              </a:rPr>
              <a:t>2000</a:t>
            </a:r>
            <a:r>
              <a:rPr lang="ko-KR" altLang="en-US" sz="2800" b="1" dirty="0">
                <a:solidFill>
                  <a:srgbClr val="92D050"/>
                </a:solidFill>
              </a:rPr>
              <a:t>만</a:t>
            </a:r>
            <a:r>
              <a:rPr lang="ko-KR" altLang="en-US" sz="2800" dirty="0"/>
              <a:t> 범위의 숫자를 모두 저장해야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C</a:t>
            </a:r>
            <a:r>
              <a:rPr lang="ko-KR" altLang="en-US" sz="2800" dirty="0"/>
              <a:t>언어에서 정수는 </a:t>
            </a:r>
            <a:r>
              <a:rPr lang="en-US" altLang="ko-KR" sz="2800" dirty="0"/>
              <a:t>4</a:t>
            </a:r>
            <a:r>
              <a:rPr lang="ko-KR" altLang="en-US" sz="2800" dirty="0"/>
              <a:t>개 </a:t>
            </a:r>
            <a:r>
              <a:rPr lang="en-US" altLang="ko-KR" sz="2800" dirty="0"/>
              <a:t>byte</a:t>
            </a:r>
            <a:r>
              <a:rPr lang="ko-KR" altLang="en-US" sz="2800" dirty="0"/>
              <a:t>를 사용한다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(byte</a:t>
            </a:r>
            <a:r>
              <a:rPr lang="ko-KR" altLang="en-US" sz="2800" dirty="0"/>
              <a:t>는 메모리 공간의 단위 크기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ko-KR" altLang="en-US" sz="2800" dirty="0"/>
              <a:t>→ </a:t>
            </a:r>
            <a:r>
              <a:rPr lang="en-US" altLang="ko-KR" sz="2800" dirty="0"/>
              <a:t>4 * 2000</a:t>
            </a:r>
            <a:r>
              <a:rPr lang="ko-KR" altLang="en-US" sz="2800" dirty="0"/>
              <a:t>만 </a:t>
            </a:r>
            <a:r>
              <a:rPr lang="en-US" altLang="ko-KR" sz="2800" dirty="0"/>
              <a:t>= 8000</a:t>
            </a:r>
            <a:r>
              <a:rPr lang="ko-KR" altLang="en-US" sz="2800" dirty="0"/>
              <a:t>만 </a:t>
            </a:r>
            <a:r>
              <a:rPr lang="en-US" altLang="ko-KR" sz="2800" dirty="0"/>
              <a:t>byte = </a:t>
            </a:r>
            <a:r>
              <a:rPr lang="en-US" altLang="ko-KR" sz="2800" b="1" dirty="0">
                <a:solidFill>
                  <a:srgbClr val="92D050"/>
                </a:solidFill>
              </a:rPr>
              <a:t>80MB</a:t>
            </a:r>
          </a:p>
        </p:txBody>
      </p:sp>
    </p:spTree>
    <p:extLst>
      <p:ext uri="{BB962C8B-B14F-4D97-AF65-F5344CB8AC3E}">
        <p14:creationId xmlns:p14="http://schemas.microsoft.com/office/powerpoint/2010/main" val="353297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E9D10-8E50-0B76-20C2-3C482866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순회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AFF6AF-1276-10BD-53E9-68A295884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026" y="2941827"/>
            <a:ext cx="3200847" cy="118126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963A97-D289-17A3-9D06-0812FED28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320" y="3437196"/>
            <a:ext cx="2010056" cy="1371791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256884D-9401-5655-78EE-0CBC8C04E040}"/>
              </a:ext>
            </a:extLst>
          </p:cNvPr>
          <p:cNvSpPr txBox="1">
            <a:spLocks/>
          </p:cNvSpPr>
          <p:nvPr/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 순회 </a:t>
            </a:r>
            <a:r>
              <a:rPr lang="en-US" altLang="ko-KR" sz="3200" dirty="0"/>
              <a:t>&amp; </a:t>
            </a:r>
            <a:r>
              <a:rPr lang="ko-KR" altLang="en-US" sz="3200" dirty="0"/>
              <a:t>인덱스 순회</a:t>
            </a:r>
            <a:endParaRPr lang="en-US" altLang="ko-KR" sz="3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DF20842-DC01-4766-992D-C9DAF17CB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026" y="4386840"/>
            <a:ext cx="429637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482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6840-7C25-9B0A-7353-E8DC70E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35EB-B397-62BA-5676-FA5D341D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09344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문제의 메모리 제한을 보자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80MB </a:t>
            </a:r>
            <a:r>
              <a:rPr lang="ko-KR" altLang="en-US" sz="2800" dirty="0"/>
              <a:t>에 비하면 매우 넉넉한 제한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4D56C9-33B7-59A6-FE90-342E1BEB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65" y="2874919"/>
            <a:ext cx="1278318" cy="97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326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6840-7C25-9B0A-7353-E8DC70E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35EB-B397-62BA-5676-FA5D341D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09344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그래서 이렇게 리스트로 풀 수도 있습니다</a:t>
            </a:r>
            <a:r>
              <a:rPr lang="en-US" altLang="ko-KR" sz="2800" dirty="0"/>
              <a:t>. (</a:t>
            </a:r>
            <a:r>
              <a:rPr lang="ko-KR" altLang="en-US" sz="2800" dirty="0"/>
              <a:t>참고</a:t>
            </a:r>
            <a:r>
              <a:rPr lang="en-US" altLang="ko-KR" sz="28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94C1A3-0E81-E664-24CE-F1A0204B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49" y="2845343"/>
            <a:ext cx="5591955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481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6840-7C25-9B0A-7353-E8DC70E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35EB-B397-62BA-5676-FA5D341D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093440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파이썬은</a:t>
            </a:r>
            <a:r>
              <a:rPr lang="ko-KR" altLang="en-US" sz="2800" dirty="0"/>
              <a:t> 정수를 저장할 때 실제로는 더 많은 메모리 공간을 사용합니다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보통 숫자 범위를 </a:t>
            </a:r>
            <a:r>
              <a:rPr lang="en-US" altLang="ko-KR" sz="2800" dirty="0"/>
              <a:t>40</a:t>
            </a:r>
            <a:r>
              <a:rPr lang="ko-KR" altLang="en-US" sz="2800" dirty="0"/>
              <a:t>억 정도로 주는 경우가 많습니다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/>
              <a:t>이 경우</a:t>
            </a:r>
            <a:r>
              <a:rPr lang="en-US" altLang="ko-KR" sz="2800" dirty="0"/>
              <a:t>, </a:t>
            </a:r>
            <a:r>
              <a:rPr lang="ko-KR" altLang="en-US" sz="2800" dirty="0"/>
              <a:t>메모리 제한을 넘으니 이렇게 풀 수 없어요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888642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F7A62-E9C0-73CD-183C-85A89563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BD7EB-5E28-7D30-291D-EFE618534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7785 </a:t>
            </a:r>
            <a:r>
              <a:rPr lang="ko-KR" altLang="en-US" sz="2400" dirty="0"/>
              <a:t>회사에 있는 사람 </a:t>
            </a:r>
            <a:r>
              <a:rPr lang="en-US" altLang="ko-KR" sz="2400" dirty="0"/>
              <a:t>(</a:t>
            </a:r>
            <a:r>
              <a:rPr lang="en-US" altLang="ko-KR" sz="2400" dirty="0">
                <a:hlinkClick r:id="rId2"/>
              </a:rPr>
              <a:t>https://www.acmicpc.net/problem/7785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들어오고 나간 사람의 목록을 저장해야 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딕셔너리를</a:t>
            </a:r>
            <a:r>
              <a:rPr lang="ko-KR" altLang="en-US" sz="2400" dirty="0"/>
              <a:t> 일종의 출석부처럼 사용하면 간단하게 풀 수 있어요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5631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F7A62-E9C0-73CD-183C-85A89563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BD7EB-5E28-7D30-291D-EFE618534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7785 </a:t>
            </a:r>
            <a:r>
              <a:rPr lang="ko-KR" altLang="en-US" sz="2400" dirty="0"/>
              <a:t>회사에 있는 사람 </a:t>
            </a:r>
            <a:r>
              <a:rPr lang="en-US" altLang="ko-KR" sz="2400" dirty="0"/>
              <a:t>(</a:t>
            </a:r>
            <a:r>
              <a:rPr lang="en-US" altLang="ko-KR" sz="2400" dirty="0">
                <a:hlinkClick r:id="rId2"/>
              </a:rPr>
              <a:t>https://www.acmicpc.net/problem/7785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들어오고 나간 사람의 목록을 저장해야 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b="1" dirty="0" err="1">
                <a:solidFill>
                  <a:srgbClr val="92D050"/>
                </a:solidFill>
              </a:rPr>
              <a:t>딕셔너리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일종의 출석부처럼 사용하면 간단하게 풀 수 있어요</a:t>
            </a:r>
            <a:r>
              <a:rPr lang="en-US" altLang="ko-KR" sz="2400" dirty="0"/>
              <a:t>!</a:t>
            </a:r>
          </a:p>
          <a:p>
            <a:r>
              <a:rPr lang="ko-KR" altLang="en-US" sz="2400" dirty="0"/>
              <a:t>이름이 중복되지 않기 때문에</a:t>
            </a:r>
            <a:r>
              <a:rPr lang="en-US" altLang="ko-KR" sz="2400" dirty="0"/>
              <a:t>, </a:t>
            </a:r>
            <a:r>
              <a:rPr lang="en-US" altLang="ko-KR" sz="2400" b="1" dirty="0">
                <a:solidFill>
                  <a:srgbClr val="92D050"/>
                </a:solidFill>
              </a:rPr>
              <a:t>set</a:t>
            </a:r>
            <a:r>
              <a:rPr lang="ko-KR" altLang="en-US" sz="2400" dirty="0"/>
              <a:t>을 사용해도 됩니다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106788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F7A62-E9C0-73CD-183C-85A89563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BD7EB-5E28-7D30-291D-EFE618534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7785 </a:t>
            </a:r>
            <a:r>
              <a:rPr lang="ko-KR" altLang="en-US" sz="2400" dirty="0"/>
              <a:t>회사에 있는 사람 </a:t>
            </a:r>
            <a:r>
              <a:rPr lang="en-US" altLang="ko-KR" sz="2400" dirty="0"/>
              <a:t>(</a:t>
            </a:r>
            <a:r>
              <a:rPr lang="en-US" altLang="ko-KR" sz="2400" dirty="0">
                <a:hlinkClick r:id="rId2"/>
              </a:rPr>
              <a:t>https://www.acmicpc.net/problem/7785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출력할 때</a:t>
            </a:r>
            <a:r>
              <a:rPr lang="en-US" altLang="ko-KR" sz="2400" dirty="0"/>
              <a:t>, </a:t>
            </a:r>
            <a:r>
              <a:rPr lang="ko-KR" altLang="en-US" sz="2400" dirty="0"/>
              <a:t>이름을 사전 순의 </a:t>
            </a:r>
            <a:r>
              <a:rPr lang="en-US" altLang="ko-KR" sz="2400" b="1" dirty="0"/>
              <a:t>‘</a:t>
            </a:r>
            <a:r>
              <a:rPr lang="ko-KR" altLang="en-US" sz="2400" b="1" dirty="0"/>
              <a:t>역순</a:t>
            </a:r>
            <a:r>
              <a:rPr lang="en-US" altLang="ko-KR" sz="2400" b="1" dirty="0"/>
              <a:t>’ </a:t>
            </a:r>
            <a:r>
              <a:rPr lang="ko-KR" altLang="en-US" sz="2400" dirty="0"/>
              <a:t>으로 출력해야 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딕셔너리</a:t>
            </a:r>
            <a:r>
              <a:rPr lang="en-US" altLang="ko-KR" sz="2400" dirty="0"/>
              <a:t> </a:t>
            </a:r>
            <a:r>
              <a:rPr lang="ko-KR" altLang="en-US" sz="2400" dirty="0"/>
              <a:t>또는 셋을 </a:t>
            </a:r>
            <a:r>
              <a:rPr lang="en-US" altLang="ko-KR" sz="2400" b="1" dirty="0">
                <a:solidFill>
                  <a:srgbClr val="92D050"/>
                </a:solidFill>
              </a:rPr>
              <a:t>sorted(), reversed() </a:t>
            </a:r>
            <a:r>
              <a:rPr lang="ko-KR" altLang="en-US" sz="2400" b="1" dirty="0">
                <a:solidFill>
                  <a:srgbClr val="92D050"/>
                </a:solidFill>
              </a:rPr>
              <a:t>함수</a:t>
            </a:r>
            <a:r>
              <a:rPr lang="ko-KR" altLang="en-US" sz="2400" dirty="0"/>
              <a:t>를 이용해 정렬한 뒤 뒤집어 보세요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467431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F7A62-E9C0-73CD-183C-85A89563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연습 문제 </a:t>
            </a:r>
            <a:r>
              <a:rPr lang="en-US" altLang="ko-KR" dirty="0"/>
              <a:t>– </a:t>
            </a:r>
            <a:r>
              <a:rPr lang="ko-KR" altLang="en-US" dirty="0" err="1"/>
              <a:t>딕셔너리</a:t>
            </a:r>
            <a:r>
              <a:rPr lang="ko-KR" altLang="en-US" dirty="0"/>
              <a:t> 풀이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ECEB18-4A73-38AD-1229-86E6B5E4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745" y="1952242"/>
            <a:ext cx="3996317" cy="43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349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F7A62-E9C0-73CD-183C-85A89563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연습 문제 </a:t>
            </a:r>
            <a:r>
              <a:rPr lang="en-US" altLang="ko-KR" dirty="0"/>
              <a:t>– </a:t>
            </a:r>
            <a:r>
              <a:rPr lang="ko-KR" altLang="en-US" dirty="0"/>
              <a:t>셋 풀이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1181E3-8ABD-CE6E-BF94-7D7954B8F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187" y="2474925"/>
            <a:ext cx="4677428" cy="3496163"/>
          </a:xfrm>
        </p:spPr>
      </p:pic>
    </p:spTree>
    <p:extLst>
      <p:ext uri="{BB962C8B-B14F-4D97-AF65-F5344CB8AC3E}">
        <p14:creationId xmlns:p14="http://schemas.microsoft.com/office/powerpoint/2010/main" val="633259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234EC-5BC4-EFC7-C1DD-76ABD9C63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13BFF-0468-93EB-FC50-86A2681C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이번주 연습문제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A0EEB-B1C2-6089-D8EC-304373F66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1" y="2160016"/>
            <a:ext cx="3910168" cy="392615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딕셔너리</a:t>
            </a:r>
            <a:endParaRPr lang="en-US" altLang="ko-KR" dirty="0"/>
          </a:p>
          <a:p>
            <a:r>
              <a:rPr lang="en-US" altLang="ko-KR" dirty="0"/>
              <a:t>10816 </a:t>
            </a:r>
            <a:r>
              <a:rPr lang="ko-KR" altLang="en-US" dirty="0"/>
              <a:t>숫자 카드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17219 </a:t>
            </a:r>
            <a:r>
              <a:rPr lang="ko-KR" altLang="en-US" dirty="0"/>
              <a:t>비밀번호 찾기</a:t>
            </a:r>
            <a:endParaRPr lang="en-US" altLang="ko-KR" dirty="0"/>
          </a:p>
          <a:p>
            <a:r>
              <a:rPr lang="en-US" altLang="ko-KR" dirty="0"/>
              <a:t>25192 </a:t>
            </a:r>
            <a:r>
              <a:rPr lang="ko-KR" altLang="en-US" dirty="0"/>
              <a:t>인사성 밝은 곰곰이</a:t>
            </a:r>
            <a:endParaRPr lang="en-US" altLang="ko-KR" dirty="0"/>
          </a:p>
          <a:p>
            <a:r>
              <a:rPr lang="en-US" altLang="ko-KR" dirty="0"/>
              <a:t>28446 </a:t>
            </a:r>
            <a:r>
              <a:rPr lang="ko-KR" altLang="en-US" dirty="0" err="1"/>
              <a:t>볼링공</a:t>
            </a:r>
            <a:r>
              <a:rPr lang="ko-KR" altLang="en-US" dirty="0"/>
              <a:t> 찾아주기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C22475-79B8-4CCE-879A-6B6BD82ACFE0}"/>
              </a:ext>
            </a:extLst>
          </p:cNvPr>
          <p:cNvSpPr txBox="1">
            <a:spLocks/>
          </p:cNvSpPr>
          <p:nvPr/>
        </p:nvSpPr>
        <p:spPr>
          <a:xfrm>
            <a:off x="5987544" y="2160016"/>
            <a:ext cx="3910168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셋</a:t>
            </a:r>
            <a:endParaRPr lang="en-US" altLang="ko-KR" dirty="0"/>
          </a:p>
          <a:p>
            <a:r>
              <a:rPr lang="en-US" altLang="ko-KR" dirty="0"/>
              <a:t>14425 </a:t>
            </a:r>
            <a:r>
              <a:rPr lang="ko-KR" altLang="en-US" dirty="0"/>
              <a:t>문자열 집합</a:t>
            </a:r>
            <a:endParaRPr lang="en-US" altLang="ko-KR" dirty="0"/>
          </a:p>
          <a:p>
            <a:r>
              <a:rPr lang="en-US" altLang="ko-KR" dirty="0"/>
              <a:t>1764 </a:t>
            </a:r>
            <a:r>
              <a:rPr lang="ko-KR" altLang="en-US" dirty="0"/>
              <a:t>듣보잡</a:t>
            </a:r>
            <a:endParaRPr lang="en-US" altLang="ko-KR" dirty="0"/>
          </a:p>
          <a:p>
            <a:r>
              <a:rPr lang="en-US" altLang="ko-KR" dirty="0"/>
              <a:t>1269 </a:t>
            </a:r>
            <a:r>
              <a:rPr lang="ko-KR" altLang="en-US" dirty="0"/>
              <a:t>대칭 </a:t>
            </a:r>
            <a:r>
              <a:rPr lang="ko-KR" altLang="en-US" dirty="0" err="1"/>
              <a:t>차집합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686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E9D10-8E50-0B76-20C2-3C482866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리스트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256884D-9401-5655-78EE-0CBC8C04E040}"/>
              </a:ext>
            </a:extLst>
          </p:cNvPr>
          <p:cNvSpPr txBox="1">
            <a:spLocks/>
          </p:cNvSpPr>
          <p:nvPr/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err="1"/>
              <a:t>튜플은</a:t>
            </a:r>
            <a:r>
              <a:rPr lang="ko-KR" altLang="en-US" sz="3200" dirty="0"/>
              <a:t> 데이터를 수정할 수 없다</a:t>
            </a:r>
            <a:r>
              <a:rPr lang="en-US" altLang="ko-KR" sz="32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FDA0AA-F45A-45DE-2AB8-9414BCB7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22" y="2946890"/>
            <a:ext cx="2753109" cy="790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5E2938-E611-564D-55F5-539A41A9C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222" y="4030023"/>
            <a:ext cx="7670881" cy="12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8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E9D10-8E50-0B76-20C2-3C482866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리스트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256884D-9401-5655-78EE-0CBC8C04E040}"/>
              </a:ext>
            </a:extLst>
          </p:cNvPr>
          <p:cNvSpPr txBox="1">
            <a:spLocks/>
          </p:cNvSpPr>
          <p:nvPr/>
        </p:nvSpPr>
        <p:spPr>
          <a:xfrm>
            <a:off x="1587710" y="2160016"/>
            <a:ext cx="10179350" cy="4147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같은 형태의 </a:t>
            </a:r>
            <a:r>
              <a:rPr lang="ko-KR" altLang="en-US" sz="3200" dirty="0" err="1"/>
              <a:t>튜플은</a:t>
            </a:r>
            <a:r>
              <a:rPr lang="ko-KR" altLang="en-US" sz="3200" dirty="0"/>
              <a:t> 같은 데이터이다</a:t>
            </a:r>
            <a:r>
              <a:rPr lang="en-US" altLang="ko-KR" sz="3200" dirty="0"/>
              <a:t>. 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[1, 2, 3] </a:t>
            </a:r>
            <a:r>
              <a:rPr lang="ko-KR" altLang="en-US" sz="3200" dirty="0"/>
              <a:t>과 </a:t>
            </a:r>
            <a:r>
              <a:rPr lang="en-US" altLang="ko-KR" sz="3200" dirty="0"/>
              <a:t>[1, 2, 3] </a:t>
            </a:r>
            <a:r>
              <a:rPr lang="ko-KR" altLang="en-US" sz="3200" dirty="0"/>
              <a:t>은 서로 다른 리스트 일 수 있다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en-US" altLang="ko-KR" sz="3200" dirty="0"/>
              <a:t>(1, 2, 3) </a:t>
            </a:r>
            <a:r>
              <a:rPr lang="ko-KR" altLang="en-US" sz="3200" dirty="0"/>
              <a:t>과 </a:t>
            </a:r>
            <a:r>
              <a:rPr lang="en-US" altLang="ko-KR" sz="3200" dirty="0"/>
              <a:t>(1, 2, 3) </a:t>
            </a:r>
            <a:r>
              <a:rPr lang="ko-KR" altLang="en-US" sz="3200" dirty="0"/>
              <a:t>은 언제나 같은 </a:t>
            </a:r>
            <a:r>
              <a:rPr lang="ko-KR" altLang="en-US" sz="3200" dirty="0" err="1"/>
              <a:t>튜플이다</a:t>
            </a:r>
            <a:r>
              <a:rPr lang="en-US" altLang="ko-KR" sz="3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C6019E-1993-2DDF-B9D5-1DF7F876D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17" y="2873010"/>
            <a:ext cx="439163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8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E9D10-8E50-0B76-20C2-3C482866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리스트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256884D-9401-5655-78EE-0CBC8C04E040}"/>
              </a:ext>
            </a:extLst>
          </p:cNvPr>
          <p:cNvSpPr txBox="1">
            <a:spLocks/>
          </p:cNvSpPr>
          <p:nvPr/>
        </p:nvSpPr>
        <p:spPr>
          <a:xfrm>
            <a:off x="1587710" y="2160016"/>
            <a:ext cx="10179350" cy="4147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err="1"/>
              <a:t>튜플은</a:t>
            </a:r>
            <a:r>
              <a:rPr lang="ko-KR" altLang="en-US" sz="3200" dirty="0"/>
              <a:t> 리스트보다 빠르다</a:t>
            </a:r>
            <a:r>
              <a:rPr lang="en-US" altLang="ko-KR" sz="3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D45C04-D94F-FD43-8293-D69CA9B1F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492" y="2863339"/>
            <a:ext cx="4275765" cy="33231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A740F4-5D39-CCC1-7A1B-983A3AE5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249" y="2870982"/>
            <a:ext cx="3410106" cy="5580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9F775F-FDBA-DE5D-FD65-C2640BC8F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250" y="3583235"/>
            <a:ext cx="3410106" cy="4909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CB2747-01DA-08EC-B13A-D0C9DA64A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248" y="4229992"/>
            <a:ext cx="3410105" cy="5071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AFEB315-D167-7DE7-FC47-857270D28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789" y="4891405"/>
            <a:ext cx="3389564" cy="4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6440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1597</Words>
  <Application>Microsoft Office PowerPoint</Application>
  <PresentationFormat>와이드스크린</PresentationFormat>
  <Paragraphs>265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2" baseType="lpstr">
      <vt:lpstr>Avenir Next</vt:lpstr>
      <vt:lpstr>Arial</vt:lpstr>
      <vt:lpstr>Neue Haas Grotesk Text Pro</vt:lpstr>
      <vt:lpstr>InterweaveVTI</vt:lpstr>
      <vt:lpstr>2024-1 기초 스터디</vt:lpstr>
      <vt:lpstr>목차</vt:lpstr>
      <vt:lpstr>튜플</vt:lpstr>
      <vt:lpstr>튜플 – 생성</vt:lpstr>
      <vt:lpstr>튜플 – 연산</vt:lpstr>
      <vt:lpstr>튜플 – 순회</vt:lpstr>
      <vt:lpstr>튜플 vs 리스트</vt:lpstr>
      <vt:lpstr>튜플 vs 리스트</vt:lpstr>
      <vt:lpstr>튜플 vs 리스트</vt:lpstr>
      <vt:lpstr>튜플 vs 리스트</vt:lpstr>
      <vt:lpstr>딕셔너리</vt:lpstr>
      <vt:lpstr>딕셔너리</vt:lpstr>
      <vt:lpstr>딕셔너리 – 생성</vt:lpstr>
      <vt:lpstr>딕셔너리 – 생성</vt:lpstr>
      <vt:lpstr>딕셔너리 – 조작</vt:lpstr>
      <vt:lpstr>딕셔너리 – 조작</vt:lpstr>
      <vt:lpstr>딕셔너리 – 키(key)</vt:lpstr>
      <vt:lpstr>딕셔너리 – 키(key)</vt:lpstr>
      <vt:lpstr>딕셔너리 - 순회</vt:lpstr>
      <vt:lpstr>딕셔너리 - 순회</vt:lpstr>
      <vt:lpstr>딕셔너리 - 순회</vt:lpstr>
      <vt:lpstr>딕셔너리 – 키 존재 확인</vt:lpstr>
      <vt:lpstr>딕셔너리 – 키 존재 확인</vt:lpstr>
      <vt:lpstr>딕셔너리 – 메서드 정리</vt:lpstr>
      <vt:lpstr>딕셔너리 - 연습문제</vt:lpstr>
      <vt:lpstr>딕셔너리 - 연습문제</vt:lpstr>
      <vt:lpstr>딕셔너리 - 연습문제</vt:lpstr>
      <vt:lpstr>딕셔너리 - 연습문제</vt:lpstr>
      <vt:lpstr>딕셔너리 - 연습문제</vt:lpstr>
      <vt:lpstr>시간 제한과 연산 횟수</vt:lpstr>
      <vt:lpstr>시간 제한과 연산 횟수</vt:lpstr>
      <vt:lpstr>시간 제한과 연산 횟수</vt:lpstr>
      <vt:lpstr>딕셔너리 - 연습문제</vt:lpstr>
      <vt:lpstr>딕셔너리 - 연습문제</vt:lpstr>
      <vt:lpstr>딕셔너리 - 연습문제</vt:lpstr>
      <vt:lpstr>연산 횟수 계산이 어려워요..</vt:lpstr>
      <vt:lpstr>쉬어가는 시간</vt:lpstr>
      <vt:lpstr>모바일</vt:lpstr>
      <vt:lpstr>모바일 – 네이티브 앱 개발</vt:lpstr>
      <vt:lpstr>모바일 – 네이티브 앱 개발</vt:lpstr>
      <vt:lpstr>모바일 – 크로스 플랫폼 앱 개발</vt:lpstr>
      <vt:lpstr>모바일 – 웹 앱 개발</vt:lpstr>
      <vt:lpstr>모바일 – 개인적인 추천</vt:lpstr>
      <vt:lpstr>모바일 – 공부 방법</vt:lpstr>
      <vt:lpstr>셋 (set)</vt:lpstr>
      <vt:lpstr>셋 (set)</vt:lpstr>
      <vt:lpstr>셋 (set) – 생성</vt:lpstr>
      <vt:lpstr>셋 (set) – 조작  </vt:lpstr>
      <vt:lpstr>셋 (set) – 순회</vt:lpstr>
      <vt:lpstr>셋 (set) – 연산</vt:lpstr>
      <vt:lpstr>셋 (set) – 데이터 존재 확인</vt:lpstr>
      <vt:lpstr>셋 (set) – 중복 데이터 제거</vt:lpstr>
      <vt:lpstr>셋 (set) – 메서드 정리</vt:lpstr>
      <vt:lpstr>셋 (set) - 연습문제</vt:lpstr>
      <vt:lpstr>셋 (set) - 연습문제</vt:lpstr>
      <vt:lpstr>셋 (set) - 연습문제</vt:lpstr>
      <vt:lpstr>셋 (set) - 연습문제</vt:lpstr>
      <vt:lpstr>셋 (set) – 연습문제</vt:lpstr>
      <vt:lpstr>셋 (set) - 연습문제</vt:lpstr>
      <vt:lpstr>셋 (set) - 연습문제</vt:lpstr>
      <vt:lpstr>셋 (set) - 연습문제</vt:lpstr>
      <vt:lpstr>셋 (set) - 연습문제</vt:lpstr>
      <vt:lpstr>추가 연습 문제</vt:lpstr>
      <vt:lpstr>추가 연습 문제</vt:lpstr>
      <vt:lpstr>추가 연습 문제</vt:lpstr>
      <vt:lpstr>추가 연습 문제 – 딕셔너리 풀이</vt:lpstr>
      <vt:lpstr>추가 연습 문제 – 셋 풀이</vt:lpstr>
      <vt:lpstr>이번주 연습문제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62</cp:revision>
  <dcterms:created xsi:type="dcterms:W3CDTF">2024-02-01T13:49:59Z</dcterms:created>
  <dcterms:modified xsi:type="dcterms:W3CDTF">2024-04-29T07:48:29Z</dcterms:modified>
</cp:coreProperties>
</file>