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3" r:id="rId16"/>
    <p:sldId id="279" r:id="rId17"/>
    <p:sldId id="274" r:id="rId18"/>
    <p:sldId id="272" r:id="rId19"/>
    <p:sldId id="297" r:id="rId20"/>
    <p:sldId id="298" r:id="rId21"/>
    <p:sldId id="299" r:id="rId22"/>
    <p:sldId id="280" r:id="rId23"/>
    <p:sldId id="286" r:id="rId24"/>
    <p:sldId id="288" r:id="rId25"/>
    <p:sldId id="289" r:id="rId26"/>
    <p:sldId id="290" r:id="rId27"/>
    <p:sldId id="291" r:id="rId28"/>
    <p:sldId id="292" r:id="rId29"/>
    <p:sldId id="294" r:id="rId30"/>
    <p:sldId id="293" r:id="rId31"/>
    <p:sldId id="295" r:id="rId32"/>
    <p:sldId id="281" r:id="rId33"/>
    <p:sldId id="284" r:id="rId34"/>
    <p:sldId id="285" r:id="rId35"/>
    <p:sldId id="282" r:id="rId36"/>
    <p:sldId id="296" r:id="rId37"/>
    <p:sldId id="283" r:id="rId38"/>
    <p:sldId id="300" r:id="rId39"/>
    <p:sldId id="301" r:id="rId40"/>
    <p:sldId id="309" r:id="rId41"/>
    <p:sldId id="303" r:id="rId42"/>
    <p:sldId id="310" r:id="rId43"/>
    <p:sldId id="304" r:id="rId44"/>
    <p:sldId id="305" r:id="rId45"/>
    <p:sldId id="312" r:id="rId46"/>
    <p:sldId id="307" r:id="rId47"/>
    <p:sldId id="308" r:id="rId48"/>
    <p:sldId id="276" r:id="rId49"/>
    <p:sldId id="277" r:id="rId50"/>
    <p:sldId id="314" r:id="rId51"/>
    <p:sldId id="315" r:id="rId52"/>
    <p:sldId id="318" r:id="rId53"/>
    <p:sldId id="320" r:id="rId54"/>
    <p:sldId id="319" r:id="rId55"/>
    <p:sldId id="262" r:id="rId56"/>
    <p:sldId id="31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43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cmicpc.net/problem/2426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cmicpc.net/problem/2426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tep/53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 err="1"/>
              <a:t>브루트</a:t>
            </a:r>
            <a:r>
              <a:rPr lang="ko-KR" altLang="en-US" b="1" dirty="0"/>
              <a:t> 포스 </a:t>
            </a:r>
            <a:r>
              <a:rPr lang="en-US" altLang="ko-KR" b="1" dirty="0"/>
              <a:t>&amp; </a:t>
            </a:r>
            <a:r>
              <a:rPr lang="ko-KR" altLang="en-US" b="1" dirty="0"/>
              <a:t>시간 복잡도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FF494-91F8-A227-8DE7-A5638838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99" y="2856771"/>
            <a:ext cx="555385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https://www.acmicpc.net/problem/1436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87933-09CE-7060-5700-BEA7F9DC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25" y="2847810"/>
            <a:ext cx="870706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어떻게 문제를 풀 수 있을까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규칙 찾기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666, 1666, 2666, 3666, …, 10666, 11666</a:t>
            </a:r>
          </a:p>
          <a:p>
            <a:r>
              <a:rPr lang="ko-KR" altLang="en-US" sz="2800" dirty="0"/>
              <a:t>단순히 증가하는 숫자 뒤에 </a:t>
            </a:r>
            <a:r>
              <a:rPr lang="en-US" altLang="ko-KR" sz="2800" dirty="0"/>
              <a:t>666</a:t>
            </a:r>
            <a:r>
              <a:rPr lang="ko-KR" altLang="en-US" sz="2800" dirty="0"/>
              <a:t>붙이기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그렇다면 </a:t>
            </a:r>
            <a:r>
              <a:rPr lang="en-US" altLang="ko-KR" sz="2800" dirty="0"/>
              <a:t>6661 </a:t>
            </a:r>
            <a:r>
              <a:rPr lang="ko-KR" altLang="en-US" sz="2800" dirty="0"/>
              <a:t>은 어떻게 처리할까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144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복잡하게 생각하지 말고</a:t>
            </a:r>
            <a:r>
              <a:rPr lang="en-US" altLang="ko-KR" sz="2800" dirty="0"/>
              <a:t>, </a:t>
            </a:r>
            <a:r>
              <a:rPr lang="ko-KR" altLang="en-US" sz="2800" dirty="0"/>
              <a:t>무식하게 종말의 수를 세어보자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666</a:t>
            </a:r>
            <a:r>
              <a:rPr lang="ko-KR" altLang="en-US" sz="2800" dirty="0"/>
              <a:t>부터 시작해서 숫자를 </a:t>
            </a:r>
            <a:r>
              <a:rPr lang="en-US" altLang="ko-KR" sz="2800" dirty="0"/>
              <a:t>1</a:t>
            </a:r>
            <a:r>
              <a:rPr lang="ko-KR" altLang="en-US" sz="2800" dirty="0"/>
              <a:t>씩 증가시킨다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해당 숫자를 문자열로 바꾼 뒤</a:t>
            </a:r>
            <a:r>
              <a:rPr lang="en-US" altLang="ko-KR" sz="2800" dirty="0"/>
              <a:t>, ‘666’ </a:t>
            </a:r>
            <a:r>
              <a:rPr lang="ko-KR" altLang="en-US" sz="2800" dirty="0"/>
              <a:t>이 들어있는지 확인한다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‘666’</a:t>
            </a:r>
            <a:r>
              <a:rPr lang="ko-KR" altLang="en-US" sz="2800" dirty="0"/>
              <a:t>이 </a:t>
            </a:r>
            <a:r>
              <a:rPr lang="ko-KR" altLang="en-US" sz="2800" dirty="0" err="1"/>
              <a:t>들어있다면</a:t>
            </a:r>
            <a:r>
              <a:rPr lang="ko-KR" altLang="en-US" sz="2800" dirty="0"/>
              <a:t> 종말의 수 이므로 카운트 증가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종말의 수 카운트가 </a:t>
            </a:r>
            <a:r>
              <a:rPr lang="en-US" altLang="ko-KR" sz="2800" dirty="0"/>
              <a:t>N</a:t>
            </a:r>
            <a:r>
              <a:rPr lang="ko-KR" altLang="en-US" sz="2800" dirty="0"/>
              <a:t>이라면 </a:t>
            </a:r>
            <a:r>
              <a:rPr lang="en-US" altLang="ko-KR" sz="2800" dirty="0"/>
              <a:t>N</a:t>
            </a:r>
            <a:r>
              <a:rPr lang="ko-KR" altLang="en-US" sz="2800" dirty="0"/>
              <a:t>번째 종말의 수를 출력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7164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이렇게 풀어도 되나요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숫자가 </a:t>
            </a:r>
            <a:r>
              <a:rPr lang="en-US" altLang="ko-KR" sz="2800" dirty="0"/>
              <a:t>100</a:t>
            </a:r>
            <a:r>
              <a:rPr lang="ko-KR" altLang="en-US" sz="2800" dirty="0"/>
              <a:t>만</a:t>
            </a:r>
            <a:r>
              <a:rPr lang="en-US" altLang="ko-KR" sz="2800" dirty="0"/>
              <a:t>, 1000</a:t>
            </a:r>
            <a:r>
              <a:rPr lang="ko-KR" altLang="en-US" sz="2800" dirty="0"/>
              <a:t>만까지 가면 시간이 오래 걸리지 않을까요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398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컴퓨터는 우리 생각보다 아주 빠르다</a:t>
            </a:r>
            <a:r>
              <a:rPr lang="en-US" altLang="ko-KR" sz="2800" dirty="0"/>
              <a:t>!</a:t>
            </a:r>
          </a:p>
          <a:p>
            <a:r>
              <a:rPr lang="ko-KR" altLang="en-US" sz="2800" dirty="0"/>
              <a:t>알고리즘 문제를 풀 때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컴퓨터는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초에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억 번 연산</a:t>
            </a:r>
            <a:r>
              <a:rPr lang="ko-KR" altLang="en-US" sz="2800" dirty="0"/>
              <a:t>을 </a:t>
            </a:r>
            <a:br>
              <a:rPr lang="en-US" altLang="ko-KR" sz="2800" dirty="0"/>
            </a:br>
            <a:r>
              <a:rPr lang="ko-KR" altLang="en-US" sz="2800" dirty="0"/>
              <a:t>할 수 있다고 가정한다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86D21-A9D1-040E-E4A0-4777B9D5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34" y="4079209"/>
            <a:ext cx="3840431" cy="2207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5C0D4-05B6-A4D8-F215-A5BBF59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34" y="4079209"/>
            <a:ext cx="4364500" cy="1360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53318B-67CE-48B5-D6C4-29418B7389F7}"/>
              </a:ext>
            </a:extLst>
          </p:cNvPr>
          <p:cNvSpPr/>
          <p:nvPr/>
        </p:nvSpPr>
        <p:spPr>
          <a:xfrm>
            <a:off x="8459950" y="4672110"/>
            <a:ext cx="38100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Q.</a:t>
            </a:r>
            <a:r>
              <a:rPr lang="ko-KR" altLang="en-US" sz="2800" dirty="0"/>
              <a:t> 문제의 제한 시간이 </a:t>
            </a:r>
            <a:r>
              <a:rPr lang="en-US" altLang="ko-KR" sz="2800" dirty="0"/>
              <a:t>2</a:t>
            </a:r>
            <a:r>
              <a:rPr lang="ko-KR" altLang="en-US" sz="2800" dirty="0"/>
              <a:t>초 던데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종말의 수가 </a:t>
            </a:r>
            <a:r>
              <a:rPr lang="en-US" altLang="ko-KR" sz="2800" dirty="0"/>
              <a:t>2</a:t>
            </a:r>
            <a:r>
              <a:rPr lang="ko-KR" altLang="en-US" sz="2800" dirty="0"/>
              <a:t>억을 </a:t>
            </a:r>
            <a:r>
              <a:rPr lang="ko-KR" altLang="en-US" sz="2800" dirty="0" err="1"/>
              <a:t>넘어가면요</a:t>
            </a:r>
            <a:r>
              <a:rPr lang="en-US" altLang="ko-KR" sz="2800" dirty="0"/>
              <a:t>?</a:t>
            </a:r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5002F-0669-B62B-5ABD-080D96EC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82" y="2160016"/>
            <a:ext cx="2678238" cy="9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한번 계산해봅시다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48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맨 처음 추측했던 규칙처럼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종말의 수를 어떤 숫자 뒤에 </a:t>
            </a:r>
            <a:r>
              <a:rPr lang="en-US" altLang="ko-KR" sz="2800" dirty="0"/>
              <a:t>666</a:t>
            </a:r>
            <a:r>
              <a:rPr lang="ko-KR" altLang="en-US" sz="2800" dirty="0"/>
              <a:t>을 붙인 수라고 하자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번째 종말의 수는 </a:t>
            </a:r>
            <a:r>
              <a:rPr lang="en-US" altLang="ko-KR" sz="2800" dirty="0"/>
              <a:t>“N” + “666”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29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 = 10000 </a:t>
            </a:r>
            <a:r>
              <a:rPr lang="ko-KR" altLang="en-US" sz="2800" dirty="0"/>
              <a:t>일 때</a:t>
            </a:r>
            <a:r>
              <a:rPr lang="en-US" altLang="ko-KR" sz="2800" dirty="0"/>
              <a:t>, N</a:t>
            </a:r>
            <a:r>
              <a:rPr lang="ko-KR" altLang="en-US" sz="2800" dirty="0"/>
              <a:t>번째 종말의 수는 </a:t>
            </a:r>
            <a:r>
              <a:rPr lang="en-US" altLang="ko-KR" sz="2800" b="1" dirty="0">
                <a:solidFill>
                  <a:srgbClr val="92D050"/>
                </a:solidFill>
              </a:rPr>
              <a:t>“10000666”</a:t>
            </a:r>
            <a:endParaRPr lang="en-US" altLang="ko-KR" sz="2800" dirty="0"/>
          </a:p>
          <a:p>
            <a:r>
              <a:rPr lang="ko-KR" altLang="en-US" sz="2800" dirty="0"/>
              <a:t>이 수는 </a:t>
            </a:r>
            <a:r>
              <a:rPr lang="en-US" altLang="ko-KR" sz="2800" dirty="0"/>
              <a:t>1</a:t>
            </a:r>
            <a:r>
              <a:rPr lang="ko-KR" altLang="en-US" sz="2800" dirty="0"/>
              <a:t>억보다 작으므로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10000666</a:t>
            </a:r>
            <a:r>
              <a:rPr lang="ko-KR" altLang="en-US" sz="2800" dirty="0"/>
              <a:t>까지의 수를</a:t>
            </a:r>
            <a:r>
              <a:rPr lang="en-US" altLang="ko-KR" sz="2800" dirty="0"/>
              <a:t> 1</a:t>
            </a:r>
            <a:r>
              <a:rPr lang="ko-KR" altLang="en-US" sz="2800" dirty="0"/>
              <a:t>초 안에 확인할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400" dirty="0"/>
              <a:t>게다가 </a:t>
            </a:r>
            <a:r>
              <a:rPr lang="en-US" altLang="ko-KR" sz="2400" dirty="0"/>
              <a:t>10000</a:t>
            </a:r>
            <a:r>
              <a:rPr lang="ko-KR" altLang="en-US" sz="2400" dirty="0"/>
              <a:t>번째 종말의 수는 실제로 이보다 더 작은 범위에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6661, 6662 </a:t>
            </a:r>
            <a:r>
              <a:rPr lang="ko-KR" altLang="en-US" sz="2400" dirty="0"/>
              <a:t>와 같이 </a:t>
            </a:r>
            <a:r>
              <a:rPr lang="en-US" altLang="ko-KR" sz="2400" dirty="0"/>
              <a:t>666</a:t>
            </a:r>
            <a:r>
              <a:rPr lang="ko-KR" altLang="en-US" sz="2400" dirty="0"/>
              <a:t>이 중간에 들어있는 경우도 있기 때문이다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6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 err="1"/>
              <a:t>브루트</a:t>
            </a:r>
            <a:r>
              <a:rPr lang="ko-KR" altLang="en-US" sz="3200" dirty="0"/>
              <a:t> 포스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시간 복잡도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Q.</a:t>
            </a:r>
            <a:r>
              <a:rPr lang="ko-KR" altLang="en-US" sz="3200" dirty="0"/>
              <a:t> </a:t>
            </a:r>
            <a:r>
              <a:rPr lang="en-US" altLang="ko-KR" sz="3200" dirty="0"/>
              <a:t>	2</a:t>
            </a:r>
            <a:r>
              <a:rPr lang="ko-KR" altLang="en-US" sz="3200" dirty="0"/>
              <a:t>초 안에 </a:t>
            </a:r>
            <a:r>
              <a:rPr lang="en-US" altLang="ko-KR" sz="3200" dirty="0"/>
              <a:t>10000666</a:t>
            </a:r>
            <a:r>
              <a:rPr lang="ko-KR" altLang="en-US" sz="3200" dirty="0"/>
              <a:t>번 돌 수 있는 건 알겠어요</a:t>
            </a:r>
            <a:r>
              <a:rPr lang="en-US" altLang="ko-KR" sz="3200" dirty="0"/>
              <a:t>.</a:t>
            </a:r>
            <a:r>
              <a:rPr lang="ko-KR" altLang="en-US" sz="2900" dirty="0"/>
              <a:t> 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그런데</a:t>
            </a:r>
            <a:r>
              <a:rPr lang="en-US" altLang="ko-KR" sz="3200" dirty="0"/>
              <a:t>, 1</a:t>
            </a:r>
            <a:r>
              <a:rPr lang="ko-KR" altLang="en-US" sz="3200" dirty="0"/>
              <a:t>번 돌 때 얼마나 실행될지 어떻게 아나요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r>
              <a:rPr lang="en-US" altLang="ko-KR" sz="3200" dirty="0"/>
              <a:t>	1</a:t>
            </a:r>
            <a:r>
              <a:rPr lang="ko-KR" altLang="en-US" sz="3200" dirty="0"/>
              <a:t>번 돌 때</a:t>
            </a:r>
            <a:r>
              <a:rPr lang="en-US" altLang="ko-KR" sz="3200" dirty="0"/>
              <a:t>, 20</a:t>
            </a:r>
            <a:r>
              <a:rPr lang="ko-KR" altLang="en-US" sz="3200" dirty="0"/>
              <a:t>번만 연산해도 </a:t>
            </a:r>
            <a:r>
              <a:rPr lang="en-US" altLang="ko-KR" sz="3200" dirty="0"/>
              <a:t>2</a:t>
            </a:r>
            <a:r>
              <a:rPr lang="ko-KR" altLang="en-US" sz="3200" dirty="0"/>
              <a:t>억 번이 넘는데요</a:t>
            </a:r>
            <a:r>
              <a:rPr lang="en-US" altLang="ko-KR" sz="3200" dirty="0"/>
              <a:t>?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9339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A. 	</a:t>
            </a:r>
            <a:r>
              <a:rPr lang="ko-KR" altLang="en-US" sz="2800" dirty="0"/>
              <a:t>정확한 </a:t>
            </a:r>
            <a:r>
              <a:rPr lang="ko-KR" altLang="en-US" sz="2800" dirty="0" err="1"/>
              <a:t>연산량을</a:t>
            </a:r>
            <a:r>
              <a:rPr lang="ko-KR" altLang="en-US" sz="2800" dirty="0"/>
              <a:t> 계산하는 것은 힘들기 때문에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b="1" dirty="0">
                <a:solidFill>
                  <a:srgbClr val="92D050"/>
                </a:solidFill>
              </a:rPr>
              <a:t>시간 복잡도</a:t>
            </a:r>
            <a:r>
              <a:rPr lang="ko-KR" altLang="en-US" sz="2800" dirty="0"/>
              <a:t>를 이용합니다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시간 복잡도를 이용하면 우리가 생각한 알고리즘을</a:t>
            </a:r>
            <a:r>
              <a:rPr lang="en-US" altLang="ko-KR" sz="2800" dirty="0"/>
              <a:t> </a:t>
            </a:r>
            <a:r>
              <a:rPr lang="ko-KR" altLang="en-US" sz="2800" dirty="0"/>
              <a:t>구현한 </a:t>
            </a:r>
            <a:r>
              <a:rPr lang="en-US" altLang="ko-KR" sz="2800" dirty="0"/>
              <a:t>	</a:t>
            </a:r>
            <a:r>
              <a:rPr lang="ko-KR" altLang="en-US" sz="2800" dirty="0"/>
              <a:t>프로그램이 연산을 몇 번 하는지 </a:t>
            </a:r>
            <a:r>
              <a:rPr lang="ko-KR" altLang="en-US" sz="2800" b="1" dirty="0">
                <a:solidFill>
                  <a:srgbClr val="92D050"/>
                </a:solidFill>
              </a:rPr>
              <a:t>예측</a:t>
            </a:r>
            <a:r>
              <a:rPr lang="ko-KR" altLang="en-US" sz="2800" dirty="0"/>
              <a:t>할 수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20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우리가 작성한 프로그램이 답을 구하기까지</a:t>
            </a:r>
            <a:br>
              <a:rPr lang="en-US" altLang="ko-KR" sz="3200" dirty="0"/>
            </a:br>
            <a:r>
              <a:rPr lang="ko-KR" altLang="en-US" sz="3200" b="1" u="sng" dirty="0">
                <a:solidFill>
                  <a:srgbClr val="FFC000"/>
                </a:solidFill>
              </a:rPr>
              <a:t>최대</a:t>
            </a:r>
            <a:r>
              <a:rPr lang="ko-KR" altLang="en-US" sz="3200" b="1" dirty="0">
                <a:solidFill>
                  <a:srgbClr val="92D050"/>
                </a:solidFill>
              </a:rPr>
              <a:t> 몇 번의 연산</a:t>
            </a:r>
            <a:r>
              <a:rPr lang="ko-KR" altLang="en-US" sz="3200" dirty="0"/>
              <a:t>을 하는지 예측할 때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 err="1">
                <a:solidFill>
                  <a:srgbClr val="92D050"/>
                </a:solidFill>
              </a:rPr>
              <a:t>시간복잡도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라는 개념을 사용한다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err="1"/>
              <a:t>시간복잡도는</a:t>
            </a:r>
            <a:r>
              <a:rPr lang="ko-KR" altLang="en-US" sz="3200" dirty="0"/>
              <a:t> </a:t>
            </a:r>
            <a:r>
              <a:rPr lang="en-US" altLang="ko-KR" sz="3200" dirty="0"/>
              <a:t>N</a:t>
            </a:r>
            <a:r>
              <a:rPr lang="ko-KR" altLang="en-US" sz="3200" dirty="0"/>
              <a:t>이라는 입력으로부터 원하는 결과를 얻는데 걸리는  </a:t>
            </a:r>
            <a:r>
              <a:rPr lang="ko-KR" altLang="en-US" sz="3200" b="1" dirty="0">
                <a:solidFill>
                  <a:srgbClr val="92D050"/>
                </a:solidFill>
              </a:rPr>
              <a:t>최악</a:t>
            </a:r>
            <a:r>
              <a:rPr lang="ko-KR" altLang="en-US" sz="3200" dirty="0"/>
              <a:t>의 시간을 </a:t>
            </a:r>
            <a:r>
              <a:rPr lang="en-US" altLang="ko-KR" sz="3200" b="1" dirty="0">
                <a:solidFill>
                  <a:srgbClr val="92D050"/>
                </a:solidFill>
              </a:rPr>
              <a:t>O(g(N))</a:t>
            </a:r>
            <a:r>
              <a:rPr lang="ko-KR" altLang="en-US" sz="3200" dirty="0"/>
              <a:t>로 표기한다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이를 </a:t>
            </a:r>
            <a:r>
              <a:rPr lang="en-US" altLang="ko-KR" sz="2000" dirty="0"/>
              <a:t>‘</a:t>
            </a:r>
            <a:r>
              <a:rPr lang="ko-KR" altLang="en-US" sz="2000" dirty="0"/>
              <a:t>빅</a:t>
            </a:r>
            <a:r>
              <a:rPr lang="en-US" altLang="ko-KR" sz="2000" dirty="0"/>
              <a:t>-O </a:t>
            </a:r>
            <a:r>
              <a:rPr lang="ko-KR" altLang="en-US" sz="2000" dirty="0"/>
              <a:t>표기법</a:t>
            </a:r>
            <a:r>
              <a:rPr lang="en-US" altLang="ko-KR" sz="2000" dirty="0"/>
              <a:t>’</a:t>
            </a:r>
            <a:r>
              <a:rPr lang="ko-KR" altLang="en-US" sz="2000" dirty="0"/>
              <a:t> 이라고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영어로는 </a:t>
            </a:r>
            <a:r>
              <a:rPr lang="en-US" altLang="ko-KR" sz="2000" dirty="0"/>
              <a:t>‘Big-O notation’ )</a:t>
            </a:r>
          </a:p>
        </p:txBody>
      </p:sp>
    </p:spTree>
    <p:extLst>
      <p:ext uri="{BB962C8B-B14F-4D97-AF65-F5344CB8AC3E}">
        <p14:creationId xmlns:p14="http://schemas.microsoft.com/office/powerpoint/2010/main" val="61436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57668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</a:t>
            </a:r>
            <a:r>
              <a:rPr lang="ko-KR" altLang="en-US" sz="3200" dirty="0"/>
              <a:t>이라는 입력이 주어졌을 때</a:t>
            </a:r>
            <a:r>
              <a:rPr lang="en-US" altLang="ko-KR" sz="3200" dirty="0"/>
              <a:t>, </a:t>
            </a:r>
            <a:r>
              <a:rPr lang="ko-KR" altLang="en-US" sz="3200" dirty="0"/>
              <a:t>이를 활용하여</a:t>
            </a:r>
            <a:r>
              <a:rPr lang="en-US" altLang="ko-KR" sz="3200" dirty="0"/>
              <a:t> </a:t>
            </a:r>
            <a:r>
              <a:rPr lang="ko-KR" altLang="en-US" sz="3200" dirty="0"/>
              <a:t>어떤 문제를 푸는데 필요한 코드 실행 횟수를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f(n) </a:t>
            </a:r>
            <a:r>
              <a:rPr lang="ko-KR" altLang="en-US" sz="3200" dirty="0"/>
              <a:t>이라고 하자</a:t>
            </a:r>
            <a:r>
              <a:rPr lang="en-US" altLang="ko-KR" sz="3200" dirty="0"/>
              <a:t>.</a:t>
            </a:r>
          </a:p>
          <a:p>
            <a:endParaRPr lang="en-US" altLang="ko-KR" sz="1050" dirty="0"/>
          </a:p>
          <a:p>
            <a:r>
              <a:rPr lang="ko-KR" altLang="en-US" sz="3200" dirty="0"/>
              <a:t>이때 어떤 특정 </a:t>
            </a:r>
            <a:r>
              <a:rPr lang="en-US" altLang="ko-KR" sz="3200" dirty="0"/>
              <a:t>n</a:t>
            </a:r>
            <a:r>
              <a:rPr lang="ko-KR" altLang="en-US" sz="3200" dirty="0"/>
              <a:t>₁</a:t>
            </a:r>
            <a:r>
              <a:rPr lang="en-US" altLang="ko-KR" sz="3200" dirty="0"/>
              <a:t> </a:t>
            </a:r>
            <a:r>
              <a:rPr lang="ko-KR" altLang="en-US" sz="3200" dirty="0"/>
              <a:t>이후의 모든 </a:t>
            </a:r>
            <a:r>
              <a:rPr lang="en-US" altLang="ko-KR" sz="3200" dirty="0"/>
              <a:t>n</a:t>
            </a:r>
            <a:r>
              <a:rPr lang="ko-KR" altLang="en-US" sz="3200" dirty="0"/>
              <a:t>에 대해</a:t>
            </a:r>
            <a:r>
              <a:rPr lang="en-US" altLang="ko-KR" sz="3200" dirty="0"/>
              <a:t>, (</a:t>
            </a:r>
            <a:r>
              <a:rPr lang="ko-KR" altLang="en-US" sz="3200" dirty="0"/>
              <a:t>즉</a:t>
            </a:r>
            <a:r>
              <a:rPr lang="en-US" altLang="ko-KR" sz="3200" dirty="0"/>
              <a:t>, n</a:t>
            </a:r>
            <a:r>
              <a:rPr lang="ko-KR" altLang="en-US" sz="3200" dirty="0"/>
              <a:t>₁ ≤ </a:t>
            </a:r>
            <a:r>
              <a:rPr lang="en-US" altLang="ko-KR" sz="3200" dirty="0"/>
              <a:t>n)</a:t>
            </a:r>
            <a:br>
              <a:rPr lang="en-US" altLang="ko-KR" sz="3200" dirty="0"/>
            </a:br>
            <a:r>
              <a:rPr lang="en-US" altLang="ko-KR" sz="3200" dirty="0"/>
              <a:t>f(n) </a:t>
            </a:r>
            <a:r>
              <a:rPr lang="ko-KR" altLang="en-US" sz="3200" dirty="0"/>
              <a:t>≤ </a:t>
            </a:r>
            <a:r>
              <a:rPr lang="en-US" altLang="ko-KR" sz="3200" dirty="0"/>
              <a:t>c*g(n) </a:t>
            </a:r>
            <a:r>
              <a:rPr lang="ko-KR" altLang="en-US" sz="3200" dirty="0"/>
              <a:t>을 만족하도록 하는 </a:t>
            </a:r>
            <a:r>
              <a:rPr lang="en-US" altLang="ko-KR" sz="3200" dirty="0"/>
              <a:t>(n</a:t>
            </a:r>
            <a:r>
              <a:rPr lang="ko-KR" altLang="en-US" sz="3200" dirty="0"/>
              <a:t>₁</a:t>
            </a:r>
            <a:r>
              <a:rPr lang="en-US" altLang="ko-KR" sz="3200" dirty="0"/>
              <a:t>, c) </a:t>
            </a:r>
            <a:r>
              <a:rPr lang="ko-KR" altLang="en-US" sz="3200" dirty="0"/>
              <a:t>쌍이 존재하면</a:t>
            </a:r>
            <a:br>
              <a:rPr lang="en-US" altLang="ko-KR" sz="3200" dirty="0"/>
            </a:br>
            <a:r>
              <a:rPr lang="en-US" altLang="ko-KR" sz="2400" dirty="0"/>
              <a:t>(c</a:t>
            </a:r>
            <a:r>
              <a:rPr lang="ko-KR" altLang="en-US" sz="2400" dirty="0"/>
              <a:t>는 양의 상수</a:t>
            </a:r>
            <a:r>
              <a:rPr lang="en-US" altLang="ko-KR" sz="2400" dirty="0"/>
              <a:t>)</a:t>
            </a:r>
            <a:endParaRPr lang="en-US" altLang="ko-KR" sz="3200" dirty="0"/>
          </a:p>
          <a:p>
            <a:r>
              <a:rPr lang="ko-KR" altLang="en-US" sz="3200" dirty="0"/>
              <a:t>이때의 </a:t>
            </a:r>
            <a:r>
              <a:rPr lang="en-US" altLang="ko-KR" sz="3200" dirty="0"/>
              <a:t>g(n)</a:t>
            </a:r>
            <a:r>
              <a:rPr lang="ko-KR" altLang="en-US" sz="3200" dirty="0"/>
              <a:t>에 대해 </a:t>
            </a:r>
            <a:r>
              <a:rPr lang="en-US" altLang="ko-KR" sz="3200" b="1" dirty="0">
                <a:solidFill>
                  <a:srgbClr val="92D050"/>
                </a:solidFill>
              </a:rPr>
              <a:t>O(g(n))</a:t>
            </a:r>
            <a:r>
              <a:rPr lang="en-US" altLang="ko-KR" sz="3200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이라고 쓸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936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이게 무슨 말이죠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</a:t>
            </a:r>
            <a:r>
              <a:rPr lang="ko-KR" altLang="en-US" sz="3200" dirty="0"/>
              <a:t>개 데이터로 구성된 문제를 푸는 </a:t>
            </a:r>
            <a:r>
              <a:rPr lang="ko-KR" altLang="en-US" sz="3200" dirty="0" err="1"/>
              <a:t>연산량이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f(n)</a:t>
            </a:r>
            <a:r>
              <a:rPr lang="en-US" altLang="ko-KR" sz="3200" dirty="0"/>
              <a:t> </a:t>
            </a:r>
            <a:r>
              <a:rPr lang="ko-KR" altLang="en-US" sz="3200" dirty="0"/>
              <a:t>일 때</a:t>
            </a:r>
            <a:r>
              <a:rPr lang="en-US" altLang="ko-KR" sz="3200" dirty="0"/>
              <a:t>, </a:t>
            </a:r>
            <a:r>
              <a:rPr lang="ko-KR" altLang="en-US" sz="3200" dirty="0"/>
              <a:t>일반적으로 </a:t>
            </a:r>
            <a:r>
              <a:rPr lang="en-US" altLang="ko-KR" sz="3200" dirty="0"/>
              <a:t>n</a:t>
            </a:r>
            <a:r>
              <a:rPr lang="ko-KR" altLang="en-US" sz="3200" dirty="0"/>
              <a:t>이 증가하면 </a:t>
            </a:r>
            <a:r>
              <a:rPr lang="ko-KR" altLang="en-US" sz="3200" dirty="0" err="1"/>
              <a:t>연산량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f(n)</a:t>
            </a:r>
            <a:r>
              <a:rPr lang="ko-KR" altLang="en-US" sz="3200" dirty="0"/>
              <a:t>도 같이 증가한다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이때 어떤 시점 이후로는 </a:t>
            </a:r>
            <a:r>
              <a:rPr lang="en-US" altLang="ko-KR" sz="3200" dirty="0"/>
              <a:t>n</a:t>
            </a:r>
            <a:r>
              <a:rPr lang="ko-KR" altLang="en-US" sz="3200" dirty="0"/>
              <a:t>이 아무리 증가해도</a:t>
            </a:r>
            <a:br>
              <a:rPr lang="en-US" altLang="ko-KR" sz="3200" dirty="0"/>
            </a:br>
            <a:r>
              <a:rPr lang="en-US" altLang="ko-KR" sz="3200" dirty="0"/>
              <a:t>f(n) </a:t>
            </a:r>
            <a:r>
              <a:rPr lang="ko-KR" altLang="en-US" sz="3200" dirty="0"/>
              <a:t>이 </a:t>
            </a:r>
            <a:r>
              <a:rPr lang="en-US" altLang="ko-KR" sz="3200" dirty="0"/>
              <a:t>c*g(n) </a:t>
            </a:r>
            <a:r>
              <a:rPr lang="ko-KR" altLang="en-US" sz="3200" dirty="0"/>
              <a:t>은 안 넘는다고 표현할 수 있다면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f(n)</a:t>
            </a:r>
            <a:r>
              <a:rPr lang="ko-KR" altLang="en-US" sz="3200" b="1" dirty="0">
                <a:solidFill>
                  <a:srgbClr val="92D050"/>
                </a:solidFill>
              </a:rPr>
              <a:t>은 </a:t>
            </a:r>
            <a:r>
              <a:rPr lang="en-US" altLang="ko-KR" sz="3200" b="1" dirty="0">
                <a:solidFill>
                  <a:srgbClr val="92D050"/>
                </a:solidFill>
              </a:rPr>
              <a:t>O(g(n))</a:t>
            </a:r>
            <a:r>
              <a:rPr lang="ko-KR" altLang="en-US" sz="3200" b="1" dirty="0">
                <a:solidFill>
                  <a:srgbClr val="92D050"/>
                </a:solidFill>
              </a:rPr>
              <a:t>의 시간 복잡도를 갖는다</a:t>
            </a:r>
            <a:r>
              <a:rPr lang="ko-KR" altLang="en-US" sz="3200" dirty="0"/>
              <a:t>고 말한다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42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</a:t>
            </a:r>
            <a:r>
              <a:rPr lang="ko-KR" altLang="en-US" sz="3200" dirty="0"/>
              <a:t>이라는 입력이 주어진 어떤 문제를 풀고자 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이때 필요한 </a:t>
            </a:r>
            <a:r>
              <a:rPr lang="ko-KR" altLang="en-US" sz="3200" dirty="0" err="1"/>
              <a:t>연산량이</a:t>
            </a:r>
            <a:r>
              <a:rPr lang="en-US" altLang="ko-KR" sz="3200" dirty="0"/>
              <a:t> 2n + 5 </a:t>
            </a:r>
            <a:r>
              <a:rPr lang="ko-KR" altLang="en-US" sz="3200" dirty="0"/>
              <a:t>라고 하자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예를 들면</a:t>
            </a:r>
            <a:r>
              <a:rPr lang="en-US" altLang="ko-KR" sz="3200" dirty="0"/>
              <a:t>,</a:t>
            </a:r>
            <a:r>
              <a:rPr lang="ko-KR" altLang="en-US" sz="3200" dirty="0"/>
              <a:t> 위 코드의 실행 횟수는 </a:t>
            </a:r>
            <a:r>
              <a:rPr lang="en-US" altLang="ko-KR" sz="3200" dirty="0"/>
              <a:t>2N + 5 </a:t>
            </a:r>
            <a:r>
              <a:rPr lang="ko-KR" altLang="en-US" sz="3200" dirty="0"/>
              <a:t>이다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E6388-AEA7-B630-3BE2-DA1F1B74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25" y="3429000"/>
            <a:ext cx="3940246" cy="1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3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 코드의 실행 횟수 </a:t>
            </a:r>
            <a:r>
              <a:rPr lang="en-US" altLang="ko-KR" sz="3200" dirty="0"/>
              <a:t>(2n+5)</a:t>
            </a:r>
            <a:r>
              <a:rPr lang="ko-KR" altLang="en-US" sz="3200" dirty="0"/>
              <a:t>는 </a:t>
            </a:r>
            <a:r>
              <a:rPr lang="en-US" altLang="ko-KR" sz="3200" dirty="0"/>
              <a:t>n</a:t>
            </a:r>
            <a:r>
              <a:rPr lang="ko-KR" altLang="en-US" sz="3200" dirty="0"/>
              <a:t>이 증가함에 따라</a:t>
            </a:r>
            <a:br>
              <a:rPr lang="en-US" altLang="ko-KR" sz="3200" dirty="0"/>
            </a:br>
            <a:r>
              <a:rPr lang="ko-KR" altLang="en-US" sz="3200" dirty="0"/>
              <a:t>어느 순간</a:t>
            </a:r>
            <a:r>
              <a:rPr lang="en-US" altLang="ko-KR" sz="3200" dirty="0"/>
              <a:t> (n = 5)</a:t>
            </a:r>
            <a:r>
              <a:rPr lang="ko-KR" altLang="en-US" sz="3200" dirty="0"/>
              <a:t>부터는 </a:t>
            </a:r>
            <a:r>
              <a:rPr lang="en-US" altLang="ko-KR" sz="3200" dirty="0"/>
              <a:t>3n</a:t>
            </a:r>
            <a:r>
              <a:rPr lang="ko-KR" altLang="en-US" sz="3200" dirty="0"/>
              <a:t>보다 항상 작거나 같다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3EFE2-DD58-35E3-C64A-B36A6D8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9" y="3429000"/>
            <a:ext cx="2995956" cy="2717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12CCFE-21D0-4614-1392-B3290786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84" y="3419475"/>
            <a:ext cx="214342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따라서 </a:t>
            </a:r>
            <a:r>
              <a:rPr lang="en-US" altLang="ko-KR" sz="3200" dirty="0"/>
              <a:t>n</a:t>
            </a:r>
            <a:r>
              <a:rPr lang="ko-KR" altLang="en-US" sz="3200" dirty="0"/>
              <a:t>₁ </a:t>
            </a:r>
            <a:r>
              <a:rPr lang="en-US" altLang="ko-KR" sz="3200" dirty="0"/>
              <a:t>= 5 </a:t>
            </a:r>
            <a:r>
              <a:rPr lang="ko-KR" altLang="en-US" sz="3200" dirty="0"/>
              <a:t>일</a:t>
            </a:r>
            <a:r>
              <a:rPr lang="en-US" altLang="ko-KR" sz="3200" dirty="0"/>
              <a:t> </a:t>
            </a:r>
            <a:r>
              <a:rPr lang="ko-KR" altLang="en-US" sz="3200" dirty="0"/>
              <a:t>때</a:t>
            </a:r>
            <a:r>
              <a:rPr lang="en-US" altLang="ko-KR" sz="3200" dirty="0"/>
              <a:t>, n</a:t>
            </a:r>
            <a:r>
              <a:rPr lang="ko-KR" altLang="en-US" sz="3200" dirty="0"/>
              <a:t>₁ ≤ </a:t>
            </a:r>
            <a:r>
              <a:rPr lang="en-US" altLang="ko-KR" sz="3200" dirty="0"/>
              <a:t>n </a:t>
            </a:r>
            <a:r>
              <a:rPr lang="ko-KR" altLang="en-US" sz="3200" dirty="0"/>
              <a:t>인 모든 </a:t>
            </a:r>
            <a:r>
              <a:rPr lang="en-US" altLang="ko-KR" sz="3200" dirty="0"/>
              <a:t>n</a:t>
            </a:r>
            <a:r>
              <a:rPr lang="ko-KR" altLang="en-US" sz="3200" dirty="0"/>
              <a:t>에 대해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f(n) = 2n + 5 </a:t>
            </a:r>
            <a:r>
              <a:rPr lang="ko-KR" altLang="en-US" sz="3200" b="1" dirty="0">
                <a:solidFill>
                  <a:srgbClr val="92D050"/>
                </a:solidFill>
              </a:rPr>
              <a:t>≤ </a:t>
            </a:r>
            <a:r>
              <a:rPr lang="en-US" altLang="ko-KR" sz="3200" b="1" dirty="0">
                <a:solidFill>
                  <a:srgbClr val="92D050"/>
                </a:solidFill>
              </a:rPr>
              <a:t>3n </a:t>
            </a:r>
            <a:r>
              <a:rPr lang="ko-KR" altLang="en-US" sz="3200" dirty="0"/>
              <a:t>을 만족한다</a:t>
            </a:r>
            <a:r>
              <a:rPr lang="en-US" altLang="ko-KR" sz="3200" dirty="0"/>
              <a:t>.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3EFE2-DD58-35E3-C64A-B36A6D8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9" y="3429000"/>
            <a:ext cx="2995956" cy="2717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614791-80EB-2399-E559-091BE842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84" y="3419475"/>
            <a:ext cx="214342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어떤 특정 </a:t>
            </a:r>
            <a:r>
              <a:rPr lang="en-US" altLang="ko-KR" sz="3200" dirty="0"/>
              <a:t>n</a:t>
            </a:r>
            <a:r>
              <a:rPr lang="ko-KR" altLang="en-US" sz="3200" dirty="0"/>
              <a:t>₁</a:t>
            </a:r>
            <a:r>
              <a:rPr lang="en-US" altLang="ko-KR" sz="3200" dirty="0"/>
              <a:t> </a:t>
            </a:r>
            <a:r>
              <a:rPr lang="ko-KR" altLang="en-US" sz="3200" dirty="0"/>
              <a:t>이후의 모든 </a:t>
            </a:r>
            <a:r>
              <a:rPr lang="en-US" altLang="ko-KR" sz="3200" dirty="0"/>
              <a:t>n</a:t>
            </a:r>
            <a:r>
              <a:rPr lang="ko-KR" altLang="en-US" sz="3200" dirty="0"/>
              <a:t>에 대해</a:t>
            </a:r>
            <a:r>
              <a:rPr lang="en-US" altLang="ko-KR" sz="3200" dirty="0"/>
              <a:t>, (n</a:t>
            </a:r>
            <a:r>
              <a:rPr lang="ko-KR" altLang="en-US" sz="3200" dirty="0"/>
              <a:t>₁ ≤ </a:t>
            </a:r>
            <a:r>
              <a:rPr lang="en-US" altLang="ko-KR" sz="3200" dirty="0"/>
              <a:t>n)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f(n) </a:t>
            </a:r>
            <a:r>
              <a:rPr lang="ko-KR" altLang="en-US" sz="3200" b="1" dirty="0">
                <a:solidFill>
                  <a:srgbClr val="92D050"/>
                </a:solidFill>
              </a:rPr>
              <a:t>≤ </a:t>
            </a:r>
            <a:r>
              <a:rPr lang="en-US" altLang="ko-KR" sz="3200" b="1" dirty="0">
                <a:solidFill>
                  <a:srgbClr val="92D050"/>
                </a:solidFill>
              </a:rPr>
              <a:t>c*g(n) </a:t>
            </a:r>
            <a:r>
              <a:rPr lang="ko-KR" altLang="en-US" sz="3200" dirty="0"/>
              <a:t>을 만족하는 </a:t>
            </a:r>
            <a:r>
              <a:rPr lang="en-US" altLang="ko-KR" sz="3200" dirty="0"/>
              <a:t>(n</a:t>
            </a:r>
            <a:r>
              <a:rPr lang="ko-KR" altLang="en-US" sz="3200" dirty="0"/>
              <a:t>₁</a:t>
            </a:r>
            <a:r>
              <a:rPr lang="en-US" altLang="ko-KR" sz="3200" dirty="0"/>
              <a:t>, c) </a:t>
            </a:r>
            <a:r>
              <a:rPr lang="ko-KR" altLang="en-US" sz="3200" dirty="0"/>
              <a:t>쌍이 존재한다</a:t>
            </a:r>
            <a:r>
              <a:rPr lang="en-US" altLang="ko-KR" sz="3200" dirty="0"/>
              <a:t>!</a:t>
            </a:r>
          </a:p>
          <a:p>
            <a:r>
              <a:rPr lang="en-US" altLang="ko-KR" sz="3200" dirty="0"/>
              <a:t>n</a:t>
            </a:r>
            <a:r>
              <a:rPr lang="ko-KR" altLang="en-US" sz="3200" dirty="0"/>
              <a:t>₁ </a:t>
            </a:r>
            <a:r>
              <a:rPr lang="en-US" altLang="ko-KR" sz="3200" dirty="0"/>
              <a:t>= 5</a:t>
            </a:r>
          </a:p>
          <a:p>
            <a:r>
              <a:rPr lang="en-US" altLang="ko-KR" sz="3200" dirty="0"/>
              <a:t>c = 3</a:t>
            </a:r>
          </a:p>
          <a:p>
            <a:r>
              <a:rPr lang="ko-KR" altLang="en-US" sz="3200" dirty="0"/>
              <a:t>이때의 </a:t>
            </a:r>
            <a:r>
              <a:rPr lang="en-US" altLang="ko-KR" sz="3200" dirty="0"/>
              <a:t>g(n) = </a:t>
            </a:r>
            <a:r>
              <a:rPr lang="en-US" altLang="ko-KR" sz="3200" b="1" dirty="0">
                <a:solidFill>
                  <a:srgbClr val="92D050"/>
                </a:solidFill>
              </a:rPr>
              <a:t>n		</a:t>
            </a:r>
            <a:r>
              <a:rPr lang="ko-KR" altLang="en-US" sz="3200" b="1" dirty="0">
                <a:solidFill>
                  <a:srgbClr val="92D050"/>
                </a:solidFill>
              </a:rPr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	O(g(n)) = O(n)</a:t>
            </a:r>
          </a:p>
        </p:txBody>
      </p:sp>
    </p:spTree>
    <p:extLst>
      <p:ext uri="{BB962C8B-B14F-4D97-AF65-F5344CB8AC3E}">
        <p14:creationId xmlns:p14="http://schemas.microsoft.com/office/powerpoint/2010/main" val="2131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따라서</a:t>
            </a:r>
            <a:r>
              <a:rPr lang="en-US" altLang="ko-KR" sz="3200" dirty="0"/>
              <a:t> 2n + 5 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연산량을</a:t>
            </a:r>
            <a:r>
              <a:rPr lang="ko-KR" altLang="en-US" sz="3200" dirty="0"/>
              <a:t> 갖는 프로그램의 </a:t>
            </a:r>
            <a:r>
              <a:rPr lang="ko-KR" altLang="en-US" sz="3200" dirty="0" err="1"/>
              <a:t>시간복잡도는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O(n)</a:t>
            </a:r>
            <a:r>
              <a:rPr lang="en-US" altLang="ko-KR" sz="3200" dirty="0"/>
              <a:t> </a:t>
            </a:r>
            <a:r>
              <a:rPr lang="ko-KR" altLang="en-US" sz="3200" dirty="0"/>
              <a:t>으로 표현할 수 있습니다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4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842290" cy="39261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Brute Force </a:t>
            </a:r>
            <a:r>
              <a:rPr lang="en-US" altLang="ko-KR" sz="3200" b="1" dirty="0"/>
              <a:t>: Brute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무식한</a:t>
            </a:r>
            <a:r>
              <a:rPr lang="en-US" altLang="ko-KR" sz="3200" b="1" dirty="0"/>
              <a:t>) + Force(</a:t>
            </a:r>
            <a:r>
              <a:rPr lang="ko-KR" altLang="en-US" sz="3200" b="1" dirty="0"/>
              <a:t>힘</a:t>
            </a:r>
            <a:r>
              <a:rPr lang="en-US" altLang="ko-KR" sz="3200" b="1" dirty="0"/>
              <a:t>)</a:t>
            </a:r>
          </a:p>
          <a:p>
            <a:endParaRPr lang="en-US" altLang="ko-KR" dirty="0"/>
          </a:p>
          <a:p>
            <a:r>
              <a:rPr lang="ko-KR" altLang="en-US" sz="2400" dirty="0"/>
              <a:t>컴퓨터의 빠른 연산 속도</a:t>
            </a:r>
            <a:r>
              <a:rPr lang="en-US" altLang="ko-KR" sz="2400" dirty="0"/>
              <a:t>(</a:t>
            </a:r>
            <a:r>
              <a:rPr lang="ko-KR" altLang="en-US" sz="2400" dirty="0"/>
              <a:t>힘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사용하여 무식하게</a:t>
            </a:r>
            <a:r>
              <a:rPr lang="en-US" altLang="ko-KR" sz="2400" dirty="0"/>
              <a:t>?</a:t>
            </a:r>
            <a:r>
              <a:rPr lang="ko-KR" altLang="en-US" sz="2400" dirty="0"/>
              <a:t> 문제를 푸는 기법</a:t>
            </a:r>
            <a:endParaRPr lang="en-US" altLang="ko-KR" sz="2400" dirty="0"/>
          </a:p>
          <a:p>
            <a:r>
              <a:rPr lang="ko-KR" altLang="en-US" sz="2400" dirty="0"/>
              <a:t>문제의 정답으로 가능한 범위가 </a:t>
            </a:r>
            <a:r>
              <a:rPr lang="en-US" altLang="ko-KR" sz="2400" dirty="0"/>
              <a:t>A ~ B</a:t>
            </a:r>
            <a:r>
              <a:rPr lang="ko-KR" altLang="en-US" sz="2400" dirty="0"/>
              <a:t> 이고</a:t>
            </a:r>
            <a:r>
              <a:rPr lang="en-US" altLang="ko-KR" sz="2400" dirty="0"/>
              <a:t>, </a:t>
            </a:r>
            <a:r>
              <a:rPr lang="ko-KR" altLang="en-US" sz="2400" dirty="0"/>
              <a:t>이 안에 답이 존재할 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A ~ B</a:t>
            </a:r>
            <a:r>
              <a:rPr lang="ko-KR" altLang="en-US" sz="2400" dirty="0"/>
              <a:t> 에 속하는 모든 값을 전부 시도하면서 정답을 찾는 기법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다른 이름으로는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sz="2400" b="1" dirty="0">
                <a:solidFill>
                  <a:srgbClr val="92D050"/>
                </a:solidFill>
              </a:rPr>
              <a:t>완전 탐색</a:t>
            </a:r>
            <a:r>
              <a:rPr lang="en-US" altLang="ko-KR" sz="2400" b="1" dirty="0">
                <a:solidFill>
                  <a:srgbClr val="92D050"/>
                </a:solidFill>
              </a:rPr>
              <a:t>’ </a:t>
            </a:r>
            <a:r>
              <a:rPr lang="ko-KR" altLang="en-US" sz="2400" dirty="0"/>
              <a:t>이라고도 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Q. n</a:t>
            </a:r>
            <a:r>
              <a:rPr lang="ko-KR" altLang="en-US" sz="3200" dirty="0"/>
              <a:t>₁ </a:t>
            </a:r>
            <a:r>
              <a:rPr lang="en-US" altLang="ko-KR" sz="3200" dirty="0"/>
              <a:t>= 4, 3, 2, 1, … </a:t>
            </a:r>
            <a:r>
              <a:rPr lang="ko-KR" altLang="en-US" sz="3200" dirty="0"/>
              <a:t>일 때는 </a:t>
            </a:r>
            <a:r>
              <a:rPr lang="en-US" altLang="ko-KR" sz="3200" dirty="0"/>
              <a:t>2n+5 </a:t>
            </a:r>
            <a:r>
              <a:rPr lang="ko-KR" altLang="en-US" sz="3200" dirty="0"/>
              <a:t>가 </a:t>
            </a:r>
            <a:r>
              <a:rPr lang="en-US" altLang="ko-KR" sz="3200" dirty="0"/>
              <a:t>3n </a:t>
            </a:r>
            <a:r>
              <a:rPr lang="ko-KR" altLang="en-US" sz="3200" dirty="0"/>
              <a:t>보다 큰데요</a:t>
            </a:r>
            <a:r>
              <a:rPr lang="en-US" altLang="ko-KR" sz="3200" dirty="0"/>
              <a:t>?</a:t>
            </a:r>
          </a:p>
          <a:p>
            <a:r>
              <a:rPr lang="en-US" altLang="ko-KR" sz="3200" dirty="0"/>
              <a:t>A.</a:t>
            </a:r>
            <a:r>
              <a:rPr lang="ko-KR" altLang="en-US" sz="3200" dirty="0"/>
              <a:t> </a:t>
            </a:r>
            <a:r>
              <a:rPr lang="en-US" altLang="ko-KR" sz="3200" dirty="0"/>
              <a:t>Big-O </a:t>
            </a:r>
            <a:r>
              <a:rPr lang="ko-KR" altLang="en-US" sz="3200" dirty="0"/>
              <a:t>표기법은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최악의 경우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b="1" dirty="0">
                <a:solidFill>
                  <a:srgbClr val="92D050"/>
                </a:solidFill>
              </a:rPr>
              <a:t>의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 err="1">
                <a:solidFill>
                  <a:srgbClr val="92D050"/>
                </a:solidFill>
              </a:rPr>
              <a:t>연산량</a:t>
            </a:r>
            <a:r>
              <a:rPr lang="ko-KR" altLang="en-US" sz="3200" dirty="0" err="1"/>
              <a:t>을</a:t>
            </a:r>
            <a:r>
              <a:rPr lang="ko-KR" altLang="en-US" sz="3200" dirty="0"/>
              <a:t> 따지기 때문에 </a:t>
            </a:r>
            <a:r>
              <a:rPr lang="en-US" altLang="ko-KR" sz="3200" b="1" dirty="0"/>
              <a:t>5 </a:t>
            </a:r>
            <a:r>
              <a:rPr lang="ko-KR" altLang="en-US" sz="3200" b="1" dirty="0"/>
              <a:t>≤ </a:t>
            </a:r>
            <a:r>
              <a:rPr lang="en-US" altLang="ko-KR" sz="3200" b="1" dirty="0"/>
              <a:t>n</a:t>
            </a:r>
            <a:r>
              <a:rPr lang="ko-KR" altLang="en-US" sz="3200" dirty="0"/>
              <a:t> 이든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억 ≤ </a:t>
            </a:r>
            <a:r>
              <a:rPr lang="en-US" altLang="ko-KR" sz="3200" b="1" dirty="0"/>
              <a:t>n</a:t>
            </a:r>
            <a:r>
              <a:rPr lang="en-US" altLang="ko-KR" sz="3200" dirty="0"/>
              <a:t> </a:t>
            </a:r>
            <a:r>
              <a:rPr lang="ko-KR" altLang="en-US" sz="3200" dirty="0"/>
              <a:t>이든 </a:t>
            </a:r>
            <a:r>
              <a:rPr lang="ko-KR" altLang="en-US" sz="3200" b="1" dirty="0">
                <a:solidFill>
                  <a:srgbClr val="92D050"/>
                </a:solidFill>
              </a:rPr>
              <a:t>어떤 값 이후</a:t>
            </a:r>
            <a:r>
              <a:rPr lang="ko-KR" altLang="en-US" sz="3200" dirty="0"/>
              <a:t> 모든 </a:t>
            </a:r>
            <a:r>
              <a:rPr lang="en-US" altLang="ko-KR" sz="3200" dirty="0"/>
              <a:t>n</a:t>
            </a:r>
            <a:r>
              <a:rPr lang="ko-KR" altLang="en-US" sz="3200" dirty="0"/>
              <a:t>에 대해서 </a:t>
            </a:r>
            <a:r>
              <a:rPr lang="en-US" altLang="ko-KR" sz="3200" dirty="0"/>
              <a:t>f(n) </a:t>
            </a:r>
            <a:r>
              <a:rPr lang="ko-KR" altLang="en-US" sz="3200" dirty="0"/>
              <a:t>≤</a:t>
            </a:r>
            <a:r>
              <a:rPr lang="en-US" altLang="ko-KR" sz="3200" dirty="0"/>
              <a:t> c * g(n) </a:t>
            </a:r>
            <a:r>
              <a:rPr lang="ko-KR" altLang="en-US" sz="3200" dirty="0"/>
              <a:t>을 만족하기만 하면 쓸 수 있어요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53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그래도 모르겠어요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쉽게 정리하자면</a:t>
            </a:r>
            <a:br>
              <a:rPr lang="en-US" altLang="ko-KR" sz="2800" dirty="0"/>
            </a:br>
            <a:r>
              <a:rPr lang="ko-KR" altLang="en-US" sz="2800" dirty="0"/>
              <a:t>어떤 프로그램의 실행 횟수를 입력 데이터 크기 </a:t>
            </a:r>
            <a:r>
              <a:rPr lang="en-US" altLang="ko-KR" sz="2800" dirty="0"/>
              <a:t>n</a:t>
            </a:r>
            <a:r>
              <a:rPr lang="ko-KR" altLang="en-US" sz="2800" dirty="0"/>
              <a:t>에 대해서 표현했을 때</a:t>
            </a:r>
            <a:r>
              <a:rPr lang="en-US" altLang="ko-KR" sz="2800" dirty="0"/>
              <a:t>, </a:t>
            </a:r>
            <a:r>
              <a:rPr lang="ko-KR" altLang="en-US" sz="2800" dirty="0"/>
              <a:t>그 식의 </a:t>
            </a:r>
            <a:r>
              <a:rPr lang="ko-KR" altLang="en-US" sz="2800" b="1" dirty="0" err="1">
                <a:solidFill>
                  <a:srgbClr val="92D050"/>
                </a:solidFill>
              </a:rPr>
              <a:t>최고차항</a:t>
            </a:r>
            <a:r>
              <a:rPr lang="ko-KR" altLang="en-US" sz="2800" dirty="0" err="1"/>
              <a:t>을</a:t>
            </a:r>
            <a:r>
              <a:rPr lang="ko-KR" altLang="en-US" sz="2800" dirty="0"/>
              <a:t> </a:t>
            </a:r>
            <a:r>
              <a:rPr lang="en-US" altLang="ko-KR" sz="2800" dirty="0"/>
              <a:t>g(n)</a:t>
            </a:r>
            <a:r>
              <a:rPr lang="ko-KR" altLang="en-US" sz="2800" dirty="0"/>
              <a:t>으로 보면 됩니다</a:t>
            </a:r>
            <a:r>
              <a:rPr lang="en-US" altLang="ko-KR" sz="2800" dirty="0"/>
              <a:t>.</a:t>
            </a:r>
          </a:p>
          <a:p>
            <a:r>
              <a:rPr lang="en-US" altLang="ko-KR" sz="3200" dirty="0"/>
              <a:t>2n + 50000		</a:t>
            </a:r>
            <a:r>
              <a:rPr lang="ko-KR" altLang="en-US" sz="3200" dirty="0"/>
              <a:t>→</a:t>
            </a:r>
            <a:r>
              <a:rPr lang="en-US" altLang="ko-KR" sz="3200" dirty="0"/>
              <a:t>		O(n)</a:t>
            </a:r>
          </a:p>
          <a:p>
            <a:r>
              <a:rPr lang="en-US" altLang="ko-KR" sz="3200" dirty="0"/>
              <a:t>2n² + n + 100		</a:t>
            </a:r>
            <a:r>
              <a:rPr lang="ko-KR" altLang="en-US" sz="3200" dirty="0"/>
              <a:t>→</a:t>
            </a:r>
            <a:r>
              <a:rPr lang="en-US" altLang="ko-KR" sz="3200" dirty="0"/>
              <a:t>		O(n²)</a:t>
            </a:r>
          </a:p>
          <a:p>
            <a:r>
              <a:rPr lang="en-US" altLang="ko-KR" sz="3200" dirty="0"/>
              <a:t>2 * log(n) + 10	</a:t>
            </a:r>
            <a:r>
              <a:rPr lang="ko-KR" altLang="en-US" sz="3200" dirty="0"/>
              <a:t> →</a:t>
            </a:r>
            <a:r>
              <a:rPr lang="en-US" altLang="ko-KR" sz="3200" dirty="0"/>
              <a:t>		O(log n)</a:t>
            </a:r>
          </a:p>
        </p:txBody>
      </p:sp>
    </p:spTree>
    <p:extLst>
      <p:ext uri="{BB962C8B-B14F-4D97-AF65-F5344CB8AC3E}">
        <p14:creationId xmlns:p14="http://schemas.microsoft.com/office/powerpoint/2010/main" val="421205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만약 </a:t>
            </a:r>
            <a:r>
              <a:rPr lang="en-US" altLang="ko-KR" sz="3200" dirty="0"/>
              <a:t>N</a:t>
            </a:r>
            <a:r>
              <a:rPr lang="ko-KR" altLang="en-US" sz="3200" dirty="0"/>
              <a:t>개의 데이터가 주어졌을 때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원하는 결과를 얻기까지 필요한 연산의 횟수가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3200" dirty="0"/>
              <a:t>N</a:t>
            </a:r>
            <a:r>
              <a:rPr lang="ko-KR" altLang="en-US" sz="3200" dirty="0"/>
              <a:t>값에 상관없이 </a:t>
            </a:r>
            <a:r>
              <a:rPr lang="ko-KR" altLang="en-US" sz="3200" b="1" dirty="0">
                <a:solidFill>
                  <a:srgbClr val="92D050"/>
                </a:solidFill>
              </a:rPr>
              <a:t>몇 번</a:t>
            </a:r>
            <a:r>
              <a:rPr lang="ko-KR" altLang="en-US" sz="3200" dirty="0"/>
              <a:t>만으로 된다 </a:t>
            </a:r>
            <a:r>
              <a:rPr lang="en-US" altLang="ko-KR" sz="3200" dirty="0"/>
              <a:t>		</a:t>
            </a:r>
            <a:r>
              <a:rPr lang="ko-KR" altLang="en-US" sz="3200" dirty="0"/>
              <a:t>→ </a:t>
            </a:r>
            <a:r>
              <a:rPr lang="en-US" altLang="ko-KR" sz="3200" dirty="0"/>
              <a:t>O(1)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ko-KR" altLang="en-US" sz="3200" b="1" dirty="0">
                <a:solidFill>
                  <a:srgbClr val="92D050"/>
                </a:solidFill>
              </a:rPr>
              <a:t>에 비례</a:t>
            </a:r>
            <a:r>
              <a:rPr lang="ko-KR" altLang="en-US" sz="3200" dirty="0"/>
              <a:t>한다</a:t>
            </a:r>
            <a:r>
              <a:rPr lang="en-US" altLang="ko-KR" sz="3200" dirty="0"/>
              <a:t>.				 	</a:t>
            </a:r>
            <a:r>
              <a:rPr lang="ko-KR" altLang="en-US" sz="3200" dirty="0"/>
              <a:t>→ </a:t>
            </a:r>
            <a:r>
              <a:rPr lang="en-US" altLang="ko-KR" sz="3200" dirty="0"/>
              <a:t>O(N)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N²</a:t>
            </a:r>
            <a:r>
              <a:rPr lang="ko-KR" altLang="en-US" sz="3200" b="1" dirty="0">
                <a:solidFill>
                  <a:srgbClr val="92D050"/>
                </a:solidFill>
              </a:rPr>
              <a:t>에 비례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					</a:t>
            </a:r>
            <a:r>
              <a:rPr lang="ko-KR" altLang="en-US" sz="3200" dirty="0"/>
              <a:t>→ </a:t>
            </a:r>
            <a:r>
              <a:rPr lang="en-US" altLang="ko-KR" sz="3200" dirty="0"/>
              <a:t>O(N²)</a:t>
            </a:r>
          </a:p>
        </p:txBody>
      </p:sp>
    </p:spTree>
    <p:extLst>
      <p:ext uri="{BB962C8B-B14F-4D97-AF65-F5344CB8AC3E}">
        <p14:creationId xmlns:p14="http://schemas.microsoft.com/office/powerpoint/2010/main" val="2717760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N</a:t>
            </a:r>
            <a:r>
              <a:rPr lang="ko-KR" altLang="en-US" sz="3200" dirty="0"/>
              <a:t>값에 상관없이 </a:t>
            </a:r>
            <a:r>
              <a:rPr lang="ko-KR" altLang="en-US" sz="3200" b="1" dirty="0">
                <a:solidFill>
                  <a:srgbClr val="92D050"/>
                </a:solidFill>
              </a:rPr>
              <a:t>몇 번</a:t>
            </a:r>
            <a:r>
              <a:rPr lang="ko-KR" altLang="en-US" sz="3200" dirty="0"/>
              <a:t>만으로 된다 </a:t>
            </a:r>
            <a:r>
              <a:rPr lang="en-US" altLang="ko-KR" sz="3200" dirty="0"/>
              <a:t>	</a:t>
            </a:r>
            <a:r>
              <a:rPr lang="ko-KR" altLang="en-US" sz="3200" dirty="0"/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O(1)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92D050"/>
                </a:solidFill>
                <a:hlinkClick r:id="rId2"/>
              </a:rPr>
              <a:t>https://www.acmicpc.net/problem/24262</a:t>
            </a:r>
            <a:endParaRPr lang="en-US" altLang="ko-KR" sz="2400" b="1" dirty="0">
              <a:solidFill>
                <a:srgbClr val="92D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F500B1-2D8F-E50F-38BD-1CD06377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18" y="3489130"/>
            <a:ext cx="3518896" cy="16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58695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ko-KR" altLang="en-US" sz="3200" b="1" dirty="0">
                <a:solidFill>
                  <a:srgbClr val="92D050"/>
                </a:solidFill>
              </a:rPr>
              <a:t>에 비례</a:t>
            </a:r>
            <a:r>
              <a:rPr lang="ko-KR" altLang="en-US" sz="3200" dirty="0"/>
              <a:t>한다</a:t>
            </a:r>
            <a:r>
              <a:rPr lang="en-US" altLang="ko-KR" sz="3200" dirty="0"/>
              <a:t>.	</a:t>
            </a:r>
            <a:r>
              <a:rPr lang="ko-KR" altLang="en-US" sz="3200" dirty="0"/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O(N)</a:t>
            </a:r>
          </a:p>
          <a:p>
            <a:r>
              <a:rPr lang="en-US" altLang="ko-KR" sz="2600" b="1" dirty="0">
                <a:solidFill>
                  <a:srgbClr val="92D050"/>
                </a:solidFill>
                <a:hlinkClick r:id="rId2"/>
              </a:rPr>
              <a:t>https://www.acmicpc.net/problem/24263</a:t>
            </a:r>
            <a:endParaRPr lang="en-US" altLang="ko-KR" sz="26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sum</a:t>
            </a:r>
            <a:r>
              <a:rPr lang="ko-KR" altLang="en-US" sz="2800" dirty="0"/>
              <a:t>을 구하는 반복문이 </a:t>
            </a:r>
            <a:r>
              <a:rPr lang="en-US" altLang="ko-KR" sz="2800" b="1" dirty="0">
                <a:solidFill>
                  <a:srgbClr val="92D050"/>
                </a:solidFill>
              </a:rPr>
              <a:t>N</a:t>
            </a:r>
            <a:r>
              <a:rPr lang="ko-KR" altLang="en-US" sz="2800" b="1" dirty="0">
                <a:solidFill>
                  <a:srgbClr val="92D050"/>
                </a:solidFill>
              </a:rPr>
              <a:t>번 실행</a:t>
            </a:r>
            <a:r>
              <a:rPr lang="ko-KR" altLang="en-US" sz="2800" dirty="0"/>
              <a:t>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따라서 시간 복잡도는</a:t>
            </a:r>
            <a:r>
              <a:rPr lang="ko-KR" altLang="en-US" sz="2800" dirty="0">
                <a:solidFill>
                  <a:srgbClr val="92D050"/>
                </a:solidFill>
              </a:rPr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O(N)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E26B6-9ABE-5F2E-B69F-506699A2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14" y="3562779"/>
            <a:ext cx="282932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solidFill>
                  <a:srgbClr val="92D050"/>
                </a:solidFill>
              </a:rPr>
              <a:t>시간복잡도에</a:t>
            </a:r>
            <a:r>
              <a:rPr lang="ko-KR" altLang="en-US" sz="3200" b="1" dirty="0">
                <a:solidFill>
                  <a:srgbClr val="92D050"/>
                </a:solidFill>
              </a:rPr>
              <a:t> 가능한 </a:t>
            </a:r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ko-KR" altLang="en-US" sz="3200" b="1" dirty="0">
                <a:solidFill>
                  <a:srgbClr val="92D050"/>
                </a:solidFill>
              </a:rPr>
              <a:t>의 최댓값을 대입</a:t>
            </a:r>
            <a:r>
              <a:rPr lang="ko-KR" altLang="en-US" sz="3200" dirty="0"/>
              <a:t>하면</a:t>
            </a:r>
            <a:br>
              <a:rPr lang="en-US" altLang="ko-KR" sz="3200" dirty="0"/>
            </a:br>
            <a:r>
              <a:rPr lang="ko-KR" altLang="en-US" sz="3200" dirty="0"/>
              <a:t>최대 연산 횟수를 대략적으로 예측할 수 있습니다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2800" dirty="0"/>
              <a:t>만약 </a:t>
            </a:r>
            <a:r>
              <a:rPr lang="en-US" altLang="ko-KR" sz="2800" dirty="0"/>
              <a:t>O(N²)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시간복잡도를</a:t>
            </a:r>
            <a:r>
              <a:rPr lang="ko-KR" altLang="en-US" sz="2800" dirty="0"/>
              <a:t> 가지는데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주어지는 </a:t>
            </a:r>
            <a:r>
              <a:rPr lang="en-US" altLang="ko-KR" sz="2800" dirty="0"/>
              <a:t>N</a:t>
            </a:r>
            <a:r>
              <a:rPr lang="ko-KR" altLang="en-US" sz="2800" dirty="0"/>
              <a:t>이 최대 </a:t>
            </a:r>
            <a:r>
              <a:rPr lang="en-US" altLang="ko-KR" sz="2800" dirty="0"/>
              <a:t>10000</a:t>
            </a:r>
            <a:r>
              <a:rPr lang="ko-KR" altLang="en-US" sz="2800" dirty="0"/>
              <a:t> 이라면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최대 </a:t>
            </a:r>
            <a:r>
              <a:rPr lang="en-US" altLang="ko-KR" sz="2800" dirty="0"/>
              <a:t>10000² = 1</a:t>
            </a:r>
            <a:r>
              <a:rPr lang="ko-KR" altLang="en-US" sz="2800" dirty="0"/>
              <a:t>억 번의 연산을 한다고 생각합니다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07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Q.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3200" dirty="0"/>
              <a:t>프로그램 </a:t>
            </a:r>
            <a:r>
              <a:rPr lang="ko-KR" altLang="en-US" sz="3200" dirty="0" err="1"/>
              <a:t>연산량이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n + 1</a:t>
            </a:r>
            <a:r>
              <a:rPr lang="ko-KR" altLang="en-US" sz="3200" b="1" dirty="0">
                <a:solidFill>
                  <a:srgbClr val="92D050"/>
                </a:solidFill>
              </a:rPr>
              <a:t>억</a:t>
            </a:r>
            <a:r>
              <a:rPr lang="ko-KR" altLang="en-US" sz="3200" dirty="0"/>
              <a:t> 이면요</a:t>
            </a:r>
            <a:r>
              <a:rPr lang="en-US" altLang="ko-KR" sz="3200" dirty="0"/>
              <a:t>?</a:t>
            </a:r>
            <a:br>
              <a:rPr lang="en-US" altLang="ko-KR" sz="3200" dirty="0"/>
            </a:br>
            <a:r>
              <a:rPr lang="en-US" altLang="ko-KR" sz="3200" dirty="0"/>
              <a:t>	n</a:t>
            </a:r>
            <a:r>
              <a:rPr lang="ko-KR" altLang="en-US" sz="3200" dirty="0"/>
              <a:t>이 최대 </a:t>
            </a:r>
            <a:r>
              <a:rPr lang="en-US" altLang="ko-KR" sz="3200" dirty="0"/>
              <a:t>1</a:t>
            </a:r>
            <a:r>
              <a:rPr lang="ko-KR" altLang="en-US" sz="3200" dirty="0"/>
              <a:t>억이면 최대 </a:t>
            </a:r>
            <a:r>
              <a:rPr lang="en-US" altLang="ko-KR" sz="3200" dirty="0"/>
              <a:t>2</a:t>
            </a:r>
            <a:r>
              <a:rPr lang="ko-KR" altLang="en-US" sz="3200" dirty="0"/>
              <a:t>억 번 연산하는 건데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dirty="0"/>
              <a:t>	O(n) </a:t>
            </a:r>
            <a:r>
              <a:rPr lang="ko-KR" altLang="en-US" sz="3200" dirty="0"/>
              <a:t>이라서 </a:t>
            </a:r>
            <a:r>
              <a:rPr lang="en-US" altLang="ko-KR" sz="3200" dirty="0"/>
              <a:t>1</a:t>
            </a:r>
            <a:r>
              <a:rPr lang="ko-KR" altLang="en-US" sz="3200" dirty="0"/>
              <a:t>억으로 예측하면 안되는 것 아닌가요</a:t>
            </a:r>
            <a:r>
              <a:rPr lang="en-US" altLang="ko-KR" sz="3200" dirty="0"/>
              <a:t>?</a:t>
            </a:r>
          </a:p>
          <a:p>
            <a:endParaRPr lang="en-US" altLang="ko-KR" sz="3200" dirty="0"/>
          </a:p>
          <a:p>
            <a:r>
              <a:rPr lang="en-US" altLang="ko-KR" sz="3200" dirty="0"/>
              <a:t>A.	</a:t>
            </a:r>
            <a:r>
              <a:rPr lang="ko-KR" altLang="en-US" sz="3200" dirty="0"/>
              <a:t>맞습니다</a:t>
            </a:r>
            <a:r>
              <a:rPr lang="en-US" altLang="ko-KR" sz="3200" dirty="0"/>
              <a:t>! </a:t>
            </a:r>
            <a:r>
              <a:rPr lang="ko-KR" altLang="en-US" sz="3200" dirty="0"/>
              <a:t>하지만 그렇게 상수가 너무 커서 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시간 복잡도로 예측한 </a:t>
            </a:r>
            <a:r>
              <a:rPr lang="ko-KR" altLang="en-US" sz="3200" dirty="0" err="1"/>
              <a:t>연산량을</a:t>
            </a:r>
            <a:r>
              <a:rPr lang="ko-KR" altLang="en-US" sz="3200" dirty="0"/>
              <a:t> 크게 벗어나는 </a:t>
            </a:r>
            <a:r>
              <a:rPr lang="en-US" altLang="ko-KR" sz="3200" dirty="0"/>
              <a:t>	</a:t>
            </a:r>
            <a:r>
              <a:rPr lang="ko-KR" altLang="en-US" sz="3200" dirty="0"/>
              <a:t>경우는 거의 없습니다</a:t>
            </a:r>
            <a:r>
              <a:rPr lang="en-US" altLang="ko-KR" sz="3200" dirty="0"/>
              <a:t>. </a:t>
            </a:r>
            <a:r>
              <a:rPr lang="en-US" altLang="ko-KR" sz="2400" dirty="0"/>
              <a:t>(</a:t>
            </a:r>
            <a:r>
              <a:rPr lang="ko-KR" altLang="en-US" sz="2400" dirty="0"/>
              <a:t>저도 그런 건 아직 안 풀어봤어요</a:t>
            </a:r>
            <a:r>
              <a:rPr lang="en-US" altLang="ko-KR" sz="2400" dirty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261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다시 연습 문제로 돌아와서 </a:t>
            </a:r>
            <a:r>
              <a:rPr lang="en-US" altLang="ko-KR" sz="3200" dirty="0"/>
              <a:t>N</a:t>
            </a:r>
            <a:r>
              <a:rPr lang="ko-KR" altLang="en-US" sz="3200" dirty="0"/>
              <a:t>번째 종말의 수를 구하는 알고리즘의 시간 복잡도를 계산해봅시다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37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666</a:t>
            </a:r>
            <a:r>
              <a:rPr lang="ko-KR" altLang="en-US" sz="2400" dirty="0"/>
              <a:t>에서 시작한다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현재 숫자가 종말의 수인지 확인한다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종말의 숫자라면 </a:t>
            </a:r>
            <a:r>
              <a:rPr lang="en-US" altLang="ko-KR" sz="2400" dirty="0"/>
              <a:t>count </a:t>
            </a:r>
            <a:r>
              <a:rPr lang="ko-KR" altLang="en-US" sz="2400" dirty="0"/>
              <a:t>를 늘린다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count</a:t>
            </a:r>
            <a:r>
              <a:rPr lang="ko-KR" altLang="en-US" sz="2400" dirty="0"/>
              <a:t>가 </a:t>
            </a:r>
            <a:r>
              <a:rPr lang="en-US" altLang="ko-KR" sz="2400" dirty="0"/>
              <a:t>N</a:t>
            </a:r>
            <a:r>
              <a:rPr lang="ko-KR" altLang="en-US" sz="2400" dirty="0"/>
              <a:t>이면 </a:t>
            </a:r>
            <a:r>
              <a:rPr lang="en-US" altLang="ko-KR" sz="2400" dirty="0"/>
              <a:t>(N</a:t>
            </a:r>
            <a:r>
              <a:rPr lang="ko-KR" altLang="en-US" sz="2400" dirty="0"/>
              <a:t>번째 종말의 숫자라면</a:t>
            </a:r>
            <a:r>
              <a:rPr lang="en-US" altLang="ko-KR" sz="2400" dirty="0"/>
              <a:t>) </a:t>
            </a:r>
            <a:r>
              <a:rPr lang="ko-KR" altLang="en-US" sz="2400" dirty="0"/>
              <a:t>멈춘다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아니라면 현재 숫자를 </a:t>
            </a:r>
            <a:r>
              <a:rPr lang="en-US" altLang="ko-KR" sz="2400" dirty="0"/>
              <a:t>1 </a:t>
            </a:r>
            <a:r>
              <a:rPr lang="ko-KR" altLang="en-US" sz="2400" dirty="0"/>
              <a:t>증가시키고 </a:t>
            </a:r>
            <a:r>
              <a:rPr lang="en-US" altLang="ko-KR" sz="2400" dirty="0"/>
              <a:t>2</a:t>
            </a:r>
            <a:r>
              <a:rPr lang="ko-KR" altLang="en-US" sz="2400" dirty="0"/>
              <a:t>로 돌아간다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64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알고리즘을 보면 찾고자 하는 </a:t>
            </a:r>
            <a:r>
              <a:rPr lang="en-US" altLang="ko-KR" sz="3200" dirty="0"/>
              <a:t>N</a:t>
            </a:r>
            <a:r>
              <a:rPr lang="ko-KR" altLang="en-US" sz="3200" dirty="0"/>
              <a:t>번째 수에 따라</a:t>
            </a:r>
            <a:r>
              <a:rPr lang="en-US" altLang="ko-KR" sz="3200" dirty="0"/>
              <a:t> 2~4</a:t>
            </a:r>
            <a:r>
              <a:rPr lang="ko-KR" altLang="en-US" sz="3200" dirty="0"/>
              <a:t>를 최대 </a:t>
            </a:r>
            <a:r>
              <a:rPr lang="en-US" altLang="ko-KR" sz="3200" b="1" dirty="0">
                <a:solidFill>
                  <a:srgbClr val="92D050"/>
                </a:solidFill>
              </a:rPr>
              <a:t>10,000,000</a:t>
            </a:r>
            <a:r>
              <a:rPr lang="ko-KR" altLang="en-US" sz="3200" b="1" dirty="0">
                <a:solidFill>
                  <a:srgbClr val="92D050"/>
                </a:solidFill>
              </a:rPr>
              <a:t>번 반복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(666 ~ 10,000,666</a:t>
            </a:r>
            <a:r>
              <a:rPr lang="ko-KR" altLang="en-US" sz="2800"/>
              <a:t> 범위를 </a:t>
            </a:r>
            <a:r>
              <a:rPr lang="ko-KR" altLang="en-US" sz="2800" dirty="0"/>
              <a:t>탐색한다고 가정하고 있기 때문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64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084886" cy="39261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Brute Force </a:t>
            </a:r>
            <a:r>
              <a:rPr lang="en-US" altLang="ko-KR" sz="3200" b="1" dirty="0"/>
              <a:t>: Brute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무식한</a:t>
            </a:r>
            <a:r>
              <a:rPr lang="en-US" altLang="ko-KR" sz="3200" b="1" dirty="0"/>
              <a:t>) + Force(</a:t>
            </a:r>
            <a:r>
              <a:rPr lang="ko-KR" altLang="en-US" sz="3200" b="1" dirty="0"/>
              <a:t>힘</a:t>
            </a:r>
            <a:r>
              <a:rPr lang="en-US" altLang="ko-KR" sz="3200" b="1" dirty="0"/>
              <a:t>)</a:t>
            </a:r>
          </a:p>
          <a:p>
            <a:endParaRPr lang="en-US" altLang="ko-KR" dirty="0"/>
          </a:p>
          <a:p>
            <a:r>
              <a:rPr lang="ko-KR" altLang="en-US" sz="2800" dirty="0"/>
              <a:t>지금까지 배운 문법을 활용하여 모든 해답을 시도해보자</a:t>
            </a:r>
            <a:endParaRPr lang="en-US" altLang="ko-KR" sz="28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23222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이제 한번 반복할 때의 시간 복잡도를 구해보자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현재 숫자가 종말의 수인지 확인한다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종말의 숫자라면 </a:t>
            </a:r>
            <a:r>
              <a:rPr lang="en-US" altLang="ko-KR" sz="2800" dirty="0"/>
              <a:t>count </a:t>
            </a:r>
            <a:r>
              <a:rPr lang="ko-KR" altLang="en-US" sz="2800" dirty="0"/>
              <a:t>를 늘린다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4. count</a:t>
            </a:r>
            <a:r>
              <a:rPr lang="ko-KR" altLang="en-US" sz="2800" dirty="0"/>
              <a:t>가 </a:t>
            </a:r>
            <a:r>
              <a:rPr lang="en-US" altLang="ko-KR" sz="2800" dirty="0"/>
              <a:t>N</a:t>
            </a:r>
            <a:r>
              <a:rPr lang="ko-KR" altLang="en-US" sz="2800" dirty="0"/>
              <a:t>이면 </a:t>
            </a:r>
            <a:r>
              <a:rPr lang="en-US" altLang="ko-KR" sz="2800" dirty="0"/>
              <a:t>(N</a:t>
            </a:r>
            <a:r>
              <a:rPr lang="ko-KR" altLang="en-US" sz="2800" dirty="0"/>
              <a:t>번째 종말의 숫자라면</a:t>
            </a:r>
            <a:r>
              <a:rPr lang="en-US" altLang="ko-KR" sz="2800" dirty="0"/>
              <a:t>) </a:t>
            </a:r>
            <a:r>
              <a:rPr lang="ko-KR" altLang="en-US" sz="2800" dirty="0"/>
              <a:t>멈춘다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9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현재 숫자가 종말의 수인지 확인한다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종말의 숫자라면 </a:t>
            </a:r>
            <a:r>
              <a:rPr lang="en-US" altLang="ko-KR" sz="2800" dirty="0"/>
              <a:t>count </a:t>
            </a:r>
            <a:r>
              <a:rPr lang="ko-KR" altLang="en-US" sz="2800" dirty="0"/>
              <a:t>를 늘린다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4. count</a:t>
            </a:r>
            <a:r>
              <a:rPr lang="ko-KR" altLang="en-US" sz="2800" dirty="0"/>
              <a:t>가 </a:t>
            </a:r>
            <a:r>
              <a:rPr lang="en-US" altLang="ko-KR" sz="2800" dirty="0"/>
              <a:t>N</a:t>
            </a:r>
            <a:r>
              <a:rPr lang="ko-KR" altLang="en-US" sz="2800" dirty="0"/>
              <a:t>이면 </a:t>
            </a:r>
            <a:r>
              <a:rPr lang="en-US" altLang="ko-KR" sz="2800" dirty="0"/>
              <a:t>(N</a:t>
            </a:r>
            <a:r>
              <a:rPr lang="ko-KR" altLang="en-US" sz="2800" dirty="0"/>
              <a:t>번째 종말의 숫자라면</a:t>
            </a:r>
            <a:r>
              <a:rPr lang="en-US" altLang="ko-KR" sz="2800" dirty="0"/>
              <a:t>) </a:t>
            </a:r>
            <a:r>
              <a:rPr lang="ko-KR" altLang="en-US" sz="2800" dirty="0"/>
              <a:t>멈춘다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		   </a:t>
            </a:r>
          </a:p>
          <a:p>
            <a:pPr marL="0" indent="0">
              <a:buNone/>
            </a:pPr>
            <a:r>
              <a:rPr lang="en-US" altLang="ko-KR" sz="2800" dirty="0"/>
              <a:t>			   3, 4</a:t>
            </a:r>
            <a:r>
              <a:rPr lang="ko-KR" altLang="en-US" sz="2800" dirty="0"/>
              <a:t>번 과정은 </a:t>
            </a:r>
            <a:r>
              <a:rPr lang="en-US" altLang="ko-KR" sz="2800" b="1" dirty="0">
                <a:solidFill>
                  <a:srgbClr val="92D050"/>
                </a:solidFill>
              </a:rPr>
              <a:t>O(1)</a:t>
            </a:r>
            <a:r>
              <a:rPr lang="en-US" altLang="ko-KR" sz="2800" dirty="0"/>
              <a:t> </a:t>
            </a:r>
            <a:r>
              <a:rPr lang="ko-KR" altLang="en-US" sz="2800" dirty="0"/>
              <a:t>에 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D72B2-15F3-5882-0C9E-91605F93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62" y="4136576"/>
            <a:ext cx="2689966" cy="14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현재 숫자가 종말의 수인지 확인한다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종말의 숫자라면 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count 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를 늘린다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4. count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가 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N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이면 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(N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번째 종말의 숫자라면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) </a:t>
            </a: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멈춘다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현재 숫자가 종말의 숫자인지 어떻게 확인할까</a:t>
            </a:r>
            <a:r>
              <a:rPr lang="en-US" altLang="ko-KR" sz="2800" dirty="0"/>
              <a:t>?			</a:t>
            </a:r>
          </a:p>
        </p:txBody>
      </p:sp>
    </p:spTree>
    <p:extLst>
      <p:ext uri="{BB962C8B-B14F-4D97-AF65-F5344CB8AC3E}">
        <p14:creationId xmlns:p14="http://schemas.microsoft.com/office/powerpoint/2010/main" val="1697849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445033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현재 숫자를 문자열로 바꾼다</a:t>
            </a:r>
            <a:r>
              <a:rPr lang="en-US" altLang="ko-KR" sz="2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/>
              <a:t>문자열 안에 </a:t>
            </a:r>
            <a:r>
              <a:rPr lang="en-US" altLang="ko-KR" sz="2800" dirty="0"/>
              <a:t>‘666’ </a:t>
            </a:r>
            <a:r>
              <a:rPr lang="ko-KR" altLang="en-US" sz="2800" dirty="0"/>
              <a:t>이 들어있는지 확인한다</a:t>
            </a:r>
            <a:r>
              <a:rPr lang="en-US" altLang="ko-KR" sz="2800" dirty="0"/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문자열을 확인하는 과정은 문자열의 길이와 관련이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문자열은 최대 </a:t>
            </a:r>
            <a:r>
              <a:rPr lang="en-US" altLang="ko-KR" sz="2800" dirty="0"/>
              <a:t>‘10000666’ </a:t>
            </a:r>
            <a:r>
              <a:rPr lang="en-US" altLang="ko-KR" sz="2800" b="1" dirty="0">
                <a:solidFill>
                  <a:srgbClr val="92D050"/>
                </a:solidFill>
              </a:rPr>
              <a:t>8</a:t>
            </a:r>
            <a:r>
              <a:rPr lang="ko-KR" altLang="en-US" sz="2800" b="1" dirty="0">
                <a:solidFill>
                  <a:srgbClr val="92D050"/>
                </a:solidFill>
              </a:rPr>
              <a:t>글자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70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445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8</a:t>
            </a:r>
            <a:r>
              <a:rPr lang="ko-KR" altLang="en-US" sz="2800" dirty="0"/>
              <a:t>글자 문자열 안에 </a:t>
            </a:r>
            <a:r>
              <a:rPr lang="en-US" altLang="ko-KR" sz="2800" dirty="0"/>
              <a:t>‘666’ </a:t>
            </a:r>
            <a:r>
              <a:rPr lang="ko-KR" altLang="en-US" sz="2800" dirty="0"/>
              <a:t>이 들어있는지 확인하는 것은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대충 계산했을 때 </a:t>
            </a:r>
            <a:r>
              <a:rPr lang="en-US" altLang="ko-KR" sz="2800" dirty="0"/>
              <a:t>6 * 3 = </a:t>
            </a:r>
            <a:r>
              <a:rPr lang="en-US" altLang="ko-KR" sz="2800" b="1" dirty="0">
                <a:solidFill>
                  <a:srgbClr val="92D050"/>
                </a:solidFill>
              </a:rPr>
              <a:t>18</a:t>
            </a:r>
            <a:r>
              <a:rPr lang="ko-KR" altLang="en-US" sz="2800" b="1" dirty="0">
                <a:solidFill>
                  <a:srgbClr val="92D050"/>
                </a:solidFill>
              </a:rPr>
              <a:t>번</a:t>
            </a:r>
            <a:r>
              <a:rPr lang="ko-KR" altLang="en-US" sz="2800" dirty="0"/>
              <a:t>의 코드를 실행한다</a:t>
            </a:r>
            <a:r>
              <a:rPr lang="en-US" altLang="ko-KR" sz="2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083AD-A03A-3C7C-81B4-B49EBB02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42" y="2777082"/>
            <a:ext cx="4570646" cy="1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42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445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M</a:t>
            </a:r>
            <a:r>
              <a:rPr lang="ko-KR" altLang="en-US" sz="2800" dirty="0"/>
              <a:t>글자 문자열 안에 </a:t>
            </a:r>
            <a:r>
              <a:rPr lang="en-US" altLang="ko-KR" sz="2800" dirty="0"/>
              <a:t>‘666’ </a:t>
            </a:r>
            <a:r>
              <a:rPr lang="ko-KR" altLang="en-US" sz="2800" dirty="0"/>
              <a:t>이 들어있는지 확인하는 것은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대충 계산했을 때 </a:t>
            </a:r>
            <a:r>
              <a:rPr lang="en-US" altLang="ko-KR" sz="2800" b="1" dirty="0">
                <a:solidFill>
                  <a:srgbClr val="92D050"/>
                </a:solidFill>
              </a:rPr>
              <a:t>3*(M-2) </a:t>
            </a:r>
            <a:r>
              <a:rPr lang="ko-KR" altLang="en-US" sz="2800" b="1" dirty="0">
                <a:solidFill>
                  <a:srgbClr val="92D050"/>
                </a:solidFill>
              </a:rPr>
              <a:t>번</a:t>
            </a:r>
            <a:r>
              <a:rPr lang="ko-KR" altLang="en-US" sz="2800" dirty="0"/>
              <a:t>의 코드를 실행한다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따라서 </a:t>
            </a:r>
            <a:r>
              <a:rPr lang="en-US" altLang="ko-KR" sz="2800" b="1" dirty="0">
                <a:solidFill>
                  <a:srgbClr val="92D050"/>
                </a:solidFill>
              </a:rPr>
              <a:t>O(M)</a:t>
            </a:r>
            <a:r>
              <a:rPr lang="en-US" altLang="ko-KR" sz="2800" dirty="0"/>
              <a:t> 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시간복잡도를</a:t>
            </a:r>
            <a:r>
              <a:rPr lang="ko-KR" altLang="en-US" sz="2800" dirty="0"/>
              <a:t> 갖는다고 볼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64AC03-4B96-22A3-A8FA-864CE553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17" y="2789238"/>
            <a:ext cx="4142668" cy="15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6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현재 숫자가 종말의 수인지 확인한다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종말의 숫자라면 </a:t>
            </a:r>
            <a:r>
              <a:rPr lang="en-US" altLang="ko-KR" sz="2800" dirty="0"/>
              <a:t>count </a:t>
            </a:r>
            <a:r>
              <a:rPr lang="ko-KR" altLang="en-US" sz="2800" dirty="0"/>
              <a:t>를 늘린다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4. count</a:t>
            </a:r>
            <a:r>
              <a:rPr lang="ko-KR" altLang="en-US" sz="2800" dirty="0"/>
              <a:t>가 </a:t>
            </a:r>
            <a:r>
              <a:rPr lang="en-US" altLang="ko-KR" sz="2800" dirty="0"/>
              <a:t>N</a:t>
            </a:r>
            <a:r>
              <a:rPr lang="ko-KR" altLang="en-US" sz="2800" dirty="0"/>
              <a:t>이면 </a:t>
            </a:r>
            <a:r>
              <a:rPr lang="en-US" altLang="ko-KR" sz="2800" dirty="0"/>
              <a:t>(N</a:t>
            </a:r>
            <a:r>
              <a:rPr lang="ko-KR" altLang="en-US" sz="2800" dirty="0"/>
              <a:t>번째 종말의 숫자라면</a:t>
            </a:r>
            <a:r>
              <a:rPr lang="en-US" altLang="ko-KR" sz="2800" dirty="0"/>
              <a:t>) </a:t>
            </a:r>
            <a:r>
              <a:rPr lang="ko-KR" altLang="en-US" sz="2800" dirty="0"/>
              <a:t>멈춘다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		   </a:t>
            </a:r>
          </a:p>
          <a:p>
            <a:pPr marL="0" indent="0">
              <a:buNone/>
            </a:pPr>
            <a:r>
              <a:rPr lang="en-US" altLang="ko-KR" sz="2800" dirty="0"/>
              <a:t>2, 3, 4</a:t>
            </a:r>
            <a:r>
              <a:rPr lang="ko-KR" altLang="en-US" sz="2800" dirty="0"/>
              <a:t>번 과정은 </a:t>
            </a:r>
            <a:r>
              <a:rPr lang="en-US" altLang="ko-KR" sz="2800" dirty="0"/>
              <a:t>O(M) + O(1) = </a:t>
            </a:r>
            <a:r>
              <a:rPr lang="en-US" altLang="ko-KR" sz="2800" b="1" dirty="0">
                <a:solidFill>
                  <a:srgbClr val="92D050"/>
                </a:solidFill>
              </a:rPr>
              <a:t>O(M)</a:t>
            </a:r>
            <a:r>
              <a:rPr lang="en-US" altLang="ko-KR" sz="2800" dirty="0"/>
              <a:t> </a:t>
            </a:r>
            <a:r>
              <a:rPr lang="ko-KR" altLang="en-US" sz="2800" dirty="0"/>
              <a:t>에 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94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10280440" cy="44460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666</a:t>
            </a:r>
            <a:r>
              <a:rPr lang="ko-KR" altLang="en-US" sz="2400" dirty="0"/>
              <a:t>에서 시작한다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현재 숫자가 종말의 수인지 확인한다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종말의 숫자라면 </a:t>
            </a:r>
            <a:r>
              <a:rPr lang="en-US" altLang="ko-KR" sz="2400" dirty="0"/>
              <a:t>count </a:t>
            </a:r>
            <a:r>
              <a:rPr lang="ko-KR" altLang="en-US" sz="2400" dirty="0"/>
              <a:t>를 늘린다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count</a:t>
            </a:r>
            <a:r>
              <a:rPr lang="ko-KR" altLang="en-US" sz="2400" dirty="0"/>
              <a:t>가 </a:t>
            </a:r>
            <a:r>
              <a:rPr lang="en-US" altLang="ko-KR" sz="2400" dirty="0"/>
              <a:t>N</a:t>
            </a:r>
            <a:r>
              <a:rPr lang="ko-KR" altLang="en-US" sz="2400" dirty="0"/>
              <a:t>이면 </a:t>
            </a:r>
            <a:r>
              <a:rPr lang="en-US" altLang="ko-KR" sz="2400" dirty="0"/>
              <a:t>(N</a:t>
            </a:r>
            <a:r>
              <a:rPr lang="ko-KR" altLang="en-US" sz="2400" dirty="0"/>
              <a:t>번째 종말의 숫자라면</a:t>
            </a:r>
            <a:r>
              <a:rPr lang="en-US" altLang="ko-KR" sz="2400" dirty="0"/>
              <a:t>) </a:t>
            </a:r>
            <a:r>
              <a:rPr lang="ko-KR" altLang="en-US" sz="2400" dirty="0"/>
              <a:t>멈춘다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아니라면 현재 숫자를 </a:t>
            </a:r>
            <a:r>
              <a:rPr lang="en-US" altLang="ko-KR" sz="2400" dirty="0"/>
              <a:t>1 </a:t>
            </a:r>
            <a:r>
              <a:rPr lang="ko-KR" altLang="en-US" sz="2400" dirty="0"/>
              <a:t>증가시키고 </a:t>
            </a:r>
            <a:r>
              <a:rPr lang="en-US" altLang="ko-KR" sz="2400" dirty="0"/>
              <a:t>2</a:t>
            </a:r>
            <a:r>
              <a:rPr lang="ko-KR" altLang="en-US" sz="2400" dirty="0"/>
              <a:t>로 돌아간다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800" dirty="0"/>
              <a:t>따라서 이 과정은 최대 </a:t>
            </a:r>
            <a:r>
              <a:rPr lang="en-US" altLang="ko-KR" sz="2800" b="1" dirty="0">
                <a:solidFill>
                  <a:srgbClr val="92D050"/>
                </a:solidFill>
              </a:rPr>
              <a:t>10,000,000 * O(M)</a:t>
            </a:r>
            <a:r>
              <a:rPr lang="ko-KR" altLang="en-US" sz="2800" dirty="0"/>
              <a:t> 안에 할 수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M </a:t>
            </a:r>
            <a:r>
              <a:rPr lang="ko-KR" altLang="en-US" sz="2800" dirty="0"/>
              <a:t>≤ </a:t>
            </a:r>
            <a:r>
              <a:rPr lang="en-US" altLang="ko-KR" sz="2800" dirty="0"/>
              <a:t>8 </a:t>
            </a:r>
            <a:r>
              <a:rPr lang="ko-KR" altLang="en-US" sz="2800" dirty="0"/>
              <a:t>이므로</a:t>
            </a:r>
            <a:r>
              <a:rPr lang="en-US" altLang="ko-KR" sz="2800" dirty="0"/>
              <a:t>, </a:t>
            </a:r>
            <a:r>
              <a:rPr lang="ko-KR" altLang="en-US" sz="2800" dirty="0"/>
              <a:t>연산 횟수는 최대 </a:t>
            </a:r>
            <a:r>
              <a:rPr lang="en-US" altLang="ko-KR" sz="2800" b="1" dirty="0">
                <a:solidFill>
                  <a:srgbClr val="92D050"/>
                </a:solidFill>
              </a:rPr>
              <a:t>8</a:t>
            </a:r>
            <a:r>
              <a:rPr lang="ko-KR" altLang="en-US" sz="2800" b="1" dirty="0">
                <a:solidFill>
                  <a:srgbClr val="92D050"/>
                </a:solidFill>
              </a:rPr>
              <a:t>천만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6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시간 복잡도를 계산하여</a:t>
            </a:r>
            <a:r>
              <a:rPr lang="en-US" altLang="ko-KR" sz="2800" dirty="0"/>
              <a:t>, </a:t>
            </a:r>
            <a:r>
              <a:rPr lang="ko-KR" altLang="en-US" sz="2800" dirty="0"/>
              <a:t>이 알고리즘을 사용하면 문제를 </a:t>
            </a:r>
            <a:r>
              <a:rPr lang="en-US" altLang="ko-KR" sz="2800" dirty="0"/>
              <a:t>2</a:t>
            </a:r>
            <a:r>
              <a:rPr lang="ko-KR" altLang="en-US" sz="2800" dirty="0"/>
              <a:t>초 내에 풀 수 있음을 예측했습니다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이제 같이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57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20739-1163-8DD5-3012-3543F156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6" y="2826298"/>
            <a:ext cx="4501989" cy="34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https://www.acmicpc.net/problem/2798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99F90F-CABC-E67D-3E1B-B6B7F677B8A2}"/>
              </a:ext>
            </a:extLst>
          </p:cNvPr>
          <p:cNvGrpSpPr/>
          <p:nvPr/>
        </p:nvGrpSpPr>
        <p:grpSpPr>
          <a:xfrm>
            <a:off x="1924050" y="3459004"/>
            <a:ext cx="5235762" cy="918689"/>
            <a:chOff x="1924050" y="2817421"/>
            <a:chExt cx="7296299" cy="1280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3F8C84-ABDE-7144-F282-5F26732D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050" y="2819237"/>
              <a:ext cx="7296299" cy="127842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7D2360-A637-F372-76B9-26251B562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093"/>
            <a:stretch/>
          </p:blipFill>
          <p:spPr>
            <a:xfrm>
              <a:off x="1924050" y="2817421"/>
              <a:ext cx="6980305" cy="66865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0A9A23-C6E6-D23F-E8ED-B2A4E93E2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06" r="817"/>
            <a:stretch/>
          </p:blipFill>
          <p:spPr>
            <a:xfrm>
              <a:off x="2057799" y="3429000"/>
              <a:ext cx="5862805" cy="66866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E8D1E5C-AADF-1713-2E86-B9C93A696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0" y="2766705"/>
            <a:ext cx="1769409" cy="5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2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83DB-2C9C-C674-C42C-3C054E8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5A6A-0A80-C711-6973-A444F96B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hlinkClick r:id="rId2"/>
              </a:rPr>
              <a:t>https://www.acmicpc.net/step/53</a:t>
            </a:r>
            <a:endParaRPr lang="en-US" altLang="ko-KR" sz="2800" dirty="0"/>
          </a:p>
          <a:p>
            <a:r>
              <a:rPr lang="ko-KR" altLang="en-US" sz="2800" dirty="0" err="1"/>
              <a:t>시간복잡도</a:t>
            </a:r>
            <a:r>
              <a:rPr lang="ko-KR" altLang="en-US" sz="2800" dirty="0"/>
              <a:t> 단계에 있는 모든 문제를 푸는 것을 </a:t>
            </a:r>
            <a:r>
              <a:rPr lang="ko-KR" altLang="en-US" sz="2800" dirty="0" err="1"/>
              <a:t>권장드립니다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추가 연습문제는 </a:t>
            </a:r>
            <a:r>
              <a:rPr lang="en-US" altLang="ko-KR" sz="2800" dirty="0"/>
              <a:t>24265, 24267 </a:t>
            </a:r>
            <a:r>
              <a:rPr lang="ko-KR" altLang="en-US" sz="2800" dirty="0"/>
              <a:t>만 넣었습니다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43522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83DB-2C9C-C674-C42C-3C054E8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- 24265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5A6A-0A80-C711-6973-A444F96B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i</a:t>
            </a:r>
            <a:r>
              <a:rPr lang="ko-KR" altLang="en-US" sz="2800" dirty="0"/>
              <a:t> </a:t>
            </a:r>
            <a:r>
              <a:rPr lang="en-US" altLang="ko-KR" sz="2800" dirty="0"/>
              <a:t>= 1 </a:t>
            </a:r>
            <a:r>
              <a:rPr lang="ko-KR" altLang="en-US" sz="2800" dirty="0"/>
              <a:t>일</a:t>
            </a:r>
            <a:r>
              <a:rPr lang="en-US" altLang="ko-KR" sz="2800" dirty="0"/>
              <a:t> </a:t>
            </a:r>
            <a:r>
              <a:rPr lang="ko-KR" altLang="en-US" sz="2800" dirty="0"/>
              <a:t>때</a:t>
            </a:r>
            <a:r>
              <a:rPr lang="en-US" altLang="ko-KR" sz="2800" dirty="0"/>
              <a:t>, j = 2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 </a:t>
            </a:r>
            <a:r>
              <a:rPr lang="en-US" altLang="ko-KR" sz="2800" b="1" dirty="0">
                <a:solidFill>
                  <a:srgbClr val="92D050"/>
                </a:solidFill>
              </a:rPr>
              <a:t>N-1</a:t>
            </a:r>
            <a:r>
              <a:rPr lang="ko-KR" altLang="en-US" sz="2800" b="1" dirty="0">
                <a:solidFill>
                  <a:srgbClr val="92D050"/>
                </a:solidFill>
              </a:rPr>
              <a:t>번</a:t>
            </a:r>
            <a:r>
              <a:rPr lang="ko-KR" altLang="en-US" sz="2800" dirty="0"/>
              <a:t> 반복하며 </a:t>
            </a:r>
            <a:r>
              <a:rPr lang="ko-KR" altLang="en-US" sz="2800" b="1" dirty="0">
                <a:solidFill>
                  <a:srgbClr val="92D050"/>
                </a:solidFill>
              </a:rPr>
              <a:t>코드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dirty="0"/>
              <a:t>을 실행합니다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 err="1"/>
              <a:t>i</a:t>
            </a:r>
            <a:r>
              <a:rPr lang="ko-KR" altLang="en-US" sz="2800" dirty="0"/>
              <a:t> </a:t>
            </a:r>
            <a:r>
              <a:rPr lang="en-US" altLang="ko-KR" sz="2800" dirty="0"/>
              <a:t>= 2 </a:t>
            </a:r>
            <a:r>
              <a:rPr lang="ko-KR" altLang="en-US" sz="2800" dirty="0"/>
              <a:t>일 때</a:t>
            </a:r>
            <a:r>
              <a:rPr lang="en-US" altLang="ko-KR" sz="2800" dirty="0"/>
              <a:t>, j = 3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 </a:t>
            </a:r>
            <a:r>
              <a:rPr lang="en-US" altLang="ko-KR" sz="2800" b="1" dirty="0">
                <a:solidFill>
                  <a:srgbClr val="92D050"/>
                </a:solidFill>
              </a:rPr>
              <a:t>N-2</a:t>
            </a:r>
            <a:r>
              <a:rPr lang="ko-KR" altLang="en-US" sz="2800" b="1" dirty="0">
                <a:solidFill>
                  <a:srgbClr val="92D050"/>
                </a:solidFill>
              </a:rPr>
              <a:t>번</a:t>
            </a:r>
            <a:r>
              <a:rPr lang="ko-KR" altLang="en-US" sz="2800" dirty="0"/>
              <a:t> 반복하며 </a:t>
            </a:r>
            <a:r>
              <a:rPr lang="ko-KR" altLang="en-US" sz="2800" b="1" dirty="0">
                <a:solidFill>
                  <a:srgbClr val="92D050"/>
                </a:solidFill>
              </a:rPr>
              <a:t>코드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dirty="0">
                <a:solidFill>
                  <a:srgbClr val="92D050"/>
                </a:solidFill>
              </a:rPr>
              <a:t>을</a:t>
            </a:r>
            <a:r>
              <a:rPr lang="ko-KR" altLang="en-US" sz="2800" dirty="0"/>
              <a:t> 실행합니다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따라서 </a:t>
            </a:r>
            <a:r>
              <a:rPr lang="ko-KR" altLang="en-US" sz="2800" b="1" dirty="0">
                <a:solidFill>
                  <a:srgbClr val="92D050"/>
                </a:solidFill>
              </a:rPr>
              <a:t>코드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dirty="0"/>
              <a:t>은 </a:t>
            </a:r>
            <a:r>
              <a:rPr lang="en-US" altLang="ko-KR" sz="2800" dirty="0"/>
              <a:t>N-1, N-2, N-3, …., 2, 1 </a:t>
            </a:r>
            <a:r>
              <a:rPr lang="ko-KR" altLang="en-US" sz="2800" dirty="0"/>
              <a:t>번 실행됩니다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등차수열의 합 공식을 이용하면 </a:t>
            </a:r>
            <a:r>
              <a:rPr lang="en-US" altLang="ko-KR" sz="2800" b="1" dirty="0">
                <a:solidFill>
                  <a:srgbClr val="92D050"/>
                </a:solidFill>
              </a:rPr>
              <a:t>N*(N-1)/2 </a:t>
            </a:r>
            <a:r>
              <a:rPr lang="ko-KR" altLang="en-US" sz="2800" dirty="0"/>
              <a:t>로 계산할 수 있습니다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85592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83DB-2C9C-C674-C42C-3C054E8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- 24265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5A6A-0A80-C711-6973-A444F96B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이 최대 </a:t>
            </a:r>
            <a:r>
              <a:rPr lang="en-US" altLang="ko-KR" sz="2800" dirty="0"/>
              <a:t>50</a:t>
            </a:r>
            <a:r>
              <a:rPr lang="ko-KR" altLang="en-US" sz="2800" dirty="0"/>
              <a:t>만이라</a:t>
            </a:r>
            <a:r>
              <a:rPr lang="en-US" altLang="ko-KR" sz="2800" dirty="0"/>
              <a:t>, </a:t>
            </a:r>
            <a:r>
              <a:rPr lang="ko-KR" altLang="en-US" sz="2800" dirty="0"/>
              <a:t>주어진 함수를 직접 코드로 짜서 돌리면 시간초과가 발생합니다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458FF-8942-5120-7BFA-7129C17FC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/>
          <a:stretch/>
        </p:blipFill>
        <p:spPr>
          <a:xfrm>
            <a:off x="1912471" y="2794599"/>
            <a:ext cx="2415414" cy="10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3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83DB-2C9C-C674-C42C-3C054E8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- 24267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5A6A-0A80-C711-6973-A444F96B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24265 </a:t>
            </a:r>
            <a:r>
              <a:rPr lang="ko-KR" altLang="en-US" sz="2800" dirty="0"/>
              <a:t>문제를 풀면서 세웠던 식의 </a:t>
            </a:r>
            <a:r>
              <a:rPr lang="en-US" altLang="ko-KR" sz="2800" b="1" dirty="0"/>
              <a:t>n</a:t>
            </a:r>
            <a:r>
              <a:rPr lang="ko-KR" altLang="en-US" sz="2800" dirty="0"/>
              <a:t>에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n-1 </a:t>
            </a:r>
            <a:r>
              <a:rPr lang="ko-KR" altLang="en-US" sz="2800" dirty="0"/>
              <a:t>수를 모두 대입하고 더한 것과 같습니다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N² </a:t>
            </a:r>
            <a:r>
              <a:rPr lang="ko-KR" altLang="en-US" sz="2800" dirty="0"/>
              <a:t>의</a:t>
            </a:r>
            <a:r>
              <a:rPr lang="en-US" altLang="ko-KR" sz="2800" dirty="0"/>
              <a:t> </a:t>
            </a:r>
            <a:r>
              <a:rPr lang="ko-KR" altLang="en-US" sz="2800" dirty="0"/>
              <a:t>식이 </a:t>
            </a:r>
            <a:r>
              <a:rPr lang="en-US" altLang="ko-KR" sz="2800" dirty="0"/>
              <a:t>N</a:t>
            </a:r>
            <a:r>
              <a:rPr lang="ko-KR" altLang="en-US" sz="2800" dirty="0"/>
              <a:t>번 반복되므로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코드 실행 횟수의 </a:t>
            </a:r>
            <a:r>
              <a:rPr lang="ko-KR" altLang="en-US" sz="2800" dirty="0" err="1"/>
              <a:t>최고차항</a:t>
            </a:r>
            <a:r>
              <a:rPr lang="ko-KR" altLang="en-US" sz="2800" dirty="0"/>
              <a:t> 계수는 </a:t>
            </a:r>
            <a:r>
              <a:rPr lang="en-US" altLang="ko-KR" sz="2800" dirty="0"/>
              <a:t>3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물론 </a:t>
            </a:r>
            <a:r>
              <a:rPr lang="en-US" altLang="ko-KR" sz="2400" dirty="0"/>
              <a:t>N</a:t>
            </a:r>
            <a:r>
              <a:rPr lang="ko-KR" altLang="en-US" sz="2400" dirty="0"/>
              <a:t>에 대해 실행 횟수를 수식으로 나타낼 수도 있습니다</a:t>
            </a:r>
            <a:r>
              <a:rPr lang="en-US" altLang="ko-KR" sz="2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28045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83DB-2C9C-C674-C42C-3C054E8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- 24267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5A6A-0A80-C711-6973-A444F96B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이 최대 </a:t>
            </a:r>
            <a:r>
              <a:rPr lang="en-US" altLang="ko-KR" sz="2800" dirty="0"/>
              <a:t>50</a:t>
            </a:r>
            <a:r>
              <a:rPr lang="ko-KR" altLang="en-US" sz="2800" dirty="0"/>
              <a:t>만이라 반복문을 한번 돌려도 되고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수식을 계산해서 풀어도 됩니다</a:t>
            </a:r>
            <a:r>
              <a:rPr lang="en-US" altLang="ko-KR" sz="2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23250-308B-824E-F58B-1D86F0017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"/>
          <a:stretch/>
        </p:blipFill>
        <p:spPr>
          <a:xfrm>
            <a:off x="1952897" y="2766633"/>
            <a:ext cx="2308074" cy="1533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FBB5C2-69E6-6CDE-82ED-C122A531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86" y="2766633"/>
            <a:ext cx="229584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20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이번주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0873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1018 	</a:t>
            </a:r>
            <a:r>
              <a:rPr lang="ko-KR" altLang="en-US" sz="2400" dirty="0" err="1"/>
              <a:t>체스판</a:t>
            </a:r>
            <a:r>
              <a:rPr lang="ko-KR" altLang="en-US" sz="2400" dirty="0"/>
              <a:t> 다시 칠하기</a:t>
            </a:r>
            <a:endParaRPr lang="en-US" altLang="ko-KR" sz="2400" dirty="0"/>
          </a:p>
          <a:p>
            <a:r>
              <a:rPr lang="en-US" altLang="ko-KR" sz="2400" dirty="0"/>
              <a:t>19532 	</a:t>
            </a:r>
            <a:r>
              <a:rPr lang="ko-KR" altLang="en-US" sz="2400" dirty="0"/>
              <a:t>수학은 </a:t>
            </a:r>
            <a:r>
              <a:rPr lang="ko-KR" altLang="en-US" sz="2400" dirty="0" err="1"/>
              <a:t>비대면강의입니다</a:t>
            </a:r>
            <a:endParaRPr lang="en-US" altLang="ko-KR" sz="2400" dirty="0"/>
          </a:p>
          <a:p>
            <a:r>
              <a:rPr lang="en-US" altLang="ko-KR" sz="2400" dirty="0"/>
              <a:t>2231		</a:t>
            </a:r>
            <a:r>
              <a:rPr lang="ko-KR" altLang="en-US" sz="2400" dirty="0" err="1"/>
              <a:t>분해합</a:t>
            </a:r>
            <a:endParaRPr lang="en-US" altLang="ko-KR" sz="2400" dirty="0"/>
          </a:p>
          <a:p>
            <a:r>
              <a:rPr lang="en-US" altLang="ko-KR" sz="2400" dirty="0"/>
              <a:t>11478	</a:t>
            </a:r>
            <a:r>
              <a:rPr lang="ko-KR" altLang="en-US" sz="2400" dirty="0"/>
              <a:t>서로 다른 부분 문자열의 개수</a:t>
            </a:r>
            <a:endParaRPr lang="en-US" altLang="ko-KR" sz="2400" dirty="0"/>
          </a:p>
          <a:p>
            <a:r>
              <a:rPr lang="en-US" altLang="ko-KR" sz="2400" dirty="0"/>
              <a:t>1065	</a:t>
            </a:r>
            <a:r>
              <a:rPr lang="ko-KR" altLang="en-US" sz="2400" dirty="0"/>
              <a:t>한수</a:t>
            </a:r>
            <a:endParaRPr lang="en-US" altLang="ko-KR" sz="2400" dirty="0"/>
          </a:p>
          <a:p>
            <a:r>
              <a:rPr lang="en-US" altLang="ko-KR" sz="2400" dirty="0"/>
              <a:t>3100	</a:t>
            </a:r>
            <a:r>
              <a:rPr lang="ko-KR" altLang="en-US" sz="2400" dirty="0"/>
              <a:t>국기 인식</a:t>
            </a:r>
            <a:endParaRPr lang="en-US" altLang="ko-KR" sz="2400" dirty="0"/>
          </a:p>
          <a:p>
            <a:r>
              <a:rPr lang="en-US" altLang="ko-KR" sz="2400" dirty="0"/>
              <a:t>2503	</a:t>
            </a:r>
            <a:r>
              <a:rPr lang="ko-KR" altLang="en-US" sz="2400" dirty="0"/>
              <a:t>숫자 야구</a:t>
            </a:r>
            <a:endParaRPr lang="en-US" altLang="ko-KR" sz="2400" dirty="0"/>
          </a:p>
          <a:p>
            <a:r>
              <a:rPr lang="en-US" altLang="ko-KR" sz="2400" b="1" dirty="0">
                <a:solidFill>
                  <a:srgbClr val="92D050"/>
                </a:solidFill>
              </a:rPr>
              <a:t>2422	</a:t>
            </a:r>
            <a:r>
              <a:rPr lang="ko-KR" altLang="en-US" sz="2400" b="1" dirty="0">
                <a:solidFill>
                  <a:srgbClr val="92D050"/>
                </a:solidFill>
              </a:rPr>
              <a:t>한윤정이 이탈리아에 가서 아이스크림을 사먹는데</a:t>
            </a:r>
            <a:endParaRPr lang="en-US" altLang="ko-KR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89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이번주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0873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2422 </a:t>
            </a:r>
            <a:r>
              <a:rPr lang="ko-KR" altLang="en-US" sz="2800" dirty="0"/>
              <a:t>힌트</a:t>
            </a:r>
            <a:endParaRPr lang="en-US" altLang="ko-KR" sz="2400" dirty="0">
              <a:solidFill>
                <a:srgbClr val="92D050"/>
              </a:solidFill>
            </a:endParaRPr>
          </a:p>
          <a:p>
            <a:r>
              <a:rPr lang="ko-KR" altLang="en-US" sz="2400" dirty="0"/>
              <a:t>지금 보고 있는 아이스크림 조합이 가능한 조합인지 확인할 때</a:t>
            </a:r>
            <a:br>
              <a:rPr lang="en-US" altLang="ko-KR" sz="2400" dirty="0"/>
            </a:br>
            <a:r>
              <a:rPr lang="ko-KR" altLang="en-US" sz="2400" dirty="0"/>
              <a:t>보통 이 숫자가 어떤 숫자 데이터 그룹에 포함되는지 확인합니다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혹시 시간초과가 난다면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sz="2400" b="1" dirty="0">
                <a:solidFill>
                  <a:srgbClr val="92D050"/>
                </a:solidFill>
              </a:rPr>
              <a:t>포함 여부를 빠르게 확인할 수 있는 자료구조</a:t>
            </a:r>
            <a:r>
              <a:rPr lang="en-US" altLang="ko-KR" sz="2400" b="1" dirty="0">
                <a:solidFill>
                  <a:srgbClr val="92D050"/>
                </a:solidFill>
              </a:rPr>
              <a:t>’</a:t>
            </a:r>
            <a:r>
              <a:rPr lang="en-US" altLang="ko-KR" sz="2400" dirty="0"/>
              <a:t> </a:t>
            </a:r>
            <a:r>
              <a:rPr lang="ko-KR" altLang="en-US" sz="2400" dirty="0"/>
              <a:t>가 무엇인지 고민해보세요</a:t>
            </a:r>
            <a:r>
              <a:rPr lang="en-US" altLang="ko-KR" sz="2400" dirty="0"/>
              <a:t>. (</a:t>
            </a:r>
            <a:r>
              <a:rPr lang="ko-KR" altLang="en-US" sz="2400" dirty="0"/>
              <a:t>지난 주 강의록 참고</a:t>
            </a:r>
            <a:r>
              <a:rPr lang="en-US" altLang="ko-KR" sz="2400" dirty="0"/>
              <a:t>!)</a:t>
            </a:r>
          </a:p>
          <a:p>
            <a:r>
              <a:rPr lang="ko-KR" altLang="en-US" sz="2400" dirty="0"/>
              <a:t>아이스크림 개수가 </a:t>
            </a:r>
            <a:r>
              <a:rPr lang="en-US" altLang="ko-KR" sz="2400" dirty="0"/>
              <a:t>200</a:t>
            </a:r>
            <a:r>
              <a:rPr lang="ko-KR" altLang="en-US" sz="2400" dirty="0"/>
              <a:t>개로 적기 때문에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리스트를 사용해도 빠르게 확인할 수 있어요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354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 문제를 </a:t>
            </a:r>
            <a:r>
              <a:rPr lang="ko-KR" altLang="en-US" sz="3200" dirty="0" err="1"/>
              <a:t>브루트</a:t>
            </a:r>
            <a:r>
              <a:rPr lang="ko-KR" altLang="en-US" sz="3200" dirty="0"/>
              <a:t> 포스로 풀려면 어떻게 해야 할까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75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모든 경우의 수를 탐색해봅시다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→ </a:t>
            </a:r>
            <a:r>
              <a:rPr lang="en-US" altLang="ko-KR" sz="3200" dirty="0"/>
              <a:t>N</a:t>
            </a:r>
            <a:r>
              <a:rPr lang="ko-KR" altLang="en-US" sz="3200" dirty="0"/>
              <a:t>장의 카드 중에서 </a:t>
            </a:r>
            <a:r>
              <a:rPr lang="en-US" altLang="ko-KR" sz="3200" dirty="0"/>
              <a:t>3</a:t>
            </a:r>
            <a:r>
              <a:rPr lang="ko-KR" altLang="en-US" sz="3200" dirty="0"/>
              <a:t>장을 뽑는 모든 경우의 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356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N</a:t>
            </a:r>
            <a:r>
              <a:rPr lang="ko-KR" altLang="en-US" sz="2400" dirty="0"/>
              <a:t>장의 카드 중에서 임의로 </a:t>
            </a:r>
            <a:r>
              <a:rPr lang="en-US" altLang="ko-KR" sz="2400" dirty="0"/>
              <a:t>3</a:t>
            </a:r>
            <a:r>
              <a:rPr lang="ko-KR" altLang="en-US" sz="2400" dirty="0"/>
              <a:t>장을 뽑는다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장에 적힌 숫자 합이 </a:t>
            </a:r>
            <a:r>
              <a:rPr lang="en-US" altLang="ko-KR" sz="2400" dirty="0"/>
              <a:t>M </a:t>
            </a:r>
            <a:r>
              <a:rPr lang="ko-KR" altLang="en-US" sz="2400" dirty="0"/>
              <a:t>이하라면 정답 후보이다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기존 정답과 비교해서 </a:t>
            </a:r>
            <a:r>
              <a:rPr lang="en-US" altLang="ko-KR" sz="2400" dirty="0"/>
              <a:t>M</a:t>
            </a:r>
            <a:r>
              <a:rPr lang="ko-KR" altLang="en-US" sz="2400" dirty="0"/>
              <a:t>에 더 가깝다면 새로운 정답으로 갱신한다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장을 뽑는 모든 경우의 수에 대해 </a:t>
            </a:r>
            <a:r>
              <a:rPr lang="en-US" altLang="ko-KR" sz="2400" dirty="0"/>
              <a:t>1 ~ 3 </a:t>
            </a:r>
            <a:r>
              <a:rPr lang="ko-KR" altLang="en-US" sz="2400" dirty="0"/>
              <a:t>을 반복한다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8847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2241</Words>
  <Application>Microsoft Office PowerPoint</Application>
  <PresentationFormat>와이드스크린</PresentationFormat>
  <Paragraphs>234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브루트 포스</vt:lpstr>
      <vt:lpstr>브루트 포스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시간 복잡도</vt:lpstr>
      <vt:lpstr>브루트 포스 – 시간 복잡도</vt:lpstr>
      <vt:lpstr>이게 무슨 말이죠..?</vt:lpstr>
      <vt:lpstr>시간 복잡도 계산 예시</vt:lpstr>
      <vt:lpstr>시간 복잡도 계산 예시</vt:lpstr>
      <vt:lpstr>시간 복잡도 계산 예시</vt:lpstr>
      <vt:lpstr>시간 복잡도 계산 예시</vt:lpstr>
      <vt:lpstr>시간 복잡도 계산 예시</vt:lpstr>
      <vt:lpstr>시간 복잡도 계산 예시</vt:lpstr>
      <vt:lpstr>그래도 모르겠어요..</vt:lpstr>
      <vt:lpstr>브루트 포스 – 시간 복잡도 예시</vt:lpstr>
      <vt:lpstr>브루트 포스 – 시간 복잡도 예시</vt:lpstr>
      <vt:lpstr>브루트 포스 – 시간 복잡도 예시</vt:lpstr>
      <vt:lpstr>브루트 포스 – 시간 복잡도</vt:lpstr>
      <vt:lpstr>브루트 포스 – 시간 복잡도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추가 연습 문제</vt:lpstr>
      <vt:lpstr>추가 연습 문제 - 24265</vt:lpstr>
      <vt:lpstr>추가 연습 문제 - 24265</vt:lpstr>
      <vt:lpstr>추가 연습 문제 - 24267</vt:lpstr>
      <vt:lpstr>추가 연습 문제 - 24267</vt:lpstr>
      <vt:lpstr>브루트 포스 – 이번주 연습문제</vt:lpstr>
      <vt:lpstr>브루트 포스 – 이번주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132</cp:revision>
  <dcterms:created xsi:type="dcterms:W3CDTF">2024-02-01T13:49:59Z</dcterms:created>
  <dcterms:modified xsi:type="dcterms:W3CDTF">2024-05-06T06:41:34Z</dcterms:modified>
</cp:coreProperties>
</file>