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7" r:id="rId4"/>
    <p:sldId id="268" r:id="rId5"/>
    <p:sldId id="263" r:id="rId6"/>
    <p:sldId id="269" r:id="rId7"/>
    <p:sldId id="278" r:id="rId8"/>
    <p:sldId id="267" r:id="rId9"/>
    <p:sldId id="265" r:id="rId10"/>
    <p:sldId id="279" r:id="rId11"/>
    <p:sldId id="270" r:id="rId12"/>
    <p:sldId id="280" r:id="rId13"/>
    <p:sldId id="281" r:id="rId14"/>
    <p:sldId id="274" r:id="rId15"/>
    <p:sldId id="283" r:id="rId16"/>
    <p:sldId id="282" r:id="rId17"/>
    <p:sldId id="284" r:id="rId18"/>
    <p:sldId id="285" r:id="rId19"/>
    <p:sldId id="286" r:id="rId20"/>
    <p:sldId id="290" r:id="rId21"/>
    <p:sldId id="287" r:id="rId22"/>
    <p:sldId id="309" r:id="rId23"/>
    <p:sldId id="262" r:id="rId24"/>
    <p:sldId id="276" r:id="rId25"/>
    <p:sldId id="295" r:id="rId26"/>
    <p:sldId id="297" r:id="rId27"/>
    <p:sldId id="296" r:id="rId28"/>
    <p:sldId id="301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298" r:id="rId38"/>
    <p:sldId id="302" r:id="rId39"/>
    <p:sldId id="303" r:id="rId40"/>
    <p:sldId id="307" r:id="rId41"/>
    <p:sldId id="306" r:id="rId42"/>
    <p:sldId id="305" r:id="rId43"/>
    <p:sldId id="308" r:id="rId44"/>
    <p:sldId id="299" r:id="rId45"/>
    <p:sldId id="300" r:id="rId46"/>
    <p:sldId id="310" r:id="rId47"/>
    <p:sldId id="311" r:id="rId48"/>
    <p:sldId id="314" r:id="rId49"/>
    <p:sldId id="312" r:id="rId50"/>
    <p:sldId id="315" r:id="rId51"/>
    <p:sldId id="316" r:id="rId52"/>
    <p:sldId id="291" r:id="rId53"/>
    <p:sldId id="292" r:id="rId54"/>
    <p:sldId id="293" r:id="rId55"/>
    <p:sldId id="317" r:id="rId56"/>
    <p:sldId id="294" r:id="rId57"/>
    <p:sldId id="318" r:id="rId58"/>
    <p:sldId id="320" r:id="rId59"/>
    <p:sldId id="321" r:id="rId60"/>
    <p:sldId id="322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cmicpc.net/problem/274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kc0608/hiarc-2024-1-basic-study" TargetMode="External"/><Relationship Id="rId2" Type="http://schemas.openxmlformats.org/officeDocument/2006/relationships/hyperlink" Target="https://github.com/kckc060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hyperlink" Target="https://www.youtube.com/watch?v=Z9dvM7qgN9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acmicpc.net/problem/1747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cmicpc.net/problem/711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재귀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96F2-8FC5-E144-4FF0-4A755D0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62A8B-6029-11FB-0B93-A590845C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익명 함수</a:t>
            </a:r>
            <a:r>
              <a:rPr lang="ko-KR" altLang="en-US" sz="2800" dirty="0"/>
              <a:t>라고도 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함수의 이름을 정하지 않고 </a:t>
            </a:r>
            <a:r>
              <a:rPr lang="ko-KR" altLang="en-US" sz="2800" b="1" dirty="0">
                <a:solidFill>
                  <a:srgbClr val="92D050"/>
                </a:solidFill>
              </a:rPr>
              <a:t>기능만을 정의</a:t>
            </a:r>
            <a:r>
              <a:rPr lang="ko-KR" altLang="en-US" sz="2800" dirty="0"/>
              <a:t>한 간단한 형태의 함수이다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39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96F2-8FC5-E144-4FF0-4A755D0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62A8B-6029-11FB-0B93-A590845C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b="1" dirty="0">
                <a:solidFill>
                  <a:srgbClr val="92D050"/>
                </a:solidFill>
              </a:rPr>
              <a:t>lambda </a:t>
            </a:r>
            <a:r>
              <a:rPr lang="ko-KR" altLang="en-US" sz="2800" b="1" dirty="0">
                <a:solidFill>
                  <a:srgbClr val="92D050"/>
                </a:solidFill>
              </a:rPr>
              <a:t>매개변수</a:t>
            </a:r>
            <a:r>
              <a:rPr lang="en-US" altLang="ko-KR" sz="2800" b="1" dirty="0">
                <a:solidFill>
                  <a:srgbClr val="92D050"/>
                </a:solidFill>
              </a:rPr>
              <a:t> : </a:t>
            </a:r>
            <a:r>
              <a:rPr lang="ko-KR" altLang="en-US" sz="2800" b="1" dirty="0" err="1">
                <a:solidFill>
                  <a:srgbClr val="92D050"/>
                </a:solidFill>
              </a:rPr>
              <a:t>반환값</a:t>
            </a:r>
            <a:r>
              <a:rPr lang="ko-KR" altLang="en-US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형태로 작성한다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위 코드는 아래 함수와 같다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A4E0E-784F-44CD-5630-3A01BC2C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2" y="2600383"/>
            <a:ext cx="2857279" cy="394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06BCAD-C26B-7117-9FF5-1CE6AF7C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93" y="4484637"/>
            <a:ext cx="2532212" cy="6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2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96F2-8FC5-E144-4FF0-4A755D0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62A8B-6029-11FB-0B93-A590845C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함수는 일종의 </a:t>
            </a:r>
            <a:r>
              <a:rPr lang="ko-KR" altLang="en-US" sz="2800" b="1" dirty="0">
                <a:solidFill>
                  <a:srgbClr val="92D050"/>
                </a:solidFill>
              </a:rPr>
              <a:t>데이터</a:t>
            </a:r>
            <a:r>
              <a:rPr lang="ko-KR" altLang="en-US" sz="2800" dirty="0"/>
              <a:t>로 보고 변수에 넣을 수 있다</a:t>
            </a:r>
            <a:r>
              <a:rPr lang="en-US" altLang="ko-KR" sz="2800" dirty="0"/>
              <a:t>.</a:t>
            </a:r>
            <a:endParaRPr lang="en-US" altLang="ko-KR" sz="3600" dirty="0"/>
          </a:p>
          <a:p>
            <a:r>
              <a:rPr lang="ko-KR" altLang="en-US" sz="2800" dirty="0"/>
              <a:t>변수에 담은 람다 함수는 </a:t>
            </a:r>
            <a:r>
              <a:rPr lang="ko-KR" altLang="en-US" sz="2800" b="1" dirty="0">
                <a:solidFill>
                  <a:srgbClr val="92D050"/>
                </a:solidFill>
              </a:rPr>
              <a:t>변수명을 이용해 호출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BD0F56-153C-780E-04AB-06578CC1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29" y="3524624"/>
            <a:ext cx="2970678" cy="1621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E7BA3B-C05C-0C57-8F60-24AD4181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43" y="3537223"/>
            <a:ext cx="2205913" cy="10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96F2-8FC5-E144-4FF0-4A755D0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62A8B-6029-11FB-0B93-A590845C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알고리즘 문제를 풀 때는 </a:t>
            </a:r>
            <a:r>
              <a:rPr lang="ko-KR" altLang="en-US" sz="2800" b="1" dirty="0">
                <a:solidFill>
                  <a:srgbClr val="92D050"/>
                </a:solidFill>
              </a:rPr>
              <a:t>복잡한 기준으로 정렬</a:t>
            </a:r>
            <a:r>
              <a:rPr lang="ko-KR" altLang="en-US" sz="2800" dirty="0"/>
              <a:t>할 때 자주 사용한다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언제 쓰는지 보여주기 위한 예시로 쓴 코드이니 지금은 이해가 안돼도 괜찮습니다</a:t>
            </a:r>
            <a:r>
              <a:rPr lang="en-US" altLang="ko-KR" sz="1800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65D9C-9FEC-C913-16D9-5875E445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25" y="3520440"/>
            <a:ext cx="4723282" cy="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D347-77F3-D819-4497-A1EA4A67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3200" dirty="0"/>
              <a:t>함수를 정의할 때 </a:t>
            </a:r>
            <a:r>
              <a:rPr lang="ko-KR" altLang="en-US" sz="3200" b="1" dirty="0">
                <a:solidFill>
                  <a:srgbClr val="92D050"/>
                </a:solidFill>
              </a:rPr>
              <a:t>자기 자신을 호출</a:t>
            </a:r>
            <a:r>
              <a:rPr lang="ko-KR" altLang="en-US" sz="3200" dirty="0"/>
              <a:t>하는 것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220E7-3648-2990-0D1C-508ADB05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28" y="2566271"/>
            <a:ext cx="5402101" cy="6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4C3DDA-F935-16BE-3D98-C9E0AC62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857" y="3065519"/>
            <a:ext cx="3966794" cy="1123925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465D10-07B7-B051-C7C8-2AA18007115B}"/>
              </a:ext>
            </a:extLst>
          </p:cNvPr>
          <p:cNvSpPr/>
          <p:nvPr/>
        </p:nvSpPr>
        <p:spPr>
          <a:xfrm>
            <a:off x="3107094" y="3065519"/>
            <a:ext cx="774440" cy="46145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EACCD0-65CB-785B-274A-1B22C38FACF2}"/>
              </a:ext>
            </a:extLst>
          </p:cNvPr>
          <p:cNvSpPr/>
          <p:nvPr/>
        </p:nvSpPr>
        <p:spPr>
          <a:xfrm>
            <a:off x="4385387" y="3396754"/>
            <a:ext cx="774440" cy="46145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함수의 정의를 하면서 자기 자신을 호출한다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2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CFAFA-BCE1-845E-F6D2-083F214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56" y="4647359"/>
            <a:ext cx="6863903" cy="96143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그런데 실행해보면 에러가 난다</a:t>
            </a:r>
            <a:r>
              <a:rPr lang="en-US" altLang="ko-KR" sz="32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F91ADB-F84E-89A2-AB2F-5322DEE3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55" y="2981237"/>
            <a:ext cx="3413609" cy="1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스택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함수를 호출</a:t>
            </a:r>
            <a:r>
              <a:rPr lang="en-US" altLang="ko-KR" sz="2800" dirty="0"/>
              <a:t>(</a:t>
            </a:r>
            <a:r>
              <a:rPr lang="ko-KR" altLang="en-US" sz="2800" dirty="0"/>
              <a:t>실행</a:t>
            </a:r>
            <a:r>
              <a:rPr lang="en-US" altLang="ko-KR" sz="2800" dirty="0"/>
              <a:t>)</a:t>
            </a:r>
            <a:r>
              <a:rPr lang="ko-KR" altLang="en-US" sz="2800" dirty="0"/>
              <a:t>하면 현재 실행하고 있는</a:t>
            </a:r>
            <a:r>
              <a:rPr lang="en-US" altLang="ko-KR" sz="2800" dirty="0"/>
              <a:t> </a:t>
            </a:r>
            <a:r>
              <a:rPr lang="ko-KR" altLang="en-US" sz="2800" dirty="0"/>
              <a:t>함수의 정보 </a:t>
            </a:r>
            <a:r>
              <a:rPr lang="en-US" altLang="ko-KR" sz="2800" dirty="0"/>
              <a:t>(</a:t>
            </a:r>
            <a:r>
              <a:rPr lang="ko-KR" altLang="en-US" sz="2800" dirty="0"/>
              <a:t>데이터</a:t>
            </a:r>
            <a:r>
              <a:rPr lang="en-US" altLang="ko-KR" sz="2800" dirty="0"/>
              <a:t>)</a:t>
            </a:r>
            <a:r>
              <a:rPr lang="ko-KR" altLang="en-US" sz="2800" dirty="0"/>
              <a:t>가 메모리에 저장된다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 데이터는 </a:t>
            </a:r>
            <a:r>
              <a:rPr lang="ko-KR" altLang="en-US" sz="2800" b="1" dirty="0">
                <a:solidFill>
                  <a:srgbClr val="92D050"/>
                </a:solidFill>
              </a:rPr>
              <a:t>함수가 종료되면 삭제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F2399-CC0F-90C1-023D-C1A3615E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4031538"/>
            <a:ext cx="3413609" cy="1543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B030E-9301-5B58-B90A-AB271CDC1493}"/>
              </a:ext>
            </a:extLst>
          </p:cNvPr>
          <p:cNvSpPr/>
          <p:nvPr/>
        </p:nvSpPr>
        <p:spPr>
          <a:xfrm>
            <a:off x="8770257" y="5574676"/>
            <a:ext cx="1810139" cy="6904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0633-41DD-B3CF-D55E-28D0B59B2CF1}"/>
              </a:ext>
            </a:extLst>
          </p:cNvPr>
          <p:cNvSpPr/>
          <p:nvPr/>
        </p:nvSpPr>
        <p:spPr>
          <a:xfrm>
            <a:off x="8620968" y="3565722"/>
            <a:ext cx="2108718" cy="28555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3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스택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x = x +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(x-1) </a:t>
            </a:r>
            <a:r>
              <a:rPr lang="ko-KR" altLang="en-US" sz="2800" dirty="0"/>
              <a:t>코드를 실행하면서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(9)</a:t>
            </a:r>
            <a:r>
              <a:rPr lang="ko-KR" altLang="en-US" sz="2800" dirty="0"/>
              <a:t>가 호출된다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아직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(10)</a:t>
            </a:r>
            <a:r>
              <a:rPr lang="ko-KR" altLang="en-US" sz="2800" dirty="0"/>
              <a:t>은 실행 중이므로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(10)</a:t>
            </a:r>
            <a:r>
              <a:rPr lang="ko-KR" altLang="en-US" sz="2800" dirty="0"/>
              <a:t>의 </a:t>
            </a:r>
            <a:br>
              <a:rPr lang="en-US" altLang="ko-KR" sz="2800" dirty="0"/>
            </a:br>
            <a:r>
              <a:rPr lang="ko-KR" altLang="en-US" sz="2800" dirty="0"/>
              <a:t>데이터 </a:t>
            </a:r>
            <a:r>
              <a:rPr lang="ko-KR" altLang="en-US" sz="2800" b="1" dirty="0">
                <a:solidFill>
                  <a:srgbClr val="92D050"/>
                </a:solidFill>
              </a:rPr>
              <a:t>위에</a:t>
            </a:r>
            <a:r>
              <a:rPr lang="ko-KR" altLang="en-US" sz="2800" dirty="0"/>
              <a:t>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(9) </a:t>
            </a:r>
            <a:r>
              <a:rPr lang="ko-KR" altLang="en-US" sz="2800" dirty="0"/>
              <a:t>데이터를 저장한다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F2399-CC0F-90C1-023D-C1A3615E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4031538"/>
            <a:ext cx="3413609" cy="1543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B030E-9301-5B58-B90A-AB271CDC1493}"/>
              </a:ext>
            </a:extLst>
          </p:cNvPr>
          <p:cNvSpPr/>
          <p:nvPr/>
        </p:nvSpPr>
        <p:spPr>
          <a:xfrm>
            <a:off x="8766160" y="5574676"/>
            <a:ext cx="1810139" cy="6904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0633-41DD-B3CF-D55E-28D0B59B2CF1}"/>
              </a:ext>
            </a:extLst>
          </p:cNvPr>
          <p:cNvSpPr/>
          <p:nvPr/>
        </p:nvSpPr>
        <p:spPr>
          <a:xfrm>
            <a:off x="8616871" y="3565722"/>
            <a:ext cx="2108718" cy="28555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0834D2-ABBB-80CE-3141-6C90F7C622AB}"/>
              </a:ext>
            </a:extLst>
          </p:cNvPr>
          <p:cNvSpPr/>
          <p:nvPr/>
        </p:nvSpPr>
        <p:spPr>
          <a:xfrm>
            <a:off x="8766160" y="4780972"/>
            <a:ext cx="1810139" cy="6904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(9)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6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스택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이 과정은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(8),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(7), …. ,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(0),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(-1), .. </a:t>
            </a:r>
            <a:r>
              <a:rPr lang="ko-KR" altLang="en-US" sz="2800" dirty="0"/>
              <a:t>순으로 멈추지 않고 반복된다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F2399-CC0F-90C1-023D-C1A3615E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4031538"/>
            <a:ext cx="3413609" cy="1543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B030E-9301-5B58-B90A-AB271CDC1493}"/>
              </a:ext>
            </a:extLst>
          </p:cNvPr>
          <p:cNvSpPr/>
          <p:nvPr/>
        </p:nvSpPr>
        <p:spPr>
          <a:xfrm>
            <a:off x="8766160" y="5574676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0633-41DD-B3CF-D55E-28D0B59B2CF1}"/>
              </a:ext>
            </a:extLst>
          </p:cNvPr>
          <p:cNvSpPr/>
          <p:nvPr/>
        </p:nvSpPr>
        <p:spPr>
          <a:xfrm>
            <a:off x="8616871" y="3565722"/>
            <a:ext cx="2108718" cy="28555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5E081-CCA2-E4D7-82D4-7827FD28B2BD}"/>
              </a:ext>
            </a:extLst>
          </p:cNvPr>
          <p:cNvSpPr/>
          <p:nvPr/>
        </p:nvSpPr>
        <p:spPr>
          <a:xfrm>
            <a:off x="8766160" y="5229443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(9)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D8420-1EB8-0718-652E-77E1850BC4A1}"/>
              </a:ext>
            </a:extLst>
          </p:cNvPr>
          <p:cNvSpPr/>
          <p:nvPr/>
        </p:nvSpPr>
        <p:spPr>
          <a:xfrm>
            <a:off x="8766160" y="4884211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(8)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78DFE-1026-4198-0C9B-055FADA11C9C}"/>
              </a:ext>
            </a:extLst>
          </p:cNvPr>
          <p:cNvSpPr/>
          <p:nvPr/>
        </p:nvSpPr>
        <p:spPr>
          <a:xfrm>
            <a:off x="8766160" y="4538978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(7)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890FF-9BD5-D991-355D-325830D0EA97}"/>
              </a:ext>
            </a:extLst>
          </p:cNvPr>
          <p:cNvSpPr/>
          <p:nvPr/>
        </p:nvSpPr>
        <p:spPr>
          <a:xfrm>
            <a:off x="8766160" y="4069945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34A07-417B-0B8E-73B0-D35F77CD222B}"/>
              </a:ext>
            </a:extLst>
          </p:cNvPr>
          <p:cNvSpPr/>
          <p:nvPr/>
        </p:nvSpPr>
        <p:spPr>
          <a:xfrm>
            <a:off x="8766159" y="3763137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/>
              <a:t>함수</a:t>
            </a:r>
            <a:endParaRPr lang="en-US" altLang="ko-KR" sz="2800" dirty="0"/>
          </a:p>
          <a:p>
            <a:pPr marL="457200" indent="-457200">
              <a:buAutoNum type="arabicPeriod"/>
            </a:pPr>
            <a:r>
              <a:rPr lang="ko-KR" altLang="en-US" sz="2800" dirty="0"/>
              <a:t>람다 함수</a:t>
            </a:r>
            <a:endParaRPr lang="en-US" altLang="ko-KR" sz="2800" dirty="0"/>
          </a:p>
          <a:p>
            <a:pPr marL="457200" indent="-457200">
              <a:buAutoNum type="arabicPeriod"/>
            </a:pPr>
            <a:r>
              <a:rPr lang="ko-KR" altLang="en-US" sz="2800" dirty="0"/>
              <a:t>재귀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스택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09" y="2255460"/>
            <a:ext cx="9823629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함수의 </a:t>
            </a:r>
            <a:r>
              <a:rPr lang="ko-KR" altLang="en-US" sz="2800" b="1" dirty="0">
                <a:solidFill>
                  <a:srgbClr val="92D050"/>
                </a:solidFill>
              </a:rPr>
              <a:t>호출</a:t>
            </a:r>
            <a:r>
              <a:rPr lang="en-US" altLang="ko-KR" sz="2000" b="1" dirty="0">
                <a:solidFill>
                  <a:srgbClr val="92D050"/>
                </a:solidFill>
              </a:rPr>
              <a:t>(</a:t>
            </a:r>
            <a:r>
              <a:rPr lang="ko-KR" altLang="en-US" sz="2000" b="1" dirty="0">
                <a:solidFill>
                  <a:srgbClr val="92D050"/>
                </a:solidFill>
              </a:rPr>
              <a:t>콜</a:t>
            </a:r>
            <a:r>
              <a:rPr lang="en-US" altLang="ko-KR" sz="2000" b="1" dirty="0">
                <a:solidFill>
                  <a:srgbClr val="92D050"/>
                </a:solidFill>
              </a:rPr>
              <a:t>, call)</a:t>
            </a:r>
            <a:r>
              <a:rPr lang="en-US" altLang="ko-KR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정보</a:t>
            </a:r>
            <a:r>
              <a:rPr lang="ko-KR" altLang="en-US" sz="2800" dirty="0"/>
              <a:t>를 차곡차곡 </a:t>
            </a:r>
            <a:r>
              <a:rPr lang="ko-KR" altLang="en-US" sz="2800" b="1" dirty="0">
                <a:solidFill>
                  <a:srgbClr val="92D050"/>
                </a:solidFill>
              </a:rPr>
              <a:t>쌓아서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저장</a:t>
            </a:r>
            <a:r>
              <a:rPr lang="ko-KR" altLang="en-US" sz="2800" dirty="0"/>
              <a:t>하기 때문에 이 메모리 공간을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>
                <a:solidFill>
                  <a:srgbClr val="92D050"/>
                </a:solidFill>
              </a:rPr>
              <a:t>콜 스택</a:t>
            </a:r>
            <a:r>
              <a:rPr lang="en-US" altLang="ko-KR" sz="2800" b="1" dirty="0">
                <a:solidFill>
                  <a:srgbClr val="92D050"/>
                </a:solidFill>
              </a:rPr>
              <a:t>’ 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F2399-CC0F-90C1-023D-C1A3615E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4031538"/>
            <a:ext cx="3413609" cy="1543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B030E-9301-5B58-B90A-AB271CDC1493}"/>
              </a:ext>
            </a:extLst>
          </p:cNvPr>
          <p:cNvSpPr/>
          <p:nvPr/>
        </p:nvSpPr>
        <p:spPr>
          <a:xfrm>
            <a:off x="8766160" y="5574676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0633-41DD-B3CF-D55E-28D0B59B2CF1}"/>
              </a:ext>
            </a:extLst>
          </p:cNvPr>
          <p:cNvSpPr/>
          <p:nvPr/>
        </p:nvSpPr>
        <p:spPr>
          <a:xfrm>
            <a:off x="8616871" y="3565722"/>
            <a:ext cx="2108718" cy="28555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5E081-CCA2-E4D7-82D4-7827FD28B2BD}"/>
              </a:ext>
            </a:extLst>
          </p:cNvPr>
          <p:cNvSpPr/>
          <p:nvPr/>
        </p:nvSpPr>
        <p:spPr>
          <a:xfrm>
            <a:off x="8766160" y="5229443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(9)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D8420-1EB8-0718-652E-77E1850BC4A1}"/>
              </a:ext>
            </a:extLst>
          </p:cNvPr>
          <p:cNvSpPr/>
          <p:nvPr/>
        </p:nvSpPr>
        <p:spPr>
          <a:xfrm>
            <a:off x="8766160" y="4884211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(8)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78DFE-1026-4198-0C9B-055FADA11C9C}"/>
              </a:ext>
            </a:extLst>
          </p:cNvPr>
          <p:cNvSpPr/>
          <p:nvPr/>
        </p:nvSpPr>
        <p:spPr>
          <a:xfrm>
            <a:off x="8766160" y="4538978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(7)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890FF-9BD5-D991-355D-325830D0EA97}"/>
              </a:ext>
            </a:extLst>
          </p:cNvPr>
          <p:cNvSpPr/>
          <p:nvPr/>
        </p:nvSpPr>
        <p:spPr>
          <a:xfrm>
            <a:off x="8766160" y="4069945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34A07-417B-0B8E-73B0-D35F77CD222B}"/>
              </a:ext>
            </a:extLst>
          </p:cNvPr>
          <p:cNvSpPr/>
          <p:nvPr/>
        </p:nvSpPr>
        <p:spPr>
          <a:xfrm>
            <a:off x="8766159" y="3763137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1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rgbClr val="92D050"/>
                </a:solidFill>
              </a:rPr>
              <a:t>콜 스택의 크기는 한정적</a:t>
            </a:r>
            <a:r>
              <a:rPr lang="ko-KR" altLang="en-US" sz="2800" dirty="0"/>
              <a:t>이라</a:t>
            </a:r>
            <a:r>
              <a:rPr lang="en-US" altLang="ko-KR" sz="2800" dirty="0"/>
              <a:t>, </a:t>
            </a:r>
            <a:r>
              <a:rPr lang="ko-KR" altLang="en-US" sz="2800" dirty="0"/>
              <a:t>일정 호출 횟수를 넘어가면 함수의 호출 데이터가 밖으로 넘친다</a:t>
            </a:r>
            <a:r>
              <a:rPr lang="en-US" altLang="ko-KR" sz="2800" dirty="0"/>
              <a:t>. (</a:t>
            </a:r>
            <a:r>
              <a:rPr lang="ko-KR" altLang="en-US" sz="2800" dirty="0"/>
              <a:t>스택 </a:t>
            </a:r>
            <a:r>
              <a:rPr lang="ko-KR" altLang="en-US" sz="2800" dirty="0" err="1"/>
              <a:t>오버플로우</a:t>
            </a:r>
            <a:r>
              <a:rPr lang="en-US" altLang="ko-KR" sz="2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F2399-CC0F-90C1-023D-C1A3615E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4031538"/>
            <a:ext cx="3413609" cy="1543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B030E-9301-5B58-B90A-AB271CDC1493}"/>
              </a:ext>
            </a:extLst>
          </p:cNvPr>
          <p:cNvSpPr/>
          <p:nvPr/>
        </p:nvSpPr>
        <p:spPr>
          <a:xfrm>
            <a:off x="8766160" y="5574676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0633-41DD-B3CF-D55E-28D0B59B2CF1}"/>
              </a:ext>
            </a:extLst>
          </p:cNvPr>
          <p:cNvSpPr/>
          <p:nvPr/>
        </p:nvSpPr>
        <p:spPr>
          <a:xfrm>
            <a:off x="8616871" y="3565722"/>
            <a:ext cx="2108718" cy="28555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5E081-CCA2-E4D7-82D4-7827FD28B2BD}"/>
              </a:ext>
            </a:extLst>
          </p:cNvPr>
          <p:cNvSpPr/>
          <p:nvPr/>
        </p:nvSpPr>
        <p:spPr>
          <a:xfrm>
            <a:off x="8766160" y="5229443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(9)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D8420-1EB8-0718-652E-77E1850BC4A1}"/>
              </a:ext>
            </a:extLst>
          </p:cNvPr>
          <p:cNvSpPr/>
          <p:nvPr/>
        </p:nvSpPr>
        <p:spPr>
          <a:xfrm>
            <a:off x="8766160" y="4884211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(8)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78DFE-1026-4198-0C9B-055FADA11C9C}"/>
              </a:ext>
            </a:extLst>
          </p:cNvPr>
          <p:cNvSpPr/>
          <p:nvPr/>
        </p:nvSpPr>
        <p:spPr>
          <a:xfrm>
            <a:off x="8766160" y="4538978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(7)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890FF-9BD5-D991-355D-325830D0EA97}"/>
              </a:ext>
            </a:extLst>
          </p:cNvPr>
          <p:cNvSpPr/>
          <p:nvPr/>
        </p:nvSpPr>
        <p:spPr>
          <a:xfrm>
            <a:off x="8766160" y="4069945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34A07-417B-0B8E-73B0-D35F77CD222B}"/>
              </a:ext>
            </a:extLst>
          </p:cNvPr>
          <p:cNvSpPr/>
          <p:nvPr/>
        </p:nvSpPr>
        <p:spPr>
          <a:xfrm>
            <a:off x="8766159" y="3763137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7F6B8D-C038-2487-3685-E44EA509B05E}"/>
              </a:ext>
            </a:extLst>
          </p:cNvPr>
          <p:cNvSpPr/>
          <p:nvPr/>
        </p:nvSpPr>
        <p:spPr>
          <a:xfrm rot="20357714">
            <a:off x="7711799" y="3538615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(-10000)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EB2DA-14EC-3925-77DC-A31132055900}"/>
              </a:ext>
            </a:extLst>
          </p:cNvPr>
          <p:cNvSpPr/>
          <p:nvPr/>
        </p:nvSpPr>
        <p:spPr>
          <a:xfrm rot="20357714">
            <a:off x="7191277" y="4266917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(-10001)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5AE91C-EF17-7444-0AA2-87636E4F40E3}"/>
              </a:ext>
            </a:extLst>
          </p:cNvPr>
          <p:cNvSpPr/>
          <p:nvPr/>
        </p:nvSpPr>
        <p:spPr>
          <a:xfrm rot="20357714">
            <a:off x="6926833" y="4874120"/>
            <a:ext cx="1810139" cy="690465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(-10002)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6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AECA-C1BC-294B-1CD6-9DB0596C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깊이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672F8-EF33-57C8-B1A2-3B3121B6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7798886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콜 스택이 함수의 호출을 아래에서 위로 쌓는</a:t>
            </a:r>
            <a:r>
              <a:rPr lang="en-US" altLang="ko-KR" sz="2800" dirty="0"/>
              <a:t> </a:t>
            </a:r>
            <a:r>
              <a:rPr lang="ko-KR" altLang="en-US" sz="2800" dirty="0"/>
              <a:t>형태로 보여준다면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재귀 깊이는 함수의 호출을 </a:t>
            </a:r>
            <a:r>
              <a:rPr lang="ko-KR" altLang="en-US" sz="2800" b="1" dirty="0">
                <a:solidFill>
                  <a:srgbClr val="92D050"/>
                </a:solidFill>
              </a:rPr>
              <a:t>위에서 아래로 깊어지는 형태</a:t>
            </a:r>
            <a:r>
              <a:rPr lang="ko-KR" altLang="en-US" sz="2800" dirty="0"/>
              <a:t>로 나타낸 것을 말한다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22B3EC-F82E-029F-FA09-9373F3A85B1A}"/>
              </a:ext>
            </a:extLst>
          </p:cNvPr>
          <p:cNvGrpSpPr/>
          <p:nvPr/>
        </p:nvGrpSpPr>
        <p:grpSpPr>
          <a:xfrm>
            <a:off x="1916203" y="4283465"/>
            <a:ext cx="6863903" cy="961433"/>
            <a:chOff x="1916203" y="2799898"/>
            <a:chExt cx="6863903" cy="9614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4C9320-FD90-EAE4-762E-211F425B4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203" y="2799898"/>
              <a:ext cx="6863903" cy="96143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FC4526-2574-E349-6EF7-DEDDC96BB0A7}"/>
                </a:ext>
              </a:extLst>
            </p:cNvPr>
            <p:cNvSpPr/>
            <p:nvPr/>
          </p:nvSpPr>
          <p:spPr>
            <a:xfrm>
              <a:off x="5211197" y="3349691"/>
              <a:ext cx="2206640" cy="345232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469AE983-1FA0-B327-3EAD-6F59943F8642}"/>
              </a:ext>
            </a:extLst>
          </p:cNvPr>
          <p:cNvSpPr/>
          <p:nvPr/>
        </p:nvSpPr>
        <p:spPr>
          <a:xfrm>
            <a:off x="9108599" y="1715621"/>
            <a:ext cx="1660849" cy="10823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60B9EF-2CFF-7C97-C1B9-4F4956B36015}"/>
              </a:ext>
            </a:extLst>
          </p:cNvPr>
          <p:cNvSpPr/>
          <p:nvPr/>
        </p:nvSpPr>
        <p:spPr>
          <a:xfrm>
            <a:off x="9108599" y="2458616"/>
            <a:ext cx="1660849" cy="10823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(9)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D3033B-7FC0-0B67-7157-E81C51FD0A2F}"/>
              </a:ext>
            </a:extLst>
          </p:cNvPr>
          <p:cNvSpPr/>
          <p:nvPr/>
        </p:nvSpPr>
        <p:spPr>
          <a:xfrm>
            <a:off x="9108599" y="3173645"/>
            <a:ext cx="1660849" cy="10823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(8)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D59A66-2791-2DE7-4F8E-09DC8D9F8F79}"/>
              </a:ext>
            </a:extLst>
          </p:cNvPr>
          <p:cNvSpPr/>
          <p:nvPr/>
        </p:nvSpPr>
        <p:spPr>
          <a:xfrm>
            <a:off x="9108595" y="3957719"/>
            <a:ext cx="1660849" cy="5411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(…)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A0BD83-18B8-DFA9-C63F-E7C107504EE5}"/>
              </a:ext>
            </a:extLst>
          </p:cNvPr>
          <p:cNvSpPr/>
          <p:nvPr/>
        </p:nvSpPr>
        <p:spPr>
          <a:xfrm>
            <a:off x="9108597" y="4325041"/>
            <a:ext cx="1660849" cy="10823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F3A348-D132-7D1C-70D4-18BD186F6A23}"/>
              </a:ext>
            </a:extLst>
          </p:cNvPr>
          <p:cNvSpPr/>
          <p:nvPr/>
        </p:nvSpPr>
        <p:spPr>
          <a:xfrm>
            <a:off x="9108598" y="4966962"/>
            <a:ext cx="1660849" cy="10823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func</a:t>
            </a:r>
            <a:r>
              <a:rPr lang="en-US" altLang="ko-KR" b="1" dirty="0">
                <a:solidFill>
                  <a:schemeClr val="bg1"/>
                </a:solidFill>
              </a:rPr>
              <a:t>(-1)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C8D0702-2FAC-8987-9CF5-E9159A797AD5}"/>
              </a:ext>
            </a:extLst>
          </p:cNvPr>
          <p:cNvSpPr/>
          <p:nvPr/>
        </p:nvSpPr>
        <p:spPr>
          <a:xfrm>
            <a:off x="11152003" y="1715621"/>
            <a:ext cx="662473" cy="433369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93D88-2231-0199-74B9-3DC9B8C9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기저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71474-857F-A522-9204-4F5055A8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271600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스택 </a:t>
            </a:r>
            <a:r>
              <a:rPr lang="ko-KR" altLang="en-US" sz="2800" dirty="0" err="1"/>
              <a:t>오버플로우를</a:t>
            </a:r>
            <a:r>
              <a:rPr lang="ko-KR" altLang="en-US" sz="2800" dirty="0"/>
              <a:t> 방지하려면 함수를 재귀적으로 호출하지 않고 </a:t>
            </a:r>
            <a:r>
              <a:rPr lang="ko-KR" altLang="en-US" sz="2800" b="1" dirty="0">
                <a:solidFill>
                  <a:srgbClr val="92D050"/>
                </a:solidFill>
              </a:rPr>
              <a:t>빠져 나오는 조건</a:t>
            </a:r>
            <a:r>
              <a:rPr lang="ko-KR" altLang="en-US" sz="2800" dirty="0"/>
              <a:t>이 있어야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이를 </a:t>
            </a:r>
            <a:r>
              <a:rPr lang="ko-KR" altLang="en-US" sz="2800" b="1" dirty="0">
                <a:solidFill>
                  <a:srgbClr val="92D050"/>
                </a:solidFill>
              </a:rPr>
              <a:t>기저 조건 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6083F-A20F-57E6-26C1-1F9C5609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62" y="3960844"/>
            <a:ext cx="3865469" cy="16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https://www.acmicpc.net/problem/27433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2545D-5BB5-C47A-90F3-C2A4CDB0A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62" y="2941133"/>
            <a:ext cx="2276793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EFA673-AB18-2AC0-766B-A77BF0FC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1" y="3884933"/>
            <a:ext cx="7956835" cy="5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한번 풀어봅시다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391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같이 풀어봅시다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546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107412" cy="392615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반복문</a:t>
            </a:r>
            <a:r>
              <a:rPr lang="ko-KR" altLang="en-US" sz="2800" dirty="0"/>
              <a:t> 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52789-D19C-B8C2-5BDD-0657FC16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33" y="2817736"/>
            <a:ext cx="3464516" cy="151572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75AB04-5000-A027-4A06-2A8EA8541E75}"/>
              </a:ext>
            </a:extLst>
          </p:cNvPr>
          <p:cNvSpPr txBox="1">
            <a:spLocks/>
          </p:cNvSpPr>
          <p:nvPr/>
        </p:nvSpPr>
        <p:spPr>
          <a:xfrm>
            <a:off x="6003545" y="2160016"/>
            <a:ext cx="410741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재귀 정답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D8342B-9B90-177C-DD4D-F58B909E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55" y="2817736"/>
            <a:ext cx="3897782" cy="19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F925-2882-B09C-E356-C1A646B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너무 어려워요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FF11-349E-612E-29C7-9B46585E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재귀 개념은 처음엔 어려운 게 맞습니다</a:t>
            </a:r>
            <a:r>
              <a:rPr lang="en-US" altLang="ko-KR" sz="2800" dirty="0"/>
              <a:t>!</a:t>
            </a:r>
            <a:r>
              <a:rPr lang="en-US" altLang="ko-KR" sz="2000" dirty="0"/>
              <a:t>(</a:t>
            </a:r>
            <a:r>
              <a:rPr lang="ko-KR" altLang="en-US" sz="2000" dirty="0"/>
              <a:t>저도 </a:t>
            </a:r>
            <a:r>
              <a:rPr lang="ko-KR" altLang="en-US" sz="2000" dirty="0" err="1"/>
              <a:t>그랬어요</a:t>
            </a:r>
            <a:r>
              <a:rPr lang="en-US" altLang="ko-KR" sz="2000" dirty="0"/>
              <a:t>..)</a:t>
            </a:r>
            <a:endParaRPr lang="en-US" altLang="ko-KR" sz="2800" dirty="0"/>
          </a:p>
          <a:p>
            <a:r>
              <a:rPr lang="ko-KR" altLang="en-US" sz="2800" dirty="0"/>
              <a:t>재귀 문제를 풀 땐 각각의 함수가 앞 뒤 호출은 무시하고</a:t>
            </a:r>
            <a:br>
              <a:rPr lang="en-US" altLang="ko-KR" sz="2800" dirty="0"/>
            </a:br>
            <a:r>
              <a:rPr lang="ko-KR" altLang="en-US" sz="2800" dirty="0"/>
              <a:t>독립적으로 </a:t>
            </a:r>
            <a:r>
              <a:rPr lang="ko-KR" altLang="en-US" sz="2800" b="1" dirty="0">
                <a:solidFill>
                  <a:srgbClr val="92D050"/>
                </a:solidFill>
              </a:rPr>
              <a:t>자기 할 일만 한다</a:t>
            </a:r>
            <a:r>
              <a:rPr lang="ko-KR" altLang="en-US" sz="2800" dirty="0"/>
              <a:t>고 생각해보세요</a:t>
            </a:r>
            <a:r>
              <a:rPr lang="en-US" altLang="ko-KR" sz="2800" dirty="0"/>
              <a:t>!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함수의 호출을 하나하나 따라가면 더 힘들어요</a:t>
            </a:r>
            <a:r>
              <a:rPr lang="en-US" altLang="ko-KR" sz="2800" dirty="0"/>
              <a:t>!)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86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쉬어가는</a:t>
            </a:r>
            <a:r>
              <a:rPr lang="ko-KR" altLang="en-US" dirty="0"/>
              <a:t>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컴퓨터 공학과에서 프로젝트를 관리하는 방법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Git &amp; </a:t>
            </a:r>
            <a:r>
              <a:rPr lang="en-US" altLang="ko-KR" sz="3200" b="1" dirty="0" err="1">
                <a:solidFill>
                  <a:srgbClr val="92D050"/>
                </a:solidFill>
              </a:rPr>
              <a:t>Github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8427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반복 사용되는 </a:t>
            </a:r>
            <a:r>
              <a:rPr lang="ko-KR" altLang="en-US" sz="2800" b="1" dirty="0">
                <a:solidFill>
                  <a:srgbClr val="92D050"/>
                </a:solidFill>
              </a:rPr>
              <a:t>코드 집합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어떤 코드 집합이 수행하는 한가지 기능이 </a:t>
            </a:r>
            <a:r>
              <a:rPr lang="ko-KR" altLang="en-US" sz="2800" b="1" dirty="0">
                <a:solidFill>
                  <a:srgbClr val="92D050"/>
                </a:solidFill>
              </a:rPr>
              <a:t>반복 사용</a:t>
            </a:r>
            <a:r>
              <a:rPr lang="ko-KR" altLang="en-US" sz="2800" dirty="0"/>
              <a:t>될 때 그 코드 집합에 이름을 붙여 하나의 함수로 만들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97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소스코드를 </a:t>
            </a:r>
            <a:r>
              <a:rPr lang="ko-KR" altLang="en-US" sz="2800" b="1" dirty="0">
                <a:solidFill>
                  <a:srgbClr val="92D050"/>
                </a:solidFill>
              </a:rPr>
              <a:t>버전별로 관리</a:t>
            </a:r>
            <a:r>
              <a:rPr lang="ko-KR" altLang="en-US" sz="2800" dirty="0"/>
              <a:t>할 수 있게 도와주는 프로그램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6796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소스코드는 수시로 바뀌는데 이렇게 복사본을 만들면서 관리할 수 없다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A88E8-8A97-3447-06B7-CB1FFF4F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58" y="3365726"/>
            <a:ext cx="5886788" cy="28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소스코드 파일은 최종 버전 하나만 두고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코드의 </a:t>
            </a:r>
            <a:r>
              <a:rPr lang="ko-KR" altLang="en-US" sz="2800" b="1" dirty="0">
                <a:solidFill>
                  <a:srgbClr val="92D050"/>
                </a:solidFill>
              </a:rPr>
              <a:t>변경 이력</a:t>
            </a:r>
            <a:r>
              <a:rPr lang="ko-KR" altLang="en-US" sz="2800" dirty="0"/>
              <a:t>만 별도로 관리할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3C2BB-04E7-36DE-6363-A5CBE1B1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9" y="3201914"/>
            <a:ext cx="3390931" cy="3200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B6832-7346-860C-D392-CB5C3817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86" y="3335264"/>
            <a:ext cx="5829673" cy="25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5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각각의 변경이력을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 err="1">
                <a:solidFill>
                  <a:srgbClr val="92D050"/>
                </a:solidFill>
              </a:rPr>
              <a:t>커밋</a:t>
            </a:r>
            <a:r>
              <a:rPr lang="en-US" altLang="ko-KR" sz="2000" b="1" dirty="0">
                <a:solidFill>
                  <a:srgbClr val="92D050"/>
                </a:solidFill>
              </a:rPr>
              <a:t>(commit)</a:t>
            </a:r>
            <a:r>
              <a:rPr lang="en-US" altLang="ko-KR" sz="2800" b="1" dirty="0">
                <a:solidFill>
                  <a:srgbClr val="92D050"/>
                </a:solidFill>
              </a:rPr>
              <a:t>’</a:t>
            </a:r>
            <a:r>
              <a:rPr lang="en-US" altLang="ko-KR" sz="2800" dirty="0"/>
              <a:t> 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원할 때는 이전 변경 시점으로 언제든 돌아갈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3C2BB-04E7-36DE-6363-A5CBE1B1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9" y="3201914"/>
            <a:ext cx="3390931" cy="3200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B6832-7346-860C-D392-CB5C3817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86" y="3335264"/>
            <a:ext cx="5829673" cy="25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0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7645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Git</a:t>
            </a:r>
            <a:r>
              <a:rPr lang="ko-KR" altLang="en-US" sz="2800" dirty="0"/>
              <a:t>으로 관리하는 변경 이력은 </a:t>
            </a:r>
            <a:r>
              <a:rPr lang="ko-KR" altLang="en-US" sz="2800" b="1" dirty="0">
                <a:solidFill>
                  <a:srgbClr val="92D050"/>
                </a:solidFill>
              </a:rPr>
              <a:t>내 컴퓨터에 파일로 존재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 변경 이력을 온라인에 공유</a:t>
            </a:r>
            <a:r>
              <a:rPr lang="en-US" altLang="ko-KR" sz="2800" dirty="0"/>
              <a:t>/</a:t>
            </a:r>
            <a:r>
              <a:rPr lang="ko-KR" altLang="en-US" sz="2800" dirty="0"/>
              <a:t>백업하고 싶을 때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92D050"/>
                </a:solidFill>
              </a:rPr>
              <a:t>Github</a:t>
            </a:r>
            <a:r>
              <a:rPr lang="ko-KR" altLang="en-US" sz="2800" dirty="0"/>
              <a:t>를 사용한다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온라인에 똑같은 코드가 공유되므로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함께 프로젝트를 할 때 </a:t>
            </a:r>
            <a:r>
              <a:rPr lang="ko-KR" altLang="en-US" sz="2800" b="1" dirty="0">
                <a:solidFill>
                  <a:srgbClr val="92D050"/>
                </a:solidFill>
              </a:rPr>
              <a:t>협업하는 도구</a:t>
            </a:r>
            <a:r>
              <a:rPr lang="ko-KR" altLang="en-US" sz="2800" dirty="0"/>
              <a:t>로서도 쓸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127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7645" cy="392615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깃허브에는</a:t>
            </a:r>
            <a:r>
              <a:rPr lang="ko-KR" altLang="en-US" sz="2800" dirty="0"/>
              <a:t> 수많은 개발자들이 자신이 진행한 프로젝트 소스 코드를 공유</a:t>
            </a:r>
            <a:r>
              <a:rPr lang="en-US" altLang="ko-KR" sz="2800" dirty="0"/>
              <a:t>/</a:t>
            </a:r>
            <a:r>
              <a:rPr lang="ko-KR" altLang="en-US" sz="2800" dirty="0"/>
              <a:t>저장해둔다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→ 프로그래머에게는 자신의 </a:t>
            </a:r>
            <a:r>
              <a:rPr lang="ko-KR" altLang="en-US" sz="2800" b="1" dirty="0">
                <a:solidFill>
                  <a:srgbClr val="92D050"/>
                </a:solidFill>
              </a:rPr>
              <a:t>포트폴리오</a:t>
            </a:r>
            <a:r>
              <a:rPr lang="ko-KR" altLang="en-US" sz="2800" dirty="0"/>
              <a:t>가 된다</a:t>
            </a:r>
            <a:r>
              <a:rPr lang="en-US" altLang="ko-KR" sz="2800" dirty="0"/>
              <a:t>. </a:t>
            </a:r>
          </a:p>
          <a:p>
            <a:endParaRPr lang="en-US" altLang="ko-KR" sz="2800" dirty="0">
              <a:hlinkClick r:id="rId2"/>
            </a:endParaRPr>
          </a:p>
          <a:p>
            <a:r>
              <a:rPr lang="ko-KR" altLang="en-US" sz="2400" dirty="0"/>
              <a:t>참고로 기초 스터디 강의록은 제 </a:t>
            </a:r>
            <a:r>
              <a:rPr lang="ko-KR" altLang="en-US" sz="2400" dirty="0" err="1"/>
              <a:t>깃허브에도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!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https://github.com/kckc0608/hiarc-2024-1-basic-study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12552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E35C-019B-3F4C-1647-066B6FE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어떻게 공부하나요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B32F-3D18-63DF-5C3F-CFF2695D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764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무료 강의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코딩애플</a:t>
            </a:r>
            <a:r>
              <a:rPr lang="en-US" altLang="ko-KR" sz="2800" dirty="0"/>
              <a:t>, </a:t>
            </a:r>
            <a:r>
              <a:rPr lang="ko-KR" altLang="en-US" sz="2800" dirty="0"/>
              <a:t>얄팍한 코딩사전</a:t>
            </a:r>
            <a:r>
              <a:rPr lang="en-US" altLang="ko-KR" sz="2800" dirty="0"/>
              <a:t>, </a:t>
            </a:r>
            <a:r>
              <a:rPr lang="ko-KR" altLang="en-US" sz="2800" dirty="0">
                <a:hlinkClick r:id="rId2"/>
              </a:rPr>
              <a:t>드림 코딩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공식 문서 </a:t>
            </a:r>
            <a:r>
              <a:rPr lang="en-US" altLang="ko-KR" sz="2800" dirty="0"/>
              <a:t>( </a:t>
            </a:r>
            <a:r>
              <a:rPr lang="en-US" altLang="ko-KR" sz="2800" dirty="0">
                <a:hlinkClick r:id="rId3"/>
              </a:rPr>
              <a:t>https://git-scm.com/docs</a:t>
            </a:r>
            <a:r>
              <a:rPr lang="en-US" altLang="ko-KR" sz="2800" dirty="0"/>
              <a:t> )</a:t>
            </a:r>
          </a:p>
          <a:p>
            <a:r>
              <a:rPr lang="ko-KR" altLang="en-US" sz="2800" dirty="0"/>
              <a:t>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59275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566C-46B1-BDD4-EB3B-05FAAC7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3001-20C1-6192-46E2-71EAA0BD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https://www.acmicpc.net/problem/17478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85799-BB3B-BEB0-5FE9-E2150A70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07" y="2801371"/>
            <a:ext cx="3400900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9363D-FFB8-6EC9-FA0C-F215D1BA8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07" y="3750875"/>
            <a:ext cx="5020376" cy="457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AED6D1-D97F-3B85-54D2-C61C4DF12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607" y="4321133"/>
            <a:ext cx="4534663" cy="18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F925-2882-B09C-E356-C1A646B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FF11-349E-612E-29C7-9B46585E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86306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출력 형식을 보면 아래와 같은 구조가 재귀적으로 반복된다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[</a:t>
            </a:r>
            <a:r>
              <a:rPr lang="ko-KR" altLang="en-US" sz="2800" dirty="0"/>
              <a:t>선비 이야기</a:t>
            </a:r>
            <a:r>
              <a:rPr lang="en-US" altLang="ko-KR" sz="2800" dirty="0"/>
              <a:t>]</a:t>
            </a:r>
            <a:br>
              <a:rPr lang="en-US" altLang="ko-KR" sz="2800" dirty="0"/>
            </a:br>
            <a:r>
              <a:rPr lang="en-US" altLang="ko-KR" sz="2800" dirty="0"/>
              <a:t>1. 	</a:t>
            </a:r>
            <a:r>
              <a:rPr lang="ko-KR" altLang="en-US" sz="2800" dirty="0"/>
              <a:t>재귀가 </a:t>
            </a:r>
            <a:r>
              <a:rPr lang="ko-KR" altLang="en-US" sz="2800" dirty="0" err="1"/>
              <a:t>뭔가요</a:t>
            </a:r>
            <a:r>
              <a:rPr lang="en-US" altLang="ko-KR" sz="2800" dirty="0"/>
              <a:t>? </a:t>
            </a:r>
            <a:r>
              <a:rPr lang="ko-KR" altLang="en-US" sz="2800" dirty="0"/>
              <a:t>→ 옛날에 어떤 선비가 물어봐서</a:t>
            </a:r>
            <a:r>
              <a:rPr lang="en-US" altLang="ko-KR" sz="2800" dirty="0"/>
              <a:t>~</a:t>
            </a:r>
            <a:br>
              <a:rPr lang="en-US" altLang="ko-KR" sz="2800" dirty="0"/>
            </a:br>
            <a:r>
              <a:rPr lang="en-US" altLang="ko-KR" sz="2800" dirty="0"/>
              <a:t>2. 	[</a:t>
            </a:r>
            <a:r>
              <a:rPr lang="ko-KR" altLang="en-US" sz="2800" dirty="0"/>
              <a:t>선비 이야기</a:t>
            </a:r>
            <a:r>
              <a:rPr lang="en-US" altLang="ko-KR" sz="2800" dirty="0"/>
              <a:t>]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3. 	</a:t>
            </a:r>
            <a:r>
              <a:rPr lang="ko-KR" altLang="en-US" sz="2800" dirty="0"/>
              <a:t>라고 답변하였지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1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F925-2882-B09C-E356-C1A646B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FF11-349E-612E-29C7-9B46585E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599694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선비 이야기</a:t>
            </a:r>
            <a:r>
              <a:rPr lang="en-US" altLang="ko-KR" sz="2800" dirty="0"/>
              <a:t>]</a:t>
            </a:r>
            <a:r>
              <a:rPr lang="ko-KR" altLang="en-US" sz="2800" dirty="0"/>
              <a:t>는 현재 호출된 함수가 </a:t>
            </a:r>
            <a:r>
              <a:rPr lang="ko-KR" altLang="en-US" sz="2800" dirty="0" err="1"/>
              <a:t>신경쓸</a:t>
            </a:r>
            <a:r>
              <a:rPr lang="ko-KR" altLang="en-US" sz="2800" dirty="0"/>
              <a:t> 일이 아니다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다음 함수가 알아서 잘 출력할 거라고 </a:t>
            </a:r>
            <a:r>
              <a:rPr lang="ko-KR" altLang="en-US" sz="2800" b="1" dirty="0">
                <a:solidFill>
                  <a:srgbClr val="92D050"/>
                </a:solidFill>
              </a:rPr>
              <a:t>믿고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넘겨주자</a:t>
            </a:r>
            <a:r>
              <a:rPr lang="en-US" altLang="ko-KR" sz="2800" b="1" dirty="0">
                <a:solidFill>
                  <a:srgbClr val="92D050"/>
                </a:solidFill>
              </a:rPr>
              <a:t>!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[</a:t>
            </a:r>
            <a:r>
              <a:rPr lang="ko-KR" altLang="en-US" sz="2800" dirty="0"/>
              <a:t>선비 이야기</a:t>
            </a:r>
            <a:r>
              <a:rPr lang="en-US" altLang="ko-KR" sz="2800" dirty="0"/>
              <a:t>]</a:t>
            </a:r>
            <a:br>
              <a:rPr lang="en-US" altLang="ko-KR" sz="2800" dirty="0"/>
            </a:br>
            <a:r>
              <a:rPr lang="en-US" altLang="ko-KR" sz="2800" dirty="0"/>
              <a:t>1. 	</a:t>
            </a:r>
            <a:r>
              <a:rPr lang="ko-KR" altLang="en-US" sz="2800" dirty="0"/>
              <a:t>재귀가 </a:t>
            </a:r>
            <a:r>
              <a:rPr lang="ko-KR" altLang="en-US" sz="2800" dirty="0" err="1"/>
              <a:t>뭔가요</a:t>
            </a:r>
            <a:r>
              <a:rPr lang="en-US" altLang="ko-KR" sz="2800" dirty="0"/>
              <a:t>? </a:t>
            </a:r>
            <a:r>
              <a:rPr lang="ko-KR" altLang="en-US" sz="2800" dirty="0"/>
              <a:t>옛날에 어떤 선비가 물어봐서</a:t>
            </a:r>
            <a:r>
              <a:rPr lang="en-US" altLang="ko-KR" sz="2800" dirty="0"/>
              <a:t>~</a:t>
            </a:r>
            <a:br>
              <a:rPr lang="en-US" altLang="ko-KR" sz="2800" dirty="0"/>
            </a:br>
            <a:r>
              <a:rPr lang="en-US" altLang="ko-KR" sz="2800" dirty="0"/>
              <a:t>2. 	</a:t>
            </a:r>
            <a:r>
              <a:rPr lang="en-US" altLang="ko-KR" sz="2800" b="1" dirty="0">
                <a:solidFill>
                  <a:srgbClr val="92D050"/>
                </a:solidFill>
              </a:rPr>
              <a:t>[</a:t>
            </a:r>
            <a:r>
              <a:rPr lang="ko-KR" altLang="en-US" sz="2800" b="1" dirty="0">
                <a:solidFill>
                  <a:srgbClr val="92D050"/>
                </a:solidFill>
              </a:rPr>
              <a:t>선비 이야기</a:t>
            </a:r>
            <a:r>
              <a:rPr lang="en-US" altLang="ko-KR" sz="2800" b="1" dirty="0">
                <a:solidFill>
                  <a:srgbClr val="92D050"/>
                </a:solidFill>
              </a:rPr>
              <a:t>]</a:t>
            </a:r>
            <a:r>
              <a:rPr lang="ko-KR" altLang="en-US" sz="2800" b="1" dirty="0">
                <a:solidFill>
                  <a:srgbClr val="92D050"/>
                </a:solidFill>
              </a:rPr>
              <a:t> 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2800" dirty="0"/>
              <a:t>3. 	</a:t>
            </a:r>
            <a:r>
              <a:rPr lang="ko-KR" altLang="en-US" sz="2800" dirty="0"/>
              <a:t>라고 답변하였지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26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69189-79CF-F352-D66D-EB4764ED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7094-9673-1C55-B1D4-665DD8FC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61074-5961-FC0A-4778-7F2403A1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함수이름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 err="1">
                <a:solidFill>
                  <a:srgbClr val="92D050"/>
                </a:solidFill>
              </a:rPr>
              <a:t>인자값</a:t>
            </a:r>
            <a:r>
              <a:rPr lang="en-US" altLang="ko-KR" sz="3200" b="1" dirty="0">
                <a:solidFill>
                  <a:srgbClr val="92D050"/>
                </a:solidFill>
              </a:rPr>
              <a:t>, </a:t>
            </a:r>
            <a:r>
              <a:rPr lang="ko-KR" altLang="en-US" sz="3200" b="1" dirty="0" err="1">
                <a:solidFill>
                  <a:srgbClr val="92D050"/>
                </a:solidFill>
              </a:rPr>
              <a:t>인자값</a:t>
            </a:r>
            <a:r>
              <a:rPr lang="en-US" altLang="ko-KR" sz="3200" b="1" dirty="0">
                <a:solidFill>
                  <a:srgbClr val="92D050"/>
                </a:solidFill>
              </a:rPr>
              <a:t>, …)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CA5B6-E4B1-5521-DC7D-10048F2E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36" y="2900288"/>
            <a:ext cx="4750492" cy="13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566C-46B1-BDD4-EB3B-05FAAC7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AED6D1-D97F-3B85-54D2-C61C4DF1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92" y="2389696"/>
            <a:ext cx="9617658" cy="4012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D463F-0A62-E765-6770-655480361AD2}"/>
              </a:ext>
            </a:extLst>
          </p:cNvPr>
          <p:cNvSpPr/>
          <p:nvPr/>
        </p:nvSpPr>
        <p:spPr>
          <a:xfrm>
            <a:off x="1931437" y="2789853"/>
            <a:ext cx="9142963" cy="108235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7B4BD-05ED-6CDA-8A00-5ECC05E943D2}"/>
              </a:ext>
            </a:extLst>
          </p:cNvPr>
          <p:cNvSpPr/>
          <p:nvPr/>
        </p:nvSpPr>
        <p:spPr>
          <a:xfrm>
            <a:off x="1931437" y="3872204"/>
            <a:ext cx="9142963" cy="108235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CCEA-DD5A-9F10-B3DA-94513EA848F0}"/>
              </a:ext>
            </a:extLst>
          </p:cNvPr>
          <p:cNvSpPr/>
          <p:nvPr/>
        </p:nvSpPr>
        <p:spPr>
          <a:xfrm>
            <a:off x="1931437" y="4954555"/>
            <a:ext cx="9142962" cy="80243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9B0FF-7485-46D8-720D-CB23C43D9250}"/>
              </a:ext>
            </a:extLst>
          </p:cNvPr>
          <p:cNvSpPr/>
          <p:nvPr/>
        </p:nvSpPr>
        <p:spPr>
          <a:xfrm>
            <a:off x="1931436" y="5747877"/>
            <a:ext cx="9142963" cy="2890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7A5EC-CA18-42C7-D916-3350DE516F05}"/>
              </a:ext>
            </a:extLst>
          </p:cNvPr>
          <p:cNvSpPr/>
          <p:nvPr/>
        </p:nvSpPr>
        <p:spPr>
          <a:xfrm>
            <a:off x="1931436" y="6018465"/>
            <a:ext cx="9142963" cy="28902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38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566C-46B1-BDD4-EB3B-05FAAC7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AED6D1-D97F-3B85-54D2-C61C4DF1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92" y="2389696"/>
            <a:ext cx="9617658" cy="4012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D463F-0A62-E765-6770-655480361AD2}"/>
              </a:ext>
            </a:extLst>
          </p:cNvPr>
          <p:cNvSpPr/>
          <p:nvPr/>
        </p:nvSpPr>
        <p:spPr>
          <a:xfrm>
            <a:off x="1931437" y="2789853"/>
            <a:ext cx="9142963" cy="108235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7B4BD-05ED-6CDA-8A00-5ECC05E943D2}"/>
              </a:ext>
            </a:extLst>
          </p:cNvPr>
          <p:cNvSpPr/>
          <p:nvPr/>
        </p:nvSpPr>
        <p:spPr>
          <a:xfrm>
            <a:off x="1931437" y="3872204"/>
            <a:ext cx="9142963" cy="108235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CCEA-DD5A-9F10-B3DA-94513EA848F0}"/>
              </a:ext>
            </a:extLst>
          </p:cNvPr>
          <p:cNvSpPr/>
          <p:nvPr/>
        </p:nvSpPr>
        <p:spPr>
          <a:xfrm>
            <a:off x="1931437" y="4954555"/>
            <a:ext cx="9142962" cy="80243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9B0FF-7485-46D8-720D-CB23C43D9250}"/>
              </a:ext>
            </a:extLst>
          </p:cNvPr>
          <p:cNvSpPr/>
          <p:nvPr/>
        </p:nvSpPr>
        <p:spPr>
          <a:xfrm>
            <a:off x="1931436" y="5747877"/>
            <a:ext cx="9142963" cy="2890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7A5EC-CA18-42C7-D916-3350DE516F05}"/>
              </a:ext>
            </a:extLst>
          </p:cNvPr>
          <p:cNvSpPr/>
          <p:nvPr/>
        </p:nvSpPr>
        <p:spPr>
          <a:xfrm>
            <a:off x="1931436" y="6018465"/>
            <a:ext cx="9142963" cy="28902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7EC901-AE18-91EB-6AC0-0955F8BCE8C3}"/>
              </a:ext>
            </a:extLst>
          </p:cNvPr>
          <p:cNvSpPr/>
          <p:nvPr/>
        </p:nvSpPr>
        <p:spPr>
          <a:xfrm>
            <a:off x="1931436" y="3881454"/>
            <a:ext cx="9142963" cy="21647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선비 이야기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13E4C3-5526-0961-A03D-9A647C851EE3}"/>
              </a:ext>
            </a:extLst>
          </p:cNvPr>
          <p:cNvSpPr/>
          <p:nvPr/>
        </p:nvSpPr>
        <p:spPr>
          <a:xfrm>
            <a:off x="1931435" y="2491288"/>
            <a:ext cx="9142962" cy="298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코드가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566C-46B1-BDD4-EB3B-05FAAC7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AED6D1-D97F-3B85-54D2-C61C4DF1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92" y="2389696"/>
            <a:ext cx="9617658" cy="4012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D463F-0A62-E765-6770-655480361AD2}"/>
              </a:ext>
            </a:extLst>
          </p:cNvPr>
          <p:cNvSpPr/>
          <p:nvPr/>
        </p:nvSpPr>
        <p:spPr>
          <a:xfrm>
            <a:off x="1931437" y="2789853"/>
            <a:ext cx="9142963" cy="108235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7B4BD-05ED-6CDA-8A00-5ECC05E943D2}"/>
              </a:ext>
            </a:extLst>
          </p:cNvPr>
          <p:cNvSpPr/>
          <p:nvPr/>
        </p:nvSpPr>
        <p:spPr>
          <a:xfrm>
            <a:off x="1931437" y="3872204"/>
            <a:ext cx="9142963" cy="108235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CCEA-DD5A-9F10-B3DA-94513EA848F0}"/>
              </a:ext>
            </a:extLst>
          </p:cNvPr>
          <p:cNvSpPr/>
          <p:nvPr/>
        </p:nvSpPr>
        <p:spPr>
          <a:xfrm>
            <a:off x="1931437" y="4954555"/>
            <a:ext cx="9142962" cy="80243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9B0FF-7485-46D8-720D-CB23C43D9250}"/>
              </a:ext>
            </a:extLst>
          </p:cNvPr>
          <p:cNvSpPr/>
          <p:nvPr/>
        </p:nvSpPr>
        <p:spPr>
          <a:xfrm>
            <a:off x="1931436" y="5747877"/>
            <a:ext cx="9142963" cy="2890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7A5EC-CA18-42C7-D916-3350DE516F05}"/>
              </a:ext>
            </a:extLst>
          </p:cNvPr>
          <p:cNvSpPr/>
          <p:nvPr/>
        </p:nvSpPr>
        <p:spPr>
          <a:xfrm>
            <a:off x="1931436" y="6018465"/>
            <a:ext cx="9142963" cy="28902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EC901-AE18-91EB-6AC0-0955F8BCE8C3}"/>
              </a:ext>
            </a:extLst>
          </p:cNvPr>
          <p:cNvSpPr/>
          <p:nvPr/>
        </p:nvSpPr>
        <p:spPr>
          <a:xfrm>
            <a:off x="1931435" y="4962047"/>
            <a:ext cx="9142962" cy="7856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선비 이야기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7E34E-45A6-D108-58A1-BDAF0ADE60F8}"/>
              </a:ext>
            </a:extLst>
          </p:cNvPr>
          <p:cNvSpPr/>
          <p:nvPr/>
        </p:nvSpPr>
        <p:spPr>
          <a:xfrm>
            <a:off x="1931435" y="2464729"/>
            <a:ext cx="9142962" cy="14242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AA108-8A34-BB72-FEBF-F81D31910A01}"/>
              </a:ext>
            </a:extLst>
          </p:cNvPr>
          <p:cNvSpPr/>
          <p:nvPr/>
        </p:nvSpPr>
        <p:spPr>
          <a:xfrm>
            <a:off x="1931435" y="6018465"/>
            <a:ext cx="9142962" cy="298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D0FC8-8E83-4BF1-4722-4F1E2D1F75B9}"/>
              </a:ext>
            </a:extLst>
          </p:cNvPr>
          <p:cNvSpPr/>
          <p:nvPr/>
        </p:nvSpPr>
        <p:spPr>
          <a:xfrm>
            <a:off x="1931434" y="3881454"/>
            <a:ext cx="9142963" cy="21647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선비 이야기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52738E-D55C-EF7E-CADB-98A9BBA52164}"/>
              </a:ext>
            </a:extLst>
          </p:cNvPr>
          <p:cNvSpPr/>
          <p:nvPr/>
        </p:nvSpPr>
        <p:spPr>
          <a:xfrm>
            <a:off x="1931435" y="2491288"/>
            <a:ext cx="9142962" cy="298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코드가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 animBg="1"/>
      <p:bldP spid="3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566C-46B1-BDD4-EB3B-05FAAC7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AED6D1-D97F-3B85-54D2-C61C4DF1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92" y="2389696"/>
            <a:ext cx="9617658" cy="4012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D463F-0A62-E765-6770-655480361AD2}"/>
              </a:ext>
            </a:extLst>
          </p:cNvPr>
          <p:cNvSpPr/>
          <p:nvPr/>
        </p:nvSpPr>
        <p:spPr>
          <a:xfrm>
            <a:off x="1931437" y="2789853"/>
            <a:ext cx="9142963" cy="108235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7B4BD-05ED-6CDA-8A00-5ECC05E943D2}"/>
              </a:ext>
            </a:extLst>
          </p:cNvPr>
          <p:cNvSpPr/>
          <p:nvPr/>
        </p:nvSpPr>
        <p:spPr>
          <a:xfrm>
            <a:off x="1931437" y="3872204"/>
            <a:ext cx="9142963" cy="108235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CCEA-DD5A-9F10-B3DA-94513EA848F0}"/>
              </a:ext>
            </a:extLst>
          </p:cNvPr>
          <p:cNvSpPr/>
          <p:nvPr/>
        </p:nvSpPr>
        <p:spPr>
          <a:xfrm>
            <a:off x="1931437" y="4954555"/>
            <a:ext cx="9142962" cy="80243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9B0FF-7485-46D8-720D-CB23C43D9250}"/>
              </a:ext>
            </a:extLst>
          </p:cNvPr>
          <p:cNvSpPr/>
          <p:nvPr/>
        </p:nvSpPr>
        <p:spPr>
          <a:xfrm>
            <a:off x="1931436" y="5747877"/>
            <a:ext cx="9142963" cy="2890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7A5EC-CA18-42C7-D916-3350DE516F05}"/>
              </a:ext>
            </a:extLst>
          </p:cNvPr>
          <p:cNvSpPr/>
          <p:nvPr/>
        </p:nvSpPr>
        <p:spPr>
          <a:xfrm>
            <a:off x="1931436" y="6018465"/>
            <a:ext cx="9142963" cy="28902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7E34E-45A6-D108-58A1-BDAF0ADE60F8}"/>
              </a:ext>
            </a:extLst>
          </p:cNvPr>
          <p:cNvSpPr/>
          <p:nvPr/>
        </p:nvSpPr>
        <p:spPr>
          <a:xfrm>
            <a:off x="1931435" y="2464728"/>
            <a:ext cx="9142962" cy="24803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AA108-8A34-BB72-FEBF-F81D31910A01}"/>
              </a:ext>
            </a:extLst>
          </p:cNvPr>
          <p:cNvSpPr/>
          <p:nvPr/>
        </p:nvSpPr>
        <p:spPr>
          <a:xfrm>
            <a:off x="1931435" y="5766430"/>
            <a:ext cx="9142962" cy="5505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B105E-B073-37A3-6113-B356FB85F0CC}"/>
              </a:ext>
            </a:extLst>
          </p:cNvPr>
          <p:cNvSpPr/>
          <p:nvPr/>
        </p:nvSpPr>
        <p:spPr>
          <a:xfrm>
            <a:off x="1931437" y="4954555"/>
            <a:ext cx="9142962" cy="80243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63254A-72C2-ACA3-C7C3-5755C0059678}"/>
              </a:ext>
            </a:extLst>
          </p:cNvPr>
          <p:cNvSpPr/>
          <p:nvPr/>
        </p:nvSpPr>
        <p:spPr>
          <a:xfrm>
            <a:off x="1931435" y="4962047"/>
            <a:ext cx="9142962" cy="7856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선비 이야기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5165B-5B8A-28ED-1DCD-9C3A2B2F9701}"/>
              </a:ext>
            </a:extLst>
          </p:cNvPr>
          <p:cNvSpPr/>
          <p:nvPr/>
        </p:nvSpPr>
        <p:spPr>
          <a:xfrm>
            <a:off x="1931435" y="2447796"/>
            <a:ext cx="9142962" cy="14242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626C72-B428-6A99-7C85-0D9A83C1D177}"/>
              </a:ext>
            </a:extLst>
          </p:cNvPr>
          <p:cNvSpPr/>
          <p:nvPr/>
        </p:nvSpPr>
        <p:spPr>
          <a:xfrm>
            <a:off x="1931433" y="6037019"/>
            <a:ext cx="9142962" cy="298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이전 함수가 할 일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신경 </a:t>
            </a:r>
            <a:r>
              <a:rPr lang="en-US" altLang="ko-K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같이 풀어봅시다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003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ED94E-7174-0BCB-F3BA-5F3999F7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78" y="2722951"/>
            <a:ext cx="9486690" cy="36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6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5113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Q.</a:t>
            </a:r>
            <a:r>
              <a:rPr lang="ko-KR" altLang="en-US" sz="2800" dirty="0"/>
              <a:t> 변수 </a:t>
            </a:r>
            <a:r>
              <a:rPr lang="en-US" altLang="ko-KR" sz="2800" dirty="0"/>
              <a:t>n</a:t>
            </a:r>
            <a:r>
              <a:rPr lang="ko-KR" altLang="en-US" sz="2800" dirty="0"/>
              <a:t>은 함수 밖에서 선언했는데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어떻게 함수 안에서도 사용할 수 있나요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en-US" altLang="ko-KR" sz="2800" dirty="0"/>
              <a:t>A.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파이썬은</a:t>
            </a:r>
            <a:r>
              <a:rPr lang="ko-KR" altLang="en-US" sz="2800" dirty="0"/>
              <a:t> 변수를 찾을 때 함수 안에 없는 변수는 알아서 함수 밖에서 찾아냅니다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802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51137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블록 단위</a:t>
            </a:r>
            <a:r>
              <a:rPr lang="en-US" altLang="ko-KR" sz="2800" b="1" dirty="0">
                <a:solidFill>
                  <a:srgbClr val="92D050"/>
                </a:solidFill>
              </a:rPr>
              <a:t>(</a:t>
            </a:r>
            <a:r>
              <a:rPr lang="ko-KR" altLang="en-US" sz="2800" b="1" dirty="0">
                <a:solidFill>
                  <a:srgbClr val="92D050"/>
                </a:solidFill>
              </a:rPr>
              <a:t>들여 쓰기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  <a:r>
              <a:rPr lang="ko-KR" altLang="en-US" sz="2800" dirty="0"/>
              <a:t>로 변수 범위를 구분한다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6CF4C4-4C99-9400-9380-001DB33B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72" y="2857357"/>
            <a:ext cx="2324228" cy="25905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35828-74FE-B569-CB12-B4EEF4C2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70" y="3705082"/>
            <a:ext cx="909680" cy="7652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C1733-17E8-F1ED-F527-5E5DCC3C2568}"/>
              </a:ext>
            </a:extLst>
          </p:cNvPr>
          <p:cNvSpPr/>
          <p:nvPr/>
        </p:nvSpPr>
        <p:spPr>
          <a:xfrm>
            <a:off x="1904873" y="2857357"/>
            <a:ext cx="2324228" cy="39902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43B47C-AAAA-8AA3-8B72-37EA7259F40D}"/>
              </a:ext>
            </a:extLst>
          </p:cNvPr>
          <p:cNvSpPr/>
          <p:nvPr/>
        </p:nvSpPr>
        <p:spPr>
          <a:xfrm>
            <a:off x="1931437" y="3871903"/>
            <a:ext cx="2297663" cy="598464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737892-F9DE-9EC4-2198-212ADBF77DD3}"/>
              </a:ext>
            </a:extLst>
          </p:cNvPr>
          <p:cNvSpPr/>
          <p:nvPr/>
        </p:nvSpPr>
        <p:spPr>
          <a:xfrm>
            <a:off x="1931437" y="5122506"/>
            <a:ext cx="2297663" cy="31724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18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992" cy="45113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자신의 범위에 변수가 없다면 바깥 범위에서 변수를 찾는다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27E53-9042-99F0-7A6F-E0B7E82C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2" y="3037574"/>
            <a:ext cx="2335189" cy="2262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513E58-E8F3-74D4-B35D-E3B2AA54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2" y="3741576"/>
            <a:ext cx="837146" cy="8082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26ADB-AAE1-1EAD-901F-EE6015DE5C68}"/>
              </a:ext>
            </a:extLst>
          </p:cNvPr>
          <p:cNvSpPr/>
          <p:nvPr/>
        </p:nvSpPr>
        <p:spPr>
          <a:xfrm>
            <a:off x="1992033" y="3037574"/>
            <a:ext cx="2324228" cy="39902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E6EB17-212F-028C-E084-018BA3670D60}"/>
              </a:ext>
            </a:extLst>
          </p:cNvPr>
          <p:cNvSpPr/>
          <p:nvPr/>
        </p:nvSpPr>
        <p:spPr>
          <a:xfrm>
            <a:off x="1992033" y="4043726"/>
            <a:ext cx="2324228" cy="32446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B03B3-2F33-7C9A-007F-ECB23464B709}"/>
              </a:ext>
            </a:extLst>
          </p:cNvPr>
          <p:cNvSpPr/>
          <p:nvPr/>
        </p:nvSpPr>
        <p:spPr>
          <a:xfrm>
            <a:off x="1992033" y="4982547"/>
            <a:ext cx="2324228" cy="32446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52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5113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변수 값을 읽기만 하거나 </a:t>
            </a:r>
            <a:r>
              <a:rPr lang="en-US" altLang="ko-KR" sz="2000" dirty="0"/>
              <a:t>(</a:t>
            </a:r>
            <a:r>
              <a:rPr lang="ko-KR" altLang="en-US" sz="2000" dirty="0"/>
              <a:t>바깥 변수에 접근</a:t>
            </a:r>
            <a:r>
              <a:rPr lang="en-US" altLang="ko-KR" sz="2000" dirty="0"/>
              <a:t>)</a:t>
            </a:r>
            <a:br>
              <a:rPr lang="en-US" altLang="ko-KR" sz="2800" dirty="0"/>
            </a:br>
            <a:r>
              <a:rPr lang="ko-KR" altLang="en-US" sz="2800" dirty="0"/>
              <a:t>쓰기만 할 때는 </a:t>
            </a:r>
            <a:r>
              <a:rPr lang="en-US" altLang="ko-KR" sz="2000" dirty="0"/>
              <a:t>(</a:t>
            </a:r>
            <a:r>
              <a:rPr lang="ko-KR" altLang="en-US" sz="2000" dirty="0"/>
              <a:t>현재 범위에 변수 생성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800" dirty="0"/>
              <a:t>문제가 없으나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b="1" dirty="0">
                <a:solidFill>
                  <a:srgbClr val="92D050"/>
                </a:solidFill>
              </a:rPr>
              <a:t>변수를 읽기도 하고 쓰기도 할 때는 주의</a:t>
            </a:r>
            <a:r>
              <a:rPr lang="ko-KR" altLang="en-US" sz="2800" dirty="0"/>
              <a:t>해야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A78E2-ED0F-4B1E-9374-21129F30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19" y="3762425"/>
            <a:ext cx="2434461" cy="2457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658E0B-0F3A-18EE-35BE-3D2B6736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35" y="4473959"/>
            <a:ext cx="5410635" cy="10341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54D33-9C07-F52F-C3AF-A4C538D57061}"/>
              </a:ext>
            </a:extLst>
          </p:cNvPr>
          <p:cNvSpPr/>
          <p:nvPr/>
        </p:nvSpPr>
        <p:spPr>
          <a:xfrm>
            <a:off x="1978919" y="3762425"/>
            <a:ext cx="2434461" cy="39902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817DBA-4660-DBAF-DA98-E196498E2A36}"/>
              </a:ext>
            </a:extLst>
          </p:cNvPr>
          <p:cNvSpPr/>
          <p:nvPr/>
        </p:nvSpPr>
        <p:spPr>
          <a:xfrm>
            <a:off x="1978919" y="5896947"/>
            <a:ext cx="2434461" cy="32269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13AB54-87B9-65E0-8186-EAFB110A68C4}"/>
              </a:ext>
            </a:extLst>
          </p:cNvPr>
          <p:cNvSpPr/>
          <p:nvPr/>
        </p:nvSpPr>
        <p:spPr>
          <a:xfrm>
            <a:off x="3470988" y="4706509"/>
            <a:ext cx="942392" cy="32269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A7328-0DF3-99F6-0F65-5D245141CCC1}"/>
              </a:ext>
            </a:extLst>
          </p:cNvPr>
          <p:cNvSpPr/>
          <p:nvPr/>
        </p:nvSpPr>
        <p:spPr>
          <a:xfrm>
            <a:off x="2397966" y="4706509"/>
            <a:ext cx="1073021" cy="32269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E28ADBC4-9E4E-9A18-1453-7F52EFD0155C}"/>
              </a:ext>
            </a:extLst>
          </p:cNvPr>
          <p:cNvSpPr/>
          <p:nvPr/>
        </p:nvSpPr>
        <p:spPr>
          <a:xfrm>
            <a:off x="3284375" y="4544083"/>
            <a:ext cx="373224" cy="367773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93CA-0A2B-DC87-3A59-C635F23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E5E2-428E-3AAF-D2B9-231AACE9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908090"/>
            <a:ext cx="9486690" cy="4184800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>
                <a:solidFill>
                  <a:srgbClr val="92D050"/>
                </a:solidFill>
              </a:rPr>
              <a:t>def </a:t>
            </a:r>
            <a:r>
              <a:rPr lang="ko-KR" altLang="en-US" sz="2800" dirty="0"/>
              <a:t>키워드를 사용한다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함수 내부 코드는 같은 들여쓰기를 유지한다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함수를 빠져 나올 때</a:t>
            </a:r>
            <a:r>
              <a:rPr lang="en-US" altLang="ko-KR" sz="2800" dirty="0"/>
              <a:t>,</a:t>
            </a:r>
            <a:r>
              <a:rPr lang="ko-KR" altLang="en-US" sz="2800" dirty="0"/>
              <a:t> 값을 돌려줄 때는 </a:t>
            </a:r>
            <a:r>
              <a:rPr lang="en-US" altLang="ko-KR" sz="2800" b="1" dirty="0">
                <a:solidFill>
                  <a:srgbClr val="92D050"/>
                </a:solidFill>
              </a:rPr>
              <a:t>return</a:t>
            </a:r>
            <a:r>
              <a:rPr lang="ko-KR" altLang="en-US" sz="2800" dirty="0"/>
              <a:t>을 사용한다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78BE7C-D04F-C1FA-69BF-A0B109FC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46" y="2154417"/>
            <a:ext cx="4956814" cy="15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511372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92D050"/>
                </a:solidFill>
              </a:rPr>
              <a:t>global</a:t>
            </a:r>
            <a:r>
              <a:rPr lang="en-US" altLang="ko-KR" sz="2800" dirty="0"/>
              <a:t> </a:t>
            </a:r>
            <a:r>
              <a:rPr lang="ko-KR" altLang="en-US" sz="2800" dirty="0"/>
              <a:t>키워드를 사용하면 문제를 해결할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DAB54-9C83-76EA-870C-D0653F33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38" y="2960383"/>
            <a:ext cx="2425570" cy="2574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BFCA5E-8166-880F-20A6-F09AC8C9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25" y="3689931"/>
            <a:ext cx="815503" cy="7858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27FE2-2379-5C6A-EAD1-5741805DCA41}"/>
              </a:ext>
            </a:extLst>
          </p:cNvPr>
          <p:cNvSpPr/>
          <p:nvPr/>
        </p:nvSpPr>
        <p:spPr>
          <a:xfrm>
            <a:off x="1974738" y="2960383"/>
            <a:ext cx="2425570" cy="39902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82755-81B3-B62B-5B56-69AE5BADE07E}"/>
              </a:ext>
            </a:extLst>
          </p:cNvPr>
          <p:cNvSpPr/>
          <p:nvPr/>
        </p:nvSpPr>
        <p:spPr>
          <a:xfrm>
            <a:off x="1974738" y="3848610"/>
            <a:ext cx="2425570" cy="88201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30D6D-8581-2580-3C13-680BF948DF00}"/>
              </a:ext>
            </a:extLst>
          </p:cNvPr>
          <p:cNvSpPr/>
          <p:nvPr/>
        </p:nvSpPr>
        <p:spPr>
          <a:xfrm>
            <a:off x="1974738" y="5219820"/>
            <a:ext cx="2425570" cy="33592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90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D46-BAEB-C931-BEB5-637019C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이해가 안돼요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16B3-740D-400C-0599-16955E3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5113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변수 </a:t>
            </a:r>
            <a:r>
              <a:rPr lang="ko-KR" altLang="en-US" sz="2800" dirty="0" err="1"/>
              <a:t>스코프는</a:t>
            </a:r>
            <a:r>
              <a:rPr lang="ko-KR" altLang="en-US" sz="2800" dirty="0"/>
              <a:t> 처음엔 헷갈리는 개념이 맞습니다</a:t>
            </a:r>
            <a:r>
              <a:rPr lang="en-US" altLang="ko-KR" sz="2800" dirty="0"/>
              <a:t>!</a:t>
            </a:r>
          </a:p>
          <a:p>
            <a:r>
              <a:rPr lang="ko-KR" altLang="en-US" sz="2800" dirty="0"/>
              <a:t>헷갈리면 </a:t>
            </a:r>
            <a:r>
              <a:rPr lang="ko-KR" altLang="en-US" sz="2800" b="1" dirty="0">
                <a:solidFill>
                  <a:srgbClr val="92D050"/>
                </a:solidFill>
              </a:rPr>
              <a:t>매개변수</a:t>
            </a:r>
            <a:r>
              <a:rPr lang="ko-KR" altLang="en-US" sz="2800" dirty="0"/>
              <a:t>를 통해서 바깥 변수의 값을 읽고</a:t>
            </a:r>
            <a:r>
              <a:rPr lang="en-US" altLang="ko-KR" sz="2800" dirty="0"/>
              <a:t>, </a:t>
            </a:r>
            <a:r>
              <a:rPr lang="en-US" altLang="ko-KR" sz="2800" b="1" dirty="0">
                <a:solidFill>
                  <a:srgbClr val="92D050"/>
                </a:solidFill>
              </a:rPr>
              <a:t>return</a:t>
            </a:r>
            <a:r>
              <a:rPr lang="ko-KR" altLang="en-US" sz="2800" dirty="0"/>
              <a:t>을 통해서 바깥 변수에 값을 쓰면 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95370-61AA-6587-FEFA-22FB3F5A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9" y="3822151"/>
            <a:ext cx="2425570" cy="25452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27FE2-2379-5C6A-EAD1-5741805DCA41}"/>
              </a:ext>
            </a:extLst>
          </p:cNvPr>
          <p:cNvSpPr/>
          <p:nvPr/>
        </p:nvSpPr>
        <p:spPr>
          <a:xfrm>
            <a:off x="1888909" y="3822151"/>
            <a:ext cx="2425570" cy="39902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314B1-AD68-94ED-56D5-B8D247BFAA24}"/>
              </a:ext>
            </a:extLst>
          </p:cNvPr>
          <p:cNvSpPr/>
          <p:nvPr/>
        </p:nvSpPr>
        <p:spPr>
          <a:xfrm>
            <a:off x="1888909" y="5551714"/>
            <a:ext cx="2425570" cy="815654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28F06-D6F4-EB55-6001-8C372B3FA743}"/>
              </a:ext>
            </a:extLst>
          </p:cNvPr>
          <p:cNvSpPr/>
          <p:nvPr/>
        </p:nvSpPr>
        <p:spPr>
          <a:xfrm>
            <a:off x="1888909" y="4415702"/>
            <a:ext cx="2425570" cy="91207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B0CDFF-7AA7-7634-263A-DC3BDB99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5" y="4383045"/>
            <a:ext cx="1100784" cy="9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8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Limit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스택 </a:t>
            </a:r>
            <a:r>
              <a:rPr lang="ko-KR" altLang="en-US" sz="2800" dirty="0" err="1"/>
              <a:t>오버플로우를</a:t>
            </a:r>
            <a:r>
              <a:rPr lang="ko-KR" altLang="en-US" sz="2800" dirty="0"/>
              <a:t> 방지하기 위해</a:t>
            </a:r>
            <a:br>
              <a:rPr lang="en-US" altLang="ko-KR" sz="2800" dirty="0"/>
            </a:br>
            <a:r>
              <a:rPr lang="ko-KR" altLang="en-US" sz="2800" dirty="0"/>
              <a:t>함수의 </a:t>
            </a:r>
            <a:r>
              <a:rPr lang="ko-KR" altLang="en-US" sz="2800" b="1" dirty="0">
                <a:solidFill>
                  <a:srgbClr val="92D050"/>
                </a:solidFill>
              </a:rPr>
              <a:t>재귀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호출 횟수를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제한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제한 횟수의 기본 </a:t>
            </a:r>
            <a:r>
              <a:rPr lang="ko-KR" altLang="en-US" sz="2000" dirty="0" err="1"/>
              <a:t>설정값은</a:t>
            </a:r>
            <a:r>
              <a:rPr lang="ko-KR" altLang="en-US" sz="2000" dirty="0"/>
              <a:t> 버전마다</a:t>
            </a:r>
            <a:r>
              <a:rPr lang="en-US" altLang="ko-KR" sz="2000" dirty="0"/>
              <a:t>, ide</a:t>
            </a:r>
            <a:r>
              <a:rPr lang="ko-KR" altLang="en-US" sz="2000" dirty="0"/>
              <a:t>마다 다를 수 있다</a:t>
            </a:r>
            <a:r>
              <a:rPr lang="en-US" altLang="ko-KR" sz="2000" dirty="0"/>
              <a:t>.)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CF8A5-5D79-7168-F645-7CEC8948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16" y="3989611"/>
            <a:ext cx="3780674" cy="1030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171114-3BB5-75DA-8F03-DBB0BF7D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4" y="3989610"/>
            <a:ext cx="4138698" cy="7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Limit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알고리즘 문제를 풀 때는 </a:t>
            </a:r>
            <a:r>
              <a:rPr lang="ko-KR" altLang="en-US" sz="2800" dirty="0" err="1"/>
              <a:t>입력값이</a:t>
            </a:r>
            <a:r>
              <a:rPr lang="ko-KR" altLang="en-US" sz="2800" dirty="0"/>
              <a:t> 커지면 </a:t>
            </a:r>
            <a:r>
              <a:rPr lang="en-US" altLang="ko-KR" sz="2800" dirty="0"/>
              <a:t>1000</a:t>
            </a:r>
            <a:r>
              <a:rPr lang="ko-KR" altLang="en-US" sz="2800" dirty="0"/>
              <a:t>번은 간단히 넘기기 때문에</a:t>
            </a:r>
            <a:r>
              <a:rPr lang="en-US" altLang="ko-KR" sz="2800" dirty="0"/>
              <a:t>, </a:t>
            </a:r>
            <a:r>
              <a:rPr lang="ko-KR" altLang="en-US" sz="2800" dirty="0"/>
              <a:t>제한을 임의로 늘려주어야 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sys</a:t>
            </a:r>
            <a:r>
              <a:rPr lang="ko-KR" altLang="en-US" sz="2800" dirty="0"/>
              <a:t>모듈에 있는 </a:t>
            </a:r>
            <a:r>
              <a:rPr lang="en-US" altLang="ko-KR" sz="2800" b="1" dirty="0">
                <a:solidFill>
                  <a:srgbClr val="92D050"/>
                </a:solidFill>
              </a:rPr>
              <a:t>set recursion limit() </a:t>
            </a:r>
            <a:r>
              <a:rPr lang="ko-KR" altLang="en-US" sz="2800" b="1" dirty="0">
                <a:solidFill>
                  <a:srgbClr val="92D050"/>
                </a:solidFill>
              </a:rPr>
              <a:t>메서드를 이용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77C6C7-1F82-8822-3F2E-3896E762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2" y="4105270"/>
            <a:ext cx="4704380" cy="6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DEA-FB7E-AE88-6E86-5A9881E6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Limit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5F5A4B-77FF-7A16-C12D-A3CFA17B8365}"/>
              </a:ext>
            </a:extLst>
          </p:cNvPr>
          <p:cNvSpPr txBox="1">
            <a:spLocks/>
          </p:cNvSpPr>
          <p:nvPr/>
        </p:nvSpPr>
        <p:spPr>
          <a:xfrm>
            <a:off x="1587710" y="2255460"/>
            <a:ext cx="9486690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제한을 크게 잡으면 그만큼 메모리를 많이 사용하게 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보통 </a:t>
            </a:r>
            <a:r>
              <a:rPr lang="en-US" altLang="ko-KR" sz="2800" b="1" dirty="0">
                <a:solidFill>
                  <a:srgbClr val="92D050"/>
                </a:solidFill>
              </a:rPr>
              <a:t>100</a:t>
            </a:r>
            <a:r>
              <a:rPr lang="ko-KR" altLang="en-US" sz="2800" b="1" dirty="0">
                <a:solidFill>
                  <a:srgbClr val="92D050"/>
                </a:solidFill>
              </a:rPr>
              <a:t>만 정도로 설정</a:t>
            </a:r>
            <a:r>
              <a:rPr lang="ko-KR" altLang="en-US" sz="2800" dirty="0"/>
              <a:t>하면 적절하다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혹시 </a:t>
            </a:r>
            <a:r>
              <a:rPr lang="ko-KR" altLang="en-US" sz="2000" b="1" dirty="0">
                <a:solidFill>
                  <a:srgbClr val="FFC000"/>
                </a:solidFill>
              </a:rPr>
              <a:t>메모리 초과</a:t>
            </a:r>
            <a:r>
              <a:rPr lang="ko-KR" altLang="en-US" sz="2000" dirty="0"/>
              <a:t>가 발생하면 </a:t>
            </a:r>
            <a:r>
              <a:rPr lang="en-US" altLang="ko-KR" sz="2000" dirty="0"/>
              <a:t>10</a:t>
            </a:r>
            <a:r>
              <a:rPr lang="ko-KR" altLang="en-US" sz="2000" dirty="0"/>
              <a:t>만 정도로 낮춰보자</a:t>
            </a:r>
            <a:r>
              <a:rPr lang="en-US" altLang="ko-KR" sz="2000" dirty="0"/>
              <a:t>.)</a:t>
            </a:r>
          </a:p>
          <a:p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/>
              <a:t>이 설정은 </a:t>
            </a:r>
            <a:r>
              <a:rPr lang="en-US" altLang="ko-KR" sz="2800" b="1" u="sng" dirty="0">
                <a:solidFill>
                  <a:srgbClr val="92D050"/>
                </a:solidFill>
              </a:rPr>
              <a:t>pypy3 </a:t>
            </a:r>
            <a:r>
              <a:rPr lang="ko-KR" altLang="en-US" sz="2800" b="1" u="sng" dirty="0">
                <a:solidFill>
                  <a:srgbClr val="92D050"/>
                </a:solidFill>
              </a:rPr>
              <a:t>으로 제출할 때는 사용하기 힘들다</a:t>
            </a:r>
            <a:r>
              <a:rPr lang="en-US" altLang="ko-KR" sz="2800" b="1" u="sng" dirty="0">
                <a:solidFill>
                  <a:srgbClr val="92D050"/>
                </a:solidFill>
              </a:rPr>
              <a:t>.</a:t>
            </a:r>
            <a:br>
              <a:rPr lang="en-US" altLang="ko-KR" sz="2800" b="1" u="sng" dirty="0">
                <a:solidFill>
                  <a:srgbClr val="92D050"/>
                </a:solidFill>
              </a:rPr>
            </a:br>
            <a:r>
              <a:rPr lang="en-US" altLang="ko-KR" sz="2800" dirty="0"/>
              <a:t>pypy3</a:t>
            </a:r>
            <a:r>
              <a:rPr lang="ko-KR" altLang="en-US" sz="2800" dirty="0"/>
              <a:t>은 기본적으로 메모리를 많이 쓰기 때문이다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26222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BABC-FB4D-F975-435A-A6A609F7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Limit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BF541-8D3A-04EF-C10D-421A970A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30323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혹시 재귀 함수를 이용해서 문제를 풀다가 </a:t>
            </a:r>
            <a:r>
              <a:rPr lang="ko-KR" altLang="en-US" sz="2800" b="1" dirty="0">
                <a:solidFill>
                  <a:srgbClr val="92D050"/>
                </a:solidFill>
              </a:rPr>
              <a:t>런타임 에러</a:t>
            </a:r>
            <a:r>
              <a:rPr lang="ko-KR" altLang="en-US" sz="2800" dirty="0"/>
              <a:t>가 발생했다면 꼭 재귀</a:t>
            </a:r>
            <a:r>
              <a:rPr lang="en-US" altLang="ko-KR" sz="2800" dirty="0"/>
              <a:t> </a:t>
            </a:r>
            <a:r>
              <a:rPr lang="ko-KR" altLang="en-US" sz="2800" dirty="0"/>
              <a:t>제한을 해제했는지 확인해보자</a:t>
            </a:r>
            <a:r>
              <a:rPr lang="en-US" altLang="ko-KR" sz="2800" dirty="0"/>
              <a:t>!!</a:t>
            </a:r>
          </a:p>
          <a:p>
            <a:r>
              <a:rPr lang="ko-KR" altLang="en-US" sz="2800" dirty="0"/>
              <a:t>직접 테스트할 때는 보통 작은 값으로 테스트를 하기 때문에 재귀 제한 때문에 막힌다는 것을 찾기 힘들다</a:t>
            </a:r>
            <a:r>
              <a:rPr lang="en-US" altLang="ko-KR" sz="2800" dirty="0"/>
              <a:t>..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8947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https://www.acmicpc.net/problem/7113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N x M </a:t>
            </a:r>
            <a:r>
              <a:rPr lang="ko-KR" altLang="en-US" sz="2800" dirty="0"/>
              <a:t>직사각형을 가장 큰 정사각형 모양으로 잘라내기</a:t>
            </a:r>
            <a:endParaRPr lang="en-US" altLang="ko-KR" sz="2800" dirty="0"/>
          </a:p>
          <a:p>
            <a:r>
              <a:rPr lang="ko-KR" altLang="en-US" sz="2800" dirty="0"/>
              <a:t>자르고</a:t>
            </a:r>
            <a:r>
              <a:rPr lang="en-US" altLang="ko-KR" sz="2800" dirty="0"/>
              <a:t> </a:t>
            </a:r>
            <a:r>
              <a:rPr lang="ko-KR" altLang="en-US" sz="2800" dirty="0"/>
              <a:t>남은 직사각형에 대해 반복</a:t>
            </a:r>
            <a:endParaRPr lang="en-US" altLang="ko-KR" sz="2800" dirty="0"/>
          </a:p>
          <a:p>
            <a:r>
              <a:rPr lang="ko-KR" altLang="en-US" sz="2800" dirty="0"/>
              <a:t>얻어낸 정사각형의 총 개수 출력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6D80A-5545-5EEC-0B26-6B2B1AE5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99" y="2847894"/>
            <a:ext cx="276263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7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같이 풀어봅시다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960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2163B-1325-B4DF-250B-294976C6C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06"/>
          <a:stretch/>
        </p:blipFill>
        <p:spPr>
          <a:xfrm>
            <a:off x="1901930" y="2793084"/>
            <a:ext cx="3905795" cy="3392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068F9F-B0AA-7A9D-E18C-5E3EDBAB8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93"/>
          <a:stretch/>
        </p:blipFill>
        <p:spPr>
          <a:xfrm>
            <a:off x="6121945" y="2793084"/>
            <a:ext cx="3905795" cy="2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34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10870	</a:t>
            </a:r>
            <a:r>
              <a:rPr lang="ko-KR" altLang="en-US" sz="2800" dirty="0"/>
              <a:t>피보나치 수 </a:t>
            </a:r>
            <a:r>
              <a:rPr lang="en-US" altLang="ko-KR" sz="2800" dirty="0"/>
              <a:t>5</a:t>
            </a:r>
          </a:p>
          <a:p>
            <a:r>
              <a:rPr lang="en-US" altLang="ko-KR" sz="2800" dirty="0"/>
              <a:t>2439	</a:t>
            </a:r>
            <a:r>
              <a:rPr lang="ko-KR" altLang="en-US" sz="2800" dirty="0" err="1"/>
              <a:t>별찍기</a:t>
            </a:r>
            <a:r>
              <a:rPr lang="ko-KR" altLang="en-US" sz="2800" dirty="0"/>
              <a:t> </a:t>
            </a:r>
            <a:r>
              <a:rPr lang="en-US" altLang="ko-KR" sz="2800" dirty="0"/>
              <a:t>- 2</a:t>
            </a:r>
          </a:p>
          <a:p>
            <a:r>
              <a:rPr lang="en-US" altLang="ko-KR" sz="2800" dirty="0"/>
              <a:t>25501	</a:t>
            </a:r>
            <a:r>
              <a:rPr lang="ko-KR" altLang="en-US" sz="2800" dirty="0"/>
              <a:t>재귀의 귀재</a:t>
            </a:r>
            <a:endParaRPr lang="en-US" altLang="ko-KR" sz="2800" dirty="0"/>
          </a:p>
          <a:p>
            <a:r>
              <a:rPr lang="en-US" altLang="ko-KR" sz="2800" dirty="0"/>
              <a:t>4779	</a:t>
            </a:r>
            <a:r>
              <a:rPr lang="ko-KR" altLang="en-US" sz="2800" dirty="0" err="1"/>
              <a:t>칸토어</a:t>
            </a:r>
            <a:r>
              <a:rPr lang="ko-KR" altLang="en-US" sz="2800" dirty="0"/>
              <a:t> 집합</a:t>
            </a:r>
            <a:endParaRPr lang="en-US" altLang="ko-KR" sz="2800" dirty="0"/>
          </a:p>
          <a:p>
            <a:r>
              <a:rPr lang="en-US" altLang="ko-KR" sz="2800" dirty="0"/>
              <a:t>17910 	Joint Attack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453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BFEB-B365-7C33-03F9-25BDBD17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9DC-3D68-3352-039E-1064B9F4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8511E-9A4F-1519-0551-35E58C54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함수의 실행을 종료</a:t>
            </a:r>
            <a:r>
              <a:rPr lang="ko-KR" altLang="en-US" sz="3200" dirty="0"/>
              <a:t>하고</a:t>
            </a:r>
            <a:r>
              <a:rPr lang="en-US" altLang="ko-KR" sz="3200" dirty="0"/>
              <a:t>, </a:t>
            </a:r>
            <a:r>
              <a:rPr lang="ko-KR" altLang="en-US" sz="3200" b="1" dirty="0">
                <a:solidFill>
                  <a:srgbClr val="92D050"/>
                </a:solidFill>
              </a:rPr>
              <a:t>값을 돌려주는</a:t>
            </a:r>
            <a:r>
              <a:rPr lang="ko-KR" altLang="en-US" sz="3200" dirty="0"/>
              <a:t> 구문</a:t>
            </a:r>
            <a:endParaRPr lang="en-US" altLang="ko-KR" sz="3200" dirty="0"/>
          </a:p>
          <a:p>
            <a:r>
              <a:rPr lang="ko-KR" altLang="en-US" sz="3200" dirty="0"/>
              <a:t>함수의 실행을 종료하는 목적만으로도 쓸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3AC2F-EA1A-F668-2670-C1FCE5C4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5" y="3978212"/>
            <a:ext cx="2976055" cy="1468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7993B9-0229-DF31-CB28-BC8D0920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03" y="3978212"/>
            <a:ext cx="2930465" cy="14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8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77D1-A821-B576-5DBC-DFAB607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0709-949F-04C3-3396-034279B8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모든 반복문은 재귀로 바꿔서 쓸 수 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피보나치 수</a:t>
            </a:r>
            <a:r>
              <a:rPr lang="en-US" altLang="ko-KR" sz="2800" dirty="0"/>
              <a:t>, </a:t>
            </a:r>
            <a:r>
              <a:rPr lang="ko-KR" altLang="en-US" sz="2800" dirty="0"/>
              <a:t>별 찍기 문제를 한번 재귀로 풀어보세요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334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93CA-0A2B-DC87-3A59-C635F23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E5E2-428E-3AAF-D2B9-231AACE9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908090"/>
            <a:ext cx="9832959" cy="4184800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함수 안에서 사용할 값을 </a:t>
            </a:r>
            <a:r>
              <a:rPr lang="ko-KR" altLang="en-US" sz="2800" b="1" dirty="0">
                <a:solidFill>
                  <a:srgbClr val="92D050"/>
                </a:solidFill>
              </a:rPr>
              <a:t>매개변수</a:t>
            </a:r>
            <a:r>
              <a:rPr lang="en-US" altLang="ko-KR" sz="2400" b="1" dirty="0">
                <a:solidFill>
                  <a:srgbClr val="92D050"/>
                </a:solidFill>
              </a:rPr>
              <a:t>(parameter)</a:t>
            </a:r>
            <a:r>
              <a:rPr lang="ko-KR" altLang="en-US" sz="2800" dirty="0"/>
              <a:t>를 통해 전달받을 수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매개변수를 통해 전달받는 값을 </a:t>
            </a:r>
            <a:r>
              <a:rPr lang="ko-KR" altLang="en-US" sz="2800" b="1" dirty="0">
                <a:solidFill>
                  <a:srgbClr val="92D050"/>
                </a:solidFill>
              </a:rPr>
              <a:t>인자</a:t>
            </a:r>
            <a:r>
              <a:rPr lang="en-US" altLang="ko-KR" sz="2400" b="1" dirty="0">
                <a:solidFill>
                  <a:srgbClr val="92D050"/>
                </a:solidFill>
              </a:rPr>
              <a:t>(argument)</a:t>
            </a:r>
            <a:r>
              <a:rPr lang="en-US" altLang="ko-KR" sz="2800" dirty="0"/>
              <a:t> </a:t>
            </a:r>
            <a:r>
              <a:rPr lang="ko-KR" altLang="en-US" sz="2800" dirty="0"/>
              <a:t>라고 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79BB1-10FE-F551-0EDE-9BBCF9E8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10" y="2214788"/>
            <a:ext cx="3801853" cy="14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8184-7745-1EF7-AC7F-914CC252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B337-0C4C-BC3E-0422-9B9F55B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인자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6E46-C06E-14C4-3B00-AD334AB3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2800" dirty="0"/>
              <a:t>매개변수에 아무런 값을 넘기지 않았을 때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b="1" dirty="0">
                <a:solidFill>
                  <a:srgbClr val="92D050"/>
                </a:solidFill>
              </a:rPr>
              <a:t>기본으로 사용할 값</a:t>
            </a:r>
            <a:r>
              <a:rPr lang="ko-KR" altLang="en-US" sz="2800" dirty="0"/>
              <a:t>을 지정할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1FC43-5A33-BFED-DD56-C9AA3407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64" y="2215843"/>
            <a:ext cx="4150108" cy="19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25A6C-EED2-6B16-149D-7E63A1C4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3E6A-B9EB-09F7-39A9-6FABADF2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함수를 호출할 때 </a:t>
            </a:r>
            <a:r>
              <a:rPr lang="ko-KR" altLang="en-US" sz="2800" b="1" dirty="0">
                <a:solidFill>
                  <a:srgbClr val="92D050"/>
                </a:solidFill>
              </a:rPr>
              <a:t>매개변수 이름을 정해서</a:t>
            </a:r>
            <a:r>
              <a:rPr lang="ko-KR" altLang="en-US" sz="2800" dirty="0"/>
              <a:t> 값을 넘기는 것</a:t>
            </a:r>
            <a:endParaRPr lang="en-US" altLang="ko-KR" sz="2800" dirty="0"/>
          </a:p>
          <a:p>
            <a:r>
              <a:rPr lang="ko-KR" altLang="en-US" sz="2800" dirty="0"/>
              <a:t>매개변수 순서를 지키지 않아도 된다</a:t>
            </a:r>
            <a:r>
              <a:rPr lang="en-US" altLang="ko-KR" sz="2800" dirty="0"/>
              <a:t>.</a:t>
            </a:r>
          </a:p>
          <a:p>
            <a:r>
              <a:rPr lang="en-US" altLang="ko-KR" sz="2400" b="1" dirty="0">
                <a:solidFill>
                  <a:srgbClr val="92D050"/>
                </a:solidFill>
              </a:rPr>
              <a:t>print(“hello”, end=‘ ’) </a:t>
            </a:r>
            <a:r>
              <a:rPr lang="ko-KR" altLang="en-US" sz="2400" dirty="0"/>
              <a:t>에서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92D050"/>
                </a:solidFill>
              </a:rPr>
              <a:t>end=‘ ’ </a:t>
            </a:r>
            <a:r>
              <a:rPr lang="ko-KR" altLang="en-US" sz="2400" dirty="0"/>
              <a:t>부분이 키워드 인자이다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B9939-E3AA-D4D2-FCA2-2DBE782D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66" y="1865520"/>
            <a:ext cx="4346911" cy="17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8380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1419</Words>
  <Application>Microsoft Office PowerPoint</Application>
  <PresentationFormat>와이드스크린</PresentationFormat>
  <Paragraphs>217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함수</vt:lpstr>
      <vt:lpstr>함수 호출</vt:lpstr>
      <vt:lpstr>함수 선언</vt:lpstr>
      <vt:lpstr>return</vt:lpstr>
      <vt:lpstr>함수 선언</vt:lpstr>
      <vt:lpstr>디폴트 인자 값</vt:lpstr>
      <vt:lpstr>키워드 인자</vt:lpstr>
      <vt:lpstr>람다 함수</vt:lpstr>
      <vt:lpstr>람다 함수</vt:lpstr>
      <vt:lpstr>람다 함수</vt:lpstr>
      <vt:lpstr>람다 함수</vt:lpstr>
      <vt:lpstr>재귀 함수</vt:lpstr>
      <vt:lpstr>재귀 함수</vt:lpstr>
      <vt:lpstr>재귀 함수</vt:lpstr>
      <vt:lpstr>콜 스택</vt:lpstr>
      <vt:lpstr>콜 스택</vt:lpstr>
      <vt:lpstr>콜 스택</vt:lpstr>
      <vt:lpstr>콜 스택</vt:lpstr>
      <vt:lpstr>스택 오버플로우</vt:lpstr>
      <vt:lpstr>재귀 깊이</vt:lpstr>
      <vt:lpstr>기저 조건</vt:lpstr>
      <vt:lpstr>연습 문제 1</vt:lpstr>
      <vt:lpstr>연습 문제 1</vt:lpstr>
      <vt:lpstr>연습 문제 1</vt:lpstr>
      <vt:lpstr>연습 문제 1</vt:lpstr>
      <vt:lpstr>너무 어려워요..</vt:lpstr>
      <vt:lpstr>쉬어가는 시간</vt:lpstr>
      <vt:lpstr>Git</vt:lpstr>
      <vt:lpstr>Git</vt:lpstr>
      <vt:lpstr>Git</vt:lpstr>
      <vt:lpstr>Git</vt:lpstr>
      <vt:lpstr>Github</vt:lpstr>
      <vt:lpstr>Github</vt:lpstr>
      <vt:lpstr>Git &amp; Github 어떻게 공부하나요?</vt:lpstr>
      <vt:lpstr>연습 문제 2</vt:lpstr>
      <vt:lpstr>연습 문제 2</vt:lpstr>
      <vt:lpstr>연습 문제 2</vt:lpstr>
      <vt:lpstr>연습 문제 2</vt:lpstr>
      <vt:lpstr>연습 문제 2</vt:lpstr>
      <vt:lpstr>연습 문제 2</vt:lpstr>
      <vt:lpstr>연습 문제 2</vt:lpstr>
      <vt:lpstr>연습 문제 2</vt:lpstr>
      <vt:lpstr>연습 문제 2</vt:lpstr>
      <vt:lpstr>연습 문제 2</vt:lpstr>
      <vt:lpstr>변수 범위 (scope)</vt:lpstr>
      <vt:lpstr>변수 범위 (scope)</vt:lpstr>
      <vt:lpstr>변수 범위 (scope)</vt:lpstr>
      <vt:lpstr>변수 범위 (scope)</vt:lpstr>
      <vt:lpstr>이해가 안돼요..</vt:lpstr>
      <vt:lpstr>Recursion Limit</vt:lpstr>
      <vt:lpstr>Recursion Limit</vt:lpstr>
      <vt:lpstr>Recursion Limit</vt:lpstr>
      <vt:lpstr>Recursion Limit</vt:lpstr>
      <vt:lpstr>연습 문제</vt:lpstr>
      <vt:lpstr>연습 문제</vt:lpstr>
      <vt:lpstr>연습 문제</vt:lpstr>
      <vt:lpstr>이번 주 연습 문제</vt:lpstr>
      <vt:lpstr>이번 주 연습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91</cp:revision>
  <dcterms:created xsi:type="dcterms:W3CDTF">2024-02-01T13:49:59Z</dcterms:created>
  <dcterms:modified xsi:type="dcterms:W3CDTF">2024-05-13T05:38:36Z</dcterms:modified>
</cp:coreProperties>
</file>