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307" r:id="rId4"/>
    <p:sldId id="258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2" r:id="rId19"/>
    <p:sldId id="323" r:id="rId20"/>
    <p:sldId id="305" r:id="rId21"/>
    <p:sldId id="324" r:id="rId22"/>
    <p:sldId id="325" r:id="rId23"/>
    <p:sldId id="326" r:id="rId24"/>
    <p:sldId id="306" r:id="rId25"/>
    <p:sldId id="329" r:id="rId26"/>
    <p:sldId id="330" r:id="rId27"/>
    <p:sldId id="327" r:id="rId28"/>
    <p:sldId id="328" r:id="rId29"/>
    <p:sldId id="333" r:id="rId30"/>
    <p:sldId id="332" r:id="rId31"/>
    <p:sldId id="331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4" r:id="rId42"/>
    <p:sldId id="345" r:id="rId43"/>
    <p:sldId id="34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282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www.acmicpc.net/problem/901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acmicpc.net/problem/1825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acmicpc.net/problem/118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acmicpc.net/problem/2827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b="1" dirty="0"/>
              <a:t>8. </a:t>
            </a:r>
            <a:r>
              <a:rPr lang="ko-KR" altLang="en-US" b="1" dirty="0"/>
              <a:t>스택</a:t>
            </a:r>
            <a:r>
              <a:rPr lang="en-US" altLang="ko-KR" b="1" dirty="0"/>
              <a:t>, </a:t>
            </a:r>
            <a:r>
              <a:rPr lang="ko-KR" altLang="en-US" b="1" dirty="0"/>
              <a:t>큐</a:t>
            </a:r>
            <a:r>
              <a:rPr lang="en-US" altLang="ko-KR" b="1" dirty="0"/>
              <a:t>, </a:t>
            </a:r>
            <a:r>
              <a:rPr lang="ko-KR" altLang="en-US" b="1" dirty="0" err="1"/>
              <a:t>덱</a:t>
            </a:r>
            <a:endParaRPr lang="ko-KR" alt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https://www.acmicpc.net/problem/28278</a:t>
            </a:r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86F468-20F1-9872-2BAE-6992B0C2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355" y="3105105"/>
            <a:ext cx="1543265" cy="647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F5A1D7-6D32-CF2E-F243-D33252FC6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355" y="3907130"/>
            <a:ext cx="793543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한번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67981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361063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912C31-3B2F-0B5C-006E-B0ECED5D8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40"/>
          <a:stretch/>
        </p:blipFill>
        <p:spPr>
          <a:xfrm>
            <a:off x="1778210" y="2973147"/>
            <a:ext cx="5315718" cy="26656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86FD75-7A47-6201-8411-B94E17458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60"/>
          <a:stretch/>
        </p:blipFill>
        <p:spPr>
          <a:xfrm>
            <a:off x="6502505" y="2979537"/>
            <a:ext cx="5315718" cy="26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4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https://www.acmicpc.net/problem/9012</a:t>
            </a:r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AD4003-4C83-5BB8-BDEA-04175B86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71" y="2928118"/>
            <a:ext cx="1999604" cy="636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791B4A-9684-09EA-C25A-22E26B81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171" y="3770618"/>
            <a:ext cx="8145012" cy="352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21492C-2CBE-925F-80FC-10636E9E9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101" y="4277327"/>
            <a:ext cx="4915586" cy="304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648DE9-2B7B-4AB3-1D30-BA54F6657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101" y="4736405"/>
            <a:ext cx="5811061" cy="342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A836FF-65AA-23BC-93E5-53A7EE5F8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2101" y="5258865"/>
            <a:ext cx="606827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10159531" cy="443672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괄호 문자열의 정의를 보면 </a:t>
            </a:r>
            <a:r>
              <a:rPr lang="ko-KR" altLang="en-US" sz="3200" b="1" dirty="0">
                <a:solidFill>
                  <a:srgbClr val="92D050"/>
                </a:solidFill>
              </a:rPr>
              <a:t>재귀적</a:t>
            </a:r>
            <a:r>
              <a:rPr lang="ko-KR" altLang="en-US" sz="3200" dirty="0"/>
              <a:t>으로 이루어져 있음을 알 수 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열린 괄호</a:t>
            </a:r>
            <a:r>
              <a:rPr lang="ko-KR" altLang="en-US" sz="3200" dirty="0"/>
              <a:t>를 함수의 </a:t>
            </a:r>
            <a:r>
              <a:rPr lang="ko-KR" altLang="en-US" sz="3200" b="1" dirty="0">
                <a:solidFill>
                  <a:srgbClr val="92D050"/>
                </a:solidFill>
              </a:rPr>
              <a:t>호출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b="1" dirty="0">
                <a:solidFill>
                  <a:srgbClr val="92D050"/>
                </a:solidFill>
              </a:rPr>
              <a:t>닫는 괄호</a:t>
            </a:r>
            <a:r>
              <a:rPr lang="ko-KR" altLang="en-US" sz="3200" dirty="0"/>
              <a:t>를 함수의 </a:t>
            </a:r>
            <a:r>
              <a:rPr lang="ko-KR" altLang="en-US" sz="3200" b="1" dirty="0">
                <a:solidFill>
                  <a:srgbClr val="92D050"/>
                </a:solidFill>
              </a:rPr>
              <a:t>종료</a:t>
            </a:r>
            <a:r>
              <a:rPr lang="ko-KR" altLang="en-US" sz="3200" dirty="0"/>
              <a:t>로 보면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en-US" altLang="ko-KR" sz="3200" dirty="0"/>
              <a:t>VPS</a:t>
            </a:r>
            <a:r>
              <a:rPr lang="ko-KR" altLang="en-US" sz="3200" dirty="0"/>
              <a:t>는 올바른 함수의 호출 관계를 나타낸다</a:t>
            </a:r>
            <a:r>
              <a:rPr lang="en-US" altLang="ko-KR" sz="3200" dirty="0"/>
              <a:t>!</a:t>
            </a:r>
            <a:br>
              <a:rPr lang="en-US" altLang="ko-KR" sz="3200" dirty="0"/>
            </a:br>
            <a:r>
              <a:rPr lang="ko-KR" altLang="en-US" sz="3200" dirty="0"/>
              <a:t>→ 즉</a:t>
            </a:r>
            <a:r>
              <a:rPr lang="en-US" altLang="ko-KR" sz="3200" dirty="0"/>
              <a:t>, </a:t>
            </a:r>
            <a:r>
              <a:rPr lang="ko-KR" altLang="en-US" sz="3200" b="1" dirty="0">
                <a:solidFill>
                  <a:srgbClr val="92D050"/>
                </a:solidFill>
              </a:rPr>
              <a:t>콜 스택</a:t>
            </a:r>
            <a:r>
              <a:rPr lang="ko-KR" altLang="en-US" sz="3200" dirty="0"/>
              <a:t>을 나타낸다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568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10159531" cy="4436727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열린 괄호</a:t>
            </a:r>
            <a:r>
              <a:rPr lang="ko-KR" altLang="en-US" sz="3200" dirty="0"/>
              <a:t>는 데이터를 스택에 넣으라는 뜻 </a:t>
            </a:r>
            <a:r>
              <a:rPr lang="en-US" altLang="ko-KR" sz="3200" b="1" dirty="0">
                <a:solidFill>
                  <a:srgbClr val="92D050"/>
                </a:solidFill>
              </a:rPr>
              <a:t>(push)</a:t>
            </a:r>
          </a:p>
          <a:p>
            <a:r>
              <a:rPr lang="ko-KR" altLang="en-US" sz="3200" b="1" dirty="0">
                <a:solidFill>
                  <a:srgbClr val="92D050"/>
                </a:solidFill>
              </a:rPr>
              <a:t>닫힌 괄호</a:t>
            </a:r>
            <a:r>
              <a:rPr lang="ko-KR" altLang="en-US" sz="3200" dirty="0"/>
              <a:t>는 데이터를 스택에서 빼라는 뜻 </a:t>
            </a:r>
            <a:r>
              <a:rPr lang="en-US" altLang="ko-KR" sz="3200" b="1" dirty="0">
                <a:solidFill>
                  <a:srgbClr val="92D050"/>
                </a:solidFill>
              </a:rPr>
              <a:t>(pop)</a:t>
            </a:r>
          </a:p>
        </p:txBody>
      </p:sp>
    </p:spTree>
    <p:extLst>
      <p:ext uri="{BB962C8B-B14F-4D97-AF65-F5344CB8AC3E}">
        <p14:creationId xmlns:p14="http://schemas.microsoft.com/office/powerpoint/2010/main" val="97320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한번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156081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16500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EDD586-44D5-843B-CCDE-11A5BA206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5"/>
          <a:stretch/>
        </p:blipFill>
        <p:spPr>
          <a:xfrm>
            <a:off x="6641347" y="2919259"/>
            <a:ext cx="4103709" cy="3552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87CF5B-E723-47A0-EE13-FCBF59A3A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5"/>
          <a:stretch/>
        </p:blipFill>
        <p:spPr>
          <a:xfrm>
            <a:off x="1992291" y="2919259"/>
            <a:ext cx="4103709" cy="33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8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스택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큐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 err="1"/>
              <a:t>덱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데이터를 옆으로 나열한 </a:t>
            </a:r>
            <a:r>
              <a:rPr lang="ko-KR" altLang="en-US" sz="3200" b="1" dirty="0" err="1">
                <a:solidFill>
                  <a:srgbClr val="92D050"/>
                </a:solidFill>
              </a:rPr>
              <a:t>대기줄</a:t>
            </a:r>
            <a:r>
              <a:rPr lang="ko-KR" altLang="en-US" sz="3200" b="1" dirty="0">
                <a:solidFill>
                  <a:srgbClr val="92D050"/>
                </a:solidFill>
              </a:rPr>
              <a:t> 형식</a:t>
            </a:r>
            <a:r>
              <a:rPr lang="ko-KR" altLang="en-US" sz="3200" dirty="0"/>
              <a:t>의 자료구조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42B7B6-3D1D-69A0-464E-04F7FCA6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40" y="3023995"/>
            <a:ext cx="2162477" cy="2753109"/>
          </a:xfrm>
          <a:prstGeom prst="rect">
            <a:avLst/>
          </a:prstGeom>
        </p:spPr>
      </p:pic>
      <p:pic>
        <p:nvPicPr>
          <p:cNvPr id="1026" name="Picture 2" descr="파이썬으로 구현한 자료구조 - 큐 — baealex">
            <a:extLst>
              <a:ext uri="{FF2B5EF4-FFF2-40B4-BE49-F238E27FC236}">
                <a16:creationId xmlns:a16="http://schemas.microsoft.com/office/drawing/2014/main" id="{B58D8696-02FD-B39B-EA1E-73C7538F2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01" y="3023995"/>
            <a:ext cx="4107359" cy="275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65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45033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데이터를 저장할 때 </a:t>
            </a:r>
            <a:r>
              <a:rPr lang="ko-KR" altLang="en-US" sz="3200" b="1" dirty="0">
                <a:solidFill>
                  <a:srgbClr val="92D050"/>
                </a:solidFill>
              </a:rPr>
              <a:t>앞에서부터 저장</a:t>
            </a:r>
            <a:r>
              <a:rPr lang="ko-KR" altLang="en-US" sz="3200" dirty="0"/>
              <a:t>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→ </a:t>
            </a:r>
            <a:r>
              <a:rPr lang="en-US" altLang="ko-KR" sz="3200" dirty="0"/>
              <a:t>push</a:t>
            </a:r>
            <a:br>
              <a:rPr lang="en-US" altLang="ko-KR" sz="3200" dirty="0"/>
            </a:br>
            <a:r>
              <a:rPr lang="ko-KR" altLang="en-US" sz="3200" dirty="0"/>
              <a:t>데이터를 뺄 때는 </a:t>
            </a:r>
            <a:r>
              <a:rPr lang="ko-KR" altLang="en-US" sz="3200" b="1" dirty="0">
                <a:solidFill>
                  <a:srgbClr val="92D050"/>
                </a:solidFill>
              </a:rPr>
              <a:t>제일 앞에 있는 데이터를 뺀다</a:t>
            </a:r>
            <a:r>
              <a:rPr lang="en-US" altLang="ko-KR" sz="3200" b="1" dirty="0">
                <a:solidFill>
                  <a:srgbClr val="92D050"/>
                </a:solidFill>
              </a:rPr>
              <a:t>.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ko-KR" altLang="en-US" sz="3200" dirty="0"/>
              <a:t>→ </a:t>
            </a:r>
            <a:r>
              <a:rPr lang="en-US" altLang="ko-KR" sz="3200" dirty="0"/>
              <a:t>pop</a:t>
            </a:r>
          </a:p>
          <a:p>
            <a:endParaRPr lang="en-US" altLang="ko-KR" sz="2000" b="1" dirty="0">
              <a:solidFill>
                <a:srgbClr val="92D050"/>
              </a:solidFill>
            </a:endParaRPr>
          </a:p>
          <a:p>
            <a:r>
              <a:rPr lang="ko-KR" altLang="en-US" sz="3200" dirty="0"/>
              <a:t>먼저 들어간 데이터가 먼저 나오는 형태</a:t>
            </a:r>
            <a:br>
              <a:rPr lang="en-US" altLang="ko-KR" sz="3200" dirty="0"/>
            </a:br>
            <a:r>
              <a:rPr lang="ko-KR" altLang="en-US" sz="3200" dirty="0"/>
              <a:t>→ </a:t>
            </a:r>
            <a:r>
              <a:rPr lang="en-US" altLang="ko-KR" sz="3200" dirty="0"/>
              <a:t>(First In First Out == </a:t>
            </a:r>
            <a:r>
              <a:rPr lang="en-US" altLang="ko-KR" sz="3200" b="1" dirty="0">
                <a:solidFill>
                  <a:srgbClr val="92D050"/>
                </a:solidFill>
              </a:rPr>
              <a:t>FIFO</a:t>
            </a:r>
            <a:r>
              <a:rPr lang="en-US" altLang="ko-KR" sz="3200" dirty="0"/>
              <a:t>)</a:t>
            </a:r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7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push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1CABF5-4300-1380-EAFC-854529EB36EF}"/>
              </a:ext>
            </a:extLst>
          </p:cNvPr>
          <p:cNvSpPr/>
          <p:nvPr/>
        </p:nvSpPr>
        <p:spPr>
          <a:xfrm>
            <a:off x="2225585" y="2659224"/>
            <a:ext cx="8210939" cy="248194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7B4F37-7E7B-F760-BAD9-DDA36F6ED746}"/>
              </a:ext>
            </a:extLst>
          </p:cNvPr>
          <p:cNvSpPr/>
          <p:nvPr/>
        </p:nvSpPr>
        <p:spPr>
          <a:xfrm>
            <a:off x="2043404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29973D-3563-8BF9-1D38-93B062086C6F}"/>
              </a:ext>
            </a:extLst>
          </p:cNvPr>
          <p:cNvSpPr/>
          <p:nvPr/>
        </p:nvSpPr>
        <p:spPr>
          <a:xfrm>
            <a:off x="10264142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59B6A4-7711-E097-B8FC-202AF476DB9F}"/>
              </a:ext>
            </a:extLst>
          </p:cNvPr>
          <p:cNvSpPr/>
          <p:nvPr/>
        </p:nvSpPr>
        <p:spPr>
          <a:xfrm>
            <a:off x="2580148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F5301-4019-E005-D312-39169201CA18}"/>
              </a:ext>
            </a:extLst>
          </p:cNvPr>
          <p:cNvSpPr/>
          <p:nvPr/>
        </p:nvSpPr>
        <p:spPr>
          <a:xfrm>
            <a:off x="4012631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334BE-DFCB-EDCC-EA58-5BD159792C29}"/>
              </a:ext>
            </a:extLst>
          </p:cNvPr>
          <p:cNvSpPr/>
          <p:nvPr/>
        </p:nvSpPr>
        <p:spPr>
          <a:xfrm>
            <a:off x="5445114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845071-EB66-AD84-C7A2-F4DA4A1BA2BB}"/>
              </a:ext>
            </a:extLst>
          </p:cNvPr>
          <p:cNvSpPr/>
          <p:nvPr/>
        </p:nvSpPr>
        <p:spPr>
          <a:xfrm>
            <a:off x="6877597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C3CA50CE-CDE5-4392-43F4-53F9CCFA08D2}"/>
              </a:ext>
            </a:extLst>
          </p:cNvPr>
          <p:cNvSpPr/>
          <p:nvPr/>
        </p:nvSpPr>
        <p:spPr>
          <a:xfrm>
            <a:off x="2449636" y="5365102"/>
            <a:ext cx="1511325" cy="1203649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front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B427F4B-8BB3-2314-690F-BE92D630BE53}"/>
              </a:ext>
            </a:extLst>
          </p:cNvPr>
          <p:cNvSpPr/>
          <p:nvPr/>
        </p:nvSpPr>
        <p:spPr>
          <a:xfrm>
            <a:off x="2428642" y="1371600"/>
            <a:ext cx="1553313" cy="112900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back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E2511563-FB41-A8D9-7FB1-36B9B272C4D3}"/>
              </a:ext>
            </a:extLst>
          </p:cNvPr>
          <p:cNvSpPr/>
          <p:nvPr/>
        </p:nvSpPr>
        <p:spPr>
          <a:xfrm>
            <a:off x="1209869" y="3610946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2FD8D7E0-14AF-2426-AEF0-48689F37CFDE}"/>
              </a:ext>
            </a:extLst>
          </p:cNvPr>
          <p:cNvSpPr/>
          <p:nvPr/>
        </p:nvSpPr>
        <p:spPr>
          <a:xfrm>
            <a:off x="10264142" y="3610946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11901 -0.0018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01 -0.00186 L 0.23711 -0.0018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11 -0.00186 L 0.35169 -0.0018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pop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1CABF5-4300-1380-EAFC-854529EB36EF}"/>
              </a:ext>
            </a:extLst>
          </p:cNvPr>
          <p:cNvSpPr/>
          <p:nvPr/>
        </p:nvSpPr>
        <p:spPr>
          <a:xfrm>
            <a:off x="2225585" y="2659224"/>
            <a:ext cx="8210939" cy="248194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7B4F37-7E7B-F760-BAD9-DDA36F6ED746}"/>
              </a:ext>
            </a:extLst>
          </p:cNvPr>
          <p:cNvSpPr/>
          <p:nvPr/>
        </p:nvSpPr>
        <p:spPr>
          <a:xfrm>
            <a:off x="2043404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29973D-3563-8BF9-1D38-93B062086C6F}"/>
              </a:ext>
            </a:extLst>
          </p:cNvPr>
          <p:cNvSpPr/>
          <p:nvPr/>
        </p:nvSpPr>
        <p:spPr>
          <a:xfrm>
            <a:off x="10264142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59B6A4-7711-E097-B8FC-202AF476DB9F}"/>
              </a:ext>
            </a:extLst>
          </p:cNvPr>
          <p:cNvSpPr/>
          <p:nvPr/>
        </p:nvSpPr>
        <p:spPr>
          <a:xfrm>
            <a:off x="2580148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F5301-4019-E005-D312-39169201CA18}"/>
              </a:ext>
            </a:extLst>
          </p:cNvPr>
          <p:cNvSpPr/>
          <p:nvPr/>
        </p:nvSpPr>
        <p:spPr>
          <a:xfrm>
            <a:off x="4012631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334BE-DFCB-EDCC-EA58-5BD159792C29}"/>
              </a:ext>
            </a:extLst>
          </p:cNvPr>
          <p:cNvSpPr/>
          <p:nvPr/>
        </p:nvSpPr>
        <p:spPr>
          <a:xfrm>
            <a:off x="5445114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845071-EB66-AD84-C7A2-F4DA4A1BA2BB}"/>
              </a:ext>
            </a:extLst>
          </p:cNvPr>
          <p:cNvSpPr/>
          <p:nvPr/>
        </p:nvSpPr>
        <p:spPr>
          <a:xfrm>
            <a:off x="6877597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C3CA50CE-CDE5-4392-43F4-53F9CCFA08D2}"/>
              </a:ext>
            </a:extLst>
          </p:cNvPr>
          <p:cNvSpPr/>
          <p:nvPr/>
        </p:nvSpPr>
        <p:spPr>
          <a:xfrm>
            <a:off x="2449636" y="5365102"/>
            <a:ext cx="1511325" cy="1203649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front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B427F4B-8BB3-2314-690F-BE92D630BE53}"/>
              </a:ext>
            </a:extLst>
          </p:cNvPr>
          <p:cNvSpPr/>
          <p:nvPr/>
        </p:nvSpPr>
        <p:spPr>
          <a:xfrm>
            <a:off x="6726091" y="1371600"/>
            <a:ext cx="1553313" cy="112900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back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FE128C26-54E6-AF21-CAE7-ABAC46B43190}"/>
              </a:ext>
            </a:extLst>
          </p:cNvPr>
          <p:cNvSpPr/>
          <p:nvPr/>
        </p:nvSpPr>
        <p:spPr>
          <a:xfrm>
            <a:off x="1209869" y="3610946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1EA3397D-A905-82B2-750C-F9E5308EC1D9}"/>
              </a:ext>
            </a:extLst>
          </p:cNvPr>
          <p:cNvSpPr/>
          <p:nvPr/>
        </p:nvSpPr>
        <p:spPr>
          <a:xfrm>
            <a:off x="10264142" y="3610946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11758 1.11022E-1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022E-16 L -0.11706 0.0013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022E-16 L -0.11745 1.11022E-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0.11536 -0.0004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36 -0.00047 L -0.23502 -0.0018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58 -1.11111E-6 L -0.23542 1.11022E-1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44 1.11022E-16 L -0.23502 4.81481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02 -0.00186 L -0.35286 -0.0004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02 1.11022E-16 L -0.3513 -0.0013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  <p:bldP spid="14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D</a:t>
            </a:r>
            <a:r>
              <a:rPr lang="en-US" altLang="ko-KR" sz="3200" dirty="0"/>
              <a:t>ouble </a:t>
            </a:r>
            <a:r>
              <a:rPr lang="en-US" altLang="ko-KR" sz="3200" b="1" dirty="0">
                <a:solidFill>
                  <a:srgbClr val="92D050"/>
                </a:solidFill>
              </a:rPr>
              <a:t>E</a:t>
            </a:r>
            <a:r>
              <a:rPr lang="en-US" altLang="ko-KR" sz="3200" dirty="0"/>
              <a:t>nded </a:t>
            </a:r>
            <a:r>
              <a:rPr lang="en-US" altLang="ko-KR" sz="3200" b="1" dirty="0">
                <a:solidFill>
                  <a:srgbClr val="92D050"/>
                </a:solidFill>
              </a:rPr>
              <a:t>Que</a:t>
            </a:r>
            <a:r>
              <a:rPr lang="en-US" altLang="ko-KR" sz="3200" dirty="0"/>
              <a:t>ue</a:t>
            </a:r>
          </a:p>
          <a:p>
            <a:r>
              <a:rPr lang="ko-KR" altLang="en-US" sz="3200" dirty="0"/>
              <a:t>말</a:t>
            </a:r>
            <a:r>
              <a:rPr lang="en-US" altLang="ko-KR" sz="3200" dirty="0"/>
              <a:t> </a:t>
            </a:r>
            <a:r>
              <a:rPr lang="ko-KR" altLang="en-US" sz="3200" dirty="0"/>
              <a:t>그대로</a:t>
            </a:r>
            <a:r>
              <a:rPr lang="en-US" altLang="ko-KR" sz="3200" dirty="0"/>
              <a:t>, </a:t>
            </a:r>
            <a:r>
              <a:rPr lang="ko-KR" altLang="en-US" sz="3200" dirty="0"/>
              <a:t>끝 점이 양쪽에 있는 큐</a:t>
            </a:r>
            <a:endParaRPr lang="en-US" altLang="ko-KR" sz="3200" dirty="0"/>
          </a:p>
          <a:p>
            <a:r>
              <a:rPr lang="ko-KR" altLang="en-US" sz="3200" dirty="0"/>
              <a:t>왼쪽에서도 뺄 수 있고</a:t>
            </a:r>
            <a:r>
              <a:rPr lang="en-US" altLang="ko-KR" sz="3200" dirty="0"/>
              <a:t>, </a:t>
            </a:r>
            <a:r>
              <a:rPr lang="ko-KR" altLang="en-US" sz="3200" dirty="0"/>
              <a:t>오른쪽에서도 뺄 수 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54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3C6D67-4928-35CE-9FF5-0BC183C8E481}"/>
              </a:ext>
            </a:extLst>
          </p:cNvPr>
          <p:cNvSpPr/>
          <p:nvPr/>
        </p:nvSpPr>
        <p:spPr>
          <a:xfrm>
            <a:off x="2225585" y="2659224"/>
            <a:ext cx="8210939" cy="248194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346A0B-50D2-6BDE-BCB0-F45661B760DD}"/>
              </a:ext>
            </a:extLst>
          </p:cNvPr>
          <p:cNvSpPr/>
          <p:nvPr/>
        </p:nvSpPr>
        <p:spPr>
          <a:xfrm>
            <a:off x="2043404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E09BDE-DA7F-E147-4DD0-7CCA3172DD4C}"/>
              </a:ext>
            </a:extLst>
          </p:cNvPr>
          <p:cNvSpPr/>
          <p:nvPr/>
        </p:nvSpPr>
        <p:spPr>
          <a:xfrm>
            <a:off x="10264142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2900EDE-66B7-0AD2-8B8E-E40E6238E99A}"/>
              </a:ext>
            </a:extLst>
          </p:cNvPr>
          <p:cNvSpPr/>
          <p:nvPr/>
        </p:nvSpPr>
        <p:spPr>
          <a:xfrm>
            <a:off x="10264142" y="4192948"/>
            <a:ext cx="1091213" cy="5038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3B01C87-37AE-6207-1D0C-9D2EF930C342}"/>
              </a:ext>
            </a:extLst>
          </p:cNvPr>
          <p:cNvSpPr/>
          <p:nvPr/>
        </p:nvSpPr>
        <p:spPr>
          <a:xfrm>
            <a:off x="1209869" y="4192948"/>
            <a:ext cx="1091213" cy="5038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177A0C-76DD-7117-CFF9-6A26BE087D9F}"/>
              </a:ext>
            </a:extLst>
          </p:cNvPr>
          <p:cNvSpPr/>
          <p:nvPr/>
        </p:nvSpPr>
        <p:spPr>
          <a:xfrm>
            <a:off x="2580148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98D657-7980-B062-F2DB-8DA353A704F7}"/>
              </a:ext>
            </a:extLst>
          </p:cNvPr>
          <p:cNvSpPr/>
          <p:nvPr/>
        </p:nvSpPr>
        <p:spPr>
          <a:xfrm>
            <a:off x="4012631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36B6C9-3BBE-76E3-8173-A3AF30C20F4B}"/>
              </a:ext>
            </a:extLst>
          </p:cNvPr>
          <p:cNvSpPr/>
          <p:nvPr/>
        </p:nvSpPr>
        <p:spPr>
          <a:xfrm>
            <a:off x="5445114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4D2325-D97F-5C34-7F09-67E7EED4DA5B}"/>
              </a:ext>
            </a:extLst>
          </p:cNvPr>
          <p:cNvSpPr/>
          <p:nvPr/>
        </p:nvSpPr>
        <p:spPr>
          <a:xfrm>
            <a:off x="6877597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35DC184F-1E50-5E3A-CB7B-01A96C16F723}"/>
              </a:ext>
            </a:extLst>
          </p:cNvPr>
          <p:cNvSpPr/>
          <p:nvPr/>
        </p:nvSpPr>
        <p:spPr>
          <a:xfrm>
            <a:off x="1209869" y="3023118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61F206E6-22B5-3050-3BA0-7AC620C1A2E7}"/>
              </a:ext>
            </a:extLst>
          </p:cNvPr>
          <p:cNvSpPr/>
          <p:nvPr/>
        </p:nvSpPr>
        <p:spPr>
          <a:xfrm>
            <a:off x="10264142" y="3023118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Q. </a:t>
            </a:r>
            <a:r>
              <a:rPr lang="ko-KR" altLang="en-US" sz="3200" dirty="0"/>
              <a:t>스택도 </a:t>
            </a:r>
            <a:r>
              <a:rPr lang="ko-KR" altLang="en-US" sz="3200" dirty="0" err="1"/>
              <a:t>덱으로</a:t>
            </a:r>
            <a:r>
              <a:rPr lang="ko-KR" altLang="en-US" sz="3200" dirty="0"/>
              <a:t> 구현할 수 있을 것 같은데요</a:t>
            </a:r>
            <a:r>
              <a:rPr lang="en-US" altLang="ko-KR" sz="3200" dirty="0"/>
              <a:t>..?</a:t>
            </a:r>
          </a:p>
          <a:p>
            <a:endParaRPr lang="en-US" altLang="ko-KR" sz="3200" dirty="0"/>
          </a:p>
          <a:p>
            <a:r>
              <a:rPr lang="en-US" altLang="ko-KR" sz="3200" dirty="0"/>
              <a:t>A. 	</a:t>
            </a:r>
            <a:r>
              <a:rPr lang="ko-KR" altLang="en-US" sz="3200" dirty="0"/>
              <a:t>가능합니다</a:t>
            </a:r>
            <a:r>
              <a:rPr lang="en-US" altLang="ko-KR" sz="3200" dirty="0"/>
              <a:t>! </a:t>
            </a:r>
            <a:r>
              <a:rPr lang="ko-KR" altLang="en-US" sz="3200" dirty="0" err="1"/>
              <a:t>덱으로</a:t>
            </a:r>
            <a:r>
              <a:rPr lang="ko-KR" altLang="en-US" sz="3200" dirty="0"/>
              <a:t> 구현해도 괜찮아요</a:t>
            </a:r>
            <a:r>
              <a:rPr lang="en-US" altLang="ko-KR" sz="3200" dirty="0"/>
              <a:t>!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ko-KR" altLang="en-US" sz="3200" dirty="0"/>
              <a:t>구현 방법은 자유입니다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4990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리스트는 큐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덱처럼</a:t>
            </a:r>
            <a:r>
              <a:rPr lang="ko-KR" altLang="en-US" sz="3200" dirty="0"/>
              <a:t> 쓸 수 없다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리스트의 </a:t>
            </a:r>
            <a:r>
              <a:rPr lang="en-US" altLang="ko-KR" sz="3200" b="1" dirty="0">
                <a:solidFill>
                  <a:srgbClr val="92D050"/>
                </a:solidFill>
              </a:rPr>
              <a:t>pop(0) </a:t>
            </a:r>
            <a:r>
              <a:rPr lang="ko-KR" altLang="en-US" sz="3200" b="1" dirty="0">
                <a:solidFill>
                  <a:srgbClr val="92D050"/>
                </a:solidFill>
              </a:rPr>
              <a:t>연산이 </a:t>
            </a:r>
            <a:r>
              <a:rPr lang="en-US" altLang="ko-KR" sz="3200" b="1" dirty="0">
                <a:solidFill>
                  <a:srgbClr val="92D050"/>
                </a:solidFill>
              </a:rPr>
              <a:t>O(N) </a:t>
            </a:r>
            <a:r>
              <a:rPr lang="ko-KR" altLang="en-US" sz="3200" dirty="0"/>
              <a:t>시간에 수행되기 때문</a:t>
            </a:r>
            <a:br>
              <a:rPr lang="en-US" altLang="ko-KR" sz="3200" dirty="0"/>
            </a:br>
            <a:r>
              <a:rPr lang="ko-KR" altLang="en-US" sz="3200" dirty="0"/>
              <a:t>→ 별도 모듈이 필요하다</a:t>
            </a:r>
            <a:r>
              <a:rPr lang="en-US" altLang="ko-KR" sz="3200" dirty="0"/>
              <a:t>!</a:t>
            </a:r>
            <a:br>
              <a:rPr lang="en-US" altLang="ko-KR" sz="3200" dirty="0"/>
            </a:b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49570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보통 큐와 </a:t>
            </a:r>
            <a:r>
              <a:rPr lang="ko-KR" altLang="en-US" sz="3200" dirty="0" err="1"/>
              <a:t>덱을</a:t>
            </a:r>
            <a:r>
              <a:rPr lang="ko-KR" altLang="en-US" sz="3200" dirty="0"/>
              <a:t> 구현할 때는 </a:t>
            </a:r>
            <a:r>
              <a:rPr lang="en-US" altLang="ko-KR" sz="3200" b="1" dirty="0">
                <a:solidFill>
                  <a:srgbClr val="92D050"/>
                </a:solidFill>
              </a:rPr>
              <a:t>deque(</a:t>
            </a:r>
            <a:r>
              <a:rPr lang="ko-KR" altLang="en-US" sz="3200" b="1" dirty="0" err="1">
                <a:solidFill>
                  <a:srgbClr val="92D050"/>
                </a:solidFill>
              </a:rPr>
              <a:t>덱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ko-KR" altLang="en-US" sz="3200" dirty="0"/>
              <a:t>을 이용한다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CCA3E3-BB8B-A685-F42F-81149D42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73" y="2913436"/>
            <a:ext cx="6100838" cy="5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32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 추가 </a:t>
            </a:r>
            <a:r>
              <a:rPr lang="en-US" altLang="ko-KR" sz="3200" dirty="0"/>
              <a:t>(push) : </a:t>
            </a:r>
            <a:r>
              <a:rPr lang="en-US" altLang="ko-KR" sz="3200" b="1" dirty="0">
                <a:solidFill>
                  <a:srgbClr val="92D050"/>
                </a:solidFill>
              </a:rPr>
              <a:t>append()</a:t>
            </a:r>
          </a:p>
          <a:p>
            <a:r>
              <a:rPr lang="ko-KR" altLang="en-US" sz="3200" dirty="0"/>
              <a:t>데이터 삭제 </a:t>
            </a:r>
            <a:r>
              <a:rPr lang="en-US" altLang="ko-KR" sz="3200" dirty="0"/>
              <a:t>(pop) : </a:t>
            </a:r>
            <a:r>
              <a:rPr lang="en-US" altLang="ko-KR" sz="3200" b="1" dirty="0" err="1">
                <a:solidFill>
                  <a:srgbClr val="92D050"/>
                </a:solidFill>
              </a:rPr>
              <a:t>popleft</a:t>
            </a:r>
            <a:r>
              <a:rPr lang="en-US" altLang="ko-KR" sz="3200" b="1" dirty="0">
                <a:solidFill>
                  <a:srgbClr val="92D050"/>
                </a:solidFill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0D775-21E7-6567-5AF4-AC53423F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55" y="3657440"/>
            <a:ext cx="4544059" cy="2286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FFE4A4-B4A4-C1B4-701D-A131A1B4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20" y="3654830"/>
            <a:ext cx="774236" cy="129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3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자료</a:t>
            </a:r>
            <a:r>
              <a:rPr lang="en-US" altLang="ko-KR" sz="3200" dirty="0"/>
              <a:t>(</a:t>
            </a:r>
            <a:r>
              <a:rPr lang="ko-KR" altLang="en-US" sz="3200" dirty="0"/>
              <a:t>데이터</a:t>
            </a:r>
            <a:r>
              <a:rPr lang="en-US" altLang="ko-KR" sz="3200" dirty="0"/>
              <a:t>)</a:t>
            </a:r>
            <a:r>
              <a:rPr lang="ko-KR" altLang="en-US" sz="3200" dirty="0"/>
              <a:t>를 </a:t>
            </a:r>
            <a:r>
              <a:rPr lang="ko-KR" altLang="en-US" sz="3200" b="1" dirty="0">
                <a:solidFill>
                  <a:srgbClr val="92D050"/>
                </a:solidFill>
              </a:rPr>
              <a:t>어떤 구조에 맞춰 저장</a:t>
            </a:r>
            <a:r>
              <a:rPr lang="ko-KR" altLang="en-US" sz="3200" dirty="0"/>
              <a:t>하는 틀</a:t>
            </a:r>
            <a:endParaRPr lang="en-US" altLang="ko-KR" sz="3200" dirty="0"/>
          </a:p>
          <a:p>
            <a:r>
              <a:rPr lang="ko-KR" altLang="en-US" sz="3200" dirty="0"/>
              <a:t>데이터를 담고 있는 틀이기 때문에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데이터를 </a:t>
            </a:r>
            <a:r>
              <a:rPr lang="ko-KR" altLang="en-US" sz="3200" b="1" dirty="0">
                <a:solidFill>
                  <a:srgbClr val="92D050"/>
                </a:solidFill>
              </a:rPr>
              <a:t>넣는 동작</a:t>
            </a:r>
            <a:r>
              <a:rPr lang="ko-KR" altLang="en-US" sz="3200" dirty="0"/>
              <a:t>과</a:t>
            </a:r>
            <a:r>
              <a:rPr lang="en-US" altLang="ko-KR" sz="3200" dirty="0"/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빼는 동작</a:t>
            </a:r>
            <a:r>
              <a:rPr lang="ko-KR" altLang="en-US" sz="3200" dirty="0"/>
              <a:t>이 정의된다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04403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 추가 </a:t>
            </a:r>
            <a:r>
              <a:rPr lang="en-US" altLang="ko-KR" sz="3200" dirty="0"/>
              <a:t>(push) : </a:t>
            </a:r>
            <a:r>
              <a:rPr lang="en-US" altLang="ko-KR" sz="3200" b="1" dirty="0">
                <a:solidFill>
                  <a:srgbClr val="92D050"/>
                </a:solidFill>
              </a:rPr>
              <a:t>append(), </a:t>
            </a:r>
            <a:r>
              <a:rPr lang="en-US" altLang="ko-KR" sz="3200" b="1" dirty="0" err="1">
                <a:solidFill>
                  <a:srgbClr val="92D050"/>
                </a:solidFill>
              </a:rPr>
              <a:t>appendleft</a:t>
            </a:r>
            <a:r>
              <a:rPr lang="en-US" altLang="ko-KR" sz="3200" b="1" dirty="0">
                <a:solidFill>
                  <a:srgbClr val="92D050"/>
                </a:solidFill>
              </a:rPr>
              <a:t>()</a:t>
            </a:r>
          </a:p>
          <a:p>
            <a:r>
              <a:rPr lang="ko-KR" altLang="en-US" sz="3200" dirty="0"/>
              <a:t>데이터 삭제 </a:t>
            </a:r>
            <a:r>
              <a:rPr lang="en-US" altLang="ko-KR" sz="3200" dirty="0"/>
              <a:t>(pop) : </a:t>
            </a:r>
            <a:r>
              <a:rPr lang="en-US" altLang="ko-KR" sz="3200" b="1" dirty="0" err="1">
                <a:solidFill>
                  <a:srgbClr val="92D050"/>
                </a:solidFill>
              </a:rPr>
              <a:t>popleft</a:t>
            </a:r>
            <a:r>
              <a:rPr lang="en-US" altLang="ko-KR" sz="3200" b="1" dirty="0">
                <a:solidFill>
                  <a:srgbClr val="92D050"/>
                </a:solidFill>
              </a:rPr>
              <a:t>(), pop()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AD5ACB-9777-A07E-E84A-5C71215E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83" y="3631973"/>
            <a:ext cx="5953956" cy="2257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1A5D86-9B6E-DB48-2A8B-BCC507BE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67" y="3631973"/>
            <a:ext cx="2379178" cy="12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Q. </a:t>
            </a:r>
            <a:r>
              <a:rPr lang="ko-KR" altLang="en-US" sz="3200" dirty="0"/>
              <a:t>스택도 </a:t>
            </a:r>
            <a:r>
              <a:rPr lang="ko-KR" altLang="en-US" sz="3200" dirty="0" err="1"/>
              <a:t>덱으로</a:t>
            </a:r>
            <a:r>
              <a:rPr lang="ko-KR" altLang="en-US" sz="3200" dirty="0"/>
              <a:t> 구현할 수 있을 것 같은데요</a:t>
            </a:r>
            <a:r>
              <a:rPr lang="en-US" altLang="ko-KR" sz="3200" dirty="0"/>
              <a:t>..?</a:t>
            </a:r>
          </a:p>
          <a:p>
            <a:endParaRPr lang="en-US" altLang="ko-KR" sz="3200" dirty="0"/>
          </a:p>
          <a:p>
            <a:r>
              <a:rPr lang="en-US" altLang="ko-KR" sz="3200" dirty="0"/>
              <a:t>A. 	</a:t>
            </a:r>
            <a:r>
              <a:rPr lang="ko-KR" altLang="en-US" sz="3200" dirty="0"/>
              <a:t>가능합니다</a:t>
            </a:r>
            <a:r>
              <a:rPr lang="en-US" altLang="ko-KR" sz="3200" dirty="0"/>
              <a:t>! </a:t>
            </a:r>
            <a:r>
              <a:rPr lang="ko-KR" altLang="en-US" sz="3200" dirty="0" err="1"/>
              <a:t>덱으로</a:t>
            </a:r>
            <a:r>
              <a:rPr lang="ko-KR" altLang="en-US" sz="3200" dirty="0"/>
              <a:t> 구현해도 괜찮아요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ko-KR" altLang="en-US" sz="3200" dirty="0"/>
              <a:t>구현 방법은 자유입니다</a:t>
            </a:r>
            <a:r>
              <a:rPr lang="en-US" altLang="ko-KR" sz="3200" dirty="0"/>
              <a:t>!</a:t>
            </a:r>
            <a:br>
              <a:rPr lang="en-US" altLang="ko-KR" sz="3200" dirty="0"/>
            </a:br>
            <a:r>
              <a:rPr lang="en-US" altLang="ko-KR" sz="2000" dirty="0"/>
              <a:t>	(</a:t>
            </a:r>
            <a:r>
              <a:rPr lang="ko-KR" altLang="en-US" sz="2000" dirty="0"/>
              <a:t>저는 모듈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하는 것도 불편하고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모듈을 사용하면 오버헤드가 생길 </a:t>
            </a:r>
            <a:r>
              <a:rPr lang="en-US" altLang="ko-KR" sz="2000" dirty="0"/>
              <a:t>	</a:t>
            </a:r>
            <a:r>
              <a:rPr lang="ko-KR" altLang="en-US" sz="2000" dirty="0"/>
              <a:t>것 같아서 내장 리스트를 쓰려고 하는 편입니다</a:t>
            </a:r>
            <a:r>
              <a:rPr lang="en-US" altLang="ko-KR" sz="2000" dirty="0"/>
              <a:t>.)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795392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https://www.acmicpc.net/problem/18258</a:t>
            </a:r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0D62E-E15B-2E48-C5AA-83F64572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62" y="2913533"/>
            <a:ext cx="1419423" cy="676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A08D46-58F4-E90C-F7EA-922D66019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962" y="3886155"/>
            <a:ext cx="764964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32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한번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1786624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3865870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B1BE33-4C77-266E-3318-AE387D332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961024" y="2872185"/>
            <a:ext cx="4515480" cy="3091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35CD24-FDEC-DBED-D282-42B84AFCF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849818" y="2872185"/>
            <a:ext cx="4515480" cy="30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44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https://www.acmicpc.net/problem/11866</a:t>
            </a:r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161AAF-F02F-058F-4686-C476BEA2D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62" y="3022894"/>
            <a:ext cx="2953162" cy="676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B24AA5-5726-2EB3-5F2D-423137350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283" y="3853498"/>
            <a:ext cx="829743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8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E58B2CE-398A-765A-4BCF-35E2DF940A88}"/>
              </a:ext>
            </a:extLst>
          </p:cNvPr>
          <p:cNvSpPr/>
          <p:nvPr/>
        </p:nvSpPr>
        <p:spPr>
          <a:xfrm>
            <a:off x="3579846" y="1820418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5F79B16-BDD9-9751-7964-6D08F74C721A}"/>
              </a:ext>
            </a:extLst>
          </p:cNvPr>
          <p:cNvSpPr/>
          <p:nvPr/>
        </p:nvSpPr>
        <p:spPr>
          <a:xfrm>
            <a:off x="5300661" y="2673583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3901F-B988-2839-3886-82A31564D28C}"/>
              </a:ext>
            </a:extLst>
          </p:cNvPr>
          <p:cNvSpPr/>
          <p:nvPr/>
        </p:nvSpPr>
        <p:spPr>
          <a:xfrm>
            <a:off x="5300661" y="4385695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8428C1-1F14-857D-CFAA-8A7571B98EEA}"/>
              </a:ext>
            </a:extLst>
          </p:cNvPr>
          <p:cNvSpPr/>
          <p:nvPr/>
        </p:nvSpPr>
        <p:spPr>
          <a:xfrm>
            <a:off x="4240997" y="5637325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5BF51FE-A483-D0FF-1F84-1D2FCC075250}"/>
              </a:ext>
            </a:extLst>
          </p:cNvPr>
          <p:cNvSpPr/>
          <p:nvPr/>
        </p:nvSpPr>
        <p:spPr>
          <a:xfrm>
            <a:off x="2750339" y="5637324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5D7EF8-BCA0-3E0F-114A-3E6D14B75ADF}"/>
              </a:ext>
            </a:extLst>
          </p:cNvPr>
          <p:cNvSpPr/>
          <p:nvPr/>
        </p:nvSpPr>
        <p:spPr>
          <a:xfrm>
            <a:off x="1817585" y="4423556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6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887131-8375-1FD5-8D5F-3C17B12EF6B7}"/>
              </a:ext>
            </a:extLst>
          </p:cNvPr>
          <p:cNvSpPr/>
          <p:nvPr/>
        </p:nvSpPr>
        <p:spPr>
          <a:xfrm>
            <a:off x="1896720" y="2813081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7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36263 -0.4979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64544 -0.3231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66" y="-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35573 0.1013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86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63581 0.2347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84" y="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56354 -0.0289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77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62162 -0.10879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56211 -0.4886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9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5" grpId="0" animBg="1"/>
      <p:bldP spid="5" grpId="1" animBg="1"/>
      <p:bldP spid="7" grpId="0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10" grpId="0" animBg="1"/>
      <p:bldP spid="10" grpId="1" animBg="1"/>
      <p:bldP spid="10" grpId="2" animBg="1"/>
      <p:bldP spid="11" grpId="0" animBg="1"/>
      <p:bldP spid="12" grpId="0" animBg="1"/>
      <p:bldP spid="1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553352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 </a:t>
            </a:r>
            <a:r>
              <a:rPr lang="en-US" altLang="ko-KR" sz="3200" dirty="0"/>
              <a:t>(</a:t>
            </a:r>
            <a:r>
              <a:rPr lang="ko-KR" altLang="en-US" sz="3200" dirty="0"/>
              <a:t>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D7B35-E289-A18E-9D5E-F5D3D630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2885569"/>
            <a:ext cx="418205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537616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데이터를 아래에서 위로 </a:t>
            </a:r>
            <a:r>
              <a:rPr lang="ko-KR" altLang="en-US" sz="3200" b="1" dirty="0" err="1">
                <a:solidFill>
                  <a:srgbClr val="92D050"/>
                </a:solidFill>
              </a:rPr>
              <a:t>쌓아올린</a:t>
            </a:r>
            <a:r>
              <a:rPr lang="ko-KR" altLang="en-US" sz="3200" b="1" dirty="0">
                <a:solidFill>
                  <a:srgbClr val="92D050"/>
                </a:solidFill>
              </a:rPr>
              <a:t> 형태</a:t>
            </a:r>
            <a:r>
              <a:rPr lang="ko-KR" altLang="en-US" sz="3200" dirty="0"/>
              <a:t>의 자료구조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5C8611-3BE4-AC69-2CD2-09F84279C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87" y="3030661"/>
            <a:ext cx="3745971" cy="3055507"/>
          </a:xfrm>
          <a:prstGeom prst="rect">
            <a:avLst/>
          </a:prstGeom>
        </p:spPr>
      </p:pic>
      <p:pic>
        <p:nvPicPr>
          <p:cNvPr id="1026" name="Picture 2" descr="자료구조] 스택(Stack), 큐(Queue)">
            <a:extLst>
              <a:ext uri="{FF2B5EF4-FFF2-40B4-BE49-F238E27FC236}">
                <a16:creationId xmlns:a16="http://schemas.microsoft.com/office/drawing/2014/main" id="{0C6F54FF-98DF-3419-50E3-923E5AB2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72" y="3031527"/>
            <a:ext cx="3054641" cy="30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 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덱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723A66-6249-E935-6BF1-A87B9C1F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65" y="2890398"/>
            <a:ext cx="409632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https://www.acmicpc.net/problem/28279</a:t>
            </a:r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04C69C-6262-4B80-580B-32D4AA69F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31" y="2909748"/>
            <a:ext cx="1419423" cy="590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D58C44-36F5-208E-1F85-D3B23E9BC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631" y="3579339"/>
            <a:ext cx="6906589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37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97762B-F1B6-D236-5DEC-2B06F6A18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61"/>
          <a:stretch/>
        </p:blipFill>
        <p:spPr>
          <a:xfrm>
            <a:off x="1894626" y="2854368"/>
            <a:ext cx="4201374" cy="3548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C99241-0BA1-2A52-BA07-1D579277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39"/>
          <a:stretch/>
        </p:blipFill>
        <p:spPr>
          <a:xfrm>
            <a:off x="6402916" y="2854368"/>
            <a:ext cx="4201374" cy="33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6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48338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10773	</a:t>
            </a:r>
            <a:r>
              <a:rPr lang="ko-KR" altLang="en-US" sz="3200" dirty="0"/>
              <a:t>제로</a:t>
            </a:r>
            <a:endParaRPr lang="en-US" altLang="ko-KR" sz="3200" dirty="0"/>
          </a:p>
          <a:p>
            <a:r>
              <a:rPr lang="en-US" altLang="ko-KR" sz="3200" dirty="0"/>
              <a:t>4949	</a:t>
            </a:r>
            <a:r>
              <a:rPr lang="ko-KR" altLang="en-US" sz="3200" dirty="0" err="1"/>
              <a:t>균형잡힌</a:t>
            </a:r>
            <a:r>
              <a:rPr lang="ko-KR" altLang="en-US" sz="3200" dirty="0"/>
              <a:t> 세상</a:t>
            </a:r>
            <a:endParaRPr lang="en-US" altLang="ko-KR" sz="3200" dirty="0"/>
          </a:p>
          <a:p>
            <a:r>
              <a:rPr lang="en-US" altLang="ko-KR" sz="3200" dirty="0"/>
              <a:t>12789	</a:t>
            </a:r>
            <a:r>
              <a:rPr lang="ko-KR" altLang="en-US" sz="3200" dirty="0" err="1"/>
              <a:t>도키도키</a:t>
            </a:r>
            <a:r>
              <a:rPr lang="ko-KR" altLang="en-US" sz="3200" dirty="0"/>
              <a:t> </a:t>
            </a:r>
            <a:r>
              <a:rPr lang="ko-KR" altLang="en-US" sz="3200" dirty="0" err="1"/>
              <a:t>간식드리미</a:t>
            </a:r>
            <a:endParaRPr lang="en-US" altLang="ko-KR" sz="3200" dirty="0"/>
          </a:p>
          <a:p>
            <a:r>
              <a:rPr lang="en-US" altLang="ko-KR" sz="3200" dirty="0"/>
              <a:t>2164	</a:t>
            </a:r>
            <a:r>
              <a:rPr lang="ko-KR" altLang="en-US" sz="3200" dirty="0"/>
              <a:t>카드</a:t>
            </a:r>
            <a:r>
              <a:rPr lang="en-US" altLang="ko-KR" sz="3200" dirty="0"/>
              <a:t>2</a:t>
            </a:r>
          </a:p>
          <a:p>
            <a:r>
              <a:rPr lang="en-US" altLang="ko-KR" sz="3200" dirty="0"/>
              <a:t>2346	</a:t>
            </a:r>
            <a:r>
              <a:rPr lang="ko-KR" altLang="en-US" sz="3200" dirty="0"/>
              <a:t>풍선 터뜨리기</a:t>
            </a:r>
            <a:endParaRPr lang="en-US" altLang="ko-KR" sz="3200" dirty="0"/>
          </a:p>
          <a:p>
            <a:r>
              <a:rPr lang="en-US" altLang="ko-KR" sz="3200" dirty="0"/>
              <a:t>24511	</a:t>
            </a:r>
            <a:r>
              <a:rPr lang="en-US" altLang="ko-KR" sz="3200" dirty="0" err="1"/>
              <a:t>queuestack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245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45033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데이터를 저장할 때 </a:t>
            </a:r>
            <a:r>
              <a:rPr lang="ko-KR" altLang="en-US" sz="3200" b="1" dirty="0">
                <a:solidFill>
                  <a:srgbClr val="92D050"/>
                </a:solidFill>
              </a:rPr>
              <a:t>아래부터 쌓으면서 저장</a:t>
            </a:r>
            <a:r>
              <a:rPr lang="ko-KR" altLang="en-US" sz="3200" dirty="0"/>
              <a:t>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→ </a:t>
            </a:r>
            <a:r>
              <a:rPr lang="en-US" altLang="ko-KR" sz="3200" dirty="0"/>
              <a:t>push</a:t>
            </a:r>
            <a:br>
              <a:rPr lang="en-US" altLang="ko-KR" sz="3200" dirty="0"/>
            </a:br>
            <a:r>
              <a:rPr lang="ko-KR" altLang="en-US" sz="3200" dirty="0"/>
              <a:t>데이터를 뺄 때는 </a:t>
            </a:r>
            <a:r>
              <a:rPr lang="ko-KR" altLang="en-US" sz="3200" b="1" dirty="0">
                <a:solidFill>
                  <a:srgbClr val="92D050"/>
                </a:solidFill>
              </a:rPr>
              <a:t>제일 위에 있는 데이터를 뺀다</a:t>
            </a:r>
            <a:r>
              <a:rPr lang="en-US" altLang="ko-KR" sz="3200" b="1" dirty="0">
                <a:solidFill>
                  <a:srgbClr val="92D050"/>
                </a:solidFill>
              </a:rPr>
              <a:t>.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ko-KR" altLang="en-US" sz="3200" dirty="0"/>
              <a:t>→ </a:t>
            </a:r>
            <a:r>
              <a:rPr lang="en-US" altLang="ko-KR" sz="3200" dirty="0"/>
              <a:t>pop</a:t>
            </a:r>
          </a:p>
          <a:p>
            <a:endParaRPr lang="en-US" altLang="ko-KR" sz="2000" b="1" dirty="0">
              <a:solidFill>
                <a:srgbClr val="92D050"/>
              </a:solidFill>
            </a:endParaRPr>
          </a:p>
          <a:p>
            <a:r>
              <a:rPr lang="ko-KR" altLang="en-US" sz="3200" dirty="0"/>
              <a:t>마지막에 들어간 데이터가 먼저 나오는 형태</a:t>
            </a:r>
            <a:br>
              <a:rPr lang="en-US" altLang="ko-KR" sz="3200" dirty="0"/>
            </a:br>
            <a:r>
              <a:rPr lang="ko-KR" altLang="en-US" sz="3200" dirty="0"/>
              <a:t>→ </a:t>
            </a:r>
            <a:r>
              <a:rPr lang="en-US" altLang="ko-KR" sz="3200" dirty="0"/>
              <a:t>(Last In First Out == </a:t>
            </a:r>
            <a:r>
              <a:rPr lang="en-US" altLang="ko-KR" sz="3200" b="1" dirty="0">
                <a:solidFill>
                  <a:srgbClr val="92D050"/>
                </a:solidFill>
              </a:rPr>
              <a:t>LIFO</a:t>
            </a:r>
            <a:r>
              <a:rPr lang="en-US" altLang="ko-KR" sz="3200" dirty="0"/>
              <a:t>)</a:t>
            </a:r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8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– push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CBD80-D305-5BFD-4678-2D9711DD878A}"/>
              </a:ext>
            </a:extLst>
          </p:cNvPr>
          <p:cNvSpPr/>
          <p:nvPr/>
        </p:nvSpPr>
        <p:spPr>
          <a:xfrm>
            <a:off x="1828799" y="1963793"/>
            <a:ext cx="3029193" cy="426409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6530B5-1129-45C1-AECE-7E5EB3141A65}"/>
              </a:ext>
            </a:extLst>
          </p:cNvPr>
          <p:cNvSpPr/>
          <p:nvPr/>
        </p:nvSpPr>
        <p:spPr>
          <a:xfrm>
            <a:off x="1940766" y="5402425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6C191-E361-DE01-50C0-98B1D3D119F4}"/>
              </a:ext>
            </a:extLst>
          </p:cNvPr>
          <p:cNvSpPr/>
          <p:nvPr/>
        </p:nvSpPr>
        <p:spPr>
          <a:xfrm>
            <a:off x="1940766" y="4576967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53E31-01F8-547B-046D-DCD1521E7C4F}"/>
              </a:ext>
            </a:extLst>
          </p:cNvPr>
          <p:cNvSpPr/>
          <p:nvPr/>
        </p:nvSpPr>
        <p:spPr>
          <a:xfrm>
            <a:off x="1940766" y="3747145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84229B-A2F3-D1B0-61E1-153B9A061034}"/>
              </a:ext>
            </a:extLst>
          </p:cNvPr>
          <p:cNvSpPr/>
          <p:nvPr/>
        </p:nvSpPr>
        <p:spPr>
          <a:xfrm>
            <a:off x="1940766" y="2917323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0DDC0941-A31C-7D11-E7D4-2530DF19D0FC}"/>
              </a:ext>
            </a:extLst>
          </p:cNvPr>
          <p:cNvSpPr/>
          <p:nvPr/>
        </p:nvSpPr>
        <p:spPr>
          <a:xfrm>
            <a:off x="5382208" y="5267432"/>
            <a:ext cx="1670179" cy="1000214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top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35231B-748B-9845-DB23-FADF91EC1CB7}"/>
              </a:ext>
            </a:extLst>
          </p:cNvPr>
          <p:cNvSpPr/>
          <p:nvPr/>
        </p:nvSpPr>
        <p:spPr>
          <a:xfrm>
            <a:off x="1587710" y="1875152"/>
            <a:ext cx="3365945" cy="177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E2B45567-2BEA-C4D3-FBF9-B317E7EE6830}"/>
              </a:ext>
            </a:extLst>
          </p:cNvPr>
          <p:cNvSpPr/>
          <p:nvPr/>
        </p:nvSpPr>
        <p:spPr>
          <a:xfrm>
            <a:off x="2677885" y="1618560"/>
            <a:ext cx="429208" cy="69046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518C5E34-8116-3C67-28A0-16AAD99960C3}"/>
              </a:ext>
            </a:extLst>
          </p:cNvPr>
          <p:cNvSpPr/>
          <p:nvPr/>
        </p:nvSpPr>
        <p:spPr>
          <a:xfrm rot="10800000">
            <a:off x="3539338" y="1618560"/>
            <a:ext cx="429208" cy="69046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0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pat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0013 -0.1185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path" presetSubtype="0" accel="13000" decel="1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0.11851 L 0.0013 -0.2395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23958 L 0.00364 -0.3620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pop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CBD80-D305-5BFD-4678-2D9711DD878A}"/>
              </a:ext>
            </a:extLst>
          </p:cNvPr>
          <p:cNvSpPr/>
          <p:nvPr/>
        </p:nvSpPr>
        <p:spPr>
          <a:xfrm>
            <a:off x="1828799" y="1963793"/>
            <a:ext cx="3029193" cy="426409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6530B5-1129-45C1-AECE-7E5EB3141A65}"/>
              </a:ext>
            </a:extLst>
          </p:cNvPr>
          <p:cNvSpPr/>
          <p:nvPr/>
        </p:nvSpPr>
        <p:spPr>
          <a:xfrm>
            <a:off x="1940766" y="5402425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6C191-E361-DE01-50C0-98B1D3D119F4}"/>
              </a:ext>
            </a:extLst>
          </p:cNvPr>
          <p:cNvSpPr/>
          <p:nvPr/>
        </p:nvSpPr>
        <p:spPr>
          <a:xfrm>
            <a:off x="1940766" y="4576967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53E31-01F8-547B-046D-DCD1521E7C4F}"/>
              </a:ext>
            </a:extLst>
          </p:cNvPr>
          <p:cNvSpPr/>
          <p:nvPr/>
        </p:nvSpPr>
        <p:spPr>
          <a:xfrm>
            <a:off x="1940766" y="3747145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84229B-A2F3-D1B0-61E1-153B9A061034}"/>
              </a:ext>
            </a:extLst>
          </p:cNvPr>
          <p:cNvSpPr/>
          <p:nvPr/>
        </p:nvSpPr>
        <p:spPr>
          <a:xfrm>
            <a:off x="1940766" y="2917323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0DDC0941-A31C-7D11-E7D4-2530DF19D0FC}"/>
              </a:ext>
            </a:extLst>
          </p:cNvPr>
          <p:cNvSpPr/>
          <p:nvPr/>
        </p:nvSpPr>
        <p:spPr>
          <a:xfrm>
            <a:off x="5382208" y="2746931"/>
            <a:ext cx="1670179" cy="1000214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top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35231B-748B-9845-DB23-FADF91EC1CB7}"/>
              </a:ext>
            </a:extLst>
          </p:cNvPr>
          <p:cNvSpPr/>
          <p:nvPr/>
        </p:nvSpPr>
        <p:spPr>
          <a:xfrm>
            <a:off x="1587710" y="1875152"/>
            <a:ext cx="3365945" cy="177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5622498C-4062-423F-9653-21C3A04341AC}"/>
              </a:ext>
            </a:extLst>
          </p:cNvPr>
          <p:cNvSpPr/>
          <p:nvPr/>
        </p:nvSpPr>
        <p:spPr>
          <a:xfrm>
            <a:off x="2677885" y="1618560"/>
            <a:ext cx="429208" cy="69046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538B2EBF-D980-05A3-27D8-2FBC2883F8AF}"/>
              </a:ext>
            </a:extLst>
          </p:cNvPr>
          <p:cNvSpPr/>
          <p:nvPr/>
        </p:nvSpPr>
        <p:spPr>
          <a:xfrm rot="10800000">
            <a:off x="3539338" y="1618560"/>
            <a:ext cx="429208" cy="69046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6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-0.00092 0.1143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13000" decel="1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0.11435 L -0.0017 0.2435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0.24352 L -0.00248 0.3729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9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리스트</a:t>
            </a:r>
            <a:r>
              <a:rPr lang="ko-KR" altLang="en-US" sz="3200" dirty="0"/>
              <a:t>를 스택처럼 쓸 수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리스트의 </a:t>
            </a:r>
            <a:r>
              <a:rPr lang="en-US" altLang="ko-KR" sz="3200" dirty="0"/>
              <a:t>pop() </a:t>
            </a:r>
            <a:r>
              <a:rPr lang="ko-KR" altLang="en-US" sz="3200" dirty="0"/>
              <a:t>연산이 </a:t>
            </a:r>
            <a:r>
              <a:rPr lang="en-US" altLang="ko-KR" sz="3200" b="1" dirty="0">
                <a:solidFill>
                  <a:srgbClr val="92D050"/>
                </a:solidFill>
              </a:rPr>
              <a:t>O(1) </a:t>
            </a:r>
            <a:r>
              <a:rPr lang="ko-KR" altLang="en-US" sz="3200" dirty="0"/>
              <a:t>시간에 수행되기 때문</a:t>
            </a:r>
            <a:br>
              <a:rPr lang="en-US" altLang="ko-KR" sz="3200" dirty="0"/>
            </a:br>
            <a:r>
              <a:rPr lang="en-US" altLang="ko-KR" sz="2400" dirty="0"/>
              <a:t>(pop </a:t>
            </a:r>
            <a:r>
              <a:rPr lang="ko-KR" altLang="en-US" sz="2400" dirty="0"/>
              <a:t>메서드에 아무런 인자를 넣지 않았을 때 입니다</a:t>
            </a:r>
            <a:r>
              <a:rPr lang="en-US" altLang="ko-KR" sz="2400" dirty="0"/>
              <a:t>!)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08860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 추가 </a:t>
            </a:r>
            <a:r>
              <a:rPr lang="en-US" altLang="ko-KR" sz="3200" dirty="0"/>
              <a:t>(push) : </a:t>
            </a:r>
            <a:r>
              <a:rPr lang="en-US" altLang="ko-KR" sz="3200" b="1" dirty="0">
                <a:solidFill>
                  <a:srgbClr val="92D050"/>
                </a:solidFill>
              </a:rPr>
              <a:t>append()</a:t>
            </a:r>
          </a:p>
          <a:p>
            <a:r>
              <a:rPr lang="ko-KR" altLang="en-US" sz="3200" dirty="0"/>
              <a:t>데이터 삭제 </a:t>
            </a:r>
            <a:r>
              <a:rPr lang="en-US" altLang="ko-KR" sz="3200" dirty="0"/>
              <a:t>(pop) : </a:t>
            </a:r>
            <a:r>
              <a:rPr lang="en-US" altLang="ko-KR" sz="3200" b="1" dirty="0">
                <a:solidFill>
                  <a:srgbClr val="92D050"/>
                </a:solidFill>
              </a:rPr>
              <a:t>pop()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1737AD-5994-4669-C256-F4B5F68B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46" y="3787257"/>
            <a:ext cx="3031954" cy="23423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F503DD-115C-EE40-1E19-42FF73627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67" y="4335092"/>
            <a:ext cx="809657" cy="12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519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696</Words>
  <Application>Microsoft Office PowerPoint</Application>
  <PresentationFormat>와이드스크린</PresentationFormat>
  <Paragraphs>139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자료 구조</vt:lpstr>
      <vt:lpstr>스택</vt:lpstr>
      <vt:lpstr>스택</vt:lpstr>
      <vt:lpstr>스택 – push</vt:lpstr>
      <vt:lpstr>스택 - pop</vt:lpstr>
      <vt:lpstr>스택 - 구현</vt:lpstr>
      <vt:lpstr>스택 - 구현</vt:lpstr>
      <vt:lpstr>스택 - 구현</vt:lpstr>
      <vt:lpstr>스택 - 구현</vt:lpstr>
      <vt:lpstr>스택 - 구현</vt:lpstr>
      <vt:lpstr>스택 - 구현</vt:lpstr>
      <vt:lpstr>스택 - 활용</vt:lpstr>
      <vt:lpstr>스택 - 활용</vt:lpstr>
      <vt:lpstr>스택 - 활용</vt:lpstr>
      <vt:lpstr>스택 – 활용</vt:lpstr>
      <vt:lpstr>스택 – 활용</vt:lpstr>
      <vt:lpstr>스택 – 활용</vt:lpstr>
      <vt:lpstr>큐</vt:lpstr>
      <vt:lpstr>큐</vt:lpstr>
      <vt:lpstr>큐 – push</vt:lpstr>
      <vt:lpstr>큐 – pop</vt:lpstr>
      <vt:lpstr>덱 (Deque)</vt:lpstr>
      <vt:lpstr>덱 (Deque)</vt:lpstr>
      <vt:lpstr>덱 (Deque)</vt:lpstr>
      <vt:lpstr>큐 &amp; 덱 – 구현</vt:lpstr>
      <vt:lpstr>큐 &amp; 덱 – 구현</vt:lpstr>
      <vt:lpstr>큐 - 구현</vt:lpstr>
      <vt:lpstr>덱 - 구현</vt:lpstr>
      <vt:lpstr>큐 &amp; 덱 – 구현</vt:lpstr>
      <vt:lpstr>큐 – 구현</vt:lpstr>
      <vt:lpstr>큐 – 구현</vt:lpstr>
      <vt:lpstr>큐 – 구현</vt:lpstr>
      <vt:lpstr>큐 – 구현</vt:lpstr>
      <vt:lpstr>큐 &amp;  덱 – 활용</vt:lpstr>
      <vt:lpstr>큐 &amp;  덱 – 활용</vt:lpstr>
      <vt:lpstr>큐 &amp;  덱 – 활용</vt:lpstr>
      <vt:lpstr>큐 &amp;  덱 – 활용</vt:lpstr>
      <vt:lpstr>큐 &amp;  덱 – 활용</vt:lpstr>
      <vt:lpstr>추가 연습 문제</vt:lpstr>
      <vt:lpstr>추가 연습 문제</vt:lpstr>
      <vt:lpstr>이번 주 연습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85</cp:revision>
  <dcterms:created xsi:type="dcterms:W3CDTF">2024-02-01T13:49:59Z</dcterms:created>
  <dcterms:modified xsi:type="dcterms:W3CDTF">2024-05-20T13:12:25Z</dcterms:modified>
</cp:coreProperties>
</file>