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81" r:id="rId4"/>
    <p:sldId id="258" r:id="rId5"/>
    <p:sldId id="260" r:id="rId6"/>
    <p:sldId id="261" r:id="rId7"/>
    <p:sldId id="275" r:id="rId8"/>
    <p:sldId id="277" r:id="rId9"/>
    <p:sldId id="278" r:id="rId10"/>
    <p:sldId id="265" r:id="rId11"/>
    <p:sldId id="266" r:id="rId12"/>
    <p:sldId id="268" r:id="rId13"/>
    <p:sldId id="279" r:id="rId14"/>
    <p:sldId id="280" r:id="rId15"/>
    <p:sldId id="264" r:id="rId16"/>
    <p:sldId id="274" r:id="rId17"/>
    <p:sldId id="282" r:id="rId18"/>
    <p:sldId id="276" r:id="rId19"/>
    <p:sldId id="263" r:id="rId20"/>
    <p:sldId id="272" r:id="rId21"/>
    <p:sldId id="27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3/17/2024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6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9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0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4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6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1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8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lved.ac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hirating.kro.kr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9F68D-4720-839A-6B3C-79FA91AE2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7" r="-1" b="23848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69CEAF-3107-1D76-64A6-E34CFDB04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en-US" altLang="ko-KR" dirty="0"/>
              <a:t>2024-1</a:t>
            </a:r>
            <a:br>
              <a:rPr lang="en-US" altLang="ko-KR" dirty="0"/>
            </a:br>
            <a:r>
              <a:rPr lang="ko-KR" altLang="en-US" dirty="0"/>
              <a:t>기초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1CBB4D-E9FD-8B40-65C2-71730CF1B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en-US" altLang="ko-KR" dirty="0"/>
              <a:t>0.</a:t>
            </a:r>
            <a:r>
              <a:rPr lang="ko-KR" altLang="en-US" dirty="0"/>
              <a:t> </a:t>
            </a:r>
            <a:r>
              <a:rPr lang="en-US" altLang="ko-KR" dirty="0"/>
              <a:t>OT</a:t>
            </a:r>
            <a:endParaRPr lang="ko-KR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7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0840B-7E80-4757-5664-66AC21331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C1F99-78AF-28CD-4C11-B2B927C0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백준 채점 방식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756FA6E-04AC-8C9D-F177-757FD3CE7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543" y="3433683"/>
            <a:ext cx="5455920" cy="1257420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7B11D0-DC52-4B32-63A5-51BA9C8C6E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693"/>
          <a:stretch/>
        </p:blipFill>
        <p:spPr>
          <a:xfrm>
            <a:off x="1948543" y="4977960"/>
            <a:ext cx="3275181" cy="106901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7262802-DB50-BD4D-40D3-557530B222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694" b="-1"/>
          <a:stretch/>
        </p:blipFill>
        <p:spPr>
          <a:xfrm>
            <a:off x="5522654" y="4977960"/>
            <a:ext cx="3275181" cy="1069010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985B90E-E5E5-A1A6-EE1A-11D70FFC7C92}"/>
              </a:ext>
            </a:extLst>
          </p:cNvPr>
          <p:cNvSpPr txBox="1">
            <a:spLocks/>
          </p:cNvSpPr>
          <p:nvPr/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주어진 입력을</a:t>
            </a:r>
            <a:r>
              <a:rPr lang="en-US" altLang="ko-KR" sz="3200" dirty="0"/>
              <a:t> </a:t>
            </a:r>
            <a:r>
              <a:rPr lang="ko-KR" altLang="en-US" sz="3200" dirty="0"/>
              <a:t>적절히 처리하여</a:t>
            </a:r>
            <a:br>
              <a:rPr lang="en-US" altLang="ko-KR" sz="3200" dirty="0"/>
            </a:br>
            <a:r>
              <a:rPr lang="ko-KR" altLang="en-US" sz="3200" dirty="0"/>
              <a:t>정답을 출력하는 프로그램 만들기 </a:t>
            </a:r>
          </a:p>
        </p:txBody>
      </p:sp>
    </p:spTree>
    <p:extLst>
      <p:ext uri="{BB962C8B-B14F-4D97-AF65-F5344CB8AC3E}">
        <p14:creationId xmlns:p14="http://schemas.microsoft.com/office/powerpoint/2010/main" val="238941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646F3-F807-2250-9227-F9CC88146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C87FF-CBF7-D47D-5528-4FC283B6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백준 채점 방식</a:t>
            </a:r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7F742986-1094-4C16-C0BD-03130564E178}"/>
              </a:ext>
            </a:extLst>
          </p:cNvPr>
          <p:cNvSpPr/>
          <p:nvPr/>
        </p:nvSpPr>
        <p:spPr>
          <a:xfrm>
            <a:off x="3183965" y="2160016"/>
            <a:ext cx="6616337" cy="1312817"/>
          </a:xfrm>
          <a:prstGeom prst="flowChartAlternateProces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제출한 프로그램 실행</a:t>
            </a: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4CE785E8-8E43-7367-B284-A482CFE2C8BD}"/>
              </a:ext>
            </a:extLst>
          </p:cNvPr>
          <p:cNvSpPr/>
          <p:nvPr/>
        </p:nvSpPr>
        <p:spPr>
          <a:xfrm>
            <a:off x="3183965" y="3698957"/>
            <a:ext cx="6616337" cy="1312817"/>
          </a:xfrm>
          <a:prstGeom prst="flowChartAlternateProces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여러가지 테스트 케이스를</a:t>
            </a:r>
            <a:endParaRPr lang="en-US" altLang="ko-KR" sz="3200" dirty="0"/>
          </a:p>
          <a:p>
            <a:pPr algn="ctr"/>
            <a:r>
              <a:rPr lang="ko-KR" altLang="en-US" sz="3200" dirty="0"/>
              <a:t>프로그램에 입력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2F17E840-FD60-19D7-C19F-9CC8A6F516AD}"/>
              </a:ext>
            </a:extLst>
          </p:cNvPr>
          <p:cNvSpPr/>
          <p:nvPr/>
        </p:nvSpPr>
        <p:spPr>
          <a:xfrm>
            <a:off x="3183964" y="5237898"/>
            <a:ext cx="6616337" cy="1312817"/>
          </a:xfrm>
          <a:prstGeom prst="flowChartAlternateProces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모든 테스트 케이스에 대해</a:t>
            </a:r>
            <a:endParaRPr lang="en-US" altLang="ko-KR" sz="3200" dirty="0"/>
          </a:p>
          <a:p>
            <a:pPr algn="ctr"/>
            <a:r>
              <a:rPr lang="ko-KR" altLang="en-US" sz="3200" dirty="0"/>
              <a:t>정답을 출력하면 통과</a:t>
            </a:r>
          </a:p>
        </p:txBody>
      </p:sp>
    </p:spTree>
    <p:extLst>
      <p:ext uri="{BB962C8B-B14F-4D97-AF65-F5344CB8AC3E}">
        <p14:creationId xmlns:p14="http://schemas.microsoft.com/office/powerpoint/2010/main" val="2972699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991EB-C703-BE99-C4A5-6F11E19FF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1B74C-6B2E-F7D4-1397-D39EBBED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백준 채점 방식</a:t>
            </a:r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0515F841-7D4A-F2DA-B65B-A35D3E919878}"/>
              </a:ext>
            </a:extLst>
          </p:cNvPr>
          <p:cNvSpPr/>
          <p:nvPr/>
        </p:nvSpPr>
        <p:spPr>
          <a:xfrm>
            <a:off x="3183965" y="2160016"/>
            <a:ext cx="6616337" cy="1312817"/>
          </a:xfrm>
          <a:prstGeom prst="flowChartAlternateProces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두 숫자를 더하는 프로그램을 실행</a:t>
            </a: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08623DD7-8C2E-8FA2-F8A3-D2FDEB4B123D}"/>
              </a:ext>
            </a:extLst>
          </p:cNvPr>
          <p:cNvSpPr/>
          <p:nvPr/>
        </p:nvSpPr>
        <p:spPr>
          <a:xfrm>
            <a:off x="3183965" y="3698957"/>
            <a:ext cx="6616337" cy="1312817"/>
          </a:xfrm>
          <a:prstGeom prst="flowChartAlternateProces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(1, 2) (4, 5) (10, 20) </a:t>
            </a:r>
            <a:r>
              <a:rPr lang="ko-KR" altLang="en-US" sz="3200" dirty="0"/>
              <a:t>등</a:t>
            </a:r>
            <a:endParaRPr lang="en-US" altLang="ko-KR" sz="3200" dirty="0"/>
          </a:p>
          <a:p>
            <a:pPr algn="ctr"/>
            <a:r>
              <a:rPr lang="ko-KR" altLang="en-US" sz="3200" dirty="0"/>
              <a:t>다양한 두 숫자를 프로그램에 입력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CB87EFB1-BEBA-434B-27CE-FB15725A79EA}"/>
              </a:ext>
            </a:extLst>
          </p:cNvPr>
          <p:cNvSpPr/>
          <p:nvPr/>
        </p:nvSpPr>
        <p:spPr>
          <a:xfrm>
            <a:off x="3183964" y="5237898"/>
            <a:ext cx="6616337" cy="1312817"/>
          </a:xfrm>
          <a:prstGeom prst="flowChartAlternateProces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3, 9, 30 </a:t>
            </a:r>
            <a:r>
              <a:rPr lang="ko-KR" altLang="en-US" sz="3200" dirty="0"/>
              <a:t>등 모든 입력에 대해</a:t>
            </a:r>
            <a:endParaRPr lang="en-US" altLang="ko-KR" sz="3200" dirty="0"/>
          </a:p>
          <a:p>
            <a:pPr algn="ctr"/>
            <a:r>
              <a:rPr lang="ko-KR" altLang="en-US" sz="3200" dirty="0"/>
              <a:t>올바른 정답을 출력하면 통과</a:t>
            </a:r>
          </a:p>
        </p:txBody>
      </p:sp>
    </p:spTree>
    <p:extLst>
      <p:ext uri="{BB962C8B-B14F-4D97-AF65-F5344CB8AC3E}">
        <p14:creationId xmlns:p14="http://schemas.microsoft.com/office/powerpoint/2010/main" val="3862138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0840B-7E80-4757-5664-66AC21331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C1F99-78AF-28CD-4C11-B2B927C0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출석체크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985B90E-E5E5-A1A6-EE1A-11D70FFC7C92}"/>
              </a:ext>
            </a:extLst>
          </p:cNvPr>
          <p:cNvSpPr txBox="1">
            <a:spLocks/>
          </p:cNvSpPr>
          <p:nvPr/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스터디 그룹에 초대된 이후</a:t>
            </a:r>
            <a:r>
              <a:rPr lang="en-US" altLang="ko-KR" sz="3200" dirty="0"/>
              <a:t>,</a:t>
            </a:r>
            <a:r>
              <a:rPr lang="ko-KR" altLang="en-US" sz="3200" dirty="0"/>
              <a:t> 연습 탭 이동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BA1A25-9E26-DD37-EA4E-677CA6152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91" y="2909094"/>
            <a:ext cx="7182852" cy="6573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8F1F80F-3D21-33DD-2BDA-19D373CF3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691" y="3872759"/>
            <a:ext cx="5270211" cy="228273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34E63E-6A4E-0606-0307-46F0F91479C2}"/>
              </a:ext>
            </a:extLst>
          </p:cNvPr>
          <p:cNvSpPr/>
          <p:nvPr/>
        </p:nvSpPr>
        <p:spPr>
          <a:xfrm>
            <a:off x="6609373" y="2986740"/>
            <a:ext cx="909027" cy="50202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4182EA-F601-825B-9AA3-8CFA302E70E7}"/>
              </a:ext>
            </a:extLst>
          </p:cNvPr>
          <p:cNvSpPr/>
          <p:nvPr/>
        </p:nvSpPr>
        <p:spPr>
          <a:xfrm>
            <a:off x="3657599" y="5133787"/>
            <a:ext cx="406401" cy="38847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855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0840B-7E80-4757-5664-66AC21331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C1F99-78AF-28CD-4C11-B2B927C0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출석체크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985B90E-E5E5-A1A6-EE1A-11D70FFC7C92}"/>
              </a:ext>
            </a:extLst>
          </p:cNvPr>
          <p:cNvSpPr txBox="1">
            <a:spLocks/>
          </p:cNvSpPr>
          <p:nvPr/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정해진 기간 동안 연습 문제를 풀면</a:t>
            </a:r>
            <a:br>
              <a:rPr lang="en-US" altLang="ko-KR" sz="3200" dirty="0"/>
            </a:br>
            <a:r>
              <a:rPr lang="ko-KR" altLang="en-US" sz="3200" dirty="0"/>
              <a:t>푼 문제가 녹색으로 표기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E1B2264-725D-2F40-4982-8A22E8824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14" y="3502067"/>
            <a:ext cx="8018627" cy="226522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F9E8B3C-DD81-625E-01F4-C8F6D65C39DF}"/>
              </a:ext>
            </a:extLst>
          </p:cNvPr>
          <p:cNvSpPr/>
          <p:nvPr/>
        </p:nvSpPr>
        <p:spPr>
          <a:xfrm>
            <a:off x="3651624" y="4207435"/>
            <a:ext cx="782917" cy="155985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63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D7431-D86F-E1DE-235F-DB1EBEFD7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D9247-997F-ABB3-0071-B8193D2E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Solved.ac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85ED60-9BFF-9A20-AC89-7B15E98B9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hlinkClick r:id="rId2"/>
              </a:rPr>
              <a:t>https://www.solved.ac/</a:t>
            </a:r>
            <a:endParaRPr lang="en-US" altLang="ko-KR" sz="3200" dirty="0"/>
          </a:p>
          <a:p>
            <a:r>
              <a:rPr lang="ko-KR" altLang="en-US" sz="3200" dirty="0" err="1"/>
              <a:t>백준에</a:t>
            </a:r>
            <a:r>
              <a:rPr lang="ko-KR" altLang="en-US" sz="3200" dirty="0"/>
              <a:t> 있는 문제들의 난이도를 보여주는 사이트</a:t>
            </a:r>
            <a:br>
              <a:rPr lang="en-US" altLang="ko-KR" sz="3200" dirty="0"/>
            </a:br>
            <a:r>
              <a:rPr lang="ko-KR" altLang="en-US" sz="2400" dirty="0"/>
              <a:t>브론즈 </a:t>
            </a:r>
            <a:r>
              <a:rPr lang="en-US" altLang="ko-KR" sz="2400" dirty="0"/>
              <a:t>&lt; </a:t>
            </a:r>
            <a:r>
              <a:rPr lang="ko-KR" altLang="en-US" sz="2400" dirty="0"/>
              <a:t>실버 </a:t>
            </a:r>
            <a:r>
              <a:rPr lang="en-US" altLang="ko-KR" sz="2400" dirty="0"/>
              <a:t>&lt; </a:t>
            </a:r>
            <a:r>
              <a:rPr lang="ko-KR" altLang="en-US" sz="2400" dirty="0"/>
              <a:t>골드 </a:t>
            </a:r>
            <a:r>
              <a:rPr lang="en-US" altLang="ko-KR" sz="2400" dirty="0"/>
              <a:t>&lt; </a:t>
            </a:r>
            <a:r>
              <a:rPr lang="ko-KR" altLang="en-US" sz="2400" dirty="0" err="1"/>
              <a:t>플레티넘</a:t>
            </a:r>
            <a:r>
              <a:rPr lang="ko-KR" altLang="en-US" sz="2400" dirty="0"/>
              <a:t> </a:t>
            </a:r>
            <a:r>
              <a:rPr lang="en-US" altLang="ko-KR" sz="2400" dirty="0"/>
              <a:t>&lt; </a:t>
            </a:r>
            <a:r>
              <a:rPr lang="ko-KR" altLang="en-US" sz="2400" dirty="0"/>
              <a:t>다이아 </a:t>
            </a:r>
            <a:r>
              <a:rPr lang="en-US" altLang="ko-KR" sz="2400" dirty="0"/>
              <a:t>&lt; </a:t>
            </a:r>
            <a:r>
              <a:rPr lang="ko-KR" altLang="en-US" sz="2400" dirty="0"/>
              <a:t>루비</a:t>
            </a:r>
            <a:endParaRPr lang="en-US" altLang="ko-KR" sz="2400" dirty="0"/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298659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FCFE6-0626-D179-9C96-D8EA92D9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솔브드</a:t>
            </a:r>
            <a:r>
              <a:rPr lang="en-US" altLang="ko-KR" dirty="0"/>
              <a:t> </a:t>
            </a:r>
            <a:r>
              <a:rPr lang="ko-KR" altLang="en-US" dirty="0"/>
              <a:t>연동하기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DCA809E-C3B8-722B-CD31-2ED21B52A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682" y="2443402"/>
            <a:ext cx="7340963" cy="2832654"/>
          </a:xfrm>
        </p:spPr>
      </p:pic>
    </p:spTree>
    <p:extLst>
      <p:ext uri="{BB962C8B-B14F-4D97-AF65-F5344CB8AC3E}">
        <p14:creationId xmlns:p14="http://schemas.microsoft.com/office/powerpoint/2010/main" val="3527916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D7431-D86F-E1DE-235F-DB1EBEFD7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D9247-997F-ABB3-0071-B8193D2E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Solved.ac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85ED60-9BFF-9A20-AC89-7B15E98B9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어려운 문제를 많이 풀면</a:t>
            </a:r>
            <a:r>
              <a:rPr lang="en-US" altLang="ko-KR" sz="3200" dirty="0"/>
              <a:t>, </a:t>
            </a:r>
            <a:r>
              <a:rPr lang="ko-KR" altLang="en-US" sz="3200" dirty="0"/>
              <a:t>자신의 </a:t>
            </a:r>
            <a:r>
              <a:rPr lang="ko-KR" altLang="en-US" sz="3200" dirty="0" err="1"/>
              <a:t>티어도</a:t>
            </a:r>
            <a:r>
              <a:rPr lang="ko-KR" altLang="en-US" sz="3200" dirty="0"/>
              <a:t> 오른다</a:t>
            </a:r>
            <a:r>
              <a:rPr lang="en-US" altLang="ko-KR" sz="32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281B36-3127-FC5A-DD45-44D1DEE64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86" y="3276600"/>
            <a:ext cx="9110414" cy="21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68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FCFE6-0626-D179-9C96-D8EA92D9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하이팅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0B568F2-261E-2562-A195-F9C96C75F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hlinkClick r:id="rId2"/>
              </a:rPr>
              <a:t>http://hirating.kro.kr/</a:t>
            </a:r>
            <a:endParaRPr lang="ko-KR" altLang="en-US" sz="2400" dirty="0"/>
          </a:p>
          <a:p>
            <a:r>
              <a:rPr lang="ko-KR" altLang="en-US" sz="3200" dirty="0"/>
              <a:t>학회원과 </a:t>
            </a:r>
            <a:r>
              <a:rPr lang="en-US" altLang="ko-KR" sz="3200" dirty="0"/>
              <a:t>1</a:t>
            </a:r>
            <a:r>
              <a:rPr lang="ko-KR" altLang="en-US" sz="3200" dirty="0"/>
              <a:t>달간 </a:t>
            </a:r>
            <a:r>
              <a:rPr lang="ko-KR" altLang="en-US" sz="3200" dirty="0" err="1"/>
              <a:t>레이팅</a:t>
            </a:r>
            <a:r>
              <a:rPr lang="ko-KR" altLang="en-US" sz="3200" dirty="0"/>
              <a:t> 상승치 경쟁</a:t>
            </a:r>
            <a:r>
              <a:rPr lang="en-US" altLang="ko-KR" sz="3200" dirty="0"/>
              <a:t> </a:t>
            </a:r>
            <a:r>
              <a:rPr lang="ko-KR" altLang="en-US" sz="3200" dirty="0"/>
              <a:t>이벤트</a:t>
            </a:r>
            <a:endParaRPr lang="en-US" altLang="ko-KR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8CA180-F597-D63D-4C0A-97032C013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097" y="3558464"/>
            <a:ext cx="6224251" cy="268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54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0F25C-E215-8BC7-487B-6383AEB8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질문하는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9A288-E3F5-2B3B-A877-218C0273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아래 </a:t>
            </a:r>
            <a:r>
              <a:rPr lang="en-US" altLang="ko-KR" sz="2800" dirty="0"/>
              <a:t>3</a:t>
            </a:r>
            <a:r>
              <a:rPr lang="ko-KR" altLang="en-US" sz="2800" dirty="0"/>
              <a:t>가지 내용을 </a:t>
            </a:r>
            <a:r>
              <a:rPr lang="ko-KR" altLang="en-US" sz="2800" b="1" dirty="0">
                <a:solidFill>
                  <a:srgbClr val="92D050"/>
                </a:solidFill>
              </a:rPr>
              <a:t>스터디</a:t>
            </a:r>
            <a:r>
              <a:rPr lang="en-US" altLang="ko-KR" sz="2800" b="1" dirty="0">
                <a:solidFill>
                  <a:srgbClr val="92D050"/>
                </a:solidFill>
              </a:rPr>
              <a:t>_</a:t>
            </a:r>
            <a:r>
              <a:rPr lang="ko-KR" altLang="en-US" sz="2800" b="1" dirty="0">
                <a:solidFill>
                  <a:srgbClr val="92D050"/>
                </a:solidFill>
              </a:rPr>
              <a:t>질문 </a:t>
            </a:r>
            <a:r>
              <a:rPr lang="ko-KR" altLang="en-US" sz="2800" dirty="0"/>
              <a:t>채널에 올려주세요</a:t>
            </a:r>
            <a:endParaRPr lang="en-US" altLang="ko-KR" sz="2800" dirty="0"/>
          </a:p>
          <a:p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	1. </a:t>
            </a:r>
            <a:r>
              <a:rPr lang="ko-KR" altLang="en-US" sz="3200" dirty="0"/>
              <a:t>문제 번호 </a:t>
            </a:r>
            <a:r>
              <a:rPr lang="en-US" altLang="ko-KR" sz="3200" dirty="0"/>
              <a:t>&amp;</a:t>
            </a:r>
            <a:r>
              <a:rPr lang="ko-KR" altLang="en-US" sz="3200" dirty="0"/>
              <a:t> 링크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	2. </a:t>
            </a:r>
            <a:r>
              <a:rPr lang="ko-KR" altLang="en-US" sz="3200" dirty="0"/>
              <a:t>나의 실행 결과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	3. </a:t>
            </a:r>
            <a:r>
              <a:rPr lang="ko-KR" altLang="en-US" sz="3200" dirty="0"/>
              <a:t>전체 소스코드</a:t>
            </a:r>
          </a:p>
        </p:txBody>
      </p:sp>
    </p:spTree>
    <p:extLst>
      <p:ext uri="{BB962C8B-B14F-4D97-AF65-F5344CB8AC3E}">
        <p14:creationId xmlns:p14="http://schemas.microsoft.com/office/powerpoint/2010/main" val="107980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FA7C6-7246-A218-AA5C-1CEAF4A2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5B27C-0939-B425-146B-A6A946432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3200" dirty="0"/>
              <a:t>기초 스터디 소개</a:t>
            </a:r>
            <a:endParaRPr lang="en-US" altLang="ko-KR" sz="3200" dirty="0"/>
          </a:p>
          <a:p>
            <a:pPr marL="457200" indent="-457200">
              <a:buAutoNum type="arabicPeriod"/>
            </a:pPr>
            <a:r>
              <a:rPr lang="en-US" altLang="ko-KR" sz="3200" dirty="0"/>
              <a:t>Python</a:t>
            </a:r>
            <a:r>
              <a:rPr lang="ko-KR" altLang="en-US" sz="3200" dirty="0"/>
              <a:t> 준비 방법</a:t>
            </a:r>
            <a:endParaRPr lang="en-US" altLang="ko-KR" sz="3200" dirty="0"/>
          </a:p>
          <a:p>
            <a:pPr marL="457200" indent="-457200">
              <a:buAutoNum type="arabicPeriod"/>
            </a:pPr>
            <a:r>
              <a:rPr lang="ko-KR" altLang="en-US" sz="3200" dirty="0"/>
              <a:t>백준</a:t>
            </a:r>
            <a:r>
              <a:rPr lang="en-US" altLang="ko-KR" sz="3200" dirty="0"/>
              <a:t>,</a:t>
            </a:r>
            <a:r>
              <a:rPr lang="ko-KR" altLang="en-US" sz="3200" dirty="0"/>
              <a:t> </a:t>
            </a:r>
            <a:r>
              <a:rPr lang="en-US" altLang="ko-KR" sz="3200" dirty="0"/>
              <a:t>Solved.ac </a:t>
            </a:r>
            <a:r>
              <a:rPr lang="ko-KR" altLang="en-US" sz="3200" dirty="0"/>
              <a:t>소개</a:t>
            </a:r>
            <a:endParaRPr lang="en-US" altLang="ko-KR" sz="3200" dirty="0"/>
          </a:p>
          <a:p>
            <a:pPr marL="457200" indent="-457200">
              <a:buAutoNum type="arabicPeriod"/>
            </a:pPr>
            <a:r>
              <a:rPr lang="ko-KR" altLang="en-US" sz="3200" dirty="0"/>
              <a:t>질문하는 방법</a:t>
            </a:r>
          </a:p>
        </p:txBody>
      </p:sp>
    </p:spTree>
    <p:extLst>
      <p:ext uri="{BB962C8B-B14F-4D97-AF65-F5344CB8AC3E}">
        <p14:creationId xmlns:p14="http://schemas.microsoft.com/office/powerpoint/2010/main" val="741259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C6D2F-2041-0F0A-93F7-A7238F938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8ED0F-E7A3-CD56-8C56-2595FCAF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질문하는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A53A4-A183-15D6-FBF5-EDD9DFB90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소스 코드를 보낼 땐 </a:t>
            </a:r>
            <a:r>
              <a:rPr lang="ko-KR" altLang="en-US" sz="3200" b="1" dirty="0">
                <a:solidFill>
                  <a:srgbClr val="92D050"/>
                </a:solidFill>
              </a:rPr>
              <a:t>문법 디자인</a:t>
            </a:r>
            <a:r>
              <a:rPr lang="ko-KR" altLang="en-US" sz="3200" dirty="0"/>
              <a:t>을 입혀주세요</a:t>
            </a:r>
            <a:r>
              <a:rPr lang="en-US" altLang="ko-KR" sz="3200" dirty="0"/>
              <a:t>.</a:t>
            </a:r>
          </a:p>
          <a:p>
            <a:r>
              <a:rPr lang="ko-KR" altLang="en-US" sz="2400" dirty="0"/>
              <a:t>물결표</a:t>
            </a:r>
            <a:r>
              <a:rPr lang="en-US" altLang="ko-KR" sz="2400" dirty="0"/>
              <a:t>(~) </a:t>
            </a:r>
            <a:r>
              <a:rPr lang="ko-KR" altLang="en-US" sz="2400" dirty="0"/>
              <a:t>자판에 있는 </a:t>
            </a:r>
            <a:r>
              <a:rPr lang="en-US" altLang="ko-KR" sz="2400" dirty="0"/>
              <a:t>(</a:t>
            </a:r>
            <a:r>
              <a:rPr lang="en-US" altLang="ko-KR" sz="2400" b="1" dirty="0">
                <a:solidFill>
                  <a:srgbClr val="92D050"/>
                </a:solidFill>
              </a:rPr>
              <a:t>`</a:t>
            </a:r>
            <a:r>
              <a:rPr lang="en-US" altLang="ko-KR" sz="2400" dirty="0"/>
              <a:t>) </a:t>
            </a:r>
            <a:r>
              <a:rPr lang="ko-KR" altLang="en-US" sz="2400" dirty="0"/>
              <a:t>기호를 </a:t>
            </a:r>
            <a:r>
              <a:rPr lang="en-US" altLang="ko-KR" sz="2400" dirty="0"/>
              <a:t>3</a:t>
            </a:r>
            <a:r>
              <a:rPr lang="ko-KR" altLang="en-US" sz="2400" dirty="0"/>
              <a:t>개씩 사용해서 소스코드를 감싸주세요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첫 번째 </a:t>
            </a:r>
            <a:r>
              <a:rPr lang="en-US" altLang="ko-KR" sz="2400" b="1" dirty="0">
                <a:solidFill>
                  <a:srgbClr val="92D050"/>
                </a:solidFill>
              </a:rPr>
              <a:t>```</a:t>
            </a:r>
            <a:r>
              <a:rPr lang="en-US" altLang="ko-KR" sz="2400" dirty="0"/>
              <a:t> </a:t>
            </a:r>
            <a:r>
              <a:rPr lang="ko-KR" altLang="en-US" sz="2400" dirty="0"/>
              <a:t>옆에 </a:t>
            </a:r>
            <a:r>
              <a:rPr lang="en-US" altLang="ko-KR" sz="2400" dirty="0"/>
              <a:t>python </a:t>
            </a:r>
            <a:r>
              <a:rPr lang="ko-KR" altLang="en-US" sz="2400" dirty="0"/>
              <a:t>을 적어주면 파이썬 문법 디자인이 적용돼요</a:t>
            </a:r>
            <a:r>
              <a:rPr lang="en-US" altLang="ko-KR" sz="2400" dirty="0"/>
              <a:t>!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0CADB5-25C5-6DCE-039E-96A890480E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" t="18815" r="45770" b="13086"/>
          <a:stretch/>
        </p:blipFill>
        <p:spPr>
          <a:xfrm>
            <a:off x="1948328" y="4807128"/>
            <a:ext cx="3546597" cy="127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33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5090A-BAD4-024F-B1B5-E3DADA75E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E22F2-DAF1-2398-2BE4-D8623A48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질문과 답변에 대해</a:t>
            </a:r>
            <a:r>
              <a:rPr lang="en-US" altLang="ko-KR" sz="4800" dirty="0"/>
              <a:t>…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348E0-673C-6169-5BC0-06000C16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!! </a:t>
            </a:r>
            <a:r>
              <a:rPr lang="ko-KR" altLang="en-US" sz="3200" dirty="0"/>
              <a:t>부끄러워 하지 말고 </a:t>
            </a:r>
            <a:r>
              <a:rPr lang="ko-KR" altLang="en-US" sz="3200" b="1" dirty="0">
                <a:solidFill>
                  <a:srgbClr val="92D050"/>
                </a:solidFill>
              </a:rPr>
              <a:t>질문하기</a:t>
            </a:r>
            <a:r>
              <a:rPr lang="ko-KR" altLang="en-US" sz="3200" dirty="0"/>
              <a:t> </a:t>
            </a:r>
            <a:r>
              <a:rPr lang="en-US" altLang="ko-KR" sz="3200" dirty="0"/>
              <a:t>!!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2000" dirty="0"/>
              <a:t>	</a:t>
            </a:r>
            <a:br>
              <a:rPr lang="en-US" altLang="ko-KR" sz="2000" dirty="0"/>
            </a:br>
            <a:r>
              <a:rPr lang="en-US" altLang="ko-KR" sz="3200" dirty="0"/>
              <a:t>!! </a:t>
            </a:r>
            <a:r>
              <a:rPr lang="ko-KR" altLang="en-US" sz="3200" dirty="0"/>
              <a:t>부끄러워 하지 말고 </a:t>
            </a:r>
            <a:r>
              <a:rPr lang="ko-KR" altLang="en-US" sz="3200" b="1" dirty="0">
                <a:solidFill>
                  <a:srgbClr val="92D050"/>
                </a:solidFill>
              </a:rPr>
              <a:t>답변하기 </a:t>
            </a:r>
            <a:r>
              <a:rPr lang="en-US" altLang="ko-KR" sz="3200" dirty="0"/>
              <a:t>!!</a:t>
            </a:r>
            <a:br>
              <a:rPr lang="en-US" altLang="ko-KR" sz="2000" dirty="0"/>
            </a:br>
            <a:r>
              <a:rPr lang="en-US" altLang="ko-KR" sz="2000" dirty="0"/>
              <a:t>	</a:t>
            </a:r>
            <a:endParaRPr lang="en-US" altLang="ko-KR" sz="32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52796AE-3542-D282-2376-F3F8C0E44993}"/>
              </a:ext>
            </a:extLst>
          </p:cNvPr>
          <p:cNvSpPr txBox="1">
            <a:spLocks/>
          </p:cNvSpPr>
          <p:nvPr/>
        </p:nvSpPr>
        <p:spPr>
          <a:xfrm>
            <a:off x="1216691" y="4111957"/>
            <a:ext cx="6877960" cy="1139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/>
              <a:t>	</a:t>
            </a:r>
            <a:r>
              <a:rPr lang="ko-KR" altLang="en-US" sz="2000" dirty="0"/>
              <a:t>내가 </a:t>
            </a:r>
            <a:r>
              <a:rPr lang="ko-KR" altLang="en-US" sz="2000" dirty="0" err="1"/>
              <a:t>스터디장도</a:t>
            </a:r>
            <a:r>
              <a:rPr lang="ko-KR" altLang="en-US" sz="2000" dirty="0"/>
              <a:t> 아닌데</a:t>
            </a:r>
            <a:r>
              <a:rPr lang="en-US" altLang="ko-KR" sz="2000" dirty="0"/>
              <a:t>.. ( X )</a:t>
            </a:r>
            <a:br>
              <a:rPr lang="en-US" altLang="ko-KR" sz="2000" dirty="0"/>
            </a:br>
            <a:r>
              <a:rPr lang="en-US" altLang="ko-KR" sz="2000" dirty="0"/>
              <a:t>	</a:t>
            </a:r>
            <a:r>
              <a:rPr lang="ko-KR" altLang="en-US" sz="2000" dirty="0"/>
              <a:t>혹시 내가 틀리면</a:t>
            </a:r>
            <a:r>
              <a:rPr lang="en-US" altLang="ko-KR" sz="2000" dirty="0"/>
              <a:t>..</a:t>
            </a:r>
            <a:r>
              <a:rPr lang="ko-KR" altLang="en-US" sz="2000" dirty="0"/>
              <a:t>  </a:t>
            </a:r>
            <a:r>
              <a:rPr lang="en-US" altLang="ko-KR" sz="2000" dirty="0"/>
              <a:t>( X )</a:t>
            </a:r>
            <a:endParaRPr lang="en-US" altLang="ko-KR" sz="32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E0E1668-D073-CEDD-58CA-F978F47EFD7A}"/>
              </a:ext>
            </a:extLst>
          </p:cNvPr>
          <p:cNvSpPr txBox="1">
            <a:spLocks/>
          </p:cNvSpPr>
          <p:nvPr/>
        </p:nvSpPr>
        <p:spPr>
          <a:xfrm>
            <a:off x="1216691" y="2859091"/>
            <a:ext cx="6877960" cy="1139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이건 너무 </a:t>
            </a:r>
            <a:r>
              <a:rPr lang="ko-KR" altLang="en-US" sz="2000" dirty="0" err="1"/>
              <a:t>바보같은</a:t>
            </a:r>
            <a:r>
              <a:rPr lang="ko-KR" altLang="en-US" sz="2000" dirty="0"/>
              <a:t> 질문 아닐까</a:t>
            </a:r>
            <a:r>
              <a:rPr lang="en-US" altLang="ko-KR" sz="2000" dirty="0"/>
              <a:t>..  ( X )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37548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기초 스터디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기본적인 파이썬 문법 학습</a:t>
            </a:r>
            <a:endParaRPr lang="en-US" altLang="ko-KR" sz="3200" dirty="0"/>
          </a:p>
          <a:p>
            <a:r>
              <a:rPr lang="ko-KR" altLang="en-US" sz="3200" dirty="0"/>
              <a:t>매주 배운 문법을 사용한 쉬운 </a:t>
            </a:r>
            <a:r>
              <a:rPr lang="ko-KR" altLang="en-US" sz="3200" b="1" u="sng" dirty="0"/>
              <a:t>알고리즘 문제 풀이</a:t>
            </a:r>
            <a:endParaRPr lang="en-US" altLang="ko-KR" sz="3200" b="1" u="sng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err="1"/>
              <a:t>기초스터디</a:t>
            </a:r>
            <a:r>
              <a:rPr lang="ko-KR" altLang="en-US" sz="2400" dirty="0"/>
              <a:t> ≠ </a:t>
            </a:r>
            <a:r>
              <a:rPr lang="ko-KR" altLang="en-US" sz="2400" dirty="0" err="1"/>
              <a:t>컴공개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클래스</a:t>
            </a:r>
            <a:r>
              <a:rPr lang="en-US" altLang="ko-KR" sz="2400" dirty="0"/>
              <a:t>, </a:t>
            </a:r>
            <a:r>
              <a:rPr lang="ko-KR" altLang="en-US" sz="2400" dirty="0"/>
              <a:t>파일 입출력</a:t>
            </a:r>
            <a:r>
              <a:rPr lang="en-US" altLang="ko-KR" sz="2400" dirty="0"/>
              <a:t>, </a:t>
            </a:r>
            <a:r>
              <a:rPr lang="ko-KR" altLang="en-US" sz="2400" dirty="0"/>
              <a:t>예외 처리 등의 내용은 다루지 않아요</a:t>
            </a:r>
            <a:r>
              <a:rPr lang="en-US" altLang="ko-KR" sz="2400"/>
              <a:t>!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000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기초 스터디 소개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0DF20F3-F25C-2DD9-C0D2-1331934B0A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28707"/>
              </p:ext>
            </p:extLst>
          </p:nvPr>
        </p:nvGraphicFramePr>
        <p:xfrm>
          <a:off x="1718982" y="2315977"/>
          <a:ext cx="9486900" cy="33375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743450">
                  <a:extLst>
                    <a:ext uri="{9D8B030D-6E8A-4147-A177-3AD203B41FA5}">
                      <a16:colId xmlns:a16="http://schemas.microsoft.com/office/drawing/2014/main" val="2325982078"/>
                    </a:ext>
                  </a:extLst>
                </a:gridCol>
                <a:gridCol w="4743450">
                  <a:extLst>
                    <a:ext uri="{9D8B030D-6E8A-4147-A177-3AD203B41FA5}">
                      <a16:colId xmlns:a16="http://schemas.microsoft.com/office/drawing/2014/main" val="291808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r>
                        <a:rPr lang="ko-KR" altLang="en-US" b="1" dirty="0"/>
                        <a:t>주차 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온라인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2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입출력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변수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연산자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자료형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49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조건문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 err="1"/>
                        <a:t>반복문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빠른 입출력</a:t>
                      </a:r>
                      <a:endParaRPr lang="en-US" alt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18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문자열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49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81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브루트</a:t>
                      </a:r>
                      <a:r>
                        <a:rPr lang="ko-KR" altLang="en-US" b="1" dirty="0"/>
                        <a:t> 포스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40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딕셔너리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35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함수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재귀함수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13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스택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143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71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12148-0ABB-2B10-78DD-002F8BBF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파이썬 준비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C37CE-CBC4-408F-34D6-687AB48F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PyCharm ( + Anaconda )</a:t>
            </a:r>
          </a:p>
          <a:p>
            <a:r>
              <a:rPr lang="en-US" altLang="ko-KR" sz="3200" b="1" u="sng" dirty="0" err="1"/>
              <a:t>Thonny</a:t>
            </a:r>
            <a:endParaRPr lang="en-US" altLang="ko-KR" sz="3200" b="1" u="sng" dirty="0"/>
          </a:p>
          <a:p>
            <a:r>
              <a:rPr lang="ko-KR" altLang="en-US" sz="2400" dirty="0"/>
              <a:t>웹 컴파일러 </a:t>
            </a:r>
            <a:r>
              <a:rPr lang="en-US" altLang="ko-KR" sz="2400" dirty="0"/>
              <a:t>( ideone.com, repl.it  </a:t>
            </a:r>
            <a:r>
              <a:rPr lang="ko-KR" altLang="en-US" sz="2400" dirty="0"/>
              <a:t>등 </a:t>
            </a:r>
            <a:r>
              <a:rPr lang="en-US" altLang="ko-K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055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FCFE6-0626-D179-9C96-D8EA92D9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백준</a:t>
            </a:r>
            <a:r>
              <a:rPr lang="en-US" altLang="ko-KR" dirty="0"/>
              <a:t> (</a:t>
            </a:r>
            <a:r>
              <a:rPr lang="en-US" altLang="ko-KR" dirty="0" err="1"/>
              <a:t>Baekjoon</a:t>
            </a:r>
            <a:r>
              <a:rPr lang="en-US" altLang="ko-KR" dirty="0"/>
              <a:t> Online Judge)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336571-D8FD-116C-8C4C-EE3B43D2A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hlinkClick r:id="rId2"/>
              </a:rPr>
              <a:t>https://www.acmicpc.net/</a:t>
            </a:r>
            <a:endParaRPr lang="en-US" altLang="ko-KR" sz="3200" dirty="0"/>
          </a:p>
          <a:p>
            <a:r>
              <a:rPr lang="ko-KR" altLang="en-US" sz="3200" dirty="0"/>
              <a:t>알고리즘 문제를 풀 수 있는 플랫폼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51211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FCFE6-0626-D179-9C96-D8EA92D9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백준</a:t>
            </a:r>
            <a:r>
              <a:rPr lang="en-US" altLang="ko-KR" dirty="0"/>
              <a:t> </a:t>
            </a:r>
            <a:r>
              <a:rPr lang="ko-KR" altLang="en-US" dirty="0"/>
              <a:t>설정하기 </a:t>
            </a:r>
            <a:r>
              <a:rPr lang="en-US" altLang="ko-KR" dirty="0"/>
              <a:t>(</a:t>
            </a:r>
            <a:r>
              <a:rPr lang="ko-KR" altLang="en-US" dirty="0"/>
              <a:t>학교 연동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386B3C-9CEA-78FC-9BD7-DDC31F432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202" y="2212886"/>
            <a:ext cx="4853188" cy="371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6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FCFE6-0626-D179-9C96-D8EA92D9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백준</a:t>
            </a:r>
            <a:r>
              <a:rPr lang="en-US" altLang="ko-KR" dirty="0"/>
              <a:t> </a:t>
            </a:r>
            <a:r>
              <a:rPr lang="ko-KR" altLang="en-US" dirty="0"/>
              <a:t>설정하기 </a:t>
            </a:r>
            <a:r>
              <a:rPr lang="en-US" altLang="ko-KR" dirty="0"/>
              <a:t>(</a:t>
            </a:r>
            <a:r>
              <a:rPr lang="ko-KR" altLang="en-US" dirty="0"/>
              <a:t>기타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639FDC2-83F3-66B6-D0D8-912B79539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42" y="2005781"/>
            <a:ext cx="5782482" cy="405821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1E7B02E-82D9-5D76-D2D4-D9D304A17C0C}"/>
              </a:ext>
            </a:extLst>
          </p:cNvPr>
          <p:cNvSpPr/>
          <p:nvPr/>
        </p:nvSpPr>
        <p:spPr>
          <a:xfrm>
            <a:off x="4114800" y="4171576"/>
            <a:ext cx="2161903" cy="7204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1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FCFE6-0626-D179-9C96-D8EA92D9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백준</a:t>
            </a:r>
            <a:r>
              <a:rPr lang="en-US" altLang="ko-KR" dirty="0"/>
              <a:t> </a:t>
            </a:r>
            <a:r>
              <a:rPr lang="ko-KR" altLang="en-US" dirty="0"/>
              <a:t>설정하기 </a:t>
            </a:r>
            <a:r>
              <a:rPr lang="en-US" altLang="ko-KR" dirty="0"/>
              <a:t>(</a:t>
            </a:r>
            <a:r>
              <a:rPr lang="ko-KR" altLang="en-US" dirty="0"/>
              <a:t>언어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0A6BDE-68F2-1174-6C57-F2509B21E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470" y="2005781"/>
            <a:ext cx="6657667" cy="410865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E915F1A-52F4-AA79-FD78-3120105996A6}"/>
              </a:ext>
            </a:extLst>
          </p:cNvPr>
          <p:cNvSpPr/>
          <p:nvPr/>
        </p:nvSpPr>
        <p:spPr>
          <a:xfrm>
            <a:off x="3481251" y="2453810"/>
            <a:ext cx="2410098" cy="41348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5D7527-5D16-BF0A-CE06-E68C454EFFAD}"/>
              </a:ext>
            </a:extLst>
          </p:cNvPr>
          <p:cNvSpPr/>
          <p:nvPr/>
        </p:nvSpPr>
        <p:spPr>
          <a:xfrm>
            <a:off x="3481251" y="3315326"/>
            <a:ext cx="2410098" cy="41348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7538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253C22"/>
      </a:dk2>
      <a:lt2>
        <a:srgbClr val="E8E3E2"/>
      </a:lt2>
      <a:accent1>
        <a:srgbClr val="3FAFBF"/>
      </a:accent1>
      <a:accent2>
        <a:srgbClr val="30B58E"/>
      </a:accent2>
      <a:accent3>
        <a:srgbClr val="3CB65F"/>
      </a:accent3>
      <a:accent4>
        <a:srgbClr val="43B931"/>
      </a:accent4>
      <a:accent5>
        <a:srgbClr val="7AAF3A"/>
      </a:accent5>
      <a:accent6>
        <a:srgbClr val="A3A72C"/>
      </a:accent6>
      <a:hlink>
        <a:srgbClr val="549030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428</Words>
  <Application>Microsoft Office PowerPoint</Application>
  <PresentationFormat>와이드스크린</PresentationFormat>
  <Paragraphs>82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Avenir Next</vt:lpstr>
      <vt:lpstr>Arial</vt:lpstr>
      <vt:lpstr>Neue Haas Grotesk Text Pro</vt:lpstr>
      <vt:lpstr>InterweaveVTI</vt:lpstr>
      <vt:lpstr>2024-1 기초 스터디</vt:lpstr>
      <vt:lpstr>목차</vt:lpstr>
      <vt:lpstr>기초 스터디 소개</vt:lpstr>
      <vt:lpstr>기초 스터디 소개</vt:lpstr>
      <vt:lpstr>파이썬 준비 방법</vt:lpstr>
      <vt:lpstr>백준 (Baekjoon Online Judge)</vt:lpstr>
      <vt:lpstr>백준 설정하기 (학교 연동)</vt:lpstr>
      <vt:lpstr>백준 설정하기 (기타 설정)</vt:lpstr>
      <vt:lpstr>백준 설정하기 (언어 설정)</vt:lpstr>
      <vt:lpstr>백준 채점 방식</vt:lpstr>
      <vt:lpstr>백준 채점 방식</vt:lpstr>
      <vt:lpstr>백준 채점 방식</vt:lpstr>
      <vt:lpstr>출석체크</vt:lpstr>
      <vt:lpstr>출석체크</vt:lpstr>
      <vt:lpstr>Solved.ac</vt:lpstr>
      <vt:lpstr>솔브드 연동하기</vt:lpstr>
      <vt:lpstr>Solved.ac</vt:lpstr>
      <vt:lpstr>하이팅</vt:lpstr>
      <vt:lpstr>질문하는 방법</vt:lpstr>
      <vt:lpstr>질문하는 방법</vt:lpstr>
      <vt:lpstr>질문과 답변에 대해…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2024-1 기초 스터디</dc:title>
  <dc:creator>권찬</dc:creator>
  <cp:lastModifiedBy>권찬</cp:lastModifiedBy>
  <cp:revision>75</cp:revision>
  <dcterms:created xsi:type="dcterms:W3CDTF">2024-02-01T13:49:59Z</dcterms:created>
  <dcterms:modified xsi:type="dcterms:W3CDTF">2024-03-17T02:52:07Z</dcterms:modified>
</cp:coreProperties>
</file>