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9" r:id="rId3"/>
    <p:sldId id="302" r:id="rId4"/>
    <p:sldId id="257" r:id="rId5"/>
    <p:sldId id="268" r:id="rId6"/>
    <p:sldId id="259" r:id="rId7"/>
    <p:sldId id="271" r:id="rId8"/>
    <p:sldId id="285" r:id="rId9"/>
    <p:sldId id="265" r:id="rId10"/>
    <p:sldId id="275" r:id="rId11"/>
    <p:sldId id="260" r:id="rId12"/>
    <p:sldId id="304" r:id="rId13"/>
    <p:sldId id="266" r:id="rId14"/>
    <p:sldId id="280" r:id="rId15"/>
    <p:sldId id="267" r:id="rId16"/>
    <p:sldId id="272" r:id="rId17"/>
    <p:sldId id="317" r:id="rId18"/>
    <p:sldId id="258" r:id="rId19"/>
    <p:sldId id="263" r:id="rId20"/>
    <p:sldId id="292" r:id="rId21"/>
    <p:sldId id="294" r:id="rId22"/>
    <p:sldId id="295" r:id="rId23"/>
    <p:sldId id="264" r:id="rId24"/>
    <p:sldId id="303" r:id="rId25"/>
    <p:sldId id="296" r:id="rId26"/>
    <p:sldId id="297" r:id="rId27"/>
    <p:sldId id="298" r:id="rId28"/>
    <p:sldId id="299" r:id="rId29"/>
    <p:sldId id="300" r:id="rId30"/>
    <p:sldId id="301" r:id="rId31"/>
    <p:sldId id="316" r:id="rId32"/>
    <p:sldId id="305" r:id="rId33"/>
    <p:sldId id="306" r:id="rId34"/>
    <p:sldId id="269" r:id="rId35"/>
    <p:sldId id="270" r:id="rId36"/>
    <p:sldId id="311" r:id="rId37"/>
    <p:sldId id="284" r:id="rId38"/>
    <p:sldId id="312" r:id="rId39"/>
    <p:sldId id="273" r:id="rId40"/>
    <p:sldId id="274" r:id="rId41"/>
    <p:sldId id="277" r:id="rId42"/>
    <p:sldId id="307" r:id="rId43"/>
    <p:sldId id="278" r:id="rId44"/>
    <p:sldId id="308" r:id="rId45"/>
    <p:sldId id="309" r:id="rId46"/>
    <p:sldId id="310" r:id="rId47"/>
    <p:sldId id="281" r:id="rId48"/>
    <p:sldId id="282" r:id="rId49"/>
    <p:sldId id="283" r:id="rId50"/>
    <p:sldId id="286" r:id="rId51"/>
    <p:sldId id="313" r:id="rId52"/>
    <p:sldId id="314" r:id="rId53"/>
    <p:sldId id="315" r:id="rId54"/>
    <p:sldId id="287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>
      <p:cViewPr>
        <p:scale>
          <a:sx n="100" d="100"/>
          <a:sy n="100" d="100"/>
        </p:scale>
        <p:origin x="114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acmicpc.net/problem/255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acmicpc.net/problem/1017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acmicpc.net/problem/100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9F68D-4720-839A-6B3C-79FA91AE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7" r="-1" b="23848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9CEAF-3107-1D76-64A6-E34CFDB0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altLang="ko-KR" dirty="0"/>
              <a:t>2024-1</a:t>
            </a:r>
            <a:br>
              <a:rPr lang="en-US" altLang="ko-KR" dirty="0"/>
            </a:br>
            <a:r>
              <a:rPr lang="ko-KR" altLang="en-US" dirty="0"/>
              <a:t>기초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BB4D-E9FD-8B40-65C2-71730CF1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입출력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자료형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1905-8EBB-F2C4-62A1-AFCA7A0D5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0283E-2E89-23E2-9168-515F550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산술연산자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DD538-0BAC-7022-86E5-E18DE9FFD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예시</a:t>
            </a:r>
            <a:endParaRPr lang="en-US" altLang="ko-KR" sz="3200" dirty="0"/>
          </a:p>
          <a:p>
            <a:endParaRPr lang="en-US" altLang="ko-KR" sz="3200" dirty="0"/>
          </a:p>
          <a:p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25C2D3-0949-3332-8B7A-F2C5C27760FE}"/>
              </a:ext>
            </a:extLst>
          </p:cNvPr>
          <p:cNvGrpSpPr/>
          <p:nvPr/>
        </p:nvGrpSpPr>
        <p:grpSpPr>
          <a:xfrm>
            <a:off x="1855911" y="2994588"/>
            <a:ext cx="3353268" cy="1800476"/>
            <a:chOff x="1855911" y="2994588"/>
            <a:chExt cx="3353268" cy="180047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E16E668-D6DB-A006-1189-D865E0511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8065" y="2994588"/>
              <a:ext cx="3131114" cy="9431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D3EE2BE-1699-9C2F-B310-7D850E2D7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5911" y="2994588"/>
              <a:ext cx="1648055" cy="180047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2009B07-9E99-FB3C-6568-60E95BE51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3966" y="3851957"/>
              <a:ext cx="1705213" cy="94310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BD9AA8E-953A-0193-3B2D-3DF643538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03966" y="2994588"/>
              <a:ext cx="1629002" cy="828791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9245CD3-9464-7FE2-1DAF-0425C5B9C5FD}"/>
              </a:ext>
            </a:extLst>
          </p:cNvPr>
          <p:cNvGrpSpPr/>
          <p:nvPr/>
        </p:nvGrpSpPr>
        <p:grpSpPr>
          <a:xfrm>
            <a:off x="5894930" y="2986024"/>
            <a:ext cx="2077217" cy="1809040"/>
            <a:chOff x="5894930" y="2986024"/>
            <a:chExt cx="2077217" cy="180904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2F4FCDD-E4E0-12DD-F74B-1E91FB6DE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94930" y="2986024"/>
              <a:ext cx="2077217" cy="180904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B7A694D-7C62-C2D7-C732-70F42D7D1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18890" y="2986025"/>
              <a:ext cx="1876687" cy="88594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085DA8D-468E-3ACD-01D3-B429CF03D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47468" y="3871009"/>
              <a:ext cx="1819529" cy="905001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C9F3BD64-3736-C2BC-856A-ADEE7810E5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1590" y="2986024"/>
            <a:ext cx="1819529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1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A7E41-497F-94E8-F67D-7DA905C8A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B1539-AB86-C4C7-3014-19E03E0A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76E29-6909-7A81-42F8-C61EDC2E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데이터를 저장하는 </a:t>
            </a:r>
            <a:r>
              <a:rPr lang="en-US" altLang="ko-KR" sz="3200" b="1" dirty="0">
                <a:solidFill>
                  <a:srgbClr val="92D050"/>
                </a:solidFill>
              </a:rPr>
              <a:t>‘</a:t>
            </a:r>
            <a:r>
              <a:rPr lang="ko-KR" altLang="en-US" sz="3200" b="1" dirty="0">
                <a:solidFill>
                  <a:srgbClr val="92D050"/>
                </a:solidFill>
              </a:rPr>
              <a:t>공간</a:t>
            </a:r>
            <a:r>
              <a:rPr lang="en-US" altLang="ko-KR" sz="3200" b="1" dirty="0">
                <a:solidFill>
                  <a:srgbClr val="92D050"/>
                </a:solidFill>
              </a:rPr>
              <a:t>’</a:t>
            </a:r>
          </a:p>
          <a:p>
            <a:r>
              <a:rPr lang="ko-KR" altLang="en-US" sz="3200" dirty="0"/>
              <a:t>모든 자료형을 자유롭게 넣을 수 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026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2DEEF-6B96-590D-54CD-C92EDFE7F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A7AB4-9FB7-6DEF-2A89-8F428B46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변수에 데이터 넣기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CCD3F-340A-3709-1023-BA5CF42BF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대입 </a:t>
            </a:r>
            <a:r>
              <a:rPr lang="en-US" altLang="ko-KR" sz="3200" dirty="0"/>
              <a:t>	: </a:t>
            </a:r>
            <a:r>
              <a:rPr lang="ko-KR" altLang="en-US" sz="3200" dirty="0"/>
              <a:t>변수에 데이터를 넣는 것</a:t>
            </a:r>
            <a:endParaRPr lang="en-US" altLang="ko-KR" sz="3200" dirty="0"/>
          </a:p>
          <a:p>
            <a:r>
              <a:rPr lang="en-US" altLang="ko-KR" sz="3200" b="1" dirty="0"/>
              <a:t>=</a:t>
            </a:r>
            <a:r>
              <a:rPr lang="ko-KR" altLang="en-US" sz="3200" dirty="0"/>
              <a:t> </a:t>
            </a:r>
            <a:r>
              <a:rPr lang="en-US" altLang="ko-KR" sz="3200" dirty="0"/>
              <a:t>		:</a:t>
            </a:r>
            <a:r>
              <a:rPr lang="ko-KR" altLang="en-US" sz="3200" dirty="0"/>
              <a:t> 대입 연산자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89110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BA8C3-D52F-FCAB-BD90-B35B4658C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2828C-2FBA-99BF-74C0-3AB8051D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변수에 데이터 넣기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420B2-B986-50AB-B741-4606C5ABD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변수 이름 </a:t>
            </a:r>
            <a:r>
              <a:rPr lang="en-US" altLang="ko-KR" sz="3200" b="1" dirty="0">
                <a:solidFill>
                  <a:srgbClr val="92D050"/>
                </a:solidFill>
              </a:rPr>
              <a:t>= </a:t>
            </a:r>
            <a:r>
              <a:rPr lang="ko-KR" altLang="en-US" sz="3200" b="1" dirty="0">
                <a:solidFill>
                  <a:srgbClr val="92D050"/>
                </a:solidFill>
              </a:rPr>
              <a:t>저장할 데이터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A = 13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13</a:t>
            </a:r>
            <a:r>
              <a:rPr lang="ko-KR" altLang="en-US" dirty="0"/>
              <a:t>이 </a:t>
            </a:r>
            <a:r>
              <a:rPr lang="en-US" altLang="ko-KR" dirty="0"/>
              <a:t>‘</a:t>
            </a:r>
            <a:r>
              <a:rPr lang="ko-KR" altLang="en-US" dirty="0"/>
              <a:t>같다</a:t>
            </a:r>
            <a:r>
              <a:rPr lang="en-US" altLang="ko-KR" dirty="0"/>
              <a:t>’ </a:t>
            </a:r>
            <a:r>
              <a:rPr lang="ko-KR" altLang="en-US" dirty="0"/>
              <a:t>는 뜻 </a:t>
            </a:r>
            <a:r>
              <a:rPr lang="en-US" altLang="ko-KR" dirty="0"/>
              <a:t>X</a:t>
            </a:r>
            <a:br>
              <a:rPr lang="en-US" altLang="ko-KR" dirty="0"/>
            </a:br>
            <a:r>
              <a:rPr lang="en-US" altLang="ko-KR" dirty="0"/>
              <a:t>A </a:t>
            </a:r>
            <a:r>
              <a:rPr lang="ko-KR" altLang="en-US" dirty="0"/>
              <a:t>라고 이름 지은 공간에 </a:t>
            </a:r>
            <a:r>
              <a:rPr lang="en-US" altLang="ko-KR" dirty="0"/>
              <a:t>13</a:t>
            </a:r>
            <a:r>
              <a:rPr lang="ko-KR" altLang="en-US" dirty="0"/>
              <a:t>이라는 데이터를 넣는 것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←</a:t>
            </a:r>
            <a:r>
              <a:rPr lang="en-US" altLang="ko-KR" dirty="0"/>
              <a:t> 13</a:t>
            </a:r>
            <a:r>
              <a:rPr lang="ko-KR" altLang="en-US" dirty="0"/>
              <a:t> 느낌으로 이해하자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383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CB529-1234-5D65-0153-318F84BF3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B6E85-4CC8-C8B2-E5B8-8A79070F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변수에 데이터 넣기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9B88B-FED6-A7A8-309C-06939479D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한번에 여러 변수에 여러 데이터를 넣을 수도 있다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endParaRPr lang="en-US" altLang="ko-KR" sz="3200" dirty="0"/>
          </a:p>
          <a:p>
            <a:r>
              <a:rPr lang="en-US" altLang="ko-KR" sz="3200" dirty="0"/>
              <a:t>A,   B 	= 	13,   “hello”</a:t>
            </a: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8D1CAC53-3457-8EE6-7F14-D77334ECAC55}"/>
              </a:ext>
            </a:extLst>
          </p:cNvPr>
          <p:cNvSpPr/>
          <p:nvPr/>
        </p:nvSpPr>
        <p:spPr>
          <a:xfrm rot="10800000">
            <a:off x="2534024" y="4201453"/>
            <a:ext cx="3418541" cy="897441"/>
          </a:xfrm>
          <a:prstGeom prst="curved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7BC5CC2E-0D83-D295-EB4F-4C8AB2B1A59E}"/>
              </a:ext>
            </a:extLst>
          </p:cNvPr>
          <p:cNvSpPr/>
          <p:nvPr/>
        </p:nvSpPr>
        <p:spPr>
          <a:xfrm rot="10800000">
            <a:off x="1834776" y="4201459"/>
            <a:ext cx="2946400" cy="897438"/>
          </a:xfrm>
          <a:prstGeom prst="curved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1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F582C-F8F2-1230-62B6-C0CCDEBCE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E7152-3678-8BC0-EB0C-89F98D61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변수에 넣었던 데이터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69CB3-F212-9C51-A33D-FC962E934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16309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변수 이름을 쓰면</a:t>
            </a:r>
            <a:r>
              <a:rPr lang="en-US" altLang="ko-KR" sz="3200" dirty="0"/>
              <a:t>, </a:t>
            </a:r>
            <a:r>
              <a:rPr lang="ko-KR" altLang="en-US" sz="3200" dirty="0"/>
              <a:t>변수에 담긴 데이터를 읽는다</a:t>
            </a:r>
            <a:r>
              <a:rPr lang="en-US" altLang="ko-KR" sz="32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A</a:t>
            </a:r>
            <a:r>
              <a:rPr lang="ko-KR" altLang="en-US" sz="2400" dirty="0"/>
              <a:t>와 </a:t>
            </a:r>
            <a:r>
              <a:rPr lang="en-US" altLang="ko-KR" sz="2400" dirty="0"/>
              <a:t>3</a:t>
            </a:r>
            <a:r>
              <a:rPr lang="ko-KR" altLang="en-US" sz="2400" dirty="0"/>
              <a:t>이 같으니까 </a:t>
            </a:r>
            <a:r>
              <a:rPr lang="en-US" altLang="ko-KR" sz="2400" dirty="0"/>
              <a:t>3</a:t>
            </a:r>
            <a:r>
              <a:rPr lang="ko-KR" altLang="en-US" sz="2400" dirty="0"/>
              <a:t>을 출력했다 </a:t>
            </a:r>
            <a:r>
              <a:rPr lang="en-US" altLang="ko-KR" sz="2400" dirty="0"/>
              <a:t>(x)</a:t>
            </a:r>
            <a:br>
              <a:rPr lang="en-US" altLang="ko-KR" sz="2400" dirty="0"/>
            </a:br>
            <a:r>
              <a:rPr lang="en-US" altLang="ko-KR" sz="2400" dirty="0"/>
              <a:t>A</a:t>
            </a:r>
            <a:r>
              <a:rPr lang="ko-KR" altLang="en-US" sz="2400" dirty="0"/>
              <a:t>에 들어있는 </a:t>
            </a:r>
            <a:r>
              <a:rPr lang="en-US" altLang="ko-KR" sz="2400" dirty="0"/>
              <a:t>3 </a:t>
            </a:r>
            <a:r>
              <a:rPr lang="ko-KR" altLang="en-US" sz="2400" dirty="0"/>
              <a:t>이라는 데이터를 읽었다</a:t>
            </a:r>
            <a:r>
              <a:rPr lang="en-US" altLang="ko-KR" sz="2400" dirty="0"/>
              <a:t>. (o)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0463C7-3F62-7368-153B-708AE2FC8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96" y="2923900"/>
            <a:ext cx="1571844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0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73BAE-0A76-7537-207F-D2F775EAF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71119-D380-5961-A1C8-77C7ADAE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복합연산자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0AE4A-4524-A3D7-3FDB-52865FAB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산술연산자 </a:t>
            </a:r>
            <a:r>
              <a:rPr lang="en-US" altLang="ko-KR" sz="3200" dirty="0"/>
              <a:t>+ </a:t>
            </a:r>
            <a:r>
              <a:rPr lang="ko-KR" altLang="en-US" sz="3200" dirty="0"/>
              <a:t>대입연산자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27A764-6F48-7A57-90F7-17987936A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402" y="2963050"/>
            <a:ext cx="6944694" cy="2000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97430E-1716-DEBD-1757-4C8A240D1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402" y="5276430"/>
            <a:ext cx="3982006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7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73BAE-0A76-7537-207F-D2F775EAF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71119-D380-5961-A1C8-77C7ADAE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복합연산자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0AE4A-4524-A3D7-3FDB-52865FAB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산술연산자 </a:t>
            </a:r>
            <a:r>
              <a:rPr lang="en-US" altLang="ko-KR" sz="3200" dirty="0"/>
              <a:t>+ </a:t>
            </a:r>
            <a:r>
              <a:rPr lang="ko-KR" altLang="en-US" sz="3200" dirty="0"/>
              <a:t>대입연산자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B8AB23-1137-62BD-E914-9B20F868A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77" y="2944919"/>
            <a:ext cx="2105319" cy="1571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943A17-51E9-F54B-C4C1-BD3612226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778" y="2944919"/>
            <a:ext cx="2139737" cy="1571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7A3570-95F9-FE4E-D70B-DE096EFFE8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47" b="-1"/>
          <a:stretch/>
        </p:blipFill>
        <p:spPr>
          <a:xfrm>
            <a:off x="7078858" y="2944919"/>
            <a:ext cx="1971950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4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데이터를 어딘가로 내보내는 것</a:t>
            </a:r>
            <a:endParaRPr lang="en-US" altLang="ko-KR" sz="3200" dirty="0"/>
          </a:p>
          <a:p>
            <a:r>
              <a:rPr lang="ko-KR" altLang="en-US" sz="3200" dirty="0"/>
              <a:t>지금은 </a:t>
            </a:r>
            <a:r>
              <a:rPr lang="en-US" altLang="ko-KR" sz="3200" dirty="0"/>
              <a:t>‘</a:t>
            </a:r>
            <a:r>
              <a:rPr lang="ko-KR" altLang="en-US" sz="3200" dirty="0"/>
              <a:t>모니터</a:t>
            </a:r>
            <a:r>
              <a:rPr lang="en-US" altLang="ko-KR" sz="3200" dirty="0"/>
              <a:t>’ </a:t>
            </a:r>
            <a:r>
              <a:rPr lang="ko-KR" altLang="en-US" sz="3200" dirty="0"/>
              <a:t>로 내보낸다고 이해하자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71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393CA-0A2B-DC87-3A59-C635F235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5E5E2-428E-3AAF-D2B9-231AACE9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print(</a:t>
            </a:r>
            <a:r>
              <a:rPr lang="ko-KR" altLang="en-US" sz="3200" b="1" dirty="0">
                <a:solidFill>
                  <a:srgbClr val="92D050"/>
                </a:solidFill>
              </a:rPr>
              <a:t>출력할 데이터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print(1)			# </a:t>
            </a:r>
            <a:r>
              <a:rPr lang="ko-KR" altLang="en-US" dirty="0"/>
              <a:t>출력 결과</a:t>
            </a:r>
            <a:r>
              <a:rPr lang="en-US" altLang="ko-KR" dirty="0"/>
              <a:t>: 	1</a:t>
            </a:r>
          </a:p>
          <a:p>
            <a:r>
              <a:rPr lang="en-US" altLang="ko-KR" dirty="0"/>
              <a:t>print(“hello world!”)		# </a:t>
            </a:r>
            <a:r>
              <a:rPr lang="ko-KR" altLang="en-US" dirty="0"/>
              <a:t>출력 결과</a:t>
            </a:r>
            <a:r>
              <a:rPr lang="en-US" altLang="ko-KR" dirty="0"/>
              <a:t>: 	hello world!</a:t>
            </a:r>
          </a:p>
          <a:p>
            <a:r>
              <a:rPr lang="en-US" altLang="ko-KR" dirty="0"/>
              <a:t>print(3.14</a:t>
            </a:r>
            <a:r>
              <a:rPr lang="en-US" altLang="ko-KR" b="1" dirty="0">
                <a:solidFill>
                  <a:srgbClr val="92D050"/>
                </a:solidFill>
              </a:rPr>
              <a:t>,</a:t>
            </a:r>
            <a:r>
              <a:rPr lang="en-US" altLang="ko-KR" dirty="0"/>
              <a:t> “hi”)		# </a:t>
            </a:r>
            <a:r>
              <a:rPr lang="ko-KR" altLang="en-US" dirty="0"/>
              <a:t>출력 결과</a:t>
            </a:r>
            <a:r>
              <a:rPr lang="en-US" altLang="ko-KR" dirty="0"/>
              <a:t>: 	3.14 hi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401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646F3-F807-2250-9227-F9CC88146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C87FF-CBF7-D47D-5528-4FC283B6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OT</a:t>
            </a:r>
            <a:r>
              <a:rPr lang="ko-KR" altLang="en-US" sz="4800" dirty="0"/>
              <a:t> </a:t>
            </a:r>
            <a:r>
              <a:rPr lang="en-US" altLang="ko-KR" sz="4800" dirty="0"/>
              <a:t>– BOJ </a:t>
            </a:r>
            <a:r>
              <a:rPr lang="ko-KR" altLang="en-US" sz="4800" dirty="0"/>
              <a:t>설명에서</a:t>
            </a:r>
            <a:r>
              <a:rPr lang="en-US" altLang="ko-KR" sz="4800" dirty="0"/>
              <a:t>..</a:t>
            </a:r>
            <a:endParaRPr lang="ko-KR" altLang="en-US" sz="4800" dirty="0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7F742986-1094-4C16-C0BD-03130564E178}"/>
              </a:ext>
            </a:extLst>
          </p:cNvPr>
          <p:cNvSpPr/>
          <p:nvPr/>
        </p:nvSpPr>
        <p:spPr>
          <a:xfrm>
            <a:off x="3183965" y="2160016"/>
            <a:ext cx="6616337" cy="1312817"/>
          </a:xfrm>
          <a:prstGeom prst="flowChartAlternate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제출한 프로그램을 실행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4CE785E8-8E43-7367-B284-A482CFE2C8BD}"/>
              </a:ext>
            </a:extLst>
          </p:cNvPr>
          <p:cNvSpPr/>
          <p:nvPr/>
        </p:nvSpPr>
        <p:spPr>
          <a:xfrm>
            <a:off x="3183965" y="3698957"/>
            <a:ext cx="6616337" cy="1312817"/>
          </a:xfrm>
          <a:prstGeom prst="flowChartAlternate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여러가지 테스트 케이스를</a:t>
            </a:r>
            <a:endParaRPr lang="en-US" altLang="ko-KR" sz="3200" dirty="0"/>
          </a:p>
          <a:p>
            <a:pPr algn="ctr"/>
            <a:r>
              <a:rPr lang="ko-KR" altLang="en-US" sz="3200" b="1" u="sng" dirty="0">
                <a:solidFill>
                  <a:schemeClr val="accent3">
                    <a:lumMod val="50000"/>
                  </a:schemeClr>
                </a:solidFill>
              </a:rPr>
              <a:t>프로그램에 입력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2F17E840-FD60-19D7-C19F-9CC8A6F516AD}"/>
              </a:ext>
            </a:extLst>
          </p:cNvPr>
          <p:cNvSpPr/>
          <p:nvPr/>
        </p:nvSpPr>
        <p:spPr>
          <a:xfrm>
            <a:off x="3183964" y="5237898"/>
            <a:ext cx="6616337" cy="1312817"/>
          </a:xfrm>
          <a:prstGeom prst="flowChartAlternate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모든 테스트 케이스에 대해</a:t>
            </a:r>
            <a:endParaRPr lang="en-US" altLang="ko-KR" sz="3200" dirty="0"/>
          </a:p>
          <a:p>
            <a:pPr algn="ctr"/>
            <a:r>
              <a:rPr lang="ko-KR" altLang="en-US" sz="3200" b="1" u="sng" dirty="0">
                <a:solidFill>
                  <a:schemeClr val="accent3">
                    <a:lumMod val="50000"/>
                  </a:schemeClr>
                </a:solidFill>
              </a:rPr>
              <a:t>정답을 출력하면 통과</a:t>
            </a:r>
          </a:p>
        </p:txBody>
      </p:sp>
    </p:spTree>
    <p:extLst>
      <p:ext uri="{BB962C8B-B14F-4D97-AF65-F5344CB8AC3E}">
        <p14:creationId xmlns:p14="http://schemas.microsoft.com/office/powerpoint/2010/main" val="297269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98F07-8FB8-9154-187F-9AAF60C86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32941-97C7-0F20-8461-EFCE847C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D0617-24CB-DFCA-3A36-AC3405661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https://www.acmicpc.net/problem/2557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3B11F9-5A90-2270-CF0E-23199EFCB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648" y="2710174"/>
            <a:ext cx="2498827" cy="3705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105520-B537-7315-5138-7C9B424BB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413" y="2710174"/>
            <a:ext cx="5630061" cy="13241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C304EE-9371-4684-7386-C315DD1B4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413" y="4264694"/>
            <a:ext cx="5649752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42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0DD36-F1A5-70C8-4917-93BCA21E9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EE08B-4B4E-7122-2B93-11B4ECBD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출력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5BFD5B9-3517-2C53-9899-699D43F1E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628" y="2397682"/>
            <a:ext cx="4496427" cy="714475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9EF088-1687-4EDC-79E7-9D815038F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628" y="3429000"/>
            <a:ext cx="606827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83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E88B6-48E5-8AEE-4BF2-DAE2F27DA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A6F0F-1E27-9F6B-1B83-6551D31F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출력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0D113F-0B1E-9536-A82A-733306A9B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한번 직접 제출해봅시다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51319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A1F39-004F-0FE9-27A5-9108C2C8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출력 </a:t>
            </a:r>
            <a:r>
              <a:rPr lang="en-US" altLang="ko-KR" sz="4800" dirty="0"/>
              <a:t>– </a:t>
            </a:r>
            <a:r>
              <a:rPr lang="ko-KR" altLang="en-US" sz="4800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E3114-2BFA-4C82-35BD-26928A80F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https://www.acmicpc.net/problem/10172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B354C3-ACF7-7C05-A78B-91D80CF49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428" y="2828163"/>
            <a:ext cx="3120736" cy="36426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3AE653-A6B2-A542-821C-85AF16D89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168" y="2828163"/>
            <a:ext cx="5639587" cy="1238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811AB9-7CBF-D015-B7D1-0BD9DCC32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457" y="4207307"/>
            <a:ext cx="5625298" cy="226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7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B13C5-C2D0-4DC3-5668-EA391B81A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3EE16-8478-3E88-DF0F-5753E7F8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출력 </a:t>
            </a:r>
            <a:r>
              <a:rPr lang="en-US" altLang="ko-KR" sz="4800" dirty="0"/>
              <a:t>– </a:t>
            </a:r>
            <a:r>
              <a:rPr lang="ko-KR" altLang="en-US" sz="4800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9CB31-BF01-3C62-05CC-24B588A0C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예제 출력 복사해서 그대로 출력했는데 에러나요</a:t>
            </a:r>
            <a:r>
              <a:rPr lang="en-US" altLang="ko-KR" sz="3200" dirty="0"/>
              <a:t>…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81343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C41DC-FF71-C7FE-06C5-8B5265B3D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0E376-2CCB-2597-888C-D7E59A75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출력 </a:t>
            </a:r>
            <a:r>
              <a:rPr lang="en-US" altLang="ko-KR" sz="4800" dirty="0"/>
              <a:t>– </a:t>
            </a:r>
            <a:r>
              <a:rPr lang="ko-KR" altLang="en-US" sz="4800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3840F-52DB-F190-BF06-CB0CABA3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큰따옴표</a:t>
            </a:r>
            <a:r>
              <a:rPr lang="en-US" altLang="ko-KR" sz="3200" dirty="0"/>
              <a:t>(“)</a:t>
            </a:r>
            <a:r>
              <a:rPr lang="ko-KR" altLang="en-US" sz="3200" dirty="0"/>
              <a:t> 출력하기</a:t>
            </a:r>
            <a:endParaRPr lang="en-US" altLang="ko-KR" sz="3200" dirty="0"/>
          </a:p>
          <a:p>
            <a:endParaRPr lang="en-US" altLang="ko-KR" sz="3200" dirty="0"/>
          </a:p>
          <a:p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91E62B-2EE8-10E7-8A88-F8B916F9A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80" y="3048775"/>
            <a:ext cx="3886742" cy="5906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D63168-D4E1-C7BF-584D-5A764FB3C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880" y="3904639"/>
            <a:ext cx="5706271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56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4CA38-AE35-FABF-D92A-C515C7E9E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E0DE6-F5D3-96D0-97DA-F47DA0E5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출력 </a:t>
            </a:r>
            <a:r>
              <a:rPr lang="en-US" altLang="ko-KR" sz="4800" dirty="0"/>
              <a:t>– </a:t>
            </a:r>
            <a:r>
              <a:rPr lang="ko-KR" altLang="en-US" sz="4800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7BE36-83CD-DF0E-A290-2A4D876D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큰따옴표</a:t>
            </a:r>
            <a:r>
              <a:rPr lang="en-US" altLang="ko-KR" sz="3200" dirty="0"/>
              <a:t>(“)</a:t>
            </a:r>
            <a:r>
              <a:rPr lang="ko-KR" altLang="en-US" sz="3200" dirty="0"/>
              <a:t> 출력하기</a:t>
            </a:r>
            <a:endParaRPr lang="en-US" altLang="ko-KR" sz="3200" dirty="0"/>
          </a:p>
          <a:p>
            <a:endParaRPr lang="en-US" altLang="ko-KR" sz="3200" dirty="0"/>
          </a:p>
          <a:p>
            <a:endParaRPr lang="ko-KR" altLang="en-US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42A6E1-4EBB-D9F1-4C87-F9C8760D6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909"/>
          <a:stretch/>
        </p:blipFill>
        <p:spPr>
          <a:xfrm>
            <a:off x="1918880" y="3038022"/>
            <a:ext cx="3962953" cy="5239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66E426-79A3-1855-79AD-8467081B87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55"/>
          <a:stretch/>
        </p:blipFill>
        <p:spPr>
          <a:xfrm>
            <a:off x="1918880" y="3807020"/>
            <a:ext cx="4648849" cy="94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28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8E452-A8D8-DD12-418A-88CDAFDC3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D298D-B7D9-9953-84F3-FDE23897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출력 </a:t>
            </a:r>
            <a:r>
              <a:rPr lang="en-US" altLang="ko-KR" sz="4800" dirty="0"/>
              <a:t>– </a:t>
            </a:r>
            <a:r>
              <a:rPr lang="ko-KR" altLang="en-US" sz="4800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0F0AF-F160-88F8-C9A3-6359FC34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이스케이프 문자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r>
              <a:rPr lang="en-US" altLang="ko-KR" sz="2400" dirty="0"/>
              <a:t>\ </a:t>
            </a:r>
            <a:r>
              <a:rPr lang="ko-KR" altLang="en-US" sz="2400" dirty="0"/>
              <a:t>기호가 앞에 붙어</a:t>
            </a:r>
            <a:r>
              <a:rPr lang="en-US" altLang="ko-KR" sz="2400" dirty="0"/>
              <a:t>,</a:t>
            </a:r>
            <a:r>
              <a:rPr lang="ko-KR" altLang="en-US" sz="2400" dirty="0"/>
              <a:t> 출력할 때 특별한 의미를 나타내는 문자</a:t>
            </a:r>
            <a:endParaRPr lang="en-US" altLang="ko-KR" sz="2400" dirty="0"/>
          </a:p>
          <a:p>
            <a:endParaRPr lang="en-US" altLang="ko-KR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800" b="1" dirty="0">
                <a:solidFill>
                  <a:srgbClr val="92D050"/>
                </a:solidFill>
              </a:rPr>
              <a:t>\n	 (</a:t>
            </a:r>
            <a:r>
              <a:rPr lang="ko-KR" altLang="en-US" sz="2800" b="1" dirty="0" err="1">
                <a:solidFill>
                  <a:srgbClr val="92D050"/>
                </a:solidFill>
              </a:rPr>
              <a:t>개행</a:t>
            </a:r>
            <a:r>
              <a:rPr lang="en-US" altLang="ko-KR" sz="2800" b="1" dirty="0">
                <a:solidFill>
                  <a:srgbClr val="92D050"/>
                </a:solidFill>
              </a:rPr>
              <a:t>)</a:t>
            </a:r>
            <a:r>
              <a:rPr lang="en-US" altLang="ko-KR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</a:t>
            </a:r>
            <a:r>
              <a:rPr lang="en-US" altLang="ko-KR" sz="2800" dirty="0"/>
              <a:t>\’ 	(‘ </a:t>
            </a:r>
            <a:r>
              <a:rPr lang="ko-KR" altLang="en-US" sz="2800" dirty="0"/>
              <a:t>출력</a:t>
            </a:r>
            <a:r>
              <a:rPr lang="en-US" altLang="ko-KR" sz="2800" dirty="0"/>
              <a:t>) </a:t>
            </a:r>
          </a:p>
          <a:p>
            <a:r>
              <a:rPr lang="en-US" altLang="ko-KR" sz="2800" dirty="0"/>
              <a:t>\t 	(</a:t>
            </a:r>
            <a:r>
              <a:rPr lang="ko-KR" altLang="en-US" sz="2800" dirty="0"/>
              <a:t>탭</a:t>
            </a:r>
            <a:r>
              <a:rPr lang="en-US" altLang="ko-KR" sz="2800" dirty="0"/>
              <a:t>)			\\ 	(\ </a:t>
            </a:r>
            <a:r>
              <a:rPr lang="ko-KR" altLang="en-US" sz="2800" dirty="0"/>
              <a:t>출력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\” 	(“</a:t>
            </a:r>
            <a:r>
              <a:rPr lang="ko-KR" altLang="en-US" sz="2800" dirty="0"/>
              <a:t>출력</a:t>
            </a:r>
            <a:r>
              <a:rPr lang="en-US" altLang="ko-KR" sz="2800" dirty="0"/>
              <a:t>),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96750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59393-8D9D-AD98-EB71-4382C495D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46A0E-7970-9442-F5D8-25CA3DA7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출력 </a:t>
            </a:r>
            <a:r>
              <a:rPr lang="en-US" altLang="ko-KR" sz="4800" dirty="0"/>
              <a:t>– </a:t>
            </a:r>
            <a:r>
              <a:rPr lang="ko-KR" altLang="en-US" sz="4800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745AC-8539-3B61-14C2-0691D0FF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다시 풀어봅시다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98777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324C3-CB6E-0F74-846B-B982FDE9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쉬어가는</a:t>
            </a:r>
            <a:r>
              <a:rPr lang="ko-KR" altLang="en-US" sz="4800" dirty="0"/>
              <a:t> 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B0F3F-D049-88AC-0411-CF72BC77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5"/>
            <a:ext cx="9486690" cy="457546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컴퓨터공학과의 진로 분야</a:t>
            </a:r>
            <a:endParaRPr lang="en-US" altLang="ko-KR" sz="3200" dirty="0"/>
          </a:p>
          <a:p>
            <a:endParaRPr lang="en-US" altLang="ko-KR" sz="2800" dirty="0"/>
          </a:p>
          <a:p>
            <a:r>
              <a:rPr lang="ko-KR" altLang="en-US" sz="2400" dirty="0"/>
              <a:t>프로그램 개발자 </a:t>
            </a:r>
            <a:r>
              <a:rPr lang="en-US" altLang="ko-KR" sz="2400" dirty="0"/>
              <a:t>		(</a:t>
            </a:r>
            <a:r>
              <a:rPr lang="ko-KR" altLang="en-US" sz="2400" b="1" dirty="0" err="1">
                <a:solidFill>
                  <a:srgbClr val="92D050"/>
                </a:solidFill>
              </a:rPr>
              <a:t>프론트엔드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백엔드</a:t>
            </a:r>
            <a:r>
              <a:rPr lang="en-US" altLang="ko-KR" sz="2400" dirty="0"/>
              <a:t>, </a:t>
            </a:r>
            <a:r>
              <a:rPr lang="ko-KR" altLang="en-US" sz="2400" dirty="0"/>
              <a:t>모바일</a:t>
            </a:r>
            <a:r>
              <a:rPr lang="en-US" altLang="ko-KR" sz="2400" dirty="0"/>
              <a:t>, </a:t>
            </a:r>
            <a:r>
              <a:rPr lang="ko-KR" altLang="en-US" sz="2400" dirty="0"/>
              <a:t>게임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보안 </a:t>
            </a:r>
            <a:r>
              <a:rPr lang="en-US" altLang="ko-KR" sz="2400" dirty="0"/>
              <a:t>			(</a:t>
            </a:r>
            <a:r>
              <a:rPr lang="ko-KR" altLang="en-US" sz="2400" dirty="0"/>
              <a:t>해커</a:t>
            </a:r>
            <a:r>
              <a:rPr lang="en-US" altLang="ko-KR" sz="2400" dirty="0"/>
              <a:t>, </a:t>
            </a:r>
            <a:r>
              <a:rPr lang="ko-KR" altLang="en-US" sz="2400" dirty="0"/>
              <a:t>백신 개발자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임베디드 개발자</a:t>
            </a:r>
            <a:r>
              <a:rPr lang="en-US" altLang="ko-KR" sz="2400" dirty="0"/>
              <a:t>		(</a:t>
            </a:r>
            <a:r>
              <a:rPr lang="ko-KR" altLang="en-US" sz="2400" dirty="0"/>
              <a:t>냉장고</a:t>
            </a:r>
            <a:r>
              <a:rPr lang="en-US" altLang="ko-KR" sz="2400" dirty="0"/>
              <a:t>, </a:t>
            </a:r>
            <a:r>
              <a:rPr lang="ko-KR" altLang="en-US" sz="2400" dirty="0"/>
              <a:t>세탁기</a:t>
            </a:r>
            <a:r>
              <a:rPr lang="en-US" altLang="ko-KR" sz="2400" dirty="0"/>
              <a:t>, </a:t>
            </a:r>
            <a:r>
              <a:rPr lang="ko-KR" altLang="en-US" sz="2400" dirty="0"/>
              <a:t>자동차</a:t>
            </a:r>
            <a:r>
              <a:rPr lang="en-US" altLang="ko-KR" sz="2400" dirty="0"/>
              <a:t>…)</a:t>
            </a:r>
          </a:p>
          <a:p>
            <a:r>
              <a:rPr lang="ko-KR" altLang="en-US" sz="2400" dirty="0" err="1"/>
              <a:t>데브옵스</a:t>
            </a:r>
            <a:r>
              <a:rPr lang="ko-KR" altLang="en-US" sz="2400" dirty="0"/>
              <a:t> </a:t>
            </a:r>
            <a:r>
              <a:rPr lang="en-US" altLang="ko-KR" sz="2400" dirty="0"/>
              <a:t>			(</a:t>
            </a:r>
            <a:r>
              <a:rPr lang="ko-KR" altLang="en-US" sz="2400" dirty="0"/>
              <a:t>서버 컴퓨터 관리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데이터분석</a:t>
            </a:r>
            <a:r>
              <a:rPr lang="en-US" altLang="ko-KR" sz="2400" dirty="0"/>
              <a:t>			(</a:t>
            </a:r>
            <a:r>
              <a:rPr lang="ko-KR" altLang="en-US" sz="2400" dirty="0" err="1"/>
              <a:t>파이썬을</a:t>
            </a:r>
            <a:r>
              <a:rPr lang="ko-KR" altLang="en-US" sz="2400" dirty="0"/>
              <a:t> 쓰기 좋은 곳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인공지능</a:t>
            </a:r>
            <a:r>
              <a:rPr lang="en-US" altLang="ko-KR" sz="2400" dirty="0"/>
              <a:t>			(</a:t>
            </a:r>
            <a:r>
              <a:rPr lang="ko-KR" altLang="en-US" sz="2400" dirty="0"/>
              <a:t>대학원 거의 필수</a:t>
            </a:r>
            <a:r>
              <a:rPr lang="en-US" altLang="ko-KR" sz="2400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268982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220CF-40DE-06DE-6BBB-8E319FF0F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27151-E6C6-669F-66E1-01D70332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OT</a:t>
            </a:r>
            <a:r>
              <a:rPr lang="ko-KR" altLang="en-US" sz="4800" dirty="0"/>
              <a:t> </a:t>
            </a:r>
            <a:r>
              <a:rPr lang="en-US" altLang="ko-KR" sz="4800" dirty="0"/>
              <a:t>– BOJ </a:t>
            </a:r>
            <a:r>
              <a:rPr lang="ko-KR" altLang="en-US" sz="4800" dirty="0"/>
              <a:t>설명에서</a:t>
            </a:r>
            <a:r>
              <a:rPr lang="en-US" altLang="ko-KR" sz="4800" dirty="0"/>
              <a:t>..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31800-FF3A-FA2A-A60D-EEAF5AE7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문제를 풀기 위해서는</a:t>
            </a:r>
            <a:r>
              <a:rPr lang="en-US" altLang="ko-KR" sz="2800" dirty="0"/>
              <a:t>…</a:t>
            </a:r>
          </a:p>
          <a:p>
            <a:r>
              <a:rPr lang="ko-KR" altLang="en-US" sz="3200" dirty="0"/>
              <a:t>처리할 데이터를 </a:t>
            </a:r>
            <a:r>
              <a:rPr lang="en-US" altLang="ko-KR" sz="3200" b="1" dirty="0">
                <a:solidFill>
                  <a:srgbClr val="92D050"/>
                </a:solidFill>
              </a:rPr>
              <a:t>‘</a:t>
            </a:r>
            <a:r>
              <a:rPr lang="ko-KR" altLang="en-US" sz="3200" b="1" dirty="0">
                <a:solidFill>
                  <a:srgbClr val="92D050"/>
                </a:solidFill>
              </a:rPr>
              <a:t>입력</a:t>
            </a:r>
            <a:r>
              <a:rPr lang="en-US" altLang="ko-KR" sz="3200" b="1" dirty="0">
                <a:solidFill>
                  <a:srgbClr val="92D050"/>
                </a:solidFill>
              </a:rPr>
              <a:t>’ </a:t>
            </a:r>
            <a:r>
              <a:rPr lang="ko-KR" altLang="en-US" sz="3200" dirty="0"/>
              <a:t>을 받을 수 있어야 하고</a:t>
            </a:r>
            <a:endParaRPr lang="en-US" altLang="ko-KR" sz="3200" dirty="0"/>
          </a:p>
          <a:p>
            <a:r>
              <a:rPr lang="ko-KR" altLang="en-US" sz="3200" dirty="0"/>
              <a:t>처리한 데이터를 </a:t>
            </a:r>
            <a:r>
              <a:rPr lang="en-US" altLang="ko-KR" sz="3200" b="1" dirty="0">
                <a:solidFill>
                  <a:srgbClr val="92D050"/>
                </a:solidFill>
              </a:rPr>
              <a:t>‘</a:t>
            </a:r>
            <a:r>
              <a:rPr lang="ko-KR" altLang="en-US" sz="3200" b="1" dirty="0">
                <a:solidFill>
                  <a:srgbClr val="92D050"/>
                </a:solidFill>
              </a:rPr>
              <a:t>출력</a:t>
            </a:r>
            <a:r>
              <a:rPr lang="en-US" altLang="ko-KR" sz="3200" b="1" dirty="0">
                <a:solidFill>
                  <a:srgbClr val="92D050"/>
                </a:solidFill>
              </a:rPr>
              <a:t>’ </a:t>
            </a:r>
            <a:r>
              <a:rPr lang="ko-KR" altLang="en-US" sz="3200" dirty="0"/>
              <a:t>할 수 있어야 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344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B2AB9-31DC-F62B-5608-75FF5D1B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ECAC-07A2-791C-E9DB-AFDFC7EE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프론트엔드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06F81-6CA2-91D7-E414-DD157B38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사용자가 눈으로 보는 </a:t>
            </a:r>
            <a:r>
              <a:rPr lang="ko-KR" altLang="en-US" sz="3200" dirty="0"/>
              <a:t>화면을 만드는 개발자</a:t>
            </a:r>
            <a:endParaRPr lang="en-US" altLang="ko-KR" sz="3200" dirty="0"/>
          </a:p>
          <a:p>
            <a:endParaRPr lang="en-US" altLang="ko-KR" sz="3200" b="1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html, </a:t>
            </a:r>
            <a:r>
              <a:rPr lang="en-US" altLang="ko-KR" sz="3200" b="1" dirty="0" err="1">
                <a:solidFill>
                  <a:srgbClr val="92D050"/>
                </a:solidFill>
              </a:rPr>
              <a:t>css</a:t>
            </a:r>
            <a:r>
              <a:rPr lang="en-US" altLang="ko-KR" sz="3200" b="1" dirty="0">
                <a:solidFill>
                  <a:srgbClr val="92D050"/>
                </a:solidFill>
              </a:rPr>
              <a:t>, </a:t>
            </a:r>
            <a:r>
              <a:rPr lang="en-US" altLang="ko-KR" sz="3200" b="1" dirty="0" err="1">
                <a:solidFill>
                  <a:srgbClr val="92D050"/>
                </a:solidFill>
              </a:rPr>
              <a:t>javascript</a:t>
            </a:r>
            <a:r>
              <a:rPr lang="en-US" altLang="ko-KR" sz="3200" b="1" dirty="0"/>
              <a:t> </a:t>
            </a:r>
            <a:r>
              <a:rPr lang="ko-KR" altLang="en-US" sz="2400" dirty="0"/>
              <a:t>가 기본</a:t>
            </a:r>
            <a:endParaRPr lang="en-US" altLang="ko-KR" sz="2400" dirty="0"/>
          </a:p>
          <a:p>
            <a:r>
              <a:rPr lang="en-US" altLang="ko-KR" sz="2400" b="1" dirty="0" err="1">
                <a:solidFill>
                  <a:srgbClr val="92D050"/>
                </a:solidFill>
              </a:rPr>
              <a:t>Javascript</a:t>
            </a:r>
            <a:r>
              <a:rPr lang="en-US" altLang="ko-KR" sz="2400" dirty="0"/>
              <a:t> </a:t>
            </a:r>
            <a:r>
              <a:rPr lang="ko-KR" altLang="en-US" sz="2400" dirty="0"/>
              <a:t>활용 능력이 매우 중요</a:t>
            </a:r>
            <a:endParaRPr lang="en-US" altLang="ko-KR" sz="2400" dirty="0"/>
          </a:p>
          <a:p>
            <a:r>
              <a:rPr lang="ko-KR" altLang="en-US" sz="2400" dirty="0"/>
              <a:t>쉽게 개발할 수 있도록 도와주는 여러가지 도구가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b="1" dirty="0">
                <a:solidFill>
                  <a:srgbClr val="92D050"/>
                </a:solidFill>
              </a:rPr>
              <a:t>React.js</a:t>
            </a:r>
            <a:r>
              <a:rPr lang="en-US" altLang="ko-KR" sz="2400" dirty="0"/>
              <a:t>,  Vue.js,  Angular.js </a:t>
            </a:r>
            <a:r>
              <a:rPr lang="ko-KR" altLang="en-US" sz="2400" dirty="0"/>
              <a:t>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74041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B1F91-D637-0265-BC22-362D2875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D33C-5EA4-83D4-1B3A-842FD51D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어떻게 공부하나요</a:t>
            </a:r>
            <a:r>
              <a:rPr lang="en-US" altLang="ko-KR" sz="4800" dirty="0"/>
              <a:t>?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7915B-1D9F-F0BF-FB5B-B622891B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940902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내가 만들고 싶은 사이트</a:t>
            </a:r>
            <a:r>
              <a:rPr lang="en-US" altLang="ko-KR" sz="3200" dirty="0"/>
              <a:t> </a:t>
            </a:r>
            <a:r>
              <a:rPr lang="ko-KR" altLang="en-US" sz="3200" dirty="0"/>
              <a:t>직접 만들어보기</a:t>
            </a:r>
            <a:endParaRPr lang="en-US" altLang="ko-KR" sz="3200" dirty="0"/>
          </a:p>
          <a:p>
            <a:r>
              <a:rPr lang="ko-KR" altLang="en-US" sz="3200" dirty="0"/>
              <a:t>없다면 자주 방문하는 사이트 따라 만들어보기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533315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B1F91-D637-0265-BC22-362D2875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D33C-5EA4-83D4-1B3A-842FD51D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어디서 공부하나요</a:t>
            </a:r>
            <a:r>
              <a:rPr lang="en-US" altLang="ko-KR" sz="4800" dirty="0"/>
              <a:t>?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7915B-1D9F-F0BF-FB5B-B622891B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940902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유튜브</a:t>
            </a:r>
            <a:endParaRPr lang="en-US" altLang="ko-KR" sz="3200" dirty="0"/>
          </a:p>
          <a:p>
            <a:r>
              <a:rPr lang="ko-KR" altLang="en-US" sz="3200" dirty="0" err="1"/>
              <a:t>인프런</a:t>
            </a:r>
            <a:endParaRPr lang="en-US" altLang="ko-KR" sz="3200" dirty="0"/>
          </a:p>
          <a:p>
            <a:r>
              <a:rPr lang="en-US" altLang="ko-KR" sz="3200" dirty="0"/>
              <a:t>MDN </a:t>
            </a:r>
            <a:r>
              <a:rPr lang="ko-KR" altLang="en-US" sz="3200" dirty="0"/>
              <a:t>공식문서</a:t>
            </a:r>
            <a:endParaRPr lang="en-US" altLang="ko-KR" sz="3200" dirty="0"/>
          </a:p>
          <a:p>
            <a:r>
              <a:rPr lang="ko-KR" altLang="en-US" sz="3200" dirty="0"/>
              <a:t>책 구매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536095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379D4-3BC2-96D1-1B81-165CDDF56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7DE6E-C03A-AD18-BF5D-3D62CE10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OT</a:t>
            </a:r>
            <a:r>
              <a:rPr lang="ko-KR" altLang="en-US" sz="4800" dirty="0"/>
              <a:t> </a:t>
            </a:r>
            <a:r>
              <a:rPr lang="en-US" altLang="ko-KR" sz="4800" dirty="0"/>
              <a:t>– BOJ </a:t>
            </a:r>
            <a:r>
              <a:rPr lang="ko-KR" altLang="en-US" sz="4800" dirty="0"/>
              <a:t>설명에서</a:t>
            </a:r>
            <a:r>
              <a:rPr lang="en-US" altLang="ko-KR" sz="4800" dirty="0"/>
              <a:t>..</a:t>
            </a:r>
            <a:endParaRPr lang="ko-KR" altLang="en-US" sz="4800" dirty="0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2D80D18B-887D-ED10-06A4-EE32EAB64363}"/>
              </a:ext>
            </a:extLst>
          </p:cNvPr>
          <p:cNvSpPr/>
          <p:nvPr/>
        </p:nvSpPr>
        <p:spPr>
          <a:xfrm>
            <a:off x="3183965" y="2160016"/>
            <a:ext cx="6616337" cy="1312817"/>
          </a:xfrm>
          <a:prstGeom prst="flowChartAlternate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제출한 프로그램을 실행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9782BDA6-9034-6466-B398-02EC14AB0C12}"/>
              </a:ext>
            </a:extLst>
          </p:cNvPr>
          <p:cNvSpPr/>
          <p:nvPr/>
        </p:nvSpPr>
        <p:spPr>
          <a:xfrm>
            <a:off x="3183965" y="3698957"/>
            <a:ext cx="6616337" cy="1312817"/>
          </a:xfrm>
          <a:prstGeom prst="flowChartAlternate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여러가지 테스트 케이스를</a:t>
            </a:r>
            <a:endParaRPr lang="en-US" altLang="ko-KR" sz="3200" dirty="0"/>
          </a:p>
          <a:p>
            <a:pPr algn="ctr"/>
            <a:r>
              <a:rPr lang="ko-KR" altLang="en-US" sz="3200" b="1" u="sng" dirty="0">
                <a:solidFill>
                  <a:schemeClr val="accent3">
                    <a:lumMod val="50000"/>
                  </a:schemeClr>
                </a:solidFill>
              </a:rPr>
              <a:t>프로그램에 입력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2319130B-C950-4DB9-4AE2-21A3ACA13617}"/>
              </a:ext>
            </a:extLst>
          </p:cNvPr>
          <p:cNvSpPr/>
          <p:nvPr/>
        </p:nvSpPr>
        <p:spPr>
          <a:xfrm>
            <a:off x="3183964" y="5237898"/>
            <a:ext cx="6616337" cy="1312817"/>
          </a:xfrm>
          <a:prstGeom prst="flowChartAlternate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모든 테스트 케이스에 대해</a:t>
            </a:r>
            <a:endParaRPr lang="en-US" altLang="ko-KR" sz="3200" dirty="0"/>
          </a:p>
          <a:p>
            <a:pPr algn="ctr"/>
            <a:r>
              <a:rPr lang="ko-KR" altLang="en-US" sz="3200" b="1" u="sng" dirty="0">
                <a:solidFill>
                  <a:schemeClr val="accent3">
                    <a:lumMod val="50000"/>
                  </a:schemeClr>
                </a:solidFill>
              </a:rPr>
              <a:t>정답을 출력하면 통과</a:t>
            </a:r>
          </a:p>
        </p:txBody>
      </p:sp>
    </p:spTree>
    <p:extLst>
      <p:ext uri="{BB962C8B-B14F-4D97-AF65-F5344CB8AC3E}">
        <p14:creationId xmlns:p14="http://schemas.microsoft.com/office/powerpoint/2010/main" val="4081516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88264-AAA3-187B-2AF9-7DBA8473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1D939-75A2-74E9-7426-E43E9871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데이터를 </a:t>
            </a:r>
            <a:r>
              <a:rPr lang="ko-KR" altLang="en-US" sz="3200" dirty="0" err="1"/>
              <a:t>어딘가로부터</a:t>
            </a:r>
            <a:r>
              <a:rPr lang="ko-KR" altLang="en-US" sz="3200" dirty="0"/>
              <a:t> 받는 것</a:t>
            </a:r>
            <a:endParaRPr lang="en-US" altLang="ko-KR" sz="3200" dirty="0"/>
          </a:p>
          <a:p>
            <a:r>
              <a:rPr lang="ko-KR" altLang="en-US" sz="3200" dirty="0"/>
              <a:t>지금은 </a:t>
            </a:r>
            <a:r>
              <a:rPr lang="en-US" altLang="ko-KR" sz="3200" dirty="0"/>
              <a:t>‘</a:t>
            </a:r>
            <a:r>
              <a:rPr lang="ko-KR" altLang="en-US" sz="3200" dirty="0"/>
              <a:t>키보드</a:t>
            </a:r>
            <a:r>
              <a:rPr lang="en-US" altLang="ko-KR" sz="3200" dirty="0"/>
              <a:t>’ </a:t>
            </a:r>
            <a:r>
              <a:rPr lang="ko-KR" altLang="en-US" sz="3200" dirty="0"/>
              <a:t>로부터 받는다고 이해합시다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5551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57DA5-0692-839F-EFBC-0BE08DEE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D731A-C2B5-3D88-5880-B66B7AF2F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833325" cy="392615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A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=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input()</a:t>
            </a:r>
          </a:p>
          <a:p>
            <a:endParaRPr lang="en-US" altLang="ko-KR" sz="3200" b="1" dirty="0"/>
          </a:p>
          <a:p>
            <a:r>
              <a:rPr lang="ko-KR" altLang="en-US" sz="2800" dirty="0" err="1"/>
              <a:t>엔터를</a:t>
            </a:r>
            <a:r>
              <a:rPr lang="ko-KR" altLang="en-US" sz="2800" dirty="0"/>
              <a:t> 칠 때까지 키보드로 입력한 값을 </a:t>
            </a:r>
            <a:r>
              <a:rPr lang="ko-KR" altLang="en-US" sz="2800" b="1" dirty="0">
                <a:solidFill>
                  <a:srgbClr val="92D050"/>
                </a:solidFill>
              </a:rPr>
              <a:t>문자열</a:t>
            </a:r>
            <a:r>
              <a:rPr lang="ko-KR" altLang="en-US" sz="2800" dirty="0"/>
              <a:t>로 돌려준다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위 코드는 돌려받은 문자열을 변수 </a:t>
            </a:r>
            <a:r>
              <a:rPr lang="en-US" altLang="ko-KR" sz="2800" dirty="0"/>
              <a:t>A</a:t>
            </a:r>
            <a:r>
              <a:rPr lang="ko-KR" altLang="en-US" sz="2800" dirty="0"/>
              <a:t>에 저장하고 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1516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94174-325F-0422-BBF5-C0E76CC50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BEE76-5F8E-30FC-ED07-930F6021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97151-03F1-699F-12DC-2973F8933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833325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한번 직접 해보자</a:t>
            </a:r>
            <a:r>
              <a:rPr lang="en-US" altLang="ko-KR" sz="32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F223E1-85D3-4708-01C8-5097D0F66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03" y="3060080"/>
            <a:ext cx="2381582" cy="8573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F919A8-B23C-16BB-EFBE-9EF17AE5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903" y="4203066"/>
            <a:ext cx="4515480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51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8EEF6-8950-FFB5-C996-D6200675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하나의 정수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E7ADE-14A8-2B59-B2F1-315E9625E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입력 </a:t>
            </a:r>
            <a:r>
              <a:rPr lang="en-US" altLang="ko-KR" sz="3200" dirty="0"/>
              <a:t>+ </a:t>
            </a:r>
            <a:r>
              <a:rPr lang="ko-KR" altLang="en-US" sz="3200" dirty="0"/>
              <a:t>자료형 변환</a:t>
            </a:r>
            <a:endParaRPr lang="en-US" altLang="ko-KR" sz="3200" dirty="0"/>
          </a:p>
          <a:p>
            <a:endParaRPr lang="en-US" altLang="ko-KR" dirty="0"/>
          </a:p>
          <a:p>
            <a:r>
              <a:rPr lang="ko-KR" altLang="en-US" sz="2400" dirty="0"/>
              <a:t>입력으로 들어온 데이터는 언제나 </a:t>
            </a:r>
            <a:r>
              <a:rPr lang="en-US" altLang="ko-KR" sz="2400" b="1" dirty="0">
                <a:solidFill>
                  <a:srgbClr val="92D050"/>
                </a:solidFill>
              </a:rPr>
              <a:t>‘</a:t>
            </a:r>
            <a:r>
              <a:rPr lang="ko-KR" altLang="en-US" sz="2400" b="1" dirty="0">
                <a:solidFill>
                  <a:srgbClr val="92D050"/>
                </a:solidFill>
              </a:rPr>
              <a:t>문자열</a:t>
            </a:r>
            <a:r>
              <a:rPr lang="en-US" altLang="ko-KR" sz="2400" b="1" dirty="0">
                <a:solidFill>
                  <a:srgbClr val="92D050"/>
                </a:solidFill>
              </a:rPr>
              <a:t>’ </a:t>
            </a:r>
            <a:r>
              <a:rPr lang="ko-KR" altLang="en-US" sz="2400" dirty="0"/>
              <a:t>자료형 데이터</a:t>
            </a:r>
            <a:endParaRPr lang="en-US" altLang="ko-KR" sz="2400" dirty="0"/>
          </a:p>
          <a:p>
            <a:r>
              <a:rPr lang="ko-KR" altLang="en-US" sz="2400" dirty="0"/>
              <a:t>이 데이터를 정수로 취급하기 위해서는 </a:t>
            </a:r>
            <a:r>
              <a:rPr lang="ko-KR" altLang="en-US" sz="2400" b="1" dirty="0">
                <a:solidFill>
                  <a:srgbClr val="92D050"/>
                </a:solidFill>
              </a:rPr>
              <a:t>정수형으로 변환</a:t>
            </a:r>
            <a:r>
              <a:rPr lang="ko-KR" altLang="en-US" sz="2400" dirty="0"/>
              <a:t>해야 한다</a:t>
            </a:r>
            <a:r>
              <a:rPr lang="en-US" altLang="ko-KR" sz="2400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824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12A60-1E40-C02F-7AD0-10C7F97AA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C83D2-ABC1-C3BD-5562-FAEE2C32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하나의 정수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8B3E5-94B2-FA84-463A-19672643E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입력 </a:t>
            </a:r>
            <a:r>
              <a:rPr lang="en-US" altLang="ko-KR" sz="3200" dirty="0"/>
              <a:t>+ </a:t>
            </a:r>
            <a:r>
              <a:rPr lang="ko-KR" altLang="en-US" sz="3200" dirty="0"/>
              <a:t>자료형 변환</a:t>
            </a:r>
            <a:endParaRPr lang="en-US" altLang="ko-KR" sz="3200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25933A-AE90-AF7A-0D44-F58D00C3C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025" y="2962210"/>
            <a:ext cx="7335274" cy="933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5A4E2C-DCC3-79D2-3453-F2C0ED2BB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25" y="4274062"/>
            <a:ext cx="4239217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76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08D0F-A5A6-DB76-916A-54748B8B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두 정수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51265-C1F4-0FDA-A725-105D3C77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A, B = map(int,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input().split())</a:t>
            </a:r>
          </a:p>
          <a:p>
            <a:endParaRPr lang="en-US" altLang="ko-KR" dirty="0"/>
          </a:p>
          <a:p>
            <a:r>
              <a:rPr lang="ko-KR" altLang="en-US" dirty="0" err="1"/>
              <a:t>파이썬으로</a:t>
            </a:r>
            <a:r>
              <a:rPr lang="ko-KR" altLang="en-US" dirty="0"/>
              <a:t> 알고리즘 문제를 풀 때 자주 사용하는 코드</a:t>
            </a:r>
            <a:endParaRPr lang="en-US" altLang="ko-KR" dirty="0"/>
          </a:p>
          <a:p>
            <a:r>
              <a:rPr lang="ko-KR" altLang="en-US" dirty="0"/>
              <a:t>설명을 들어도 이해가 안되면 처음에는 무작정 사용해도 돼요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849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FA7C6-7246-A218-AA5C-1CEAF4A2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5B27C-0939-B425-146B-A6A94643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ko-KR" altLang="en-US" sz="3200" dirty="0"/>
              <a:t>자료형</a:t>
            </a:r>
            <a:r>
              <a:rPr lang="en-US" altLang="ko-KR" sz="3200" dirty="0"/>
              <a:t>, </a:t>
            </a:r>
            <a:r>
              <a:rPr lang="ko-KR" altLang="en-US" sz="3200" dirty="0"/>
              <a:t>자료형 변환</a:t>
            </a:r>
            <a:r>
              <a:rPr lang="en-US" altLang="ko-KR" sz="3200" dirty="0"/>
              <a:t>, </a:t>
            </a:r>
            <a:r>
              <a:rPr lang="ko-KR" altLang="en-US" sz="3200" dirty="0"/>
              <a:t>산술연산자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ko-KR" altLang="en-US" sz="3200" dirty="0"/>
              <a:t>변수</a:t>
            </a:r>
            <a:r>
              <a:rPr lang="en-US" altLang="ko-KR" sz="3200" dirty="0"/>
              <a:t>, </a:t>
            </a:r>
            <a:r>
              <a:rPr lang="ko-KR" altLang="en-US" sz="3200" dirty="0"/>
              <a:t>대입연산자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출력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741259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08D0F-A5A6-DB76-916A-54748B8B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두 정수 입력 받기 </a:t>
            </a:r>
            <a:r>
              <a:rPr lang="en-US" altLang="ko-KR" dirty="0"/>
              <a:t>- input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51265-C1F4-0FDA-A725-105D3C77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3200" b="1" dirty="0"/>
          </a:p>
          <a:p>
            <a:endParaRPr lang="en-US" altLang="ko-KR" sz="3200" b="1" dirty="0"/>
          </a:p>
          <a:p>
            <a:endParaRPr lang="en-US" altLang="ko-KR" sz="3200" b="1" dirty="0"/>
          </a:p>
          <a:p>
            <a:r>
              <a:rPr lang="en-US" altLang="ko-KR" sz="3200" b="1" dirty="0"/>
              <a:t>A, B = map(int,</a:t>
            </a:r>
            <a:r>
              <a:rPr lang="ko-KR" altLang="en-US" sz="3200" b="1" dirty="0"/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input()</a:t>
            </a:r>
            <a:r>
              <a:rPr lang="en-US" altLang="ko-KR" sz="3200" b="1" dirty="0"/>
              <a:t>.split())</a:t>
            </a:r>
            <a:br>
              <a:rPr lang="en-US" altLang="ko-KR" sz="3200" b="1" dirty="0"/>
            </a:br>
            <a:r>
              <a:rPr lang="en-US" altLang="ko-KR" sz="3200" b="1" dirty="0"/>
              <a:t>	</a:t>
            </a:r>
            <a:r>
              <a:rPr lang="ko-KR" altLang="en-US" sz="3200" b="1" dirty="0"/>
              <a:t>→ </a:t>
            </a:r>
            <a:r>
              <a:rPr lang="en-US" altLang="ko-KR" sz="3200" b="1" dirty="0"/>
              <a:t>map(int,</a:t>
            </a:r>
            <a:r>
              <a:rPr lang="ko-KR" altLang="en-US" sz="3200" b="1" dirty="0"/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“3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2”</a:t>
            </a:r>
            <a:r>
              <a:rPr lang="en-US" altLang="ko-KR" sz="3200" b="1" dirty="0"/>
              <a:t>.split())</a:t>
            </a:r>
          </a:p>
          <a:p>
            <a:endParaRPr lang="en-US" altLang="ko-KR" sz="3200" b="1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323007-319C-A746-0BF9-F3473BA20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865" y="2254964"/>
            <a:ext cx="6134715" cy="138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31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08D0F-A5A6-DB76-916A-54748B8B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두 정수 입력 받기 </a:t>
            </a:r>
            <a:r>
              <a:rPr lang="en-US" altLang="ko-KR" dirty="0"/>
              <a:t>- split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51265-C1F4-0FDA-A725-105D3C77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A, B = map(int,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“3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2”</a:t>
            </a:r>
            <a:r>
              <a:rPr lang="en-US" altLang="ko-KR" sz="3200" b="1" dirty="0">
                <a:solidFill>
                  <a:srgbClr val="92D050"/>
                </a:solidFill>
              </a:rPr>
              <a:t>.split()</a:t>
            </a:r>
            <a:r>
              <a:rPr lang="en-US" altLang="ko-KR" sz="3200" b="1" dirty="0"/>
              <a:t>)</a:t>
            </a:r>
          </a:p>
          <a:p>
            <a:endParaRPr lang="en-US" altLang="ko-KR" sz="3200" b="1" dirty="0"/>
          </a:p>
          <a:p>
            <a:r>
              <a:rPr lang="ko-KR" altLang="en-US" sz="2400" dirty="0"/>
              <a:t>메서드</a:t>
            </a:r>
            <a:r>
              <a:rPr lang="en-US" altLang="ko-KR" sz="2400" dirty="0"/>
              <a:t>: </a:t>
            </a:r>
            <a:r>
              <a:rPr lang="ko-KR" altLang="en-US" sz="2400" dirty="0"/>
              <a:t>한 데이터만 조작하는 그 데이터의 전용 함수</a:t>
            </a:r>
            <a:endParaRPr lang="en-US" altLang="ko-KR" sz="2400" dirty="0"/>
          </a:p>
          <a:p>
            <a:r>
              <a:rPr lang="ko-KR" altLang="en-US" sz="2800" b="1" dirty="0">
                <a:solidFill>
                  <a:srgbClr val="92D050"/>
                </a:solidFill>
              </a:rPr>
              <a:t>데이터</a:t>
            </a:r>
            <a:r>
              <a:rPr lang="en-US" altLang="ko-KR" sz="2800" b="1" dirty="0">
                <a:solidFill>
                  <a:srgbClr val="92D050"/>
                </a:solidFill>
              </a:rPr>
              <a:t>.</a:t>
            </a:r>
            <a:r>
              <a:rPr lang="ko-KR" altLang="en-US" sz="2800" b="1" dirty="0" err="1">
                <a:solidFill>
                  <a:srgbClr val="92D050"/>
                </a:solidFill>
              </a:rPr>
              <a:t>메서드이름</a:t>
            </a:r>
            <a:r>
              <a:rPr lang="en-US" altLang="ko-KR" sz="2800" b="1" dirty="0">
                <a:solidFill>
                  <a:srgbClr val="92D050"/>
                </a:solidFill>
              </a:rPr>
              <a:t>() </a:t>
            </a:r>
            <a:r>
              <a:rPr lang="ko-KR" altLang="en-US" sz="2400" dirty="0"/>
              <a:t>형태로 기능 실행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09033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1C88B-5ED1-572D-B5AF-CC25A54A0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7E7CA-E693-2349-A670-14F9A324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두 정수 입력 받기 </a:t>
            </a:r>
            <a:r>
              <a:rPr lang="en-US" altLang="ko-KR" dirty="0"/>
              <a:t>- split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FB655-DA4F-8E17-FCE7-031D8A5C0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A, B = map(int,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“3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2”</a:t>
            </a:r>
            <a:r>
              <a:rPr lang="en-US" altLang="ko-KR" sz="3200" b="1" dirty="0">
                <a:solidFill>
                  <a:srgbClr val="92D050"/>
                </a:solidFill>
              </a:rPr>
              <a:t>.split()</a:t>
            </a:r>
            <a:r>
              <a:rPr lang="en-US" altLang="ko-KR" sz="3200" b="1" dirty="0"/>
              <a:t>)</a:t>
            </a:r>
            <a:br>
              <a:rPr lang="en-US" altLang="ko-KR" sz="3200" b="1" dirty="0"/>
            </a:br>
            <a:r>
              <a:rPr lang="en-US" altLang="ko-KR" sz="3200" b="1" dirty="0"/>
              <a:t>	</a:t>
            </a:r>
            <a:r>
              <a:rPr lang="ko-KR" altLang="en-US" sz="3200" b="1" dirty="0"/>
              <a:t>→ </a:t>
            </a:r>
            <a:r>
              <a:rPr lang="en-US" altLang="ko-KR" sz="3200" b="1" dirty="0"/>
              <a:t>map(int,</a:t>
            </a:r>
            <a:r>
              <a:rPr lang="ko-KR" altLang="en-US" sz="3200" b="1" dirty="0"/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[“3”,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“2”]</a:t>
            </a:r>
            <a:r>
              <a:rPr lang="en-US" altLang="ko-KR" sz="3200" b="1" dirty="0"/>
              <a:t>)</a:t>
            </a:r>
          </a:p>
          <a:p>
            <a:endParaRPr lang="en-US" altLang="ko-KR" sz="3200" b="1" dirty="0"/>
          </a:p>
          <a:p>
            <a:r>
              <a:rPr lang="en-US" altLang="ko-KR" sz="2400" dirty="0"/>
              <a:t>split : </a:t>
            </a:r>
            <a:r>
              <a:rPr lang="ko-KR" altLang="en-US" sz="2400" dirty="0"/>
              <a:t>문자열 데이터를 공백을 기준으로 쪼개는 메서드</a:t>
            </a:r>
            <a:endParaRPr lang="en-US" altLang="ko-KR" sz="2400" dirty="0"/>
          </a:p>
          <a:p>
            <a:r>
              <a:rPr lang="ko-KR" altLang="en-US" sz="2400" dirty="0"/>
              <a:t>쪼갠 문자열 조각들을 </a:t>
            </a:r>
            <a:r>
              <a:rPr lang="en-US" altLang="ko-KR" sz="2400" dirty="0"/>
              <a:t>[ ] (</a:t>
            </a:r>
            <a:r>
              <a:rPr lang="ko-KR" altLang="en-US" sz="2400" dirty="0"/>
              <a:t>대괄호</a:t>
            </a:r>
            <a:r>
              <a:rPr lang="en-US" altLang="ko-KR" sz="2400" dirty="0"/>
              <a:t>)</a:t>
            </a:r>
            <a:r>
              <a:rPr lang="ko-KR" altLang="en-US" sz="2400" dirty="0"/>
              <a:t>로 묶어 </a:t>
            </a:r>
            <a:r>
              <a:rPr lang="ko-KR" altLang="en-US" sz="2400" b="1" dirty="0">
                <a:solidFill>
                  <a:srgbClr val="92D050"/>
                </a:solidFill>
              </a:rPr>
              <a:t>하나의 그룹</a:t>
            </a:r>
            <a:r>
              <a:rPr lang="ko-KR" altLang="en-US" sz="2400" dirty="0"/>
              <a:t>으로 만든다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77174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08D0F-A5A6-DB76-916A-54748B8B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두 정수 입력 받기 </a:t>
            </a:r>
            <a:r>
              <a:rPr lang="en-US" altLang="ko-KR" dirty="0"/>
              <a:t>– 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51265-C1F4-0FDA-A725-105D3C77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A, B = </a:t>
            </a:r>
            <a:r>
              <a:rPr lang="en-US" altLang="ko-KR" sz="3200" b="1" dirty="0">
                <a:solidFill>
                  <a:srgbClr val="92D050"/>
                </a:solidFill>
              </a:rPr>
              <a:t>map(</a:t>
            </a:r>
            <a:r>
              <a:rPr lang="en-US" altLang="ko-KR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[“3”, “2”]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  <a:br>
              <a:rPr lang="en-US" altLang="ko-KR" sz="3200" b="1" dirty="0">
                <a:solidFill>
                  <a:srgbClr val="92D050"/>
                </a:solidFill>
              </a:rPr>
            </a:br>
            <a:r>
              <a:rPr lang="en-US" altLang="ko-KR" sz="3200" b="1" dirty="0"/>
              <a:t>	</a:t>
            </a:r>
            <a:r>
              <a:rPr lang="ko-KR" altLang="en-US" sz="3200" b="1" dirty="0"/>
              <a:t>→ </a:t>
            </a:r>
            <a:r>
              <a:rPr lang="en-US" altLang="ko-KR" sz="3200" b="1" dirty="0">
                <a:solidFill>
                  <a:srgbClr val="92D050"/>
                </a:solidFill>
              </a:rPr>
              <a:t>[3,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2]</a:t>
            </a:r>
          </a:p>
          <a:p>
            <a:endParaRPr lang="en-US" altLang="ko-KR" dirty="0"/>
          </a:p>
          <a:p>
            <a:r>
              <a:rPr lang="en-US" altLang="ko-KR" sz="2400" b="1" dirty="0">
                <a:solidFill>
                  <a:srgbClr val="92D050"/>
                </a:solidFill>
              </a:rPr>
              <a:t>map( </a:t>
            </a:r>
            <a:r>
              <a:rPr lang="ko-KR" altLang="en-US" sz="2400" b="1" dirty="0">
                <a:solidFill>
                  <a:srgbClr val="92D050"/>
                </a:solidFill>
              </a:rPr>
              <a:t>자료형</a:t>
            </a:r>
            <a:r>
              <a:rPr lang="en-US" altLang="ko-KR" sz="2400" b="1" dirty="0">
                <a:solidFill>
                  <a:srgbClr val="92D050"/>
                </a:solidFill>
              </a:rPr>
              <a:t>, </a:t>
            </a:r>
            <a:r>
              <a:rPr lang="ko-KR" altLang="en-US" sz="2400" b="1" dirty="0">
                <a:solidFill>
                  <a:srgbClr val="92D050"/>
                </a:solidFill>
              </a:rPr>
              <a:t>데이터 그룹 </a:t>
            </a:r>
            <a:r>
              <a:rPr lang="en-US" altLang="ko-KR" sz="2400" b="1" dirty="0">
                <a:solidFill>
                  <a:srgbClr val="92D050"/>
                </a:solidFill>
              </a:rPr>
              <a:t>)</a:t>
            </a:r>
            <a:r>
              <a:rPr lang="en-US" altLang="ko-KR" sz="2400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 그룹 안의 모든 데이터를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주어진 자료형으로 바꾸어 새로운 데이터 그룹으로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br>
              <a:rPr lang="en-US" altLang="ko-KR" sz="1800" dirty="0"/>
            </a:br>
            <a:r>
              <a:rPr lang="en-US" altLang="ko-KR" sz="1800" dirty="0" err="1"/>
              <a:t>cf</a:t>
            </a:r>
            <a:r>
              <a:rPr lang="en-US" altLang="ko-KR" sz="1800" dirty="0"/>
              <a:t>) </a:t>
            </a:r>
            <a:r>
              <a:rPr lang="ko-KR" altLang="en-US" sz="1800" dirty="0"/>
              <a:t>더 정확한 설명은 </a:t>
            </a:r>
            <a:r>
              <a:rPr lang="en-US" altLang="ko-KR" sz="1800" dirty="0"/>
              <a:t>‘map(</a:t>
            </a:r>
            <a:r>
              <a:rPr lang="ko-KR" altLang="en-US" sz="1800" dirty="0"/>
              <a:t>함수</a:t>
            </a:r>
            <a:r>
              <a:rPr lang="en-US" altLang="ko-KR" sz="1800" dirty="0"/>
              <a:t>, </a:t>
            </a:r>
            <a:r>
              <a:rPr lang="ko-KR" altLang="en-US" sz="1800" dirty="0"/>
              <a:t>반복자</a:t>
            </a:r>
            <a:r>
              <a:rPr lang="en-US" altLang="ko-KR" sz="1800" dirty="0"/>
              <a:t>)’ </a:t>
            </a:r>
            <a:r>
              <a:rPr lang="ko-KR" altLang="en-US" sz="1800" dirty="0"/>
              <a:t>가 맞습니다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/>
              <a:t>하지만</a:t>
            </a:r>
            <a:r>
              <a:rPr lang="en-US" altLang="ko-KR" sz="1800" dirty="0"/>
              <a:t> </a:t>
            </a:r>
            <a:r>
              <a:rPr lang="ko-KR" altLang="en-US" sz="1800" dirty="0"/>
              <a:t>지금은 위처럼 이해해도 무방합니다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2222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9C946-DA64-2985-25D6-567DAED2A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80212-FDDC-2DFF-0BC4-B8DD5035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두 정수 입력 받기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6DF92-EF8D-C48F-453E-6E4FBD969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5992"/>
            <a:ext cx="9486690" cy="3926152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A, B = </a:t>
            </a:r>
            <a:r>
              <a:rPr lang="en-US" altLang="ko-KR" sz="3200" b="1" dirty="0">
                <a:solidFill>
                  <a:srgbClr val="92D050"/>
                </a:solidFill>
              </a:rPr>
              <a:t>[3, 2]</a:t>
            </a:r>
          </a:p>
          <a:p>
            <a:endParaRPr lang="en-US" altLang="ko-KR" dirty="0"/>
          </a:p>
          <a:p>
            <a:r>
              <a:rPr lang="ko-KR" altLang="en-US" sz="2800" dirty="0"/>
              <a:t> </a:t>
            </a:r>
            <a:r>
              <a:rPr lang="en-US" altLang="ko-KR" sz="2800" dirty="0"/>
              <a:t>3, 2 </a:t>
            </a:r>
            <a:r>
              <a:rPr lang="ko-KR" altLang="en-US" sz="2800" dirty="0"/>
              <a:t>를 </a:t>
            </a:r>
            <a:r>
              <a:rPr lang="en-US" altLang="ko-KR" sz="2800" dirty="0"/>
              <a:t>A, B </a:t>
            </a:r>
            <a:r>
              <a:rPr lang="ko-KR" altLang="en-US" sz="2800" dirty="0"/>
              <a:t>에 각각 저장한다</a:t>
            </a:r>
            <a:r>
              <a:rPr lang="en-US" altLang="ko-KR" sz="2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AA80FC-E093-4BA9-23E4-B663F3EAB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325" y="4129068"/>
            <a:ext cx="4134395" cy="162114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006139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795DC-7C1C-6331-5E40-C601DC046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859FD-765F-D9C0-1526-70C7C966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 </a:t>
            </a:r>
            <a:r>
              <a:rPr lang="ko-KR" altLang="en-US" dirty="0"/>
              <a:t>너무 어려워요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EC4DB-2833-2C97-C5F2-484D90BC1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처음에는 그냥 사용해도 괜찮습니다</a:t>
            </a:r>
            <a:r>
              <a:rPr lang="en-US" altLang="ko-KR" sz="2800" dirty="0"/>
              <a:t>!</a:t>
            </a:r>
          </a:p>
          <a:p>
            <a:r>
              <a:rPr lang="en-US" altLang="ko-KR" sz="3200" b="1" dirty="0"/>
              <a:t>A, B =</a:t>
            </a:r>
            <a:r>
              <a:rPr lang="en-US" altLang="ko-KR" sz="3200" b="1" dirty="0">
                <a:solidFill>
                  <a:schemeClr val="accent4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map(int,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input().split())</a:t>
            </a:r>
            <a:endParaRPr lang="en-US" altLang="ko-KR" sz="32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35745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CF606-E2A2-3715-1835-45A9867A4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BCFE1-FDA4-4900-F765-449158B1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4</a:t>
            </a:r>
            <a:r>
              <a:rPr lang="ko-KR" altLang="en-US" dirty="0"/>
              <a:t>개</a:t>
            </a:r>
            <a:r>
              <a:rPr lang="en-US" altLang="ko-KR" dirty="0"/>
              <a:t>, …. </a:t>
            </a:r>
            <a:r>
              <a:rPr lang="ko-KR" altLang="en-US" dirty="0"/>
              <a:t>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BA996-9F0B-7501-F397-380992991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b="1" dirty="0"/>
              <a:t>3</a:t>
            </a:r>
            <a:r>
              <a:rPr lang="ko-KR" altLang="en-US" sz="3200" b="1" dirty="0"/>
              <a:t>개 </a:t>
            </a:r>
            <a:r>
              <a:rPr lang="en-US" altLang="ko-KR" sz="3200" b="1" dirty="0"/>
              <a:t>: A, B, C      = </a:t>
            </a:r>
            <a:r>
              <a:rPr lang="en-US" altLang="ko-KR" sz="3200" b="1" dirty="0">
                <a:solidFill>
                  <a:srgbClr val="92D050"/>
                </a:solidFill>
              </a:rPr>
              <a:t>map(int,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input().split())</a:t>
            </a:r>
          </a:p>
          <a:p>
            <a:r>
              <a:rPr lang="en-US" altLang="ko-KR" sz="3200" b="1" dirty="0"/>
              <a:t>4</a:t>
            </a:r>
            <a:r>
              <a:rPr lang="ko-KR" altLang="en-US" sz="3200" b="1" dirty="0"/>
              <a:t>개 </a:t>
            </a:r>
            <a:r>
              <a:rPr lang="en-US" altLang="ko-KR" sz="3200" b="1" dirty="0"/>
              <a:t>: A,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B,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C,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D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= </a:t>
            </a:r>
            <a:r>
              <a:rPr lang="en-US" altLang="ko-KR" sz="3200" b="1" dirty="0">
                <a:solidFill>
                  <a:srgbClr val="92D050"/>
                </a:solidFill>
              </a:rPr>
              <a:t>map(int,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input().split())</a:t>
            </a:r>
          </a:p>
          <a:p>
            <a:endParaRPr lang="en-US" altLang="ko-KR" sz="3200" dirty="0"/>
          </a:p>
          <a:p>
            <a:r>
              <a:rPr lang="ko-KR" altLang="en-US" sz="2400" dirty="0"/>
              <a:t>똑같이 쓰면 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ko-KR" altLang="en-US" sz="2400" dirty="0"/>
              <a:t>하지만 입력 개수가 너무 많아지면 불편하다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나중에 배우는 </a:t>
            </a:r>
            <a:r>
              <a:rPr lang="en-US" altLang="ko-KR" sz="2400" dirty="0"/>
              <a:t>‘</a:t>
            </a:r>
            <a:r>
              <a:rPr lang="ko-KR" altLang="en-US" sz="2400" dirty="0"/>
              <a:t>리스트</a:t>
            </a:r>
            <a:r>
              <a:rPr lang="en-US" altLang="ko-KR" sz="2400" dirty="0"/>
              <a:t>’ </a:t>
            </a:r>
            <a:r>
              <a:rPr lang="ko-KR" altLang="en-US" sz="2400" dirty="0"/>
              <a:t>를 이용하면 편하게 쓸 수 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1116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AC277-6652-D5D9-C48C-EDE31B53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3BF8D-7BB5-3CC2-CB86-BB19301C1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https://www.acmicpc.net/problem/1000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385B67-97D0-6547-DAFB-700792264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533" y="2748672"/>
            <a:ext cx="5020376" cy="33913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3776F7-5FB4-F53A-AD83-096347FFC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387" y="2748672"/>
            <a:ext cx="4328146" cy="9520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909452-FDC3-BB2B-4465-DFAA8CF80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981" y="4048889"/>
            <a:ext cx="4328146" cy="10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82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7B30E-2EEC-7467-3F1D-92FCB2FB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25D58-1385-16D1-C65E-3AD0E865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문제 요구사항</a:t>
            </a:r>
            <a:endParaRPr lang="en-US" altLang="ko-KR" sz="3200" dirty="0"/>
          </a:p>
          <a:p>
            <a:pPr marL="685800" lvl="1" indent="-457200">
              <a:buAutoNum type="arabicPeriod"/>
            </a:pPr>
            <a:r>
              <a:rPr lang="ko-KR" altLang="en-US" sz="2800" dirty="0"/>
              <a:t>두 정수 입력 받기</a:t>
            </a:r>
            <a:endParaRPr lang="en-US" altLang="ko-KR" sz="2800" dirty="0"/>
          </a:p>
          <a:p>
            <a:pPr marL="685800" lvl="1" indent="-457200">
              <a:buAutoNum type="arabicPeriod"/>
            </a:pPr>
            <a:r>
              <a:rPr lang="ko-KR" altLang="en-US" sz="2800" dirty="0"/>
              <a:t>두 정수 더하기</a:t>
            </a:r>
            <a:endParaRPr lang="en-US" altLang="ko-KR" sz="2800" dirty="0"/>
          </a:p>
          <a:p>
            <a:pPr marL="685800" lvl="1" indent="-457200">
              <a:buAutoNum type="arabicPeriod"/>
            </a:pPr>
            <a:r>
              <a:rPr lang="ko-KR" altLang="en-US" sz="2800" dirty="0"/>
              <a:t>더한 결과 출력하기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0204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7B30E-2EEC-7467-3F1D-92FCB2FB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25D58-1385-16D1-C65E-3AD0E865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64543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8315B-02A4-3104-DB00-A579A5B03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8C5F7-F03F-6950-6E76-E67B01E8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8EC3C-2E06-917B-A6A3-A831AFA8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공통된 특징을 가진 데이터끼리 묶어서 분류한 것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4810990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7B30E-2EEC-7467-3F1D-92FCB2FB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25D58-1385-16D1-C65E-3AD0E865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2849E0-E7BB-EBB3-18BA-582A70E3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51" y="2882877"/>
            <a:ext cx="5496692" cy="1286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BF757B-A8EA-B13C-7344-BB2367B04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551" y="4480444"/>
            <a:ext cx="4620270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700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33DF4-F14F-9614-1E19-063C7DCD7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0AC8D-BEAB-6E53-B0C8-9C89F850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5151B-4E2B-5C26-94FD-5315AC2FE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자료형</a:t>
            </a:r>
            <a:r>
              <a:rPr lang="en-US" altLang="ko-KR" sz="3200" dirty="0"/>
              <a:t>: 		</a:t>
            </a:r>
            <a:r>
              <a:rPr lang="ko-KR" altLang="en-US" sz="3200" dirty="0"/>
              <a:t>정수형</a:t>
            </a:r>
            <a:r>
              <a:rPr lang="en-US" altLang="ko-KR" sz="3200" dirty="0"/>
              <a:t>, </a:t>
            </a:r>
            <a:r>
              <a:rPr lang="ko-KR" altLang="en-US" sz="3200" dirty="0"/>
              <a:t>실수형</a:t>
            </a:r>
            <a:r>
              <a:rPr lang="en-US" altLang="ko-KR" sz="3200" dirty="0"/>
              <a:t>, </a:t>
            </a:r>
            <a:r>
              <a:rPr lang="ko-KR" altLang="en-US" sz="3200" dirty="0"/>
              <a:t>문자열</a:t>
            </a:r>
            <a:endParaRPr lang="en-US" altLang="ko-KR" sz="3200" dirty="0"/>
          </a:p>
          <a:p>
            <a:r>
              <a:rPr lang="ko-KR" altLang="en-US" sz="3200" dirty="0"/>
              <a:t>자료형 변환</a:t>
            </a:r>
            <a:r>
              <a:rPr lang="en-US" altLang="ko-KR" sz="3200" dirty="0"/>
              <a:t>: 	</a:t>
            </a:r>
            <a:r>
              <a:rPr lang="en-US" altLang="ko-KR" sz="3200" b="1" dirty="0">
                <a:solidFill>
                  <a:srgbClr val="92D050"/>
                </a:solidFill>
              </a:rPr>
              <a:t>int()</a:t>
            </a:r>
            <a:r>
              <a:rPr lang="en-US" altLang="ko-KR" sz="3200" dirty="0"/>
              <a:t>, </a:t>
            </a:r>
            <a:r>
              <a:rPr lang="en-US" altLang="ko-KR" sz="3200" b="1" dirty="0">
                <a:solidFill>
                  <a:srgbClr val="92D050"/>
                </a:solidFill>
              </a:rPr>
              <a:t>float()</a:t>
            </a:r>
            <a:r>
              <a:rPr lang="en-US" altLang="ko-KR" sz="3200" dirty="0"/>
              <a:t>, </a:t>
            </a:r>
            <a:r>
              <a:rPr lang="en-US" altLang="ko-KR" sz="3200" b="1" dirty="0">
                <a:solidFill>
                  <a:srgbClr val="92D050"/>
                </a:solidFill>
              </a:rPr>
              <a:t>str()</a:t>
            </a:r>
            <a:r>
              <a:rPr lang="en-US" altLang="ko-KR" sz="3200" dirty="0"/>
              <a:t> </a:t>
            </a:r>
            <a:r>
              <a:rPr lang="ko-KR" altLang="en-US" sz="3200" dirty="0"/>
              <a:t>함수</a:t>
            </a:r>
            <a:r>
              <a:rPr lang="en-US" altLang="ko-KR" sz="3200" dirty="0"/>
              <a:t>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dirty="0"/>
              <a:t>변수와 대입</a:t>
            </a:r>
            <a:r>
              <a:rPr lang="en-US" altLang="ko-KR" sz="3200" dirty="0"/>
              <a:t>:	</a:t>
            </a:r>
            <a:r>
              <a:rPr lang="ko-KR" altLang="en-US" sz="3200" b="1" dirty="0" err="1">
                <a:solidFill>
                  <a:srgbClr val="92D050"/>
                </a:solidFill>
              </a:rPr>
              <a:t>변수명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= </a:t>
            </a:r>
            <a:r>
              <a:rPr lang="ko-KR" altLang="en-US" sz="3200" b="1" dirty="0">
                <a:solidFill>
                  <a:srgbClr val="92D050"/>
                </a:solidFill>
              </a:rPr>
              <a:t>데이터</a:t>
            </a:r>
            <a:endParaRPr lang="en-US" altLang="ko-KR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48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1BF87-52AF-3E11-8A7D-E63801022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03F54-0B7E-706E-0A87-8EFCF136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64FFB-9B96-89ED-E96B-8B8D4A65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출력</a:t>
            </a:r>
            <a:r>
              <a:rPr lang="en-US" altLang="ko-KR" sz="3200" dirty="0"/>
              <a:t>: 				</a:t>
            </a:r>
            <a:r>
              <a:rPr lang="en-US" altLang="ko-KR" sz="3200" b="1" dirty="0">
                <a:solidFill>
                  <a:srgbClr val="92D050"/>
                </a:solidFill>
              </a:rPr>
              <a:t>print(</a:t>
            </a:r>
            <a:r>
              <a:rPr lang="ko-KR" altLang="en-US" sz="3200" b="1" dirty="0">
                <a:solidFill>
                  <a:srgbClr val="92D050"/>
                </a:solidFill>
              </a:rPr>
              <a:t>출력할 데이터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</a:p>
          <a:p>
            <a:r>
              <a:rPr lang="ko-KR" altLang="en-US" sz="3200" dirty="0"/>
              <a:t>이스케이프 문자</a:t>
            </a:r>
            <a:r>
              <a:rPr lang="en-US" altLang="ko-KR" sz="3200" dirty="0"/>
              <a:t>:</a:t>
            </a:r>
            <a:r>
              <a:rPr lang="en-US" altLang="ko-KR" sz="3200"/>
              <a:t>		</a:t>
            </a:r>
            <a:r>
              <a:rPr lang="en-US" altLang="ko-KR" sz="3200" b="1">
                <a:solidFill>
                  <a:srgbClr val="92D050"/>
                </a:solidFill>
              </a:rPr>
              <a:t>\</a:t>
            </a:r>
            <a:r>
              <a:rPr lang="en-US" altLang="ko-KR" sz="3200" b="1" dirty="0">
                <a:solidFill>
                  <a:srgbClr val="92D050"/>
                </a:solidFill>
              </a:rPr>
              <a:t>n</a:t>
            </a:r>
            <a:r>
              <a:rPr lang="en-US" altLang="ko-KR" sz="3200" dirty="0"/>
              <a:t>, \”, \\ </a:t>
            </a:r>
            <a:r>
              <a:rPr lang="ko-KR" altLang="en-US" sz="3200" dirty="0"/>
              <a:t>등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0739526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AF61A-D22C-BFD7-6B5C-0074DB3AC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3435-CF2B-8391-BD1C-A61AA530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791E1-3547-FE1F-58C8-D1C231B0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204599" cy="392615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(</a:t>
            </a:r>
            <a:r>
              <a:rPr lang="ko-KR" altLang="en-US" sz="3200" dirty="0"/>
              <a:t>문자열</a:t>
            </a:r>
            <a:r>
              <a:rPr lang="en-US" altLang="ko-KR" sz="3200" dirty="0"/>
              <a:t>) </a:t>
            </a:r>
            <a:r>
              <a:rPr lang="ko-KR" altLang="en-US" sz="3200" dirty="0"/>
              <a:t>입력 </a:t>
            </a:r>
            <a:r>
              <a:rPr lang="en-US" altLang="ko-KR" sz="3200" dirty="0"/>
              <a:t>	: A = </a:t>
            </a:r>
            <a:r>
              <a:rPr lang="en-US" altLang="ko-KR" sz="3200" b="1" dirty="0">
                <a:solidFill>
                  <a:srgbClr val="92D050"/>
                </a:solidFill>
              </a:rPr>
              <a:t>input()</a:t>
            </a:r>
          </a:p>
          <a:p>
            <a:r>
              <a:rPr lang="ko-KR" altLang="en-US" sz="3200" dirty="0"/>
              <a:t>정수 하나 입력</a:t>
            </a:r>
            <a:r>
              <a:rPr lang="en-US" altLang="ko-KR" sz="3200" dirty="0"/>
              <a:t>	: A = </a:t>
            </a:r>
            <a:r>
              <a:rPr lang="en-US" altLang="ko-KR" sz="3200" b="1" dirty="0">
                <a:solidFill>
                  <a:srgbClr val="92D050"/>
                </a:solidFill>
              </a:rPr>
              <a:t>int(input())</a:t>
            </a:r>
          </a:p>
          <a:p>
            <a:r>
              <a:rPr lang="ko-KR" altLang="en-US" sz="3200" dirty="0"/>
              <a:t>정수 여러 개 입력</a:t>
            </a:r>
            <a:r>
              <a:rPr lang="en-US" altLang="ko-KR" sz="3200" dirty="0"/>
              <a:t>	: A, B, … = </a:t>
            </a:r>
            <a:r>
              <a:rPr lang="en-US" altLang="ko-KR" sz="3200" b="1" dirty="0">
                <a:solidFill>
                  <a:srgbClr val="92D050"/>
                </a:solidFill>
              </a:rPr>
              <a:t>map(int, input().split())</a:t>
            </a:r>
          </a:p>
        </p:txBody>
      </p:sp>
    </p:spTree>
    <p:extLst>
      <p:ext uri="{BB962C8B-B14F-4D97-AF65-F5344CB8AC3E}">
        <p14:creationId xmlns:p14="http://schemas.microsoft.com/office/powerpoint/2010/main" val="8275494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D1844-7623-A72B-5CA7-FBF53D49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이번주 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3D52A-099C-ECE6-FD2A-421C1330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10699 	</a:t>
            </a:r>
            <a:r>
              <a:rPr lang="ko-KR" altLang="en-US" dirty="0"/>
              <a:t>오늘 날짜</a:t>
            </a:r>
            <a:r>
              <a:rPr lang="en-US" altLang="ko-KR" dirty="0"/>
              <a:t>		10171		</a:t>
            </a:r>
            <a:r>
              <a:rPr lang="ko-KR" altLang="en-US" dirty="0"/>
              <a:t>고양이</a:t>
            </a:r>
            <a:r>
              <a:rPr lang="en-US" altLang="ko-KR" dirty="0"/>
              <a:t>	</a:t>
            </a:r>
          </a:p>
          <a:p>
            <a:r>
              <a:rPr lang="en-US" altLang="ko-KR" dirty="0"/>
              <a:t>25083	</a:t>
            </a:r>
            <a:r>
              <a:rPr lang="ko-KR" altLang="en-US" dirty="0"/>
              <a:t>새싹</a:t>
            </a:r>
            <a:r>
              <a:rPr lang="en-US" altLang="ko-KR" dirty="0"/>
              <a:t>			1008		A/B			</a:t>
            </a:r>
          </a:p>
          <a:p>
            <a:r>
              <a:rPr lang="en-US" altLang="ko-KR" dirty="0"/>
              <a:t>10869	</a:t>
            </a:r>
            <a:r>
              <a:rPr lang="ko-KR" altLang="en-US" dirty="0"/>
              <a:t>사칙연산</a:t>
            </a:r>
            <a:r>
              <a:rPr lang="en-US" altLang="ko-KR" dirty="0"/>
              <a:t>		11382		</a:t>
            </a:r>
            <a:r>
              <a:rPr lang="ko-KR" altLang="en-US" dirty="0"/>
              <a:t>꼬마 정민</a:t>
            </a:r>
          </a:p>
        </p:txBody>
      </p:sp>
    </p:spTree>
    <p:extLst>
      <p:ext uri="{BB962C8B-B14F-4D97-AF65-F5344CB8AC3E}">
        <p14:creationId xmlns:p14="http://schemas.microsoft.com/office/powerpoint/2010/main" val="347734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69471-8D99-74EC-809F-228EF3BEE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155BC-5C47-1747-86C5-C9305D14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EF43E-9807-B461-2014-D91A97A32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b="1" dirty="0"/>
              <a:t>정수형</a:t>
            </a:r>
            <a:r>
              <a:rPr lang="ko-KR" altLang="en-US" sz="3200" dirty="0"/>
              <a:t>   </a:t>
            </a:r>
            <a:r>
              <a:rPr lang="en-US" altLang="ko-KR" sz="2400" dirty="0"/>
              <a:t>ex) 1, -13, </a:t>
            </a:r>
            <a:r>
              <a:rPr lang="en-US" altLang="ko-KR" sz="2400" b="1" dirty="0">
                <a:solidFill>
                  <a:srgbClr val="92D050"/>
                </a:solidFill>
              </a:rPr>
              <a:t>15</a:t>
            </a:r>
          </a:p>
          <a:p>
            <a:r>
              <a:rPr lang="ko-KR" altLang="en-US" sz="3200" b="1" dirty="0"/>
              <a:t>실수형</a:t>
            </a:r>
            <a:r>
              <a:rPr lang="ko-KR" altLang="en-US" sz="3200" dirty="0"/>
              <a:t>   </a:t>
            </a:r>
            <a:r>
              <a:rPr lang="en-US" altLang="ko-KR" sz="2400" dirty="0"/>
              <a:t>ex) 3.14, 1.11, 0.3</a:t>
            </a:r>
          </a:p>
          <a:p>
            <a:r>
              <a:rPr lang="ko-KR" altLang="en-US" sz="3200" b="1" dirty="0"/>
              <a:t>문자열</a:t>
            </a:r>
            <a:r>
              <a:rPr lang="ko-KR" altLang="en-US" sz="3200" dirty="0"/>
              <a:t>   </a:t>
            </a:r>
            <a:r>
              <a:rPr lang="en-US" altLang="ko-KR" sz="2400" dirty="0"/>
              <a:t>ex) “hello world!”, “a”, ‘-3.14’, </a:t>
            </a:r>
            <a:r>
              <a:rPr lang="en-US" altLang="ko-KR" sz="2400" b="1" dirty="0">
                <a:solidFill>
                  <a:srgbClr val="92D050"/>
                </a:solidFill>
              </a:rPr>
              <a:t>“15”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ADD23-54BE-7715-E90B-1E7399EAE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F730A-BDE4-BAA5-5C36-7CB8058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자료형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C2F5E-D421-5E0C-D766-FB933CCB3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1951796"/>
          </a:xfrm>
        </p:spPr>
        <p:txBody>
          <a:bodyPr/>
          <a:lstStyle/>
          <a:p>
            <a:r>
              <a:rPr lang="ko-KR" altLang="en-US" sz="3200" dirty="0"/>
              <a:t>특정 자료형을 다른 종류의 자료형으로 바꾸는 것</a:t>
            </a:r>
            <a:endParaRPr lang="en-US" altLang="ko-KR" sz="3200" dirty="0"/>
          </a:p>
          <a:p>
            <a:endParaRPr lang="en-US" altLang="ko-KR" dirty="0"/>
          </a:p>
          <a:p>
            <a:r>
              <a:rPr lang="en-US" altLang="ko-KR" sz="3200" dirty="0"/>
              <a:t>int(), float(), str() </a:t>
            </a:r>
            <a:r>
              <a:rPr lang="ko-KR" altLang="en-US" sz="3200" dirty="0"/>
              <a:t>함수 이용</a:t>
            </a:r>
            <a:endParaRPr lang="en-US" altLang="ko-KR" sz="3200" dirty="0"/>
          </a:p>
          <a:p>
            <a:endParaRPr lang="en-US" altLang="ko-KR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20541-6D4C-E8FD-FC2A-22018DFDB774}"/>
              </a:ext>
            </a:extLst>
          </p:cNvPr>
          <p:cNvSpPr txBox="1"/>
          <p:nvPr/>
        </p:nvSpPr>
        <p:spPr>
          <a:xfrm>
            <a:off x="1996141" y="4266047"/>
            <a:ext cx="6526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int(“15”) 	</a:t>
            </a:r>
            <a:r>
              <a:rPr lang="ko-KR" altLang="en-US" sz="2400" dirty="0"/>
              <a:t>→</a:t>
            </a:r>
            <a:r>
              <a:rPr lang="en-US" altLang="ko-KR" sz="2400" dirty="0"/>
              <a:t> 	15	# </a:t>
            </a:r>
            <a:r>
              <a:rPr lang="ko-KR" altLang="en-US" sz="2400" dirty="0"/>
              <a:t>문자열 </a:t>
            </a:r>
            <a:r>
              <a:rPr lang="en-US" altLang="ko-KR" sz="2400" dirty="0"/>
              <a:t>-&gt; </a:t>
            </a:r>
            <a:r>
              <a:rPr lang="ko-KR" altLang="en-US" sz="2400" dirty="0"/>
              <a:t>정수형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B81A2-C911-FEAF-CDF4-F429591E75F8}"/>
              </a:ext>
            </a:extLst>
          </p:cNvPr>
          <p:cNvSpPr txBox="1"/>
          <p:nvPr/>
        </p:nvSpPr>
        <p:spPr>
          <a:xfrm>
            <a:off x="1996140" y="4727712"/>
            <a:ext cx="6444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float(“15”) 	</a:t>
            </a:r>
            <a:r>
              <a:rPr lang="ko-KR" altLang="en-US" sz="2400" dirty="0"/>
              <a:t>→</a:t>
            </a:r>
            <a:r>
              <a:rPr lang="en-US" altLang="ko-KR" sz="2400" dirty="0"/>
              <a:t> 	15.0	# </a:t>
            </a:r>
            <a:r>
              <a:rPr lang="ko-KR" altLang="en-US" sz="2400" dirty="0"/>
              <a:t>문자열 </a:t>
            </a:r>
            <a:r>
              <a:rPr lang="en-US" altLang="ko-KR" sz="2400" dirty="0"/>
              <a:t>-&gt; </a:t>
            </a:r>
            <a:r>
              <a:rPr lang="ko-KR" altLang="en-US" sz="2400" dirty="0"/>
              <a:t>실수형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914D6-BB37-9CBE-18D8-ECD8D8764868}"/>
              </a:ext>
            </a:extLst>
          </p:cNvPr>
          <p:cNvSpPr txBox="1"/>
          <p:nvPr/>
        </p:nvSpPr>
        <p:spPr>
          <a:xfrm>
            <a:off x="1996140" y="5189377"/>
            <a:ext cx="6444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str(15) 	</a:t>
            </a:r>
            <a:r>
              <a:rPr lang="ko-KR" altLang="en-US" sz="2400" dirty="0"/>
              <a:t>→</a:t>
            </a:r>
            <a:r>
              <a:rPr lang="en-US" altLang="ko-KR" sz="2400" dirty="0"/>
              <a:t> 	“15”	# </a:t>
            </a:r>
            <a:r>
              <a:rPr lang="ko-KR" altLang="en-US" sz="2400" dirty="0"/>
              <a:t>정수형 </a:t>
            </a:r>
            <a:r>
              <a:rPr lang="en-US" altLang="ko-KR" sz="2400" dirty="0"/>
              <a:t>-&gt; </a:t>
            </a:r>
            <a:r>
              <a:rPr lang="ko-KR" altLang="en-US" sz="2400" dirty="0"/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227788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65925-1A2A-3AE0-DB20-9957F324E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B94FF-E7AF-4E0C-F2AF-554C6BB4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5D40B-F2BA-2575-1A77-DB1FB850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특정한 기능을 수행하는 코드</a:t>
            </a:r>
            <a:endParaRPr lang="en-US" altLang="ko-KR" b="1" dirty="0"/>
          </a:p>
          <a:p>
            <a:r>
              <a:rPr lang="ko-KR" altLang="en-US" sz="3200" b="1" dirty="0">
                <a:solidFill>
                  <a:srgbClr val="92D050"/>
                </a:solidFill>
              </a:rPr>
              <a:t>함수이름</a:t>
            </a:r>
            <a:r>
              <a:rPr lang="en-US" altLang="ko-KR" sz="3200" b="1" dirty="0">
                <a:solidFill>
                  <a:srgbClr val="92D050"/>
                </a:solidFill>
              </a:rPr>
              <a:t>()</a:t>
            </a:r>
            <a:r>
              <a:rPr lang="en-US" altLang="ko-KR" b="1" dirty="0">
                <a:solidFill>
                  <a:srgbClr val="92D050"/>
                </a:solidFill>
              </a:rPr>
              <a:t> </a:t>
            </a:r>
            <a:r>
              <a:rPr lang="ko-KR" altLang="en-US" sz="2800" dirty="0"/>
              <a:t>의 형식으로 작성하면 정해진 기능을 실행 </a:t>
            </a:r>
            <a:endParaRPr lang="en-US" altLang="ko-KR" sz="3200" dirty="0"/>
          </a:p>
          <a:p>
            <a:endParaRPr lang="en-US" altLang="ko-KR" dirty="0"/>
          </a:p>
          <a:p>
            <a:r>
              <a:rPr lang="en-US" altLang="ko-KR" dirty="0"/>
              <a:t>int() 		: 	‘</a:t>
            </a:r>
            <a:r>
              <a:rPr lang="ko-KR" altLang="en-US" dirty="0"/>
              <a:t>다른 자료형을 </a:t>
            </a:r>
            <a:r>
              <a:rPr lang="ko-KR" altLang="en-US" b="1" dirty="0"/>
              <a:t>정수형</a:t>
            </a:r>
            <a:r>
              <a:rPr lang="ko-KR" altLang="en-US" dirty="0"/>
              <a:t>으로 바꾼다</a:t>
            </a:r>
            <a:r>
              <a:rPr lang="en-US" altLang="ko-KR" dirty="0"/>
              <a:t>’</a:t>
            </a:r>
            <a:r>
              <a:rPr lang="ko-KR" altLang="en-US" dirty="0"/>
              <a:t>는 기능을 실행</a:t>
            </a:r>
            <a:br>
              <a:rPr lang="en-US" altLang="ko-KR" dirty="0"/>
            </a:br>
            <a:r>
              <a:rPr lang="en-US" altLang="ko-KR" dirty="0"/>
              <a:t>float()	:	‘</a:t>
            </a:r>
            <a:r>
              <a:rPr lang="ko-KR" altLang="en-US" dirty="0"/>
              <a:t>다른 자료형을 </a:t>
            </a:r>
            <a:r>
              <a:rPr lang="ko-KR" altLang="en-US" b="1" dirty="0"/>
              <a:t>실수형</a:t>
            </a:r>
            <a:r>
              <a:rPr lang="ko-KR" altLang="en-US" dirty="0"/>
              <a:t>으로 바꾼다</a:t>
            </a:r>
            <a:r>
              <a:rPr lang="en-US" altLang="ko-KR" dirty="0"/>
              <a:t>’</a:t>
            </a:r>
            <a:r>
              <a:rPr lang="ko-KR" altLang="en-US" dirty="0"/>
              <a:t>는 기능을 실행</a:t>
            </a:r>
            <a:br>
              <a:rPr lang="en-US" altLang="ko-KR" dirty="0"/>
            </a:br>
            <a:r>
              <a:rPr lang="en-US" altLang="ko-KR" dirty="0"/>
              <a:t>str()		:	‘</a:t>
            </a:r>
            <a:r>
              <a:rPr lang="ko-KR" altLang="en-US" dirty="0"/>
              <a:t>다른 자료형을 </a:t>
            </a:r>
            <a:r>
              <a:rPr lang="ko-KR" altLang="en-US" b="1" dirty="0" err="1"/>
              <a:t>문자열</a:t>
            </a:r>
            <a:r>
              <a:rPr lang="ko-KR" altLang="en-US" dirty="0" err="1"/>
              <a:t>으로</a:t>
            </a:r>
            <a:r>
              <a:rPr lang="ko-KR" altLang="en-US" dirty="0"/>
              <a:t> 바꾼다</a:t>
            </a:r>
            <a:r>
              <a:rPr lang="en-US" altLang="ko-KR" dirty="0"/>
              <a:t>’</a:t>
            </a:r>
            <a:r>
              <a:rPr lang="ko-KR" altLang="en-US" dirty="0"/>
              <a:t>는 기능을 실행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958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4FDB3-EBB1-F14A-AE78-F0D10A378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7B555-47F6-AE0A-030E-F9B29360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산술연산자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B21F0-7A09-7C36-216A-3944D7721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사칙연산</a:t>
            </a:r>
            <a:r>
              <a:rPr lang="en-US" altLang="ko-KR" sz="3200" dirty="0"/>
              <a:t>:		</a:t>
            </a:r>
            <a:r>
              <a:rPr lang="ko-KR" altLang="en-US" sz="3200" dirty="0"/>
              <a:t> </a:t>
            </a:r>
            <a:r>
              <a:rPr lang="en-US" altLang="ko-KR" sz="3200" b="1" dirty="0"/>
              <a:t>+,   -,   *,   /</a:t>
            </a:r>
          </a:p>
          <a:p>
            <a:r>
              <a:rPr lang="ko-KR" altLang="en-US" sz="3200" dirty="0"/>
              <a:t>나머지 연산</a:t>
            </a:r>
            <a:r>
              <a:rPr lang="en-US" altLang="ko-KR" sz="3200" dirty="0"/>
              <a:t>:		</a:t>
            </a:r>
            <a:r>
              <a:rPr lang="ko-KR" altLang="en-US" sz="3200" dirty="0"/>
              <a:t> </a:t>
            </a:r>
            <a:r>
              <a:rPr lang="en-US" altLang="ko-KR" sz="3200" dirty="0"/>
              <a:t>%</a:t>
            </a:r>
          </a:p>
          <a:p>
            <a:r>
              <a:rPr lang="ko-KR" altLang="en-US" sz="3200" dirty="0"/>
              <a:t>몫 연산</a:t>
            </a:r>
            <a:r>
              <a:rPr lang="en-US" altLang="ko-KR" sz="3200" dirty="0"/>
              <a:t>:			</a:t>
            </a:r>
            <a:r>
              <a:rPr lang="ko-KR" altLang="en-US" sz="3200" dirty="0"/>
              <a:t> </a:t>
            </a:r>
            <a:r>
              <a:rPr lang="en-US" altLang="ko-KR" sz="3200" dirty="0"/>
              <a:t>//</a:t>
            </a:r>
          </a:p>
          <a:p>
            <a:r>
              <a:rPr lang="ko-KR" altLang="en-US" sz="3200" dirty="0"/>
              <a:t>제곱 연산</a:t>
            </a:r>
            <a:r>
              <a:rPr lang="en-US" altLang="ko-KR" sz="3200" dirty="0"/>
              <a:t>:		</a:t>
            </a:r>
            <a:r>
              <a:rPr lang="ko-KR" altLang="en-US" sz="3200" dirty="0"/>
              <a:t> </a:t>
            </a:r>
            <a:r>
              <a:rPr lang="en-US" altLang="ko-KR" sz="3200" dirty="0"/>
              <a:t>**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528332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3FAFBF"/>
      </a:accent1>
      <a:accent2>
        <a:srgbClr val="30B58E"/>
      </a:accent2>
      <a:accent3>
        <a:srgbClr val="3CB65F"/>
      </a:accent3>
      <a:accent4>
        <a:srgbClr val="43B931"/>
      </a:accent4>
      <a:accent5>
        <a:srgbClr val="7AAF3A"/>
      </a:accent5>
      <a:accent6>
        <a:srgbClr val="A3A72C"/>
      </a:accent6>
      <a:hlink>
        <a:srgbClr val="549030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1323</Words>
  <Application>Microsoft Office PowerPoint</Application>
  <PresentationFormat>와이드스크린</PresentationFormat>
  <Paragraphs>212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Avenir Next</vt:lpstr>
      <vt:lpstr>Arial</vt:lpstr>
      <vt:lpstr>Neue Haas Grotesk Text Pro</vt:lpstr>
      <vt:lpstr>InterweaveVTI</vt:lpstr>
      <vt:lpstr>2024-1 기초 스터디</vt:lpstr>
      <vt:lpstr>OT – BOJ 설명에서..</vt:lpstr>
      <vt:lpstr>OT – BOJ 설명에서..</vt:lpstr>
      <vt:lpstr>목차</vt:lpstr>
      <vt:lpstr>자료형</vt:lpstr>
      <vt:lpstr>자료형</vt:lpstr>
      <vt:lpstr>자료형 변환</vt:lpstr>
      <vt:lpstr>함수?</vt:lpstr>
      <vt:lpstr>산술연산자</vt:lpstr>
      <vt:lpstr>산술연산자</vt:lpstr>
      <vt:lpstr>변수</vt:lpstr>
      <vt:lpstr>변수에 데이터 넣기</vt:lpstr>
      <vt:lpstr>변수에 데이터 넣기</vt:lpstr>
      <vt:lpstr>변수에 데이터 넣기</vt:lpstr>
      <vt:lpstr>변수에 넣었던 데이터 읽기</vt:lpstr>
      <vt:lpstr>복합연산자</vt:lpstr>
      <vt:lpstr>복합연산자</vt:lpstr>
      <vt:lpstr>출력</vt:lpstr>
      <vt:lpstr>출력</vt:lpstr>
      <vt:lpstr>출력</vt:lpstr>
      <vt:lpstr>출력</vt:lpstr>
      <vt:lpstr>출력</vt:lpstr>
      <vt:lpstr>출력 – 연습 문제</vt:lpstr>
      <vt:lpstr>출력 – 연습 문제</vt:lpstr>
      <vt:lpstr>출력 – 연습 문제</vt:lpstr>
      <vt:lpstr>출력 – 연습 문제</vt:lpstr>
      <vt:lpstr>출력 – 연습 문제</vt:lpstr>
      <vt:lpstr>출력 – 연습 문제</vt:lpstr>
      <vt:lpstr>쉬어가는 시간</vt:lpstr>
      <vt:lpstr>프론트엔드</vt:lpstr>
      <vt:lpstr>어떻게 공부하나요?</vt:lpstr>
      <vt:lpstr>어디서 공부하나요?</vt:lpstr>
      <vt:lpstr>OT – BOJ 설명에서..</vt:lpstr>
      <vt:lpstr>입력</vt:lpstr>
      <vt:lpstr>입력</vt:lpstr>
      <vt:lpstr>입력</vt:lpstr>
      <vt:lpstr>하나의 정수 입력 받기</vt:lpstr>
      <vt:lpstr>하나의 정수 입력 받기</vt:lpstr>
      <vt:lpstr>두 정수 입력 받기</vt:lpstr>
      <vt:lpstr>두 정수 입력 받기 - input</vt:lpstr>
      <vt:lpstr>두 정수 입력 받기 - split</vt:lpstr>
      <vt:lpstr>두 정수 입력 받기 - split</vt:lpstr>
      <vt:lpstr>두 정수 입력 받기 – map</vt:lpstr>
      <vt:lpstr>두 정수 입력 받기</vt:lpstr>
      <vt:lpstr>map 너무 어려워요..</vt:lpstr>
      <vt:lpstr>정수 3개, 4개, …. 입력 받기</vt:lpstr>
      <vt:lpstr>입력 - 연습문제</vt:lpstr>
      <vt:lpstr>입력 - 연습문제</vt:lpstr>
      <vt:lpstr>입력 - 연습문제</vt:lpstr>
      <vt:lpstr>입력 - 연습문제</vt:lpstr>
      <vt:lpstr>정리</vt:lpstr>
      <vt:lpstr>정리</vt:lpstr>
      <vt:lpstr>정리</vt:lpstr>
      <vt:lpstr>이번주 연습 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2024-1 기초 스터디</dc:title>
  <dc:creator>권찬</dc:creator>
  <cp:lastModifiedBy>권찬</cp:lastModifiedBy>
  <cp:revision>340</cp:revision>
  <dcterms:created xsi:type="dcterms:W3CDTF">2024-02-01T13:49:59Z</dcterms:created>
  <dcterms:modified xsi:type="dcterms:W3CDTF">2024-03-10T16:05:48Z</dcterms:modified>
</cp:coreProperties>
</file>