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53" r:id="rId3"/>
    <p:sldId id="354" r:id="rId4"/>
    <p:sldId id="355" r:id="rId5"/>
    <p:sldId id="257" r:id="rId6"/>
    <p:sldId id="258" r:id="rId7"/>
    <p:sldId id="300" r:id="rId8"/>
    <p:sldId id="263" r:id="rId9"/>
    <p:sldId id="301" r:id="rId10"/>
    <p:sldId id="302" r:id="rId11"/>
    <p:sldId id="303" r:id="rId12"/>
    <p:sldId id="304" r:id="rId13"/>
    <p:sldId id="325" r:id="rId14"/>
    <p:sldId id="329" r:id="rId15"/>
    <p:sldId id="305" r:id="rId16"/>
    <p:sldId id="307" r:id="rId17"/>
    <p:sldId id="360" r:id="rId18"/>
    <p:sldId id="306" r:id="rId19"/>
    <p:sldId id="308" r:id="rId20"/>
    <p:sldId id="361" r:id="rId21"/>
    <p:sldId id="322" r:id="rId22"/>
    <p:sldId id="335" r:id="rId23"/>
    <p:sldId id="318" r:id="rId24"/>
    <p:sldId id="320" r:id="rId25"/>
    <p:sldId id="323" r:id="rId26"/>
    <p:sldId id="324" r:id="rId27"/>
    <p:sldId id="319" r:id="rId28"/>
    <p:sldId id="321" r:id="rId29"/>
    <p:sldId id="362" r:id="rId30"/>
    <p:sldId id="285" r:id="rId31"/>
    <p:sldId id="309" r:id="rId32"/>
    <p:sldId id="288" r:id="rId33"/>
    <p:sldId id="290" r:id="rId34"/>
    <p:sldId id="289" r:id="rId35"/>
    <p:sldId id="264" r:id="rId36"/>
    <p:sldId id="356" r:id="rId37"/>
    <p:sldId id="310" r:id="rId38"/>
    <p:sldId id="311" r:id="rId39"/>
    <p:sldId id="314" r:id="rId40"/>
    <p:sldId id="298" r:id="rId41"/>
    <p:sldId id="312" r:id="rId42"/>
    <p:sldId id="313" r:id="rId43"/>
    <p:sldId id="315" r:id="rId44"/>
    <p:sldId id="336" r:id="rId45"/>
    <p:sldId id="337" r:id="rId46"/>
    <p:sldId id="343" r:id="rId47"/>
    <p:sldId id="316" r:id="rId48"/>
    <p:sldId id="317" r:id="rId49"/>
    <p:sldId id="268" r:id="rId50"/>
    <p:sldId id="259" r:id="rId51"/>
    <p:sldId id="363" r:id="rId52"/>
    <p:sldId id="293" r:id="rId53"/>
    <p:sldId id="346" r:id="rId54"/>
    <p:sldId id="348" r:id="rId55"/>
    <p:sldId id="271" r:id="rId56"/>
    <p:sldId id="330" r:id="rId57"/>
    <p:sldId id="331" r:id="rId58"/>
    <p:sldId id="332" r:id="rId59"/>
    <p:sldId id="333" r:id="rId60"/>
    <p:sldId id="291" r:id="rId61"/>
    <p:sldId id="364" r:id="rId62"/>
    <p:sldId id="265" r:id="rId63"/>
    <p:sldId id="357" r:id="rId64"/>
    <p:sldId id="347" r:id="rId65"/>
    <p:sldId id="349" r:id="rId66"/>
    <p:sldId id="297" r:id="rId67"/>
    <p:sldId id="350" r:id="rId68"/>
    <p:sldId id="334" r:id="rId69"/>
    <p:sldId id="358" r:id="rId70"/>
    <p:sldId id="359" r:id="rId71"/>
    <p:sldId id="351" r:id="rId72"/>
    <p:sldId id="294" r:id="rId73"/>
    <p:sldId id="352" r:id="rId74"/>
    <p:sldId id="295" r:id="rId75"/>
    <p:sldId id="339" r:id="rId76"/>
    <p:sldId id="340" r:id="rId77"/>
    <p:sldId id="341" r:id="rId78"/>
    <p:sldId id="342" r:id="rId79"/>
    <p:sldId id="299" r:id="rId80"/>
    <p:sldId id="296" r:id="rId81"/>
    <p:sldId id="345" r:id="rId82"/>
    <p:sldId id="365" r:id="rId83"/>
    <p:sldId id="366" r:id="rId84"/>
    <p:sldId id="287" r:id="rId85"/>
    <p:sldId id="367" r:id="rId86"/>
    <p:sldId id="368" r:id="rId87"/>
    <p:sldId id="369" r:id="rId8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workbook/view/2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8636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1FCE-7F35-B9F0-1A5C-C5B5FBEA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99CA-FC27-3E33-98EB-1C2AE6B8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- </a:t>
            </a:r>
            <a:r>
              <a:rPr lang="ko-KR" altLang="en-US" dirty="0"/>
              <a:t>조건식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09B068-C212-6BC5-A8FC-8654B3F8A0FD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10144216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조건식에는 </a:t>
            </a:r>
            <a:r>
              <a:rPr lang="en-US" altLang="ko-KR" sz="3200" dirty="0"/>
              <a:t>‘</a:t>
            </a:r>
            <a:r>
              <a:rPr lang="ko-KR" altLang="en-US" sz="3200" dirty="0"/>
              <a:t>참</a:t>
            </a:r>
            <a:r>
              <a:rPr lang="en-US" altLang="ko-KR" sz="3200" dirty="0"/>
              <a:t>’, ‘</a:t>
            </a:r>
            <a:r>
              <a:rPr lang="ko-KR" altLang="en-US" sz="3200" dirty="0"/>
              <a:t>거짓</a:t>
            </a:r>
            <a:r>
              <a:rPr lang="en-US" altLang="ko-KR" sz="3200" dirty="0"/>
              <a:t>’ </a:t>
            </a:r>
            <a:r>
              <a:rPr lang="ko-KR" altLang="en-US" sz="3200" dirty="0"/>
              <a:t>을 갖는</a:t>
            </a:r>
            <a:r>
              <a:rPr lang="ko-KR" altLang="en-US" sz="3200" b="1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명제</a:t>
            </a:r>
            <a:r>
              <a:rPr lang="ko-KR" altLang="en-US" sz="3200" dirty="0"/>
              <a:t>로서</a:t>
            </a:r>
            <a:br>
              <a:rPr lang="en-US" altLang="ko-KR" sz="3200" dirty="0"/>
            </a:br>
            <a:r>
              <a:rPr lang="en-US" altLang="ko-KR" sz="3200" b="1" dirty="0">
                <a:solidFill>
                  <a:srgbClr val="92D050"/>
                </a:solidFill>
              </a:rPr>
              <a:t>bool</a:t>
            </a:r>
            <a:r>
              <a:rPr lang="ko-KR" altLang="en-US" sz="3200" b="1" dirty="0">
                <a:solidFill>
                  <a:srgbClr val="92D050"/>
                </a:solidFill>
              </a:rPr>
              <a:t>형 데이터</a:t>
            </a:r>
            <a:r>
              <a:rPr lang="ko-KR" altLang="en-US" sz="3200" dirty="0"/>
              <a:t>가 들어간다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bool</a:t>
            </a:r>
            <a:r>
              <a:rPr lang="ko-KR" altLang="en-US" sz="3200" b="1" dirty="0">
                <a:solidFill>
                  <a:srgbClr val="92D050"/>
                </a:solidFill>
              </a:rPr>
              <a:t>형</a:t>
            </a:r>
            <a:r>
              <a:rPr lang="ko-KR" altLang="en-US" sz="3200" dirty="0"/>
              <a:t>에는 </a:t>
            </a:r>
            <a:r>
              <a:rPr lang="en-US" altLang="ko-KR" sz="3200" b="1" dirty="0">
                <a:solidFill>
                  <a:srgbClr val="92D050"/>
                </a:solidFill>
              </a:rPr>
              <a:t>True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False</a:t>
            </a:r>
            <a:r>
              <a:rPr lang="en-US" altLang="ko-KR" sz="3200" dirty="0"/>
              <a:t> 2</a:t>
            </a:r>
            <a:r>
              <a:rPr lang="ko-KR" altLang="en-US" sz="3200" dirty="0"/>
              <a:t>가지 데이터가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6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2379F-6168-F52D-C901-BAF5BEDA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2528-7C17-2B81-8A79-92F08EE2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- </a:t>
            </a:r>
            <a:r>
              <a:rPr lang="ko-KR" altLang="en-US" dirty="0"/>
              <a:t>조건식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494729D-7388-6ABF-779A-C83A4C58DFCA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조건식에는 아래와 같은 코드가 들어갈 수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bool</a:t>
            </a:r>
            <a:r>
              <a:rPr lang="ko-KR" altLang="en-US" sz="3200" dirty="0"/>
              <a:t> 값 </a:t>
            </a:r>
            <a:r>
              <a:rPr lang="en-US" altLang="ko-KR" sz="3200" dirty="0"/>
              <a:t>	: 	</a:t>
            </a:r>
            <a:r>
              <a:rPr lang="en-US" altLang="ko-KR" sz="3200" b="1" dirty="0">
                <a:solidFill>
                  <a:srgbClr val="92D050"/>
                </a:solidFill>
              </a:rPr>
              <a:t>True</a:t>
            </a:r>
            <a:r>
              <a:rPr lang="en-US" altLang="ko-KR" sz="3200" dirty="0"/>
              <a:t>		</a:t>
            </a:r>
            <a:r>
              <a:rPr lang="en-US" altLang="ko-KR" sz="3200" b="1" dirty="0">
                <a:solidFill>
                  <a:srgbClr val="92D050"/>
                </a:solidFill>
              </a:rPr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비교 연산</a:t>
            </a:r>
            <a:r>
              <a:rPr lang="en-US" altLang="ko-KR" sz="3200" dirty="0"/>
              <a:t>	: 	1 </a:t>
            </a:r>
            <a:r>
              <a:rPr lang="en-US" altLang="ko-KR" sz="3200" b="1" dirty="0">
                <a:solidFill>
                  <a:srgbClr val="92D050"/>
                </a:solidFill>
              </a:rPr>
              <a:t>==</a:t>
            </a:r>
            <a:r>
              <a:rPr lang="en-US" altLang="ko-KR" sz="3200" dirty="0"/>
              <a:t> 2		2 </a:t>
            </a:r>
            <a:r>
              <a:rPr lang="en-US" altLang="ko-KR" sz="3200" b="1" dirty="0">
                <a:solidFill>
                  <a:srgbClr val="92D050"/>
                </a:solidFill>
              </a:rPr>
              <a:t>!=</a:t>
            </a:r>
            <a:r>
              <a:rPr lang="en-US" altLang="ko-KR" sz="3200" dirty="0"/>
              <a:t> 4</a:t>
            </a:r>
            <a:endParaRPr lang="en-US" altLang="ko-KR" sz="3200" i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포함 검사</a:t>
            </a:r>
            <a:r>
              <a:rPr lang="en-US" altLang="ko-KR" sz="3200" dirty="0"/>
              <a:t>	: 	1 </a:t>
            </a:r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en-US" altLang="ko-KR" sz="3200" dirty="0"/>
              <a:t> [1, 2]		3 </a:t>
            </a:r>
            <a:r>
              <a:rPr lang="en-US" altLang="ko-KR" sz="3200" b="1" dirty="0">
                <a:solidFill>
                  <a:srgbClr val="92D050"/>
                </a:solidFill>
              </a:rPr>
              <a:t>not in </a:t>
            </a:r>
            <a:r>
              <a:rPr lang="en-US" altLang="ko-KR" sz="3200" dirty="0"/>
              <a:t>[5, 6]</a:t>
            </a:r>
            <a:endParaRPr lang="en-US" altLang="ko-KR" sz="3200" i="1" dirty="0"/>
          </a:p>
        </p:txBody>
      </p:sp>
    </p:spTree>
    <p:extLst>
      <p:ext uri="{BB962C8B-B14F-4D97-AF65-F5344CB8AC3E}">
        <p14:creationId xmlns:p14="http://schemas.microsoft.com/office/powerpoint/2010/main" val="324315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16F7-1DAB-13F4-AFD2-D87E7232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848C9-74FC-C66E-BE16-53705FB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True / False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84AD2E0-51A6-FA00-57DB-43E8D67BA315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조건식에 </a:t>
            </a:r>
            <a:r>
              <a:rPr lang="en-US" altLang="ko-KR" sz="3200" b="1" dirty="0">
                <a:solidFill>
                  <a:srgbClr val="92D050"/>
                </a:solidFill>
              </a:rPr>
              <a:t>True,</a:t>
            </a:r>
            <a:r>
              <a:rPr lang="en-US" altLang="ko-KR" sz="3200" b="1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False</a:t>
            </a:r>
            <a:r>
              <a:rPr lang="en-US" altLang="ko-KR" sz="3200" b="1" dirty="0"/>
              <a:t> </a:t>
            </a:r>
            <a:r>
              <a:rPr lang="ko-KR" altLang="en-US" sz="3200" dirty="0"/>
              <a:t>를 직접 사용할 수 있다</a:t>
            </a:r>
            <a:r>
              <a:rPr lang="en-US" altLang="ko-KR" sz="3200" dirty="0"/>
              <a:t>.</a:t>
            </a:r>
          </a:p>
          <a:p>
            <a:r>
              <a:rPr lang="en-US" altLang="ko-KR" sz="2800" dirty="0"/>
              <a:t>(</a:t>
            </a:r>
            <a:r>
              <a:rPr lang="ko-KR" altLang="en-US" sz="2800" dirty="0"/>
              <a:t>키워드이므로 대소문자를 정확하게 지켜야 한다</a:t>
            </a:r>
            <a:r>
              <a:rPr lang="en-US" altLang="ko-KR" sz="2800" dirty="0"/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E91DD-8FA2-96EA-8F09-BF981E85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53" y="3479212"/>
            <a:ext cx="6803492" cy="1518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D54E84-6A91-07A4-84D5-9DDCE875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52" y="5136125"/>
            <a:ext cx="6803492" cy="15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D875-1249-859D-5EFE-C19B2A48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3B01-CBBA-35DA-80D7-00101770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True / False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1E9342C-F2D1-09AB-9810-98395EBD0EF8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조건식에는 </a:t>
            </a:r>
            <a:r>
              <a:rPr lang="en-US" altLang="ko-KR" sz="3200" b="1" dirty="0">
                <a:solidFill>
                  <a:srgbClr val="92D050"/>
                </a:solidFill>
              </a:rPr>
              <a:t>bool</a:t>
            </a:r>
            <a:r>
              <a:rPr lang="ko-KR" altLang="en-US" sz="3200" b="1" dirty="0">
                <a:solidFill>
                  <a:srgbClr val="92D050"/>
                </a:solidFill>
              </a:rPr>
              <a:t>형</a:t>
            </a:r>
            <a:r>
              <a:rPr lang="ko-KR" altLang="en-US" sz="3200" dirty="0"/>
              <a:t>이 아닌 데이터도 넣을 수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 err="1"/>
              <a:t>파이썬은</a:t>
            </a:r>
            <a:r>
              <a:rPr lang="ko-KR" altLang="en-US" sz="3200" dirty="0"/>
              <a:t> 그 데이터를 </a:t>
            </a:r>
            <a:r>
              <a:rPr lang="en-US" altLang="ko-KR" sz="3200" b="1" dirty="0">
                <a:solidFill>
                  <a:srgbClr val="92D050"/>
                </a:solidFill>
              </a:rPr>
              <a:t>bool</a:t>
            </a:r>
            <a:r>
              <a:rPr lang="ko-KR" altLang="en-US" sz="3200" b="1" dirty="0">
                <a:solidFill>
                  <a:srgbClr val="92D050"/>
                </a:solidFill>
              </a:rPr>
              <a:t>형으로 바꾸고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en-US" altLang="ko-KR" sz="3200" dirty="0"/>
              <a:t>True / False</a:t>
            </a:r>
            <a:r>
              <a:rPr lang="ko-KR" altLang="en-US" sz="3200" dirty="0"/>
              <a:t>를 판단한다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2800" dirty="0"/>
              <a:t>정수형 데이터의 경우</a:t>
            </a:r>
            <a:br>
              <a:rPr lang="en-US" altLang="ko-KR" sz="2800" dirty="0"/>
            </a:br>
            <a:r>
              <a:rPr lang="en-US" altLang="ko-KR" sz="2800" dirty="0"/>
              <a:t>0</a:t>
            </a:r>
            <a:r>
              <a:rPr lang="ko-KR" altLang="en-US" sz="2800" dirty="0"/>
              <a:t>이 아닌 숫자는 모두 </a:t>
            </a:r>
            <a:r>
              <a:rPr lang="en-US" altLang="ko-KR" sz="2800" b="1" dirty="0">
                <a:solidFill>
                  <a:srgbClr val="92D050"/>
                </a:solidFill>
              </a:rPr>
              <a:t>True</a:t>
            </a:r>
            <a:r>
              <a:rPr lang="en-US" altLang="ko-KR" sz="2800" dirty="0"/>
              <a:t>, 0</a:t>
            </a:r>
            <a:r>
              <a:rPr lang="ko-KR" altLang="en-US" sz="2800" dirty="0"/>
              <a:t>은 </a:t>
            </a:r>
            <a:r>
              <a:rPr lang="en-US" altLang="ko-KR" sz="2800" b="1" dirty="0">
                <a:solidFill>
                  <a:srgbClr val="92D050"/>
                </a:solidFill>
              </a:rPr>
              <a:t>False</a:t>
            </a:r>
            <a:r>
              <a:rPr lang="ko-KR" altLang="en-US" sz="2800" dirty="0"/>
              <a:t>로 변환한다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76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890FE-98D8-51C7-7D82-D4547459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AFEC7-CBC0-5BD6-571A-AB4DC4D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True / False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47DD786-D59B-9C57-E235-54A6FFB4450A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직접 정수형 데이터를 넣어보며 확인해보자</a:t>
            </a:r>
            <a:r>
              <a:rPr lang="en-US" altLang="ko-KR" sz="3200" dirty="0"/>
              <a:t>.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3EA30D-C2CB-BF5B-1F2E-D596BDED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46" y="3078107"/>
            <a:ext cx="4075381" cy="13510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F618A9-972D-1446-ED1B-61D5D7DA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146" y="4583359"/>
            <a:ext cx="4084858" cy="8363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065423-8836-557E-E44A-9A99CA4E6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82" y="3078107"/>
            <a:ext cx="4132523" cy="13510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06E47-9AC0-040E-1B76-F7B5D49296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30"/>
          <a:stretch/>
        </p:blipFill>
        <p:spPr>
          <a:xfrm>
            <a:off x="6257681" y="4583359"/>
            <a:ext cx="4134317" cy="8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F28B9-693F-E90A-609C-8F7C5C0AF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18B1B-DAFD-B951-7B2E-C87D872F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값 비교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51A489-F422-0707-281A-4EC14E4DD302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rgbClr val="92D050"/>
                </a:solidFill>
              </a:rPr>
              <a:t>비교연산자</a:t>
            </a:r>
            <a:r>
              <a:rPr lang="ko-KR" altLang="en-US" sz="3200" dirty="0"/>
              <a:t> 이용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같다</a:t>
            </a:r>
            <a:r>
              <a:rPr lang="en-US" altLang="ko-KR" sz="3200" dirty="0"/>
              <a:t>		: 	==	</a:t>
            </a:r>
          </a:p>
          <a:p>
            <a:r>
              <a:rPr lang="ko-KR" altLang="en-US" sz="3200" dirty="0"/>
              <a:t>다르다</a:t>
            </a:r>
            <a:r>
              <a:rPr lang="en-US" altLang="ko-KR" sz="3200" dirty="0"/>
              <a:t>		: 	!=</a:t>
            </a:r>
          </a:p>
          <a:p>
            <a:r>
              <a:rPr lang="ko-KR" altLang="en-US" sz="3200" dirty="0"/>
              <a:t>대소비교</a:t>
            </a:r>
            <a:r>
              <a:rPr lang="en-US" altLang="ko-KR" sz="3200" dirty="0"/>
              <a:t>	: 	&gt;, &lt;, &gt;=, &lt;=</a:t>
            </a:r>
          </a:p>
        </p:txBody>
      </p:sp>
    </p:spTree>
    <p:extLst>
      <p:ext uri="{BB962C8B-B14F-4D97-AF65-F5344CB8AC3E}">
        <p14:creationId xmlns:p14="http://schemas.microsoft.com/office/powerpoint/2010/main" val="72607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4E938-83FE-4955-FBDE-8D43B5C6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D068-F13D-84A9-F0A2-FB46C6C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값 비교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E16E1D-EE10-B1D5-22F3-87A54AF5FF63}"/>
              </a:ext>
            </a:extLst>
          </p:cNvPr>
          <p:cNvSpPr txBox="1">
            <a:spLocks/>
          </p:cNvSpPr>
          <p:nvPr/>
        </p:nvSpPr>
        <p:spPr>
          <a:xfrm>
            <a:off x="1587709" y="2160015"/>
            <a:ext cx="9952855" cy="435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비교연산자의 연산 결과는 </a:t>
            </a:r>
            <a:r>
              <a:rPr lang="en-US" altLang="ko-KR" sz="3200" b="1" dirty="0">
                <a:solidFill>
                  <a:srgbClr val="92D050"/>
                </a:solidFill>
              </a:rPr>
              <a:t>bool</a:t>
            </a:r>
            <a:r>
              <a:rPr lang="ko-KR" altLang="en-US" sz="3200" b="1" dirty="0">
                <a:solidFill>
                  <a:srgbClr val="92D050"/>
                </a:solidFill>
              </a:rPr>
              <a:t>형</a:t>
            </a:r>
            <a:r>
              <a:rPr lang="ko-KR" altLang="en-US" sz="3200" dirty="0"/>
              <a:t> 데이터이다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1 == 2		</a:t>
            </a:r>
            <a:r>
              <a:rPr lang="ko-KR" altLang="en-US" sz="3200" dirty="0"/>
              <a:t>→</a:t>
            </a:r>
            <a:r>
              <a:rPr lang="en-US" altLang="ko-KR" sz="3200" dirty="0"/>
              <a:t>		</a:t>
            </a:r>
            <a:r>
              <a:rPr lang="en-US" altLang="ko-KR" sz="3200" b="1" dirty="0">
                <a:solidFill>
                  <a:srgbClr val="92D050"/>
                </a:solidFill>
              </a:rPr>
              <a:t>False</a:t>
            </a:r>
          </a:p>
          <a:p>
            <a:r>
              <a:rPr lang="en-US" altLang="ko-KR" sz="3200" dirty="0"/>
              <a:t>1 != 2		</a:t>
            </a:r>
            <a:r>
              <a:rPr lang="ko-KR" altLang="en-US" sz="3200" dirty="0"/>
              <a:t>→</a:t>
            </a:r>
            <a:r>
              <a:rPr lang="en-US" altLang="ko-KR" sz="3200" dirty="0"/>
              <a:t>		</a:t>
            </a:r>
            <a:r>
              <a:rPr lang="en-US" altLang="ko-KR" sz="3200" b="1" dirty="0">
                <a:solidFill>
                  <a:srgbClr val="92D050"/>
                </a:solidFill>
              </a:rPr>
              <a:t>True</a:t>
            </a:r>
          </a:p>
          <a:p>
            <a:r>
              <a:rPr lang="en-US" altLang="ko-KR" sz="3200" dirty="0"/>
              <a:t>3 &lt; 5		</a:t>
            </a:r>
            <a:r>
              <a:rPr lang="ko-KR" altLang="en-US" sz="3200" dirty="0"/>
              <a:t>→</a:t>
            </a:r>
            <a:r>
              <a:rPr lang="en-US" altLang="ko-KR" sz="3200" dirty="0"/>
              <a:t>		</a:t>
            </a:r>
            <a:r>
              <a:rPr lang="en-US" altLang="ko-KR" sz="3200" b="1" dirty="0">
                <a:solidFill>
                  <a:srgbClr val="92D050"/>
                </a:solidFill>
              </a:rPr>
              <a:t>True</a:t>
            </a:r>
          </a:p>
          <a:p>
            <a:r>
              <a:rPr lang="en-US" altLang="ko-KR" sz="3200" dirty="0"/>
              <a:t>6 &lt; 8 &lt; 7	</a:t>
            </a:r>
            <a:r>
              <a:rPr lang="ko-KR" altLang="en-US" sz="3200" dirty="0"/>
              <a:t>→</a:t>
            </a:r>
            <a:r>
              <a:rPr lang="en-US" altLang="ko-KR" sz="3200" dirty="0"/>
              <a:t>		</a:t>
            </a:r>
            <a:r>
              <a:rPr lang="en-US" altLang="ko-KR" sz="3200" b="1" dirty="0">
                <a:solidFill>
                  <a:srgbClr val="92D050"/>
                </a:solidFill>
              </a:rPr>
              <a:t>False</a:t>
            </a:r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9335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4E938-83FE-4955-FBDE-8D43B5C6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D068-F13D-84A9-F0A2-FB46C6C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값 비교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E16E1D-EE10-B1D5-22F3-87A54AF5FF63}"/>
              </a:ext>
            </a:extLst>
          </p:cNvPr>
          <p:cNvSpPr txBox="1">
            <a:spLocks/>
          </p:cNvSpPr>
          <p:nvPr/>
        </p:nvSpPr>
        <p:spPr>
          <a:xfrm>
            <a:off x="1587709" y="2160015"/>
            <a:ext cx="9952855" cy="435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비교연산자의 연산 결과는 </a:t>
            </a:r>
            <a:r>
              <a:rPr lang="en-US" altLang="ko-KR" sz="3200" b="1" dirty="0">
                <a:solidFill>
                  <a:srgbClr val="92D050"/>
                </a:solidFill>
              </a:rPr>
              <a:t>bool</a:t>
            </a:r>
            <a:r>
              <a:rPr lang="ko-KR" altLang="en-US" sz="3200" b="1" dirty="0">
                <a:solidFill>
                  <a:srgbClr val="92D050"/>
                </a:solidFill>
              </a:rPr>
              <a:t>형</a:t>
            </a:r>
            <a:r>
              <a:rPr lang="ko-KR" altLang="en-US" sz="3200" dirty="0"/>
              <a:t> 데이터이다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28017A-AAF5-76F3-9313-AB485753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32" y="3122395"/>
            <a:ext cx="5243059" cy="2483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7F53EF-0414-2DC7-1E5E-4B89B447A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49"/>
          <a:stretch/>
        </p:blipFill>
        <p:spPr>
          <a:xfrm>
            <a:off x="7354187" y="3122395"/>
            <a:ext cx="3250104" cy="9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0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D730A-36B0-C9B3-AC01-12B29C6A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A219F-4145-7B07-C78E-215287FA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포함 검사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2E3463D-6371-4350-FA04-EA7AF904F978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en-US" altLang="ko-KR" sz="3200" b="1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not in </a:t>
            </a:r>
            <a:r>
              <a:rPr lang="ko-KR" altLang="en-US" sz="3200" dirty="0"/>
              <a:t>키워드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데이터 </a:t>
            </a:r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en-US" altLang="ko-KR" sz="3200" dirty="0"/>
              <a:t> [</a:t>
            </a:r>
            <a:r>
              <a:rPr lang="ko-KR" altLang="en-US" sz="3200" dirty="0"/>
              <a:t>데이터 그룹</a:t>
            </a:r>
            <a:r>
              <a:rPr lang="en-US" altLang="ko-KR" sz="3200" dirty="0"/>
              <a:t>]		# </a:t>
            </a:r>
            <a:r>
              <a:rPr lang="ko-KR" altLang="en-US" sz="3200" dirty="0"/>
              <a:t>포함 되면 </a:t>
            </a:r>
            <a:r>
              <a:rPr lang="en-US" altLang="ko-KR" sz="3200" dirty="0"/>
              <a:t>True</a:t>
            </a:r>
          </a:p>
          <a:p>
            <a:r>
              <a:rPr lang="ko-KR" altLang="en-US" sz="3200" dirty="0"/>
              <a:t>데이터 </a:t>
            </a:r>
            <a:r>
              <a:rPr lang="en-US" altLang="ko-KR" sz="3200" b="1" dirty="0">
                <a:solidFill>
                  <a:srgbClr val="92D050"/>
                </a:solidFill>
              </a:rPr>
              <a:t>not in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dirty="0"/>
              <a:t>[</a:t>
            </a:r>
            <a:r>
              <a:rPr lang="ko-KR" altLang="en-US" sz="3200" dirty="0"/>
              <a:t>데이터 그룹</a:t>
            </a:r>
            <a:r>
              <a:rPr lang="en-US" altLang="ko-KR" sz="3200" dirty="0"/>
              <a:t>]	# </a:t>
            </a:r>
            <a:r>
              <a:rPr lang="ko-KR" altLang="en-US" sz="3200" dirty="0"/>
              <a:t>포함 안되면 </a:t>
            </a:r>
            <a:r>
              <a:rPr lang="en-US" altLang="ko-KR" sz="3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511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B3AC4-92F3-75FD-18D8-C5D8698A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C387-798D-D698-006A-6371CD92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포함 검사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A6BB1CD-758B-3B76-616F-946F2A121756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en-US" altLang="ko-KR" sz="3200" b="1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not in </a:t>
            </a:r>
            <a:r>
              <a:rPr lang="ko-KR" altLang="en-US" sz="3200" dirty="0"/>
              <a:t>키워드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en-US" altLang="ko-KR" sz="3200" dirty="0"/>
              <a:t> [3, 4, 5]			</a:t>
            </a:r>
            <a:r>
              <a:rPr lang="ko-KR" altLang="en-US" sz="3200" dirty="0"/>
              <a:t>→</a:t>
            </a:r>
            <a:r>
              <a:rPr lang="en-US" altLang="ko-KR" sz="3200" dirty="0"/>
              <a:t>		True</a:t>
            </a:r>
          </a:p>
          <a:p>
            <a:r>
              <a:rPr lang="en-US" altLang="ko-KR" sz="3200" dirty="0"/>
              <a:t>6</a:t>
            </a:r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not in </a:t>
            </a:r>
            <a:r>
              <a:rPr lang="en-US" altLang="ko-KR" sz="3200" dirty="0"/>
              <a:t>[1, 2, 3]</a:t>
            </a:r>
            <a:r>
              <a:rPr lang="ko-KR" altLang="en-US" sz="3200" dirty="0"/>
              <a:t> </a:t>
            </a:r>
            <a:r>
              <a:rPr lang="en-US" altLang="ko-KR" sz="3200" dirty="0"/>
              <a:t>		</a:t>
            </a:r>
            <a:r>
              <a:rPr lang="ko-KR" altLang="en-US" sz="3200" dirty="0"/>
              <a:t>→</a:t>
            </a:r>
            <a:r>
              <a:rPr lang="en-US" altLang="ko-KR" sz="3200" dirty="0"/>
              <a:t>		True</a:t>
            </a:r>
          </a:p>
          <a:p>
            <a:r>
              <a:rPr lang="en-US" altLang="ko-KR" sz="3200" dirty="0"/>
              <a:t>“hi” </a:t>
            </a:r>
            <a:r>
              <a:rPr lang="en-US" altLang="ko-KR" sz="3200" b="1" dirty="0">
                <a:solidFill>
                  <a:srgbClr val="92D050"/>
                </a:solidFill>
              </a:rPr>
              <a:t>not in </a:t>
            </a:r>
            <a:r>
              <a:rPr lang="en-US" altLang="ko-KR" sz="3200" dirty="0"/>
              <a:t>[“hi”, “bye”]</a:t>
            </a:r>
            <a:r>
              <a:rPr lang="ko-KR" altLang="en-US" sz="3200" dirty="0"/>
              <a:t> 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	False</a:t>
            </a:r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46856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3DF4-F14F-9614-1E19-063C7DCD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0AC8D-BEAB-6E53-B0C8-9C89F850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151B-4E2B-5C26-94FD-5315AC2F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자료형</a:t>
            </a:r>
            <a:r>
              <a:rPr lang="en-US" altLang="ko-KR" sz="3200" dirty="0"/>
              <a:t>: 		</a:t>
            </a:r>
            <a:r>
              <a:rPr lang="ko-KR" altLang="en-US" sz="3200" dirty="0"/>
              <a:t>정수형</a:t>
            </a:r>
            <a:r>
              <a:rPr lang="en-US" altLang="ko-KR" sz="3200" dirty="0"/>
              <a:t>, </a:t>
            </a:r>
            <a:r>
              <a:rPr lang="ko-KR" altLang="en-US" sz="3200" dirty="0"/>
              <a:t>실수형</a:t>
            </a:r>
            <a:r>
              <a:rPr lang="en-US" altLang="ko-KR" sz="3200" dirty="0"/>
              <a:t>, </a:t>
            </a:r>
            <a:r>
              <a:rPr lang="ko-KR" altLang="en-US" sz="3200" dirty="0"/>
              <a:t>문자열</a:t>
            </a:r>
            <a:endParaRPr lang="en-US" altLang="ko-KR" sz="3200" dirty="0"/>
          </a:p>
          <a:p>
            <a:r>
              <a:rPr lang="ko-KR" altLang="en-US" sz="3200" dirty="0"/>
              <a:t>자료형 변환</a:t>
            </a:r>
            <a:r>
              <a:rPr lang="en-US" altLang="ko-KR" sz="3200" dirty="0"/>
              <a:t>: 	</a:t>
            </a:r>
            <a:r>
              <a:rPr lang="en-US" altLang="ko-KR" sz="3200" b="1" dirty="0">
                <a:solidFill>
                  <a:srgbClr val="92D050"/>
                </a:solidFill>
              </a:rPr>
              <a:t>int()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float()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str()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r>
              <a:rPr lang="en-US" altLang="ko-KR" sz="3200" dirty="0"/>
              <a:t>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변수와 대입</a:t>
            </a:r>
            <a:r>
              <a:rPr lang="en-US" altLang="ko-KR" sz="3200" dirty="0"/>
              <a:t>:	</a:t>
            </a:r>
            <a:r>
              <a:rPr lang="ko-KR" altLang="en-US" sz="3200" b="1" dirty="0" err="1">
                <a:solidFill>
                  <a:srgbClr val="92D050"/>
                </a:solidFill>
              </a:rPr>
              <a:t>변수명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= 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4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B3AC4-92F3-75FD-18D8-C5D8698A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C387-798D-D698-006A-6371CD92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포함 검사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A6BB1CD-758B-3B76-616F-946F2A121756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92D050"/>
                </a:solidFill>
              </a:rPr>
              <a:t>in</a:t>
            </a:r>
            <a:r>
              <a:rPr lang="en-US" altLang="ko-KR" sz="3200" b="1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not in </a:t>
            </a:r>
            <a:r>
              <a:rPr lang="ko-KR" altLang="en-US" sz="3200" dirty="0"/>
              <a:t>키워드 사용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EC376C-B2C2-8E72-6A5D-47420E21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46" y="3024058"/>
            <a:ext cx="3594619" cy="27861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0D5F03-7407-33C0-377B-2A4FEA53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03" y="3024058"/>
            <a:ext cx="2938355" cy="10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6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64362-59CB-9B0C-7520-B2F3B0A1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E727-FC2A-2AD2-B8DB-02757067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874B42A-F5E6-34CB-1FB6-7978DB7E2A7C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조건은 서로 연결될 수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Ex) 	</a:t>
            </a:r>
            <a:r>
              <a:rPr lang="ko-KR" altLang="en-US" sz="3200" dirty="0"/>
              <a:t>빨갛고</a:t>
            </a:r>
            <a:r>
              <a:rPr lang="en-US" altLang="ko-KR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(and) </a:t>
            </a:r>
            <a:r>
              <a:rPr lang="ko-KR" altLang="en-US" sz="3200" dirty="0"/>
              <a:t>둥글다면 </a:t>
            </a:r>
            <a:r>
              <a:rPr lang="en-US" altLang="ko-KR" sz="3200" dirty="0"/>
              <a:t>	</a:t>
            </a:r>
            <a:r>
              <a:rPr lang="ko-KR" altLang="en-US" sz="3200" dirty="0"/>
              <a:t>→ </a:t>
            </a:r>
            <a:r>
              <a:rPr lang="en-US" altLang="ko-KR" sz="3200" dirty="0"/>
              <a:t>	</a:t>
            </a:r>
            <a:r>
              <a:rPr lang="ko-KR" altLang="en-US" sz="3200" dirty="0"/>
              <a:t>사과이다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3200" dirty="0"/>
              <a:t>		</a:t>
            </a:r>
            <a:r>
              <a:rPr lang="ko-KR" altLang="en-US" sz="3200" dirty="0"/>
              <a:t>가볍거나</a:t>
            </a:r>
            <a:r>
              <a:rPr lang="en-US" altLang="ko-KR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(or)</a:t>
            </a:r>
            <a:r>
              <a:rPr lang="en-US" altLang="ko-KR" sz="3200" dirty="0"/>
              <a:t> </a:t>
            </a:r>
            <a:r>
              <a:rPr lang="ko-KR" altLang="en-US" sz="3200" dirty="0"/>
              <a:t>싸면 </a:t>
            </a:r>
            <a:r>
              <a:rPr lang="en-US" altLang="ko-KR" sz="3200" dirty="0"/>
              <a:t>		</a:t>
            </a:r>
            <a:r>
              <a:rPr lang="ko-KR" altLang="en-US" sz="3200" dirty="0"/>
              <a:t>→</a:t>
            </a:r>
            <a:r>
              <a:rPr lang="en-US" altLang="ko-KR" sz="3200" dirty="0"/>
              <a:t>	</a:t>
            </a:r>
            <a:r>
              <a:rPr lang="ko-KR" altLang="en-US" sz="3200" dirty="0"/>
              <a:t>구매한다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94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FE66-4816-BC38-198D-827AFFB31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BEBAC-FE8E-F77C-7A34-D0E17E74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C353E76-EDAB-8CA5-2EF7-34E3CD3502EA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조건식</a:t>
            </a:r>
            <a:r>
              <a:rPr lang="en-US" altLang="ko-KR" sz="3200" dirty="0"/>
              <a:t>(bool</a:t>
            </a:r>
            <a:r>
              <a:rPr lang="ko-KR" altLang="en-US" sz="3200" dirty="0"/>
              <a:t>형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</a:t>
            </a:r>
            <a:r>
              <a:rPr lang="en-US" altLang="ko-KR" sz="3200" dirty="0"/>
              <a:t>)</a:t>
            </a:r>
            <a:r>
              <a:rPr lang="ko-KR" altLang="en-US" sz="3200" dirty="0"/>
              <a:t>을 대상으로 하는</a:t>
            </a:r>
            <a:r>
              <a:rPr lang="en-US" altLang="ko-KR" sz="3200" dirty="0"/>
              <a:t> </a:t>
            </a:r>
            <a:r>
              <a:rPr lang="ko-KR" altLang="en-US" sz="3200" dirty="0"/>
              <a:t>연산자를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논리 연산자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en-US" altLang="ko-KR" sz="3200" dirty="0"/>
              <a:t> </a:t>
            </a:r>
            <a:r>
              <a:rPr lang="ko-KR" altLang="en-US" sz="3200" dirty="0"/>
              <a:t>라고 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크게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and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or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not </a:t>
            </a:r>
            <a:r>
              <a:rPr lang="en-US" altLang="ko-KR" sz="3200" dirty="0"/>
              <a:t>3</a:t>
            </a:r>
            <a:r>
              <a:rPr lang="ko-KR" altLang="en-US" sz="3200" dirty="0"/>
              <a:t>가지가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2400" dirty="0" err="1"/>
              <a:t>cf</a:t>
            </a:r>
            <a:r>
              <a:rPr lang="en-US" altLang="ko-KR" sz="2400" dirty="0"/>
              <a:t>) 	</a:t>
            </a:r>
            <a:r>
              <a:rPr lang="en-US" altLang="ko-KR" sz="2400" b="1" dirty="0" err="1">
                <a:solidFill>
                  <a:srgbClr val="92D050"/>
                </a:solidFill>
              </a:rPr>
              <a:t>xor</a:t>
            </a:r>
            <a:r>
              <a:rPr lang="en-US" altLang="ko-KR" sz="2400" b="1" dirty="0">
                <a:solidFill>
                  <a:srgbClr val="92D050"/>
                </a:solidFill>
              </a:rPr>
              <a:t> </a:t>
            </a:r>
            <a:r>
              <a:rPr lang="ko-KR" altLang="en-US" sz="2400" b="1" dirty="0">
                <a:solidFill>
                  <a:srgbClr val="92D050"/>
                </a:solidFill>
              </a:rPr>
              <a:t>연산</a:t>
            </a:r>
            <a:r>
              <a:rPr lang="ko-KR" altLang="en-US" sz="2400" dirty="0"/>
              <a:t>을 수행하는 </a:t>
            </a:r>
            <a:r>
              <a:rPr lang="en-US" altLang="ko-KR" sz="2400" b="1" dirty="0"/>
              <a:t>^</a:t>
            </a:r>
            <a:r>
              <a:rPr lang="en-US" altLang="ko-KR" sz="2400" dirty="0"/>
              <a:t> </a:t>
            </a:r>
            <a:r>
              <a:rPr lang="ko-KR" altLang="en-US" sz="2400" dirty="0"/>
              <a:t>연산자도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위 연산자들에 익숙해지면 나중에 공부해보자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04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87BF-9FE3-85E5-3D93-D3E37EF2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C9EE3-9B50-411A-E515-ECCFCAEA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E422693-2DE4-B6BD-88ED-5990D667D8CF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조건식을 연결할 때는 </a:t>
            </a:r>
            <a:r>
              <a:rPr lang="en-US" altLang="ko-KR" sz="3200" b="1" dirty="0">
                <a:solidFill>
                  <a:srgbClr val="92D050"/>
                </a:solidFill>
              </a:rPr>
              <a:t>and</a:t>
            </a:r>
            <a:r>
              <a:rPr lang="en-US" altLang="ko-KR" sz="3200" b="1" dirty="0"/>
              <a:t>,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or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dirty="0"/>
              <a:t>연산자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2800" dirty="0">
                <a:solidFill>
                  <a:srgbClr val="92D050"/>
                </a:solidFill>
              </a:rPr>
              <a:t>조건식</a:t>
            </a:r>
            <a:r>
              <a:rPr lang="en-US" altLang="ko-KR" sz="2800" dirty="0">
                <a:solidFill>
                  <a:srgbClr val="92D050"/>
                </a:solidFill>
              </a:rPr>
              <a:t>1</a:t>
            </a:r>
            <a:r>
              <a:rPr lang="ko-KR" altLang="en-US" sz="2800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and</a:t>
            </a:r>
            <a:r>
              <a:rPr lang="en-US" altLang="ko-KR" sz="2800" dirty="0">
                <a:solidFill>
                  <a:srgbClr val="92D050"/>
                </a:solidFill>
              </a:rPr>
              <a:t> </a:t>
            </a:r>
            <a:r>
              <a:rPr lang="ko-KR" altLang="en-US" sz="2800" dirty="0">
                <a:solidFill>
                  <a:srgbClr val="92D050"/>
                </a:solidFill>
              </a:rPr>
              <a:t>조건식</a:t>
            </a:r>
            <a:r>
              <a:rPr lang="en-US" altLang="ko-KR" sz="2800" dirty="0">
                <a:solidFill>
                  <a:srgbClr val="92D050"/>
                </a:solidFill>
              </a:rPr>
              <a:t>2</a:t>
            </a:r>
            <a:br>
              <a:rPr lang="en-US" altLang="ko-KR" sz="2800" dirty="0">
                <a:solidFill>
                  <a:srgbClr val="92D050"/>
                </a:solidFill>
              </a:rPr>
            </a:br>
            <a:r>
              <a:rPr lang="ko-KR" altLang="en-US" sz="2800" dirty="0"/>
              <a:t>→ 두 조건식 </a:t>
            </a:r>
            <a:r>
              <a:rPr lang="ko-KR" altLang="en-US" sz="2800" b="1" dirty="0"/>
              <a:t>모두</a:t>
            </a:r>
            <a:r>
              <a:rPr lang="ko-KR" altLang="en-US" sz="2800" dirty="0"/>
              <a:t> </a:t>
            </a:r>
            <a:r>
              <a:rPr lang="en-US" altLang="ko-KR" sz="2800" dirty="0"/>
              <a:t>True</a:t>
            </a:r>
            <a:r>
              <a:rPr lang="ko-KR" altLang="en-US" sz="2800" dirty="0"/>
              <a:t>면 </a:t>
            </a:r>
            <a:r>
              <a:rPr lang="en-US" altLang="ko-KR" sz="2800" dirty="0"/>
              <a:t>True / </a:t>
            </a:r>
            <a:r>
              <a:rPr lang="ko-KR" altLang="en-US" sz="2800" dirty="0"/>
              <a:t>아니면 </a:t>
            </a:r>
            <a:r>
              <a:rPr lang="en-US" altLang="ko-KR" sz="2800" dirty="0"/>
              <a:t>False</a:t>
            </a:r>
          </a:p>
          <a:p>
            <a:r>
              <a:rPr lang="ko-KR" altLang="en-US" sz="2800" dirty="0">
                <a:solidFill>
                  <a:srgbClr val="92D050"/>
                </a:solidFill>
              </a:rPr>
              <a:t>조건식</a:t>
            </a:r>
            <a:r>
              <a:rPr lang="en-US" altLang="ko-KR" sz="2800" dirty="0">
                <a:solidFill>
                  <a:srgbClr val="92D050"/>
                </a:solidFill>
              </a:rPr>
              <a:t>1 </a:t>
            </a:r>
            <a:r>
              <a:rPr lang="en-US" altLang="ko-KR" sz="2800" b="1" dirty="0">
                <a:solidFill>
                  <a:srgbClr val="92D050"/>
                </a:solidFill>
              </a:rPr>
              <a:t>or</a:t>
            </a:r>
            <a:r>
              <a:rPr lang="en-US" altLang="ko-KR" sz="2800" dirty="0">
                <a:solidFill>
                  <a:srgbClr val="92D050"/>
                </a:solidFill>
              </a:rPr>
              <a:t> </a:t>
            </a:r>
            <a:r>
              <a:rPr lang="ko-KR" altLang="en-US" sz="2800" dirty="0">
                <a:solidFill>
                  <a:srgbClr val="92D050"/>
                </a:solidFill>
              </a:rPr>
              <a:t>조건식</a:t>
            </a:r>
            <a:r>
              <a:rPr lang="en-US" altLang="ko-KR" sz="2800" dirty="0">
                <a:solidFill>
                  <a:srgbClr val="92D050"/>
                </a:solidFill>
              </a:rPr>
              <a:t>2</a:t>
            </a:r>
            <a:br>
              <a:rPr lang="en-US" altLang="ko-KR" sz="2800" dirty="0">
                <a:solidFill>
                  <a:srgbClr val="92D050"/>
                </a:solidFill>
              </a:rPr>
            </a:br>
            <a:r>
              <a:rPr lang="ko-KR" altLang="en-US" sz="2800" dirty="0"/>
              <a:t>→ 두 조건식 중 </a:t>
            </a:r>
            <a:r>
              <a:rPr lang="ko-KR" altLang="en-US" sz="2800" b="1" dirty="0"/>
              <a:t>하나라도</a:t>
            </a:r>
            <a:r>
              <a:rPr lang="ko-KR" altLang="en-US" sz="2800" dirty="0"/>
              <a:t> </a:t>
            </a:r>
            <a:r>
              <a:rPr lang="en-US" altLang="ko-KR" sz="2800" dirty="0"/>
              <a:t>True</a:t>
            </a:r>
            <a:r>
              <a:rPr lang="ko-KR" altLang="en-US" sz="2800" dirty="0"/>
              <a:t>면 </a:t>
            </a:r>
            <a:r>
              <a:rPr lang="en-US" altLang="ko-KR" sz="2800" dirty="0"/>
              <a:t>True / </a:t>
            </a:r>
            <a:r>
              <a:rPr lang="ko-KR" altLang="en-US" sz="2800" dirty="0"/>
              <a:t>아니면 </a:t>
            </a:r>
            <a:r>
              <a:rPr lang="en-US" altLang="ko-KR" sz="2800" dirty="0"/>
              <a:t>False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5381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1CB93-EE80-2A8F-FB48-B08FDD59C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897E4-88F0-2415-4C84-1D896418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E7B9126-195E-18CD-9287-63395EFBE5DF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조건식을 연결할 때는 </a:t>
            </a:r>
            <a:r>
              <a:rPr lang="en-US" altLang="ko-KR" sz="3200" b="1" dirty="0">
                <a:solidFill>
                  <a:srgbClr val="92D050"/>
                </a:solidFill>
              </a:rPr>
              <a:t>and</a:t>
            </a:r>
            <a:r>
              <a:rPr lang="en-US" altLang="ko-KR" sz="3200" b="1" dirty="0"/>
              <a:t>,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or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dirty="0"/>
              <a:t>연산자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2800" dirty="0"/>
              <a:t>3 &lt; 5 </a:t>
            </a:r>
            <a:r>
              <a:rPr lang="en-US" altLang="ko-KR" sz="2800" b="1" dirty="0">
                <a:solidFill>
                  <a:srgbClr val="92D050"/>
                </a:solidFill>
              </a:rPr>
              <a:t>and</a:t>
            </a:r>
            <a:r>
              <a:rPr lang="ko-KR" altLang="en-US" sz="2800" dirty="0"/>
              <a:t> </a:t>
            </a:r>
            <a:r>
              <a:rPr lang="en-US" altLang="ko-KR" sz="2800" dirty="0"/>
              <a:t>6</a:t>
            </a:r>
            <a:r>
              <a:rPr lang="ko-KR" altLang="en-US" sz="2800" dirty="0"/>
              <a:t> </a:t>
            </a:r>
            <a:r>
              <a:rPr lang="en-US" altLang="ko-KR" sz="2800" dirty="0"/>
              <a:t>&lt;</a:t>
            </a:r>
            <a:r>
              <a:rPr lang="ko-KR" altLang="en-US" sz="2800" dirty="0"/>
              <a:t> </a:t>
            </a:r>
            <a:r>
              <a:rPr lang="en-US" altLang="ko-KR" sz="2800" dirty="0"/>
              <a:t>9</a:t>
            </a:r>
            <a:r>
              <a:rPr lang="ko-KR" altLang="en-US" sz="2800" dirty="0"/>
              <a:t>  </a:t>
            </a:r>
            <a:r>
              <a:rPr lang="en-US" altLang="ko-KR" sz="2800" dirty="0"/>
              <a:t>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True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and</a:t>
            </a:r>
            <a:r>
              <a:rPr lang="ko-KR" altLang="en-US" sz="2800" dirty="0"/>
              <a:t> </a:t>
            </a:r>
            <a:r>
              <a:rPr lang="en-US" altLang="ko-KR" sz="2800" dirty="0"/>
              <a:t>True  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3 &lt; 5 </a:t>
            </a:r>
            <a:r>
              <a:rPr lang="en-US" altLang="ko-KR" sz="2800" b="1" dirty="0">
                <a:solidFill>
                  <a:srgbClr val="92D050"/>
                </a:solidFill>
              </a:rPr>
              <a:t>or</a:t>
            </a:r>
            <a:r>
              <a:rPr lang="en-US" altLang="ko-KR" sz="2800" dirty="0"/>
              <a:t> 2 &gt; 5	   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True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or</a:t>
            </a:r>
            <a:r>
              <a:rPr lang="ko-KR" altLang="en-US" sz="2800" dirty="0"/>
              <a:t> </a:t>
            </a:r>
            <a:r>
              <a:rPr lang="en-US" altLang="ko-KR" sz="2800" dirty="0"/>
              <a:t>False   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True</a:t>
            </a:r>
          </a:p>
          <a:p>
            <a:r>
              <a:rPr lang="en-US" altLang="ko-KR" sz="2800" dirty="0"/>
              <a:t>3 &lt; 5 </a:t>
            </a:r>
            <a:r>
              <a:rPr lang="en-US" altLang="ko-KR" sz="2800" b="1" dirty="0">
                <a:solidFill>
                  <a:srgbClr val="92D050"/>
                </a:solidFill>
              </a:rPr>
              <a:t>and</a:t>
            </a:r>
            <a:r>
              <a:rPr lang="en-US" altLang="ko-KR" sz="2800" dirty="0"/>
              <a:t> 2 &gt; 5	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True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and</a:t>
            </a:r>
            <a:r>
              <a:rPr lang="ko-KR" altLang="en-US" sz="2800" dirty="0"/>
              <a:t> </a:t>
            </a:r>
            <a:r>
              <a:rPr lang="en-US" altLang="ko-KR" sz="2800" dirty="0"/>
              <a:t>False   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False</a:t>
            </a:r>
          </a:p>
          <a:p>
            <a:r>
              <a:rPr lang="en-US" altLang="ko-KR" sz="2800" dirty="0"/>
              <a:t>3 &gt; 5 </a:t>
            </a:r>
            <a:r>
              <a:rPr lang="en-US" altLang="ko-KR" sz="2800" b="1" dirty="0">
                <a:solidFill>
                  <a:srgbClr val="92D050"/>
                </a:solidFill>
              </a:rPr>
              <a:t>or</a:t>
            </a:r>
            <a:r>
              <a:rPr lang="en-US" altLang="ko-KR" sz="2800" dirty="0"/>
              <a:t> 2 &gt; 5	   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False</a:t>
            </a:r>
            <a:r>
              <a:rPr lang="ko-KR" altLang="en-US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or</a:t>
            </a:r>
            <a:r>
              <a:rPr lang="ko-KR" altLang="en-US" sz="2800" dirty="0"/>
              <a:t> </a:t>
            </a:r>
            <a:r>
              <a:rPr lang="en-US" altLang="ko-KR" sz="2800" dirty="0"/>
              <a:t>False   	</a:t>
            </a:r>
            <a:r>
              <a:rPr lang="ko-KR" altLang="en-US" sz="2800" b="1" dirty="0"/>
              <a:t>→</a:t>
            </a:r>
            <a:r>
              <a:rPr lang="ko-KR" altLang="en-US" sz="2800" dirty="0"/>
              <a:t>   </a:t>
            </a:r>
            <a:r>
              <a:rPr lang="en-US" altLang="ko-KR" sz="2800" dirty="0"/>
              <a:t>False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9158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A541-B314-7861-215D-B6A1C68EC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969C9-4ABB-3724-BB01-CE3D8E1B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2527E05-649A-6CD7-D4F9-369F50A6180F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92D050"/>
                </a:solidFill>
              </a:rPr>
              <a:t>or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dirty="0"/>
              <a:t>은 </a:t>
            </a:r>
            <a:r>
              <a:rPr lang="ko-KR" altLang="en-US" sz="3200" b="1" u="sng" dirty="0">
                <a:solidFill>
                  <a:srgbClr val="92D050"/>
                </a:solidFill>
              </a:rPr>
              <a:t>왼쪽</a:t>
            </a:r>
            <a:r>
              <a:rPr lang="ko-KR" altLang="en-US" sz="3200" dirty="0"/>
              <a:t> 조건식부터 확인하다가 </a:t>
            </a:r>
            <a:r>
              <a:rPr lang="en-US" altLang="ko-KR" sz="3200" dirty="0"/>
              <a:t>True</a:t>
            </a:r>
            <a:r>
              <a:rPr lang="ko-KR" altLang="en-US" sz="3200" dirty="0"/>
              <a:t>를 만나면 나머지 조건은 확인하지 않는다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2800" dirty="0"/>
              <a:t>if</a:t>
            </a:r>
            <a:r>
              <a:rPr lang="ko-KR" altLang="en-US" sz="2800" dirty="0"/>
              <a:t> </a:t>
            </a:r>
            <a:r>
              <a:rPr lang="en-US" altLang="ko-KR" sz="2800" u="sng" dirty="0"/>
              <a:t>3 &gt; 2</a:t>
            </a:r>
            <a:r>
              <a:rPr lang="en-US" altLang="ko-KR" sz="2800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or</a:t>
            </a:r>
            <a:r>
              <a:rPr lang="en-US" altLang="ko-KR" sz="2800" dirty="0"/>
              <a:t> </a:t>
            </a:r>
            <a:r>
              <a:rPr lang="en-US" altLang="ko-KR" sz="2800" u="sng" dirty="0"/>
              <a:t>4/0 &gt; 0</a:t>
            </a:r>
            <a:r>
              <a:rPr lang="en-US" altLang="ko-KR" sz="2800" dirty="0"/>
              <a:t>:</a:t>
            </a:r>
            <a:br>
              <a:rPr lang="en-US" altLang="ko-KR" sz="2800" dirty="0"/>
            </a:br>
            <a:r>
              <a:rPr lang="ko-KR" altLang="en-US" sz="2800" dirty="0"/>
              <a:t>→ </a:t>
            </a:r>
            <a:r>
              <a:rPr lang="en-US" altLang="ko-KR" sz="2800" dirty="0"/>
              <a:t>4/0</a:t>
            </a:r>
            <a:r>
              <a:rPr lang="ko-KR" altLang="en-US" sz="2800" dirty="0"/>
              <a:t>은</a:t>
            </a:r>
            <a:r>
              <a:rPr lang="en-US" altLang="ko-KR" sz="2800" dirty="0"/>
              <a:t> </a:t>
            </a:r>
            <a:r>
              <a:rPr lang="ko-KR" altLang="en-US" sz="2800" dirty="0"/>
              <a:t>연산이 불가능하므로 에러가 발생해야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하지만 </a:t>
            </a:r>
            <a:r>
              <a:rPr lang="en-US" altLang="ko-KR" sz="2800" dirty="0"/>
              <a:t>3 &gt; 2 </a:t>
            </a:r>
            <a:r>
              <a:rPr lang="ko-KR" altLang="en-US" sz="2800" dirty="0"/>
              <a:t>가 </a:t>
            </a:r>
            <a:r>
              <a:rPr lang="en-US" altLang="ko-KR" sz="2800" dirty="0"/>
              <a:t>True </a:t>
            </a:r>
            <a:r>
              <a:rPr lang="ko-KR" altLang="en-US" sz="2800" dirty="0"/>
              <a:t>이므로 이후 조건은 확인하지 않아 에러가 발생하지 않는다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86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71E4B-DAFD-98DD-147C-8FDB21EC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2CF7-3475-ADA5-41C1-2ADB37F9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337D619-A602-737A-9D20-0F47B235D68F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92D050"/>
                </a:solidFill>
              </a:rPr>
              <a:t>or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ko-KR" altLang="en-US" sz="3200" dirty="0"/>
              <a:t>은 </a:t>
            </a:r>
            <a:r>
              <a:rPr lang="ko-KR" altLang="en-US" sz="3200" b="1" u="sng" dirty="0">
                <a:solidFill>
                  <a:srgbClr val="92D050"/>
                </a:solidFill>
              </a:rPr>
              <a:t>왼쪽</a:t>
            </a:r>
            <a:r>
              <a:rPr lang="ko-KR" altLang="en-US" sz="3200" dirty="0"/>
              <a:t> 조건식부터 확인하다가 </a:t>
            </a:r>
            <a:r>
              <a:rPr lang="en-US" altLang="ko-KR" sz="3200" dirty="0"/>
              <a:t>True</a:t>
            </a:r>
            <a:r>
              <a:rPr lang="ko-KR" altLang="en-US" sz="3200" dirty="0"/>
              <a:t>를 만나면 나머지 조건은 확인하지 않는다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A3311-5378-2DF9-E648-6792A7E4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2" y="3915613"/>
            <a:ext cx="4536960" cy="9981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096906-0AC2-C34E-DEC6-C6593A49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02" y="5162114"/>
            <a:ext cx="4534533" cy="924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F1E299-376F-9D53-E515-275D3691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412" y="3915613"/>
            <a:ext cx="4609348" cy="998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B4CC3B-1316-EAC4-0945-BAB6D6395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413" y="5162114"/>
            <a:ext cx="4609348" cy="9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1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43AE7-4FDA-D04F-1120-F8581252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F4063-BE85-67DF-AC79-0495D138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EFAD1A-1AE8-831E-25F4-477293A1F77A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조건을 반전시킬 때는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ko-KR" altLang="en-US" sz="3200" b="1" dirty="0"/>
              <a:t> </a:t>
            </a:r>
            <a:r>
              <a:rPr lang="ko-KR" altLang="en-US" sz="3200" dirty="0"/>
              <a:t>키워드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en-US" altLang="ko-KR" sz="3200" b="1" dirty="0">
                <a:solidFill>
                  <a:schemeClr val="accent4"/>
                </a:solidFill>
              </a:rPr>
              <a:t>  </a:t>
            </a:r>
            <a:r>
              <a:rPr lang="en-US" altLang="ko-KR" sz="3200" dirty="0"/>
              <a:t>True</a:t>
            </a:r>
            <a:r>
              <a:rPr lang="ko-KR" altLang="en-US" sz="3200" dirty="0"/>
              <a:t> 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False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en-US" altLang="ko-KR" sz="3200" b="1" dirty="0">
                <a:solidFill>
                  <a:schemeClr val="accent4"/>
                </a:solidFill>
              </a:rPr>
              <a:t>  </a:t>
            </a:r>
            <a:r>
              <a:rPr lang="en-US" altLang="ko-KR" sz="3200" dirty="0"/>
              <a:t>False</a:t>
            </a:r>
            <a:r>
              <a:rPr lang="ko-KR" altLang="en-US" sz="3200" dirty="0"/>
              <a:t> 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True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18632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46048-E76D-163A-8FBC-87190F14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E5E8-98F0-1962-969E-21413098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B10B97-3937-E105-BC3C-22CA1C5A61F5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조건을 반전시킬 때는</a:t>
            </a:r>
            <a:r>
              <a:rPr lang="ko-KR" altLang="en-US" sz="3200" b="1" dirty="0">
                <a:solidFill>
                  <a:schemeClr val="accent4"/>
                </a:solidFill>
              </a:rPr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ko-KR" altLang="en-US" sz="3200" b="1" dirty="0"/>
              <a:t> </a:t>
            </a:r>
            <a:r>
              <a:rPr lang="ko-KR" altLang="en-US" sz="3200" dirty="0"/>
              <a:t>키워드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en-US" altLang="ko-KR" sz="3200" dirty="0"/>
              <a:t> 2 &lt; 5	</a:t>
            </a:r>
            <a:r>
              <a:rPr lang="ko-KR" altLang="en-US" sz="3200" dirty="0"/>
              <a:t>→</a:t>
            </a:r>
            <a:r>
              <a:rPr lang="en-US" altLang="ko-KR" sz="3200" dirty="0"/>
              <a:t>	</a:t>
            </a:r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en-US" altLang="ko-KR" sz="3200" dirty="0"/>
              <a:t> True		</a:t>
            </a:r>
            <a:r>
              <a:rPr lang="ko-KR" altLang="en-US" sz="3200" dirty="0"/>
              <a:t> →</a:t>
            </a:r>
            <a:r>
              <a:rPr lang="en-US" altLang="ko-KR" sz="3200" dirty="0"/>
              <a:t>	False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en-US" altLang="ko-KR" sz="3200" dirty="0"/>
              <a:t> 3 == 4	</a:t>
            </a:r>
            <a:r>
              <a:rPr lang="ko-KR" altLang="en-US" sz="3200" dirty="0"/>
              <a:t>→</a:t>
            </a:r>
            <a:r>
              <a:rPr lang="en-US" altLang="ko-KR" sz="3200" dirty="0"/>
              <a:t>	</a:t>
            </a:r>
            <a:r>
              <a:rPr lang="en-US" altLang="ko-KR" sz="3200" b="1" dirty="0">
                <a:solidFill>
                  <a:srgbClr val="92D050"/>
                </a:solidFill>
              </a:rPr>
              <a:t>not</a:t>
            </a:r>
            <a:r>
              <a:rPr lang="en-US" altLang="ko-KR" sz="3200" dirty="0"/>
              <a:t> False		</a:t>
            </a:r>
            <a:r>
              <a:rPr lang="ko-KR" altLang="en-US" sz="3200" dirty="0"/>
              <a:t> →</a:t>
            </a:r>
            <a:r>
              <a:rPr lang="en-US" altLang="ko-KR" sz="3200" dirty="0"/>
              <a:t>	True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02841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46048-E76D-163A-8FBC-87190F14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E5E8-98F0-1962-969E-21413098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B10B97-3937-E105-BC3C-22CA1C5A61F5}"/>
              </a:ext>
            </a:extLst>
          </p:cNvPr>
          <p:cNvSpPr txBox="1">
            <a:spLocks/>
          </p:cNvSpPr>
          <p:nvPr/>
        </p:nvSpPr>
        <p:spPr>
          <a:xfrm>
            <a:off x="1587709" y="2160016"/>
            <a:ext cx="9952855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조건을 많이 연결할 때는 괄호로 묶자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00341-17A2-452C-7706-562EA1D2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08" y="2970314"/>
            <a:ext cx="4867123" cy="1405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DA0F5-8A70-C711-67F7-6DEB17D1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008" y="4530344"/>
            <a:ext cx="5337256" cy="14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1BF87-52AF-3E11-8A7D-E6380102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3F54-0B7E-706E-0A87-8EFCF13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64FFB-9B96-89ED-E96B-8B8D4A65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출력</a:t>
            </a:r>
            <a:r>
              <a:rPr lang="en-US" altLang="ko-KR" sz="3200" dirty="0"/>
              <a:t>: 				</a:t>
            </a:r>
            <a:r>
              <a:rPr lang="en-US" altLang="ko-KR" sz="3200" b="1" dirty="0">
                <a:solidFill>
                  <a:srgbClr val="92D050"/>
                </a:solidFill>
              </a:rPr>
              <a:t>print(</a:t>
            </a:r>
            <a:r>
              <a:rPr lang="ko-KR" altLang="en-US" sz="3200" b="1" dirty="0">
                <a:solidFill>
                  <a:srgbClr val="92D050"/>
                </a:solidFill>
              </a:rPr>
              <a:t>출력할 데이터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ko-KR" altLang="en-US" sz="3200" dirty="0"/>
              <a:t>이스케이프 문자</a:t>
            </a:r>
            <a:r>
              <a:rPr lang="en-US" altLang="ko-KR" sz="3200" dirty="0"/>
              <a:t>:</a:t>
            </a:r>
            <a:r>
              <a:rPr lang="en-US" altLang="ko-KR" sz="3200"/>
              <a:t>		</a:t>
            </a:r>
            <a:r>
              <a:rPr lang="en-US" altLang="ko-KR" sz="3200" b="1">
                <a:solidFill>
                  <a:srgbClr val="92D050"/>
                </a:solidFill>
              </a:rPr>
              <a:t>\</a:t>
            </a:r>
            <a:r>
              <a:rPr lang="en-US" altLang="ko-KR" sz="3200" b="1" dirty="0">
                <a:solidFill>
                  <a:srgbClr val="92D050"/>
                </a:solidFill>
              </a:rPr>
              <a:t>n</a:t>
            </a:r>
            <a:r>
              <a:rPr lang="en-US" altLang="ko-KR" sz="3200" dirty="0"/>
              <a:t>, \”, \\ </a:t>
            </a:r>
            <a:r>
              <a:rPr lang="ko-KR" altLang="en-US" sz="3200" dirty="0"/>
              <a:t>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7395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A995-9077-E696-DEDC-12C27280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-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93A5D-CB4A-E9D3-4A41-0A6089BD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if </a:t>
            </a:r>
            <a:r>
              <a:rPr lang="ko-KR" altLang="en-US" sz="3200" dirty="0"/>
              <a:t>로</a:t>
            </a:r>
            <a:r>
              <a:rPr lang="en-US" altLang="ko-KR" sz="3200" dirty="0"/>
              <a:t> </a:t>
            </a:r>
            <a:r>
              <a:rPr lang="ko-KR" altLang="en-US" sz="3200" dirty="0"/>
              <a:t>조건을 체크한 상황에서</a:t>
            </a:r>
            <a:br>
              <a:rPr lang="en-US" altLang="ko-KR" sz="3200" dirty="0"/>
            </a:br>
            <a:r>
              <a:rPr lang="ko-KR" altLang="en-US" sz="3200" u="sng" dirty="0"/>
              <a:t>추가적</a:t>
            </a:r>
            <a:r>
              <a:rPr lang="ko-KR" altLang="en-US" sz="3200" dirty="0"/>
              <a:t>으로 조건을 확인하고자 할 때 사용한다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→ </a:t>
            </a:r>
            <a:r>
              <a:rPr lang="ko-KR" altLang="en-US" sz="2800" dirty="0"/>
              <a:t>만약 </a:t>
            </a:r>
            <a:r>
              <a:rPr lang="en-US" altLang="ko-KR" sz="2800" dirty="0"/>
              <a:t>A </a:t>
            </a:r>
            <a:r>
              <a:rPr lang="ko-KR" altLang="en-US" sz="2800" dirty="0"/>
              <a:t>라면 </a:t>
            </a:r>
            <a:r>
              <a:rPr lang="en-US" altLang="ko-KR" sz="2800" dirty="0"/>
              <a:t>a </a:t>
            </a:r>
            <a:r>
              <a:rPr lang="ko-KR" altLang="en-US" sz="2800" dirty="0"/>
              <a:t>하는데</a:t>
            </a:r>
            <a:r>
              <a:rPr lang="en-US" altLang="ko-KR" sz="2800" dirty="0"/>
              <a:t>, </a:t>
            </a:r>
            <a:r>
              <a:rPr lang="ko-KR" altLang="en-US" sz="2800" b="1" dirty="0">
                <a:solidFill>
                  <a:srgbClr val="92D050"/>
                </a:solidFill>
              </a:rPr>
              <a:t>그렇지 않고</a:t>
            </a:r>
            <a:r>
              <a:rPr lang="ko-KR" altLang="en-US" sz="2800" b="1" dirty="0"/>
              <a:t> </a:t>
            </a:r>
            <a:r>
              <a:rPr lang="en-US" altLang="ko-KR" sz="2800" dirty="0"/>
              <a:t>B</a:t>
            </a:r>
            <a:r>
              <a:rPr lang="ko-KR" altLang="en-US" sz="2800" dirty="0"/>
              <a:t> </a:t>
            </a:r>
            <a:r>
              <a:rPr lang="ko-KR" altLang="en-US" sz="2800" b="1" dirty="0">
                <a:solidFill>
                  <a:srgbClr val="92D050"/>
                </a:solidFill>
              </a:rPr>
              <a:t>라면</a:t>
            </a:r>
            <a:r>
              <a:rPr lang="ko-KR" altLang="en-US" sz="2800" dirty="0"/>
              <a:t> </a:t>
            </a:r>
            <a:r>
              <a:rPr lang="en-US" altLang="ko-KR" sz="2800" dirty="0"/>
              <a:t>b </a:t>
            </a:r>
            <a:r>
              <a:rPr lang="ko-KR" altLang="en-US" sz="2800" dirty="0"/>
              <a:t>한다</a:t>
            </a:r>
            <a:r>
              <a:rPr lang="en-US" altLang="ko-KR" sz="28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else</a:t>
            </a:r>
            <a:r>
              <a:rPr lang="ko-KR" altLang="en-US" sz="3200" dirty="0"/>
              <a:t> </a:t>
            </a:r>
            <a:r>
              <a:rPr lang="en-US" altLang="ko-KR" sz="3200" dirty="0"/>
              <a:t>if</a:t>
            </a:r>
            <a:r>
              <a:rPr lang="ko-KR" altLang="en-US" sz="3200" dirty="0"/>
              <a:t> 를 줄여서 </a:t>
            </a:r>
            <a:r>
              <a:rPr lang="en-US" altLang="ko-KR" sz="3200" b="1" dirty="0" err="1">
                <a:solidFill>
                  <a:srgbClr val="92D050"/>
                </a:solidFill>
              </a:rPr>
              <a:t>elif</a:t>
            </a:r>
            <a:r>
              <a:rPr lang="en-US" altLang="ko-KR" sz="3200" dirty="0"/>
              <a:t> </a:t>
            </a:r>
            <a:r>
              <a:rPr lang="ko-KR" altLang="en-US" sz="3200" dirty="0"/>
              <a:t>라고 쓴다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43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AFD65-DD88-51C1-0AA6-8311EF70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A4694-3CEA-86AD-BE4B-6FD8D50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- </a:t>
            </a:r>
            <a:r>
              <a:rPr lang="en-US" altLang="ko-KR" dirty="0" err="1"/>
              <a:t>elif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A586F-12AE-F75E-7D89-940280FC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if</a:t>
            </a:r>
            <a:r>
              <a:rPr lang="ko-KR" altLang="en-US" sz="3200" dirty="0"/>
              <a:t> 다음에 사용하며</a:t>
            </a:r>
            <a:r>
              <a:rPr lang="en-US" altLang="ko-KR" sz="3200" dirty="0"/>
              <a:t>, </a:t>
            </a:r>
            <a:r>
              <a:rPr lang="ko-KR" altLang="en-US" sz="3200" dirty="0"/>
              <a:t>여러 번 쓸 수도 있다</a:t>
            </a:r>
            <a:r>
              <a:rPr lang="en-US" altLang="ko-KR" sz="3200" dirty="0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5741B-06B1-D750-CB0E-F8BD6726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82" y="2975169"/>
            <a:ext cx="9486690" cy="26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1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A995-9077-E696-DEDC-12C27280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“if +</a:t>
            </a:r>
            <a:r>
              <a:rPr lang="ko-KR" altLang="en-US" dirty="0"/>
              <a:t> </a:t>
            </a:r>
            <a:r>
              <a:rPr lang="en-US" altLang="ko-KR" dirty="0"/>
              <a:t>if”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“if + </a:t>
            </a:r>
            <a:r>
              <a:rPr lang="en-US" altLang="ko-KR" dirty="0" err="1"/>
              <a:t>elif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485B8E-838A-BADA-DA6D-B01E369C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64" y="2219781"/>
            <a:ext cx="4010991" cy="2207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B6690D-818A-8D33-0AAE-3EA209D8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34" y="2219780"/>
            <a:ext cx="4017987" cy="2207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5732D8-F4FB-D2EB-43D8-517604E95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134" y="5007754"/>
            <a:ext cx="4017987" cy="905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3A3AE7-ADBE-ED93-363B-BFE6D0DE7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864" y="5007754"/>
            <a:ext cx="4010992" cy="11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1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A995-9077-E696-DEDC-12C27280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- else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93A5D-CB4A-E9D3-4A41-0A6089BD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if</a:t>
            </a:r>
            <a:r>
              <a:rPr lang="en-US" altLang="ko-KR" sz="3200" dirty="0"/>
              <a:t>, </a:t>
            </a:r>
            <a:r>
              <a:rPr lang="en-US" altLang="ko-KR" sz="3200" b="1" dirty="0" err="1">
                <a:solidFill>
                  <a:srgbClr val="92D050"/>
                </a:solidFill>
              </a:rPr>
              <a:t>elif</a:t>
            </a:r>
            <a:r>
              <a:rPr lang="en-US" altLang="ko-KR" sz="3200" dirty="0"/>
              <a:t> </a:t>
            </a:r>
            <a:r>
              <a:rPr lang="ko-KR" altLang="en-US" sz="3200" dirty="0"/>
              <a:t>조건에 모두 해당하지 않을 때 사용</a:t>
            </a:r>
            <a:endParaRPr lang="en-US" altLang="ko-KR" sz="32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1DA37-6621-036F-DF21-6590214F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74" y="2964816"/>
            <a:ext cx="827838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42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06583-B427-CA44-D1BE-0BBE53F2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else</a:t>
            </a:r>
            <a:r>
              <a:rPr lang="ko-KR" altLang="en-US" sz="3200" dirty="0"/>
              <a:t>는 </a:t>
            </a:r>
            <a:r>
              <a:rPr lang="en-US" altLang="ko-KR" sz="3200" b="1" dirty="0" err="1">
                <a:solidFill>
                  <a:srgbClr val="92D050"/>
                </a:solidFill>
              </a:rPr>
              <a:t>elif</a:t>
            </a:r>
            <a:r>
              <a:rPr lang="ko-KR" altLang="en-US" sz="3200" dirty="0"/>
              <a:t>가 없어도 사용할 수 있다</a:t>
            </a:r>
            <a:r>
              <a:rPr lang="en-US" altLang="ko-KR" sz="3200" dirty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54A995-9077-E696-DEDC-12C27280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else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FA3D7B-96F0-D7B9-2B9A-916049F9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01" y="5114482"/>
            <a:ext cx="4505954" cy="971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84A100-515B-829C-603C-B249C748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101" y="2954687"/>
            <a:ext cx="350568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0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1F39-004F-0FE9-27A5-9108C2C8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4FD658-1354-4494-89F5-1391830B3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170" y="2005781"/>
            <a:ext cx="2362840" cy="6287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821A1F-B588-D351-0F13-F1EA8B5E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16" y="2005781"/>
            <a:ext cx="1105054" cy="628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2ABEE-CE98-2D21-9BCF-7FAE98576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116" y="2881689"/>
            <a:ext cx="5686943" cy="25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7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D30CF-5264-DCA2-A216-E7442C08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693A-D2E5-592A-996C-40F153C4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90B8-8B3D-B1BE-17ED-5C8EEC15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한번 먼저 풀어보세요</a:t>
            </a:r>
          </a:p>
        </p:txBody>
      </p:sp>
    </p:spTree>
    <p:extLst>
      <p:ext uri="{BB962C8B-B14F-4D97-AF65-F5344CB8AC3E}">
        <p14:creationId xmlns:p14="http://schemas.microsoft.com/office/powerpoint/2010/main" val="621844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5A4D0-B1C5-FABF-1D52-CE7B8E5FA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582DE-FE53-A13E-0CD6-A49202D7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28741-ED12-A264-5CFE-5EBE0C2D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두 정수를 입력 받기</a:t>
            </a:r>
            <a:endParaRPr lang="en-US" altLang="ko-KR" sz="32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두 정수의 크기를 비교하여 결과 분류하기</a:t>
            </a:r>
            <a:endParaRPr lang="en-US" altLang="ko-KR" sz="32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/>
              <a:t>분류에 따라 다르게 출력하기</a:t>
            </a:r>
          </a:p>
        </p:txBody>
      </p:sp>
    </p:spTree>
    <p:extLst>
      <p:ext uri="{BB962C8B-B14F-4D97-AF65-F5344CB8AC3E}">
        <p14:creationId xmlns:p14="http://schemas.microsoft.com/office/powerpoint/2010/main" val="3427859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D30CF-5264-DCA2-A216-E7442C08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693A-D2E5-592A-996C-40F153C4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290B8-8B3D-B1BE-17ED-5C8EEC15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</a:p>
        </p:txBody>
      </p:sp>
    </p:spTree>
    <p:extLst>
      <p:ext uri="{BB962C8B-B14F-4D97-AF65-F5344CB8AC3E}">
        <p14:creationId xmlns:p14="http://schemas.microsoft.com/office/powerpoint/2010/main" val="3586242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361C-43B9-FFF0-7BF6-AF394305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B2E3-7B3B-D496-83B1-87479818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CFBCD-1D82-4BB2-4AA1-B74C992C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BD917-18A2-80B6-C5A9-F1DA3FB0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88" y="2960218"/>
            <a:ext cx="6499533" cy="29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F61A-D22C-BFD7-6B5C-0074DB3A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3435-CF2B-8391-BD1C-A61AA530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791E1-3547-FE1F-58C8-D1C231B0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204599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(</a:t>
            </a:r>
            <a:r>
              <a:rPr lang="ko-KR" altLang="en-US" sz="3200" dirty="0"/>
              <a:t>문자열</a:t>
            </a:r>
            <a:r>
              <a:rPr lang="en-US" altLang="ko-KR" sz="3200" dirty="0"/>
              <a:t>) </a:t>
            </a:r>
            <a:r>
              <a:rPr lang="ko-KR" altLang="en-US" sz="3200" dirty="0"/>
              <a:t>입력 </a:t>
            </a:r>
            <a:r>
              <a:rPr lang="en-US" altLang="ko-KR" sz="3200" dirty="0"/>
              <a:t>	: A = </a:t>
            </a:r>
            <a:r>
              <a:rPr lang="en-US" altLang="ko-KR" sz="3200" b="1" dirty="0">
                <a:solidFill>
                  <a:srgbClr val="92D050"/>
                </a:solidFill>
              </a:rPr>
              <a:t>input()</a:t>
            </a:r>
          </a:p>
          <a:p>
            <a:r>
              <a:rPr lang="ko-KR" altLang="en-US" sz="3200" dirty="0"/>
              <a:t>정수 하나 입력</a:t>
            </a:r>
            <a:r>
              <a:rPr lang="en-US" altLang="ko-KR" sz="3200" dirty="0"/>
              <a:t>	: A = </a:t>
            </a:r>
            <a:r>
              <a:rPr lang="en-US" altLang="ko-KR" sz="3200" b="1" dirty="0">
                <a:solidFill>
                  <a:srgbClr val="92D050"/>
                </a:solidFill>
              </a:rPr>
              <a:t>int(input())</a:t>
            </a:r>
          </a:p>
          <a:p>
            <a:r>
              <a:rPr lang="ko-KR" altLang="en-US" sz="3200" dirty="0"/>
              <a:t>정수 여러 개 입력</a:t>
            </a:r>
            <a:r>
              <a:rPr lang="en-US" altLang="ko-KR" sz="3200" dirty="0"/>
              <a:t>	: A, B, … = </a:t>
            </a:r>
            <a:r>
              <a:rPr lang="en-US" altLang="ko-KR" sz="3200" b="1" dirty="0">
                <a:solidFill>
                  <a:srgbClr val="92D050"/>
                </a:solidFill>
              </a:rPr>
              <a:t>map(int, input().split())</a:t>
            </a:r>
          </a:p>
        </p:txBody>
      </p:sp>
    </p:spTree>
    <p:extLst>
      <p:ext uri="{BB962C8B-B14F-4D97-AF65-F5344CB8AC3E}">
        <p14:creationId xmlns:p14="http://schemas.microsoft.com/office/powerpoint/2010/main" val="827549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B4C1D-6302-5B61-3706-5E049142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표현식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B7A4D-4C2D-8AC0-FB06-89DD1B72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if</a:t>
            </a:r>
            <a:r>
              <a:rPr lang="ko-KR" altLang="en-US" sz="3200" dirty="0"/>
              <a:t>문 코드를 아래와 같이 쓸 수 있다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if</a:t>
            </a:r>
            <a:r>
              <a:rPr lang="ko-KR" altLang="en-US" sz="3200" dirty="0"/>
              <a:t>문 내부 코드가 한 줄 일 때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들여쓰기 없이 한 줄로 사용할 수 있다</a:t>
            </a:r>
            <a:r>
              <a:rPr lang="en-US" altLang="ko-KR" sz="3200" dirty="0"/>
              <a:t>.</a:t>
            </a:r>
            <a:endParaRPr lang="en-US" altLang="ko-KR" sz="2800" b="1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5E2A9-8861-AB45-880D-AFA0C151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37" y="3089736"/>
            <a:ext cx="3441289" cy="846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525D2F-71B1-B252-743E-576AA9E4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65" y="3251459"/>
            <a:ext cx="4018925" cy="587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619F9E-B32C-B2D1-9803-659DEDA087ED}"/>
              </a:ext>
            </a:extLst>
          </p:cNvPr>
          <p:cNvSpPr txBox="1"/>
          <p:nvPr/>
        </p:nvSpPr>
        <p:spPr>
          <a:xfrm>
            <a:off x="5787316" y="325145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984261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3654-E299-23C8-8B45-89E511A4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1D0F4-14A3-6940-BB5C-2C5AAA6E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표현식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D5F33-C728-7DD5-31DC-F560F9C2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If</a:t>
            </a:r>
            <a:r>
              <a:rPr lang="ko-KR" altLang="en-US" sz="3200" dirty="0"/>
              <a:t>문으로</a:t>
            </a:r>
            <a:r>
              <a:rPr lang="en-US" altLang="ko-KR" sz="3200" dirty="0"/>
              <a:t> </a:t>
            </a:r>
            <a:r>
              <a:rPr lang="ko-KR" altLang="en-US" sz="3200" dirty="0"/>
              <a:t>값을 대입할 때 아래와 같이 줄일 수 있다</a:t>
            </a:r>
            <a:endParaRPr lang="en-US" altLang="ko-KR" sz="3200" dirty="0"/>
          </a:p>
          <a:p>
            <a:r>
              <a:rPr lang="ko-KR" altLang="en-US" sz="3200" dirty="0"/>
              <a:t>이런 표현식을 </a:t>
            </a:r>
            <a:r>
              <a:rPr lang="en-US" altLang="ko-KR" sz="3200" b="1" dirty="0">
                <a:solidFill>
                  <a:srgbClr val="92D050"/>
                </a:solidFill>
              </a:rPr>
              <a:t>‘if </a:t>
            </a:r>
            <a:r>
              <a:rPr lang="ko-KR" altLang="en-US" sz="3200" b="1" dirty="0">
                <a:solidFill>
                  <a:srgbClr val="92D050"/>
                </a:solidFill>
              </a:rPr>
              <a:t>표현식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en-US" altLang="ko-KR" sz="3200" dirty="0"/>
              <a:t> </a:t>
            </a:r>
            <a:r>
              <a:rPr lang="ko-KR" altLang="en-US" sz="3200" dirty="0"/>
              <a:t>이라고 한다</a:t>
            </a:r>
            <a:r>
              <a:rPr lang="en-US" altLang="ko-KR" sz="3200" dirty="0"/>
              <a:t>.</a:t>
            </a:r>
          </a:p>
          <a:p>
            <a:pPr marL="3657600" lvl="8" indent="0">
              <a:buNone/>
            </a:pPr>
            <a:r>
              <a:rPr lang="en-US" altLang="ko-KR" sz="2800" dirty="0"/>
              <a:t>	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4400" b="1" dirty="0"/>
              <a:t>→</a:t>
            </a:r>
            <a:endParaRPr lang="en-US" altLang="ko-KR" sz="2800" b="1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B1959-EF9A-4DFA-3EF2-49B0319DF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27" y="3771491"/>
            <a:ext cx="2725312" cy="18729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6DD9E3-B274-ED5D-3149-53256445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3" y="4290683"/>
            <a:ext cx="5310188" cy="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6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FBB74-28FA-875B-36DF-54BA560C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71678-3162-DBE6-911B-1C5B1D33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표현식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7EE90-B337-F0F0-60AB-EF7B6CDD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if</a:t>
            </a:r>
            <a:r>
              <a:rPr lang="ko-KR" altLang="en-US" sz="3200" dirty="0"/>
              <a:t>표현식은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dirty="0"/>
              <a:t>를 나타내므로 </a:t>
            </a:r>
            <a:r>
              <a:rPr lang="en-US" altLang="ko-KR" sz="3200" dirty="0"/>
              <a:t>print </a:t>
            </a:r>
            <a:r>
              <a:rPr lang="ko-KR" altLang="en-US" sz="3200" dirty="0"/>
              <a:t>문에 직접 넣을 수 있다</a:t>
            </a:r>
            <a:r>
              <a:rPr lang="en-US" altLang="ko-KR" sz="3200" dirty="0"/>
              <a:t>.</a:t>
            </a:r>
            <a:r>
              <a:rPr lang="en-US" altLang="ko-KR" sz="2800" dirty="0"/>
              <a:t>	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en-US" altLang="ko-KR" sz="2800" b="1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D0CCC9-225F-59E4-15FB-712FEBB5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23" y="3489536"/>
            <a:ext cx="5802746" cy="10818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1866FE-2040-3323-E94F-153B1B71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23" y="4864014"/>
            <a:ext cx="5854118" cy="12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7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0D17-33A6-3F9F-426D-1E7C130F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5C2EA-9C61-2E5F-C0A5-969407BF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표현식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106C2-7F7B-25DB-CFDA-EBC248A7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(</a:t>
            </a:r>
            <a:r>
              <a:rPr lang="ko-KR" altLang="en-US" sz="3200" dirty="0"/>
              <a:t>참고</a:t>
            </a:r>
            <a:r>
              <a:rPr lang="en-US" altLang="ko-KR" sz="3200" dirty="0"/>
              <a:t>) 1330</a:t>
            </a:r>
            <a:r>
              <a:rPr lang="ko-KR" altLang="en-US" sz="3200" dirty="0"/>
              <a:t> 문제를 </a:t>
            </a:r>
            <a:r>
              <a:rPr lang="en-US" altLang="ko-KR" sz="3200" dirty="0"/>
              <a:t>if </a:t>
            </a:r>
            <a:r>
              <a:rPr lang="ko-KR" altLang="en-US" sz="3200" dirty="0"/>
              <a:t>표현식으로도 풀 수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2800" dirty="0"/>
              <a:t>이 내용은 심화 내용이니 이해가 안가도 괜찮습니다</a:t>
            </a:r>
            <a:r>
              <a:rPr lang="en-US" altLang="ko-KR" sz="2800" dirty="0"/>
              <a:t>!</a:t>
            </a:r>
            <a:br>
              <a:rPr lang="en-US" altLang="ko-KR" sz="2800" dirty="0"/>
            </a:br>
            <a:r>
              <a:rPr lang="ko-KR" altLang="en-US" sz="2800" dirty="0"/>
              <a:t>이런 문법도 있구나</a:t>
            </a:r>
            <a:r>
              <a:rPr lang="en-US" altLang="ko-KR" sz="2800" dirty="0"/>
              <a:t>~ </a:t>
            </a:r>
            <a:r>
              <a:rPr lang="ko-KR" altLang="en-US" sz="2800" dirty="0"/>
              <a:t>정도로 넘어가도 됩니다</a:t>
            </a:r>
            <a:r>
              <a:rPr lang="en-US" altLang="ko-KR" sz="2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DBEEC3-78D5-BF4B-02FF-79FD7783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56" y="2936820"/>
            <a:ext cx="8880685" cy="8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94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6435A-3D01-63AB-C80B-D1537C18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B788D-F495-E8EB-1FF7-41E140E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 연습 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C0703-6AA2-9240-FC35-36E44A03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95" y="2333535"/>
            <a:ext cx="1046962" cy="584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18D8E1-A81B-F761-4E17-321F4547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57" y="2333535"/>
            <a:ext cx="1263389" cy="5845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9D84DA-6613-0AC0-F5F8-AF74133BE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94" y="3065600"/>
            <a:ext cx="6688160" cy="19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16AE-D450-C39F-3A99-02E8F559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F3234-99DB-34AC-93A3-B49A457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1BB38-5993-D762-E49F-149BFEC9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/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576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E50C-FCD9-2232-E109-3BDD3667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5A52-576F-0058-FB27-A018C68F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– </a:t>
            </a:r>
            <a:r>
              <a:rPr lang="ko-KR" altLang="en-US" dirty="0"/>
              <a:t>논리 연산자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B03D2-50D6-D752-445E-9D065FCE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/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2AB41-54E1-546A-11CE-82393F64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5" y="2875371"/>
            <a:ext cx="9315742" cy="16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1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01CC-72B2-7437-F5ED-5342C923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4260-C39D-B1C8-7213-F4F0A15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049E1-2EFB-7060-494F-1B8DA572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특정 코드를 반복해서 실행하는 구문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규칙적</a:t>
            </a:r>
            <a:r>
              <a:rPr lang="ko-KR" altLang="en-US" sz="3200" dirty="0"/>
              <a:t>으로 반복되는 데이터를 다룰 때 자주 사용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ex) 1, 3, 5, 7, 9, ….</a:t>
            </a:r>
            <a:br>
              <a:rPr lang="en-US" altLang="ko-KR" sz="3200" dirty="0"/>
            </a:br>
            <a:r>
              <a:rPr lang="en-US" altLang="ko-KR" sz="3200" dirty="0"/>
              <a:t>ex) “a”, “b”, “c”, ….</a:t>
            </a:r>
          </a:p>
        </p:txBody>
      </p:sp>
    </p:spTree>
    <p:extLst>
      <p:ext uri="{BB962C8B-B14F-4D97-AF65-F5344CB8AC3E}">
        <p14:creationId xmlns:p14="http://schemas.microsoft.com/office/powerpoint/2010/main" val="1187219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E3E0-4C09-3F63-FDB6-C67275924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7D3B1-8838-CA58-F969-362F0DC8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5839C-2AC5-105A-9508-6E79F758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b="1" dirty="0">
                <a:solidFill>
                  <a:srgbClr val="92D050"/>
                </a:solidFill>
              </a:rPr>
              <a:t>조건</a:t>
            </a:r>
            <a:r>
              <a:rPr lang="ko-KR" altLang="en-US" sz="3200" dirty="0"/>
              <a:t>에 따라 반복</a:t>
            </a:r>
            <a:r>
              <a:rPr lang="en-US" altLang="ko-KR" sz="3200" dirty="0"/>
              <a:t>			</a:t>
            </a:r>
            <a:r>
              <a:rPr lang="ko-KR" altLang="en-US" sz="3200" dirty="0"/>
              <a:t>→</a:t>
            </a:r>
            <a:r>
              <a:rPr lang="en-US" altLang="ko-KR" sz="3200" dirty="0"/>
              <a:t>	while</a:t>
            </a:r>
            <a:r>
              <a:rPr lang="ko-KR" altLang="en-US" sz="3200" dirty="0"/>
              <a:t> 문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b="1" dirty="0">
                <a:solidFill>
                  <a:srgbClr val="92D050"/>
                </a:solidFill>
              </a:rPr>
              <a:t>정해진 횟수</a:t>
            </a:r>
            <a:r>
              <a:rPr lang="ko-KR" altLang="en-US" sz="3200" dirty="0"/>
              <a:t>에 따라 반복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for</a:t>
            </a:r>
            <a:r>
              <a:rPr lang="ko-KR" altLang="en-US" sz="3200" dirty="0"/>
              <a:t> 문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33450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3C56D-5467-DBF3-9C15-5C5AEBCF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CD7C4-721C-1D7E-C184-000C8188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주어진 조건을 만족하는 동안 반복 </a:t>
            </a:r>
            <a:r>
              <a:rPr lang="en-US" altLang="ko-KR" sz="3200" dirty="0"/>
              <a:t>(if</a:t>
            </a:r>
            <a:r>
              <a:rPr lang="ko-KR" altLang="en-US" sz="3200" dirty="0"/>
              <a:t>문과 동일</a:t>
            </a:r>
            <a:r>
              <a:rPr lang="en-US" altLang="ko-KR" sz="32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3200" dirty="0"/>
              <a:t>실행 순서 </a:t>
            </a:r>
            <a:r>
              <a:rPr lang="en-US" altLang="ko-KR" sz="3200" dirty="0"/>
              <a:t>: (1) – (2) – (1) – (2) - …. – </a:t>
            </a:r>
            <a:r>
              <a:rPr lang="en-US" altLang="ko-KR" sz="3200" b="1" dirty="0">
                <a:solidFill>
                  <a:srgbClr val="92D050"/>
                </a:solidFill>
              </a:rPr>
              <a:t>(1)</a:t>
            </a:r>
            <a:r>
              <a:rPr lang="en-US" altLang="ko-KR" sz="3200" dirty="0"/>
              <a:t> – (3)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CA0DE7-5B76-1820-C04D-3F53F9DF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38" y="3060329"/>
            <a:ext cx="8610932" cy="14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조건문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en-US" altLang="ko-KR" sz="3200" dirty="0"/>
              <a:t>While </a:t>
            </a:r>
            <a:r>
              <a:rPr lang="ko-KR" altLang="en-US" sz="3200" dirty="0"/>
              <a:t>문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en-US" altLang="ko-KR" sz="3200" dirty="0"/>
              <a:t>For </a:t>
            </a:r>
            <a:r>
              <a:rPr lang="ko-KR" altLang="en-US" sz="3200" dirty="0"/>
              <a:t>문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시간 제한과 빠른 입출력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DFFC-5B6A-67FA-E023-9CF5DCB7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2F805-1A88-E190-7617-79A4319A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Break</a:t>
            </a:r>
            <a:r>
              <a:rPr lang="en-US" altLang="ko-KR" sz="3200" dirty="0"/>
              <a:t> 	   : </a:t>
            </a:r>
            <a:r>
              <a:rPr lang="ko-KR" altLang="en-US" sz="3200" dirty="0"/>
              <a:t>현재 반복하고 있는 </a:t>
            </a:r>
            <a:r>
              <a:rPr lang="ko-KR" altLang="en-US" sz="3200" dirty="0" err="1"/>
              <a:t>반복문</a:t>
            </a:r>
            <a:r>
              <a:rPr lang="ko-KR" altLang="en-US" sz="3200" dirty="0"/>
              <a:t> 종료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Continue</a:t>
            </a:r>
            <a:r>
              <a:rPr lang="en-US" altLang="ko-KR" sz="3200" dirty="0"/>
              <a:t> : </a:t>
            </a:r>
            <a:r>
              <a:rPr lang="ko-KR" altLang="en-US" sz="3200" dirty="0"/>
              <a:t>즉시 다음 차례 반복으로 건너뜀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보통 조건문과 함께 사용한다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7517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DFFC-5B6A-67FA-E023-9CF5DCB7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break, continue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B18855-F68B-723B-FE7A-B3C46A857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02" y="2234004"/>
            <a:ext cx="2793428" cy="15504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ACB059-6F8E-D7D7-6AC8-3352463AE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55"/>
          <a:stretch/>
        </p:blipFill>
        <p:spPr>
          <a:xfrm>
            <a:off x="1980346" y="4403679"/>
            <a:ext cx="679947" cy="1534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D9E8F6-5977-10D1-9FC6-3E5903C06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26"/>
          <a:stretch/>
        </p:blipFill>
        <p:spPr>
          <a:xfrm>
            <a:off x="5341732" y="2234004"/>
            <a:ext cx="2793428" cy="23408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A1BFDE-97A2-44D8-19C0-9CB41C01A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148"/>
          <a:stretch/>
        </p:blipFill>
        <p:spPr>
          <a:xfrm>
            <a:off x="5341732" y="4766094"/>
            <a:ext cx="590551" cy="1171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131843-0BDB-78D9-CF67-5073D7271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366" y="2234004"/>
            <a:ext cx="2630459" cy="23408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62F4C8-6D4B-6DB2-C937-362F6B3941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90" t="32911" r="32875"/>
          <a:stretch/>
        </p:blipFill>
        <p:spPr>
          <a:xfrm>
            <a:off x="8688366" y="4766094"/>
            <a:ext cx="590550" cy="8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3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345C3-225F-ADF3-FCED-9F7ED7C2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/>
              <a:t>연습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94A3F5-7D5C-581B-BF07-504A57416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386" y="2354364"/>
            <a:ext cx="1162212" cy="56205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4ED594-E65C-4139-9C33-5686173D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98" y="2354363"/>
            <a:ext cx="1615904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8B5129-4046-A325-3B9E-734E22C1C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386" y="3093109"/>
            <a:ext cx="578248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17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ACBE5-C2A9-70AA-4850-39A8E2E3A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D62C2-FB14-8C47-66CA-E02A841F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7A9B3-893B-A221-535A-04CE6A85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2702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DCBAD-C3F4-AFFC-6108-69F635944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A0F0F-4B48-7B38-4C67-64E61C4C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/>
              <a:t>연습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A50FA-E298-AD99-B403-7AEEE79E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546C4-FF43-2B5B-55AE-E79F4DAD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94" y="2860615"/>
            <a:ext cx="636358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4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80E1-0610-A419-0D78-48578FE4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2F25A-B04D-3AF1-2563-5F226071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 그룹의 모든 데이터에 한번씩 접근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73374D-29C3-8CF7-8875-DDC3E748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48" y="2909566"/>
            <a:ext cx="8292958" cy="21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53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1FE4-2BAD-42F3-3B2B-09D95F62C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3A8B9-9ADF-E9EC-ECFC-8E0D6D3D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96B32-8CA0-E31F-1FC6-F2442F18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데이터 그룹의 모든 데이터에 한번씩 접근</a:t>
            </a:r>
            <a:endParaRPr lang="en-US" altLang="ko-KR" sz="3200" dirty="0"/>
          </a:p>
          <a:p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ko-KR" altLang="en-US" sz="3200" dirty="0"/>
              <a:t>반복할 때마다 </a:t>
            </a:r>
            <a:r>
              <a:rPr lang="en-US" altLang="ko-KR" sz="3200" dirty="0"/>
              <a:t>number </a:t>
            </a:r>
            <a:r>
              <a:rPr lang="ko-KR" altLang="en-US" sz="3200" dirty="0"/>
              <a:t>변수에 </a:t>
            </a:r>
            <a:r>
              <a:rPr lang="en-US" altLang="ko-KR" sz="3200" dirty="0"/>
              <a:t>1, 2, 3 </a:t>
            </a:r>
            <a:r>
              <a:rPr lang="ko-KR" altLang="en-US" sz="3200" dirty="0"/>
              <a:t>이 차례대로 담긴다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CCA451-66C4-0CF6-9AC2-072A7FD8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12" y="2914530"/>
            <a:ext cx="5430334" cy="10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5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C447E-3951-79F9-7D4B-09DBE8E3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9DB73-2842-AB24-4F92-503EEAE3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4C831-0B36-EFAB-7DE8-95015714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588290" cy="3926152"/>
          </a:xfrm>
        </p:spPr>
        <p:txBody>
          <a:bodyPr/>
          <a:lstStyle/>
          <a:p>
            <a:r>
              <a:rPr lang="ko-KR" altLang="en-US" sz="3200" dirty="0"/>
              <a:t>일정 횟수 반복할 때는 </a:t>
            </a:r>
            <a:r>
              <a:rPr lang="en-US" altLang="ko-KR" sz="3200" b="1" dirty="0">
                <a:solidFill>
                  <a:srgbClr val="92D050"/>
                </a:solidFill>
              </a:rPr>
              <a:t>range </a:t>
            </a:r>
            <a:r>
              <a:rPr lang="ko-KR" altLang="en-US" sz="3200" b="1" dirty="0">
                <a:solidFill>
                  <a:srgbClr val="92D050"/>
                </a:solidFill>
              </a:rPr>
              <a:t>함수</a:t>
            </a:r>
            <a:r>
              <a:rPr lang="ko-KR" altLang="en-US" sz="3200" dirty="0"/>
              <a:t>를 이용</a:t>
            </a:r>
            <a:endParaRPr lang="en-US" altLang="ko-KR" sz="32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range </a:t>
            </a:r>
            <a:r>
              <a:rPr lang="ko-KR" altLang="en-US" sz="2800" dirty="0"/>
              <a:t>함수는 </a:t>
            </a:r>
            <a:r>
              <a:rPr lang="en-US" altLang="ko-KR" sz="3200" b="1" dirty="0">
                <a:solidFill>
                  <a:srgbClr val="92D050"/>
                </a:solidFill>
              </a:rPr>
              <a:t>0</a:t>
            </a:r>
            <a:r>
              <a:rPr lang="ko-KR" altLang="en-US" sz="3200" b="1" dirty="0">
                <a:solidFill>
                  <a:srgbClr val="92D050"/>
                </a:solidFill>
              </a:rPr>
              <a:t>부터 </a:t>
            </a:r>
            <a:r>
              <a:rPr lang="en-US" altLang="ko-KR" sz="3200" b="1" dirty="0">
                <a:solidFill>
                  <a:srgbClr val="92D050"/>
                </a:solidFill>
              </a:rPr>
              <a:t>‘ </a:t>
            </a:r>
            <a:r>
              <a:rPr lang="ko-KR" altLang="en-US" sz="3200" b="1" dirty="0">
                <a:solidFill>
                  <a:srgbClr val="92D050"/>
                </a:solidFill>
              </a:rPr>
              <a:t>반복할 횟수 </a:t>
            </a:r>
            <a:r>
              <a:rPr lang="en-US" altLang="ko-KR" sz="3200" b="1" dirty="0">
                <a:solidFill>
                  <a:srgbClr val="92D050"/>
                </a:solidFill>
              </a:rPr>
              <a:t>- 1 ’ </a:t>
            </a:r>
            <a:r>
              <a:rPr lang="ko-KR" altLang="en-US" sz="3200" b="1" dirty="0">
                <a:solidFill>
                  <a:srgbClr val="92D050"/>
                </a:solidFill>
              </a:rPr>
              <a:t>까지의 정수</a:t>
            </a:r>
            <a:r>
              <a:rPr lang="ko-KR" altLang="en-US" sz="2800" dirty="0"/>
              <a:t>로</a:t>
            </a:r>
            <a:r>
              <a:rPr lang="ko-KR" altLang="en-US" sz="3200" dirty="0"/>
              <a:t> </a:t>
            </a:r>
            <a:r>
              <a:rPr lang="ko-KR" altLang="en-US" sz="2800" dirty="0"/>
              <a:t>구성된 데이터 그룹을 만들어준다</a:t>
            </a:r>
            <a:r>
              <a:rPr lang="en-US" altLang="ko-KR" sz="2800" dirty="0"/>
              <a:t>.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2BFC82-7837-FCAB-EAD5-35AEB330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46" y="3146556"/>
            <a:ext cx="6381307" cy="9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62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A30F7-69F5-71AC-83D0-C27F30C0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61197-4676-3F8B-DBC4-62108D93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EB556-ECAA-6C6A-2D12-8268F5E2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r>
              <a:rPr lang="en-US" altLang="ko-KR" sz="2800" dirty="0"/>
              <a:t>range </a:t>
            </a:r>
            <a:r>
              <a:rPr lang="ko-KR" altLang="en-US" sz="2800" dirty="0"/>
              <a:t>함수는 </a:t>
            </a:r>
            <a:r>
              <a:rPr lang="en-US" altLang="ko-KR" sz="3200" b="1" dirty="0">
                <a:solidFill>
                  <a:srgbClr val="92D050"/>
                </a:solidFill>
              </a:rPr>
              <a:t>0</a:t>
            </a:r>
            <a:r>
              <a:rPr lang="ko-KR" altLang="en-US" sz="3200" b="1" dirty="0">
                <a:solidFill>
                  <a:srgbClr val="92D050"/>
                </a:solidFill>
              </a:rPr>
              <a:t>부터 </a:t>
            </a:r>
            <a:r>
              <a:rPr lang="en-US" altLang="ko-KR" sz="3200" b="1" dirty="0">
                <a:solidFill>
                  <a:srgbClr val="92D050"/>
                </a:solidFill>
              </a:rPr>
              <a:t>‘4’ </a:t>
            </a:r>
            <a:r>
              <a:rPr lang="ko-KR" altLang="en-US" sz="3200" b="1" dirty="0">
                <a:solidFill>
                  <a:srgbClr val="92D050"/>
                </a:solidFill>
              </a:rPr>
              <a:t>까지 정수</a:t>
            </a:r>
            <a:r>
              <a:rPr lang="ko-KR" altLang="en-US" sz="2800" dirty="0"/>
              <a:t>로 구성된</a:t>
            </a:r>
            <a:br>
              <a:rPr lang="en-US" altLang="ko-KR" sz="2800" dirty="0"/>
            </a:br>
            <a:r>
              <a:rPr lang="en-US" altLang="ko-KR" sz="3200" b="1" dirty="0">
                <a:solidFill>
                  <a:srgbClr val="92D050"/>
                </a:solidFill>
              </a:rPr>
              <a:t>5</a:t>
            </a:r>
            <a:r>
              <a:rPr lang="ko-KR" altLang="en-US" sz="3200" b="1" dirty="0">
                <a:solidFill>
                  <a:srgbClr val="92D050"/>
                </a:solidFill>
              </a:rPr>
              <a:t>개 정수</a:t>
            </a:r>
            <a:r>
              <a:rPr lang="ko-KR" altLang="en-US" sz="2800" dirty="0"/>
              <a:t>의 데이터 그룹을 만들어준다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3200" dirty="0"/>
              <a:t>→ </a:t>
            </a:r>
            <a:r>
              <a:rPr lang="en-US" altLang="ko-KR" sz="3200" dirty="0"/>
              <a:t>(0, 1, 2, 3, 4) </a:t>
            </a:r>
            <a:r>
              <a:rPr lang="ko-KR" altLang="en-US" sz="3200" dirty="0"/>
              <a:t>로 구성된 숫자 데이터 그룹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69171F-552A-F786-A9DE-2198D599E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7"/>
          <a:stretch/>
        </p:blipFill>
        <p:spPr>
          <a:xfrm>
            <a:off x="1926039" y="2399046"/>
            <a:ext cx="4086291" cy="9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3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0D34-71F6-AF3C-75CF-B7D87C64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E2A6-7B99-9547-9020-7AF2686E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48662-1B7A-6FE1-9E37-385413DE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총 </a:t>
            </a:r>
            <a:r>
              <a:rPr lang="en-US" altLang="ko-KR" sz="3200" b="1" dirty="0">
                <a:solidFill>
                  <a:srgbClr val="92D050"/>
                </a:solidFill>
              </a:rPr>
              <a:t>5</a:t>
            </a:r>
            <a:r>
              <a:rPr lang="ko-KR" altLang="en-US" sz="3200" dirty="0"/>
              <a:t>번 반복하고</a:t>
            </a:r>
            <a:r>
              <a:rPr lang="en-US" altLang="ko-KR" sz="3200" dirty="0"/>
              <a:t>, </a:t>
            </a:r>
            <a:r>
              <a:rPr lang="ko-KR" altLang="en-US" sz="3200" dirty="0"/>
              <a:t>각 반복마다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</a:t>
            </a:r>
            <a:r>
              <a:rPr lang="ko-KR" altLang="en-US" sz="3200" dirty="0"/>
              <a:t>변수에는</a:t>
            </a:r>
            <a:br>
              <a:rPr lang="en-US" altLang="ko-KR" sz="3200" dirty="0"/>
            </a:br>
            <a:r>
              <a:rPr lang="en-US" altLang="ko-KR" sz="3200" dirty="0"/>
              <a:t>0, 1, 2, 3, 4 </a:t>
            </a:r>
            <a:r>
              <a:rPr lang="ko-KR" altLang="en-US" sz="3200" dirty="0"/>
              <a:t>가 차례대로 담긴다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20A8D3-63FF-6418-2BB6-3EBB3AB5E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7"/>
          <a:stretch/>
        </p:blipFill>
        <p:spPr>
          <a:xfrm>
            <a:off x="1926039" y="2399046"/>
            <a:ext cx="4086291" cy="9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무엇을 할 지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조건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dirty="0"/>
              <a:t>에 따라 </a:t>
            </a:r>
            <a:r>
              <a:rPr lang="en-US" altLang="ko-KR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선택</a:t>
            </a:r>
            <a:r>
              <a:rPr lang="en-US" altLang="ko-KR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’ </a:t>
            </a:r>
            <a:r>
              <a:rPr lang="ko-KR" altLang="en-US" sz="3200" dirty="0"/>
              <a:t>하는 것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피자 </a:t>
            </a:r>
            <a:r>
              <a:rPr lang="en-US" altLang="ko-KR" sz="3200" dirty="0"/>
              <a:t>vs </a:t>
            </a:r>
            <a:r>
              <a:rPr lang="ko-KR" altLang="en-US" sz="3200" dirty="0"/>
              <a:t>치킨</a:t>
            </a:r>
            <a:endParaRPr lang="en-US" altLang="ko-KR" sz="3200" dirty="0"/>
          </a:p>
          <a:p>
            <a:r>
              <a:rPr lang="ko-KR" altLang="en-US" sz="3200" dirty="0"/>
              <a:t>만약 </a:t>
            </a:r>
            <a:r>
              <a:rPr lang="en-US" altLang="ko-KR" sz="3200" dirty="0">
                <a:solidFill>
                  <a:srgbClr val="92D050"/>
                </a:solidFill>
              </a:rPr>
              <a:t>‘</a:t>
            </a:r>
            <a:r>
              <a:rPr lang="ko-KR" altLang="en-US" sz="3200" dirty="0">
                <a:solidFill>
                  <a:srgbClr val="92D050"/>
                </a:solidFill>
              </a:rPr>
              <a:t>바삭한 </a:t>
            </a:r>
            <a:r>
              <a:rPr lang="ko-KR" altLang="en-US" sz="3200" dirty="0" err="1">
                <a:solidFill>
                  <a:srgbClr val="92D050"/>
                </a:solidFill>
              </a:rPr>
              <a:t>식감이</a:t>
            </a:r>
            <a:r>
              <a:rPr lang="ko-KR" altLang="en-US" sz="3200" dirty="0">
                <a:solidFill>
                  <a:srgbClr val="92D050"/>
                </a:solidFill>
              </a:rPr>
              <a:t> 좋다</a:t>
            </a:r>
            <a:r>
              <a:rPr lang="en-US" altLang="ko-KR" sz="3200" dirty="0">
                <a:solidFill>
                  <a:srgbClr val="92D050"/>
                </a:solidFill>
              </a:rPr>
              <a:t>’ </a:t>
            </a:r>
            <a:r>
              <a:rPr lang="ko-KR" altLang="en-US" sz="3200" b="1" dirty="0"/>
              <a:t>→</a:t>
            </a:r>
            <a:r>
              <a:rPr lang="en-US" altLang="ko-KR" sz="3200" dirty="0"/>
              <a:t> </a:t>
            </a:r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치킨</a:t>
            </a:r>
            <a:endParaRPr lang="en-US" altLang="ko-KR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3200" dirty="0"/>
              <a:t>만약 </a:t>
            </a:r>
            <a:r>
              <a:rPr lang="en-US" altLang="ko-KR" sz="3200" dirty="0">
                <a:solidFill>
                  <a:srgbClr val="92D050"/>
                </a:solidFill>
              </a:rPr>
              <a:t>‘</a:t>
            </a:r>
            <a:r>
              <a:rPr lang="ko-KR" altLang="en-US" sz="3200" dirty="0">
                <a:solidFill>
                  <a:srgbClr val="92D050"/>
                </a:solidFill>
              </a:rPr>
              <a:t>여러가지 맛을 한 입에 느끼고 싶다</a:t>
            </a:r>
            <a:r>
              <a:rPr lang="en-US" altLang="ko-KR" sz="3200" dirty="0">
                <a:solidFill>
                  <a:srgbClr val="92D050"/>
                </a:solidFill>
              </a:rPr>
              <a:t>’ </a:t>
            </a:r>
            <a:r>
              <a:rPr lang="ko-KR" altLang="en-US" sz="3200" b="1" dirty="0"/>
              <a:t>→</a:t>
            </a:r>
            <a:r>
              <a:rPr lang="en-US" altLang="ko-KR" sz="3200" dirty="0"/>
              <a:t> </a:t>
            </a:r>
            <a:r>
              <a:rPr lang="ko-KR" alt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피자</a:t>
            </a:r>
            <a:endParaRPr lang="en-US" altLang="ko-KR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80E1-0610-A419-0D78-48578FE4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range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2F25A-B04D-3AF1-2563-5F226071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range()</a:t>
            </a:r>
            <a:r>
              <a:rPr lang="ko-KR" altLang="en-US" sz="3200" dirty="0"/>
              <a:t> 함수는 아래와 같이 사용할 수 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range(a)	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</a:t>
            </a:r>
            <a:r>
              <a:rPr lang="en-US" altLang="ko-KR" sz="2800" dirty="0"/>
              <a:t>0</a:t>
            </a:r>
            <a:r>
              <a:rPr lang="ko-KR" altLang="en-US" sz="2800" dirty="0"/>
              <a:t>부터 </a:t>
            </a:r>
            <a:r>
              <a:rPr lang="en-US" altLang="ko-KR" sz="2800" dirty="0"/>
              <a:t>a-1</a:t>
            </a:r>
            <a:r>
              <a:rPr lang="ko-KR" altLang="en-US" sz="2800" dirty="0"/>
              <a:t>까지 정수 데이터 그룹</a:t>
            </a:r>
            <a:endParaRPr lang="en-US" altLang="ko-KR" sz="28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range(a, b)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</a:t>
            </a:r>
            <a:r>
              <a:rPr lang="en-US" altLang="ko-KR" sz="2800" dirty="0"/>
              <a:t>a</a:t>
            </a:r>
            <a:r>
              <a:rPr lang="ko-KR" altLang="en-US" sz="2800" dirty="0"/>
              <a:t>부터 </a:t>
            </a:r>
            <a:r>
              <a:rPr lang="en-US" altLang="ko-KR" sz="2800" dirty="0"/>
              <a:t>b-1</a:t>
            </a:r>
            <a:r>
              <a:rPr lang="ko-KR" altLang="en-US" sz="2800" dirty="0"/>
              <a:t>까지 정수 데이터 그룹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range(a, b, c)</a:t>
            </a:r>
            <a:r>
              <a:rPr lang="en-US" altLang="ko-KR" sz="3200" dirty="0"/>
              <a:t>	</a:t>
            </a:r>
            <a:r>
              <a:rPr lang="ko-KR" altLang="en-US" sz="3200" dirty="0"/>
              <a:t>→</a:t>
            </a:r>
            <a:r>
              <a:rPr lang="en-US" altLang="ko-KR" sz="3200" dirty="0"/>
              <a:t>	</a:t>
            </a:r>
            <a:r>
              <a:rPr lang="en-US" altLang="ko-KR" sz="2800" dirty="0"/>
              <a:t>a</a:t>
            </a:r>
            <a:r>
              <a:rPr lang="ko-KR" altLang="en-US" sz="2800" dirty="0"/>
              <a:t>부터 </a:t>
            </a:r>
            <a:r>
              <a:rPr lang="en-US" altLang="ko-KR" sz="2800" dirty="0"/>
              <a:t>b-1</a:t>
            </a:r>
            <a:r>
              <a:rPr lang="ko-KR" altLang="en-US" sz="2800" dirty="0"/>
              <a:t>까지 </a:t>
            </a:r>
            <a:r>
              <a:rPr lang="en-US" altLang="ko-KR" sz="2800" dirty="0"/>
              <a:t>c</a:t>
            </a:r>
            <a:r>
              <a:rPr lang="ko-KR" altLang="en-US" sz="2800" dirty="0"/>
              <a:t>씩 변화하는 </a:t>
            </a:r>
            <a:br>
              <a:rPr lang="en-US" altLang="ko-KR" sz="2800" dirty="0"/>
            </a:br>
            <a:r>
              <a:rPr lang="en-US" altLang="ko-KR" sz="2800" dirty="0"/>
              <a:t>				</a:t>
            </a:r>
            <a:r>
              <a:rPr lang="ko-KR" altLang="en-US" sz="2800" dirty="0"/>
              <a:t>정수 데이터 그룹</a:t>
            </a:r>
            <a:endParaRPr lang="en-US" altLang="ko-KR" sz="28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334629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80E1-0610-A419-0D78-48578FE4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range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2F25A-B04D-3AF1-2563-5F226071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AF82D-111E-B74A-2B0A-116B0A9A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48" y="2274681"/>
            <a:ext cx="4253515" cy="901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8C1412-8A8B-FEA7-FE61-E42832CAB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52" y="2274681"/>
            <a:ext cx="2176399" cy="901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32E7F-E97A-2644-F344-D18E82EA1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848" y="3522933"/>
            <a:ext cx="4253515" cy="8453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09880F-84A0-95B3-7A9A-8E8B2A5D3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377" y="3522933"/>
            <a:ext cx="1678797" cy="8656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273F28-A73D-A5E0-1712-3AA04293F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848" y="4715465"/>
            <a:ext cx="4264147" cy="7441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188B33B-067C-486A-2673-1F14B59C4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228" y="4724917"/>
            <a:ext cx="1406078" cy="7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8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615E1-5A9F-512C-49F0-7B02E268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연습문제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67B53E-03FA-4CC5-8D65-4F752A36A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91" y="2257527"/>
            <a:ext cx="1200318" cy="5525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1CBE9C-DC88-04C4-B5DC-32F531D3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09" y="2257527"/>
            <a:ext cx="1543265" cy="552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AACD7-0A47-02E4-BDFA-0F5DC7BD0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391" y="3061800"/>
            <a:ext cx="588727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39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C5C25-6F95-D074-46E1-21F11D76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8043-2BC7-E9AA-FF6E-E0716D66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연습문제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4747D-C7B1-8B9E-6954-C98A77B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먼저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8315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C5C25-6F95-D074-46E1-21F11D76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8043-2BC7-E9AA-FF6E-E0716D66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연습문제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4747D-C7B1-8B9E-6954-C98A77B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5539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059D8-BCAA-449D-DB93-7621F7842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6770-297B-C09D-1042-0EFC981A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</a:t>
            </a:r>
            <a:r>
              <a:rPr lang="ko-KR" altLang="en-US" dirty="0"/>
              <a:t>연습문제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E113A-ED56-0347-002B-9BFEF1FE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B284F-F6EB-FDD7-10A7-CEACE12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53" y="2899715"/>
            <a:ext cx="639216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4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752A-3FE8-5661-631F-F6198826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45F4D-15A0-B4FC-2901-DEC9250B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215515" cy="3926152"/>
          </a:xfrm>
        </p:spPr>
        <p:txBody>
          <a:bodyPr/>
          <a:lstStyle/>
          <a:p>
            <a:r>
              <a:rPr lang="ko-KR" altLang="en-US" sz="3200" dirty="0" err="1"/>
              <a:t>반복문</a:t>
            </a:r>
            <a:r>
              <a:rPr lang="ko-KR" altLang="en-US" sz="3200" dirty="0"/>
              <a:t> 안에서 반복문을 실행하는 것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2800" dirty="0" err="1"/>
              <a:t>반복문</a:t>
            </a:r>
            <a:r>
              <a:rPr lang="ko-KR" altLang="en-US" sz="2800" dirty="0"/>
              <a:t> 안의 반복문이 끝나야 다음 반복으로 넘어간다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중첩된 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안에서 사용하는 </a:t>
            </a:r>
            <a:r>
              <a:rPr lang="en-US" altLang="ko-KR" sz="2800" b="1" dirty="0">
                <a:solidFill>
                  <a:srgbClr val="92D050"/>
                </a:solidFill>
              </a:rPr>
              <a:t>break</a:t>
            </a:r>
            <a:r>
              <a:rPr lang="en-US" altLang="ko-KR" sz="2800" dirty="0"/>
              <a:t>, </a:t>
            </a:r>
            <a:r>
              <a:rPr lang="en-US" altLang="ko-KR" sz="2800" b="1" dirty="0">
                <a:solidFill>
                  <a:srgbClr val="92D050"/>
                </a:solidFill>
              </a:rPr>
              <a:t>continue</a:t>
            </a:r>
            <a:r>
              <a:rPr lang="ko-KR" altLang="en-US" sz="2800" dirty="0"/>
              <a:t> 는</a:t>
            </a:r>
            <a:br>
              <a:rPr lang="en-US" altLang="ko-KR" sz="2800" dirty="0"/>
            </a:br>
            <a:r>
              <a:rPr lang="ko-KR" altLang="en-US" sz="2800" dirty="0"/>
              <a:t>내부 반복문에 대해서만 동작한다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96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0116-9DC8-C231-1109-F121B6AE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97CE0-8C59-FC50-C8C1-4297DA87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53B24C-1788-A4CD-8487-01D7EE4F9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346" y="2195193"/>
            <a:ext cx="4143953" cy="186716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97921E-2F3A-FFB6-1261-AA1605F1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46" y="4385886"/>
            <a:ext cx="462027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97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1AC8C-4473-11C7-5589-7BAA05723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B1A5A-60A5-FAA6-3946-A01AC42C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168082-4EBB-DF91-B7F7-71C914D54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78" y="2005781"/>
            <a:ext cx="1151037" cy="58110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2CEB89-931B-2B41-9F69-8CC84130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82" y="2005781"/>
            <a:ext cx="1943371" cy="581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96F257-FD9F-6BAC-EA1E-255F01EA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378" y="2835743"/>
            <a:ext cx="3458058" cy="2133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FB580D-BBAB-512A-0D16-9EC74FD0E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85" y="4103317"/>
            <a:ext cx="5487166" cy="21624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B6CFDA-5CB7-D074-A5F5-ADD6E26D8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485" y="2835743"/>
            <a:ext cx="5487166" cy="11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595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C5C25-6F95-D074-46E1-21F11D76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8043-2BC7-E9AA-FF6E-E0716D66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4747D-C7B1-8B9E-6954-C98A77B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898274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먼저 풀어봅시다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중첩 반복문을 사용한다면</a:t>
            </a:r>
            <a:br>
              <a:rPr lang="en-US" altLang="ko-KR" sz="3200" dirty="0"/>
            </a:br>
            <a:r>
              <a:rPr lang="en-US" altLang="ko-KR" sz="2800" b="1" dirty="0">
                <a:solidFill>
                  <a:srgbClr val="92D050"/>
                </a:solidFill>
              </a:rPr>
              <a:t>print(</a:t>
            </a:r>
            <a:r>
              <a:rPr lang="ko-KR" altLang="en-US" sz="2800" b="1" dirty="0">
                <a:solidFill>
                  <a:srgbClr val="92D050"/>
                </a:solidFill>
              </a:rPr>
              <a:t>출력할 데이터</a:t>
            </a:r>
            <a:r>
              <a:rPr lang="en-US" altLang="ko-KR" sz="2800" b="1" dirty="0">
                <a:solidFill>
                  <a:srgbClr val="92D050"/>
                </a:solidFill>
              </a:rPr>
              <a:t>, </a:t>
            </a:r>
            <a:r>
              <a:rPr lang="en-US" altLang="ko-KR" sz="3600" b="1" u="sng" dirty="0">
                <a:solidFill>
                  <a:srgbClr val="92D050"/>
                </a:solidFill>
              </a:rPr>
              <a:t>end=‘’</a:t>
            </a:r>
            <a:r>
              <a:rPr lang="en-US" altLang="ko-KR" sz="2800" b="1" dirty="0">
                <a:solidFill>
                  <a:srgbClr val="92D050"/>
                </a:solidFill>
              </a:rPr>
              <a:t>)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형식으로 출력해주세요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EF24B-7C51-2868-71AD-C955FE01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89" y="4920302"/>
            <a:ext cx="3520634" cy="718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806230-49BC-07FB-50CC-E9BE7763E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97" y="4920301"/>
            <a:ext cx="2143904" cy="7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D457-10E0-A826-1598-773B4AE4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CFDA-F23E-338A-2305-CAD8EE6C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820B3-6077-58AE-21A1-23DA1A69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60016"/>
            <a:ext cx="5418183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만약 </a:t>
            </a:r>
            <a:r>
              <a:rPr lang="en-US" altLang="ko-KR" sz="3200" dirty="0">
                <a:solidFill>
                  <a:srgbClr val="92D050"/>
                </a:solidFill>
              </a:rPr>
              <a:t>‘</a:t>
            </a:r>
            <a:r>
              <a:rPr lang="ko-KR" altLang="en-US" sz="3200" dirty="0">
                <a:solidFill>
                  <a:srgbClr val="92D050"/>
                </a:solidFill>
              </a:rPr>
              <a:t>아보카도가 있다</a:t>
            </a:r>
            <a:r>
              <a:rPr lang="en-US" altLang="ko-KR" sz="3200" dirty="0">
                <a:solidFill>
                  <a:srgbClr val="92D050"/>
                </a:solidFill>
              </a:rPr>
              <a:t>’</a:t>
            </a:r>
          </a:p>
          <a:p>
            <a:pPr marL="0" indent="0">
              <a:buNone/>
            </a:pPr>
            <a:r>
              <a:rPr lang="ko-KR" altLang="en-US" sz="3200" dirty="0"/>
              <a:t>→ 우유를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개 </a:t>
            </a:r>
            <a:r>
              <a:rPr lang="ko-KR" altLang="en-US" sz="3200" dirty="0"/>
              <a:t>산다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>
                <a:solidFill>
                  <a:srgbClr val="92D050"/>
                </a:solidFill>
              </a:rPr>
              <a:t>아니라면</a:t>
            </a:r>
            <a:r>
              <a:rPr lang="en-US" altLang="ko-KR" sz="3200" dirty="0">
                <a:solidFill>
                  <a:srgbClr val="92D050"/>
                </a:solidFill>
              </a:rPr>
              <a:t>(</a:t>
            </a:r>
            <a:r>
              <a:rPr lang="ko-KR" altLang="en-US" sz="3200" dirty="0">
                <a:solidFill>
                  <a:srgbClr val="92D050"/>
                </a:solidFill>
              </a:rPr>
              <a:t>아보카도가 없다면</a:t>
            </a:r>
            <a:r>
              <a:rPr lang="en-US" altLang="ko-KR" sz="3200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3200" dirty="0"/>
              <a:t>→ 우유를 </a:t>
            </a:r>
            <a:r>
              <a:rPr lang="en-US" altLang="ko-K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개</a:t>
            </a:r>
            <a:r>
              <a:rPr lang="ko-KR" altLang="en-US" sz="3200" dirty="0"/>
              <a:t> 산다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AB9EBD-F21F-92D3-0816-AA956A2A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10" y="2062045"/>
            <a:ext cx="4156981" cy="41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02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C5C25-6F95-D074-46E1-21F11D76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48043-2BC7-E9AA-FF6E-E0716D66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4747D-C7B1-8B9E-6954-C98A77B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1042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53234-2183-2B63-7DD5-F593C34FB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9304-3E5D-B3EC-1567-CAE6A89D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DCC93-0BFD-A89F-04B1-F1C75289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3DAE34-5EEC-49B9-B151-6A320F1C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2" y="2880359"/>
            <a:ext cx="482984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677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97B6-8B6C-5561-9784-F39604E5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제한 </a:t>
            </a:r>
            <a:r>
              <a:rPr lang="en-US" altLang="ko-KR" dirty="0"/>
              <a:t>&amp; </a:t>
            </a:r>
            <a:r>
              <a:rPr lang="ko-KR" altLang="en-US" dirty="0"/>
              <a:t>빠른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905A9-94CB-29C4-D113-BA8CCE41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많은 알고리즘 문제들은 입력을 반복해서 받는다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이때 반복 횟수가 많으면 </a:t>
            </a:r>
            <a:r>
              <a:rPr lang="en-US" altLang="ko-KR" sz="3200" dirty="0"/>
              <a:t>100</a:t>
            </a:r>
            <a:r>
              <a:rPr lang="ko-KR" altLang="en-US" sz="3200" dirty="0"/>
              <a:t>만까지도 간다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input </a:t>
            </a:r>
            <a:r>
              <a:rPr lang="ko-KR" altLang="en-US" sz="3200" dirty="0"/>
              <a:t>함수는 느린 함수라서</a:t>
            </a:r>
            <a:r>
              <a:rPr lang="en-US" altLang="ko-KR" sz="3200" dirty="0"/>
              <a:t> </a:t>
            </a:r>
            <a:r>
              <a:rPr lang="ko-KR" altLang="en-US" sz="3200" dirty="0"/>
              <a:t>입력 횟수가 많아지면 제한시간을 넘어간다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→ 빠른 입력을 위해</a:t>
            </a:r>
            <a:r>
              <a:rPr lang="ko-KR" altLang="en-US" sz="3200" b="1" dirty="0">
                <a:solidFill>
                  <a:srgbClr val="92D050"/>
                </a:solidFill>
              </a:rPr>
              <a:t> 외부 함수</a:t>
            </a:r>
            <a:r>
              <a:rPr lang="ko-KR" altLang="en-US" sz="3200" dirty="0"/>
              <a:t>를 사용한다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9488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0E11-5A13-FB3B-A311-EC1E8B916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3205D-CCB0-07C4-D577-27D64ACC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제한 </a:t>
            </a:r>
            <a:r>
              <a:rPr lang="en-US" altLang="ko-KR" dirty="0"/>
              <a:t>&amp; </a:t>
            </a:r>
            <a:r>
              <a:rPr lang="ko-KR" altLang="en-US" dirty="0"/>
              <a:t>빠른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F6800-914B-A51B-36B5-AE539D46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빠른 입력 함수는 </a:t>
            </a:r>
            <a:r>
              <a:rPr lang="en-US" altLang="ko-KR" sz="3200" b="1" dirty="0" err="1">
                <a:solidFill>
                  <a:srgbClr val="92D050"/>
                </a:solidFill>
              </a:rPr>
              <a:t>sys.stdin.readline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  <a:r>
              <a:rPr lang="en-US" altLang="ko-KR" sz="3200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이다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일반적으로 아래와 같이 사용한다</a:t>
            </a:r>
            <a:r>
              <a:rPr lang="en-US" altLang="ko-KR" sz="3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B9BA15-E32C-A999-F569-E808730D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24" y="3638248"/>
            <a:ext cx="482032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860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4232-48AC-4C67-ABDF-E2F2C52F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0A9F4-D799-FC4F-0BD0-5F81EBD9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dirty="0"/>
              <a:t>1.  </a:t>
            </a:r>
            <a:r>
              <a:rPr lang="en-US" altLang="ko-KR" sz="3200" b="1" dirty="0" err="1">
                <a:solidFill>
                  <a:srgbClr val="92D050"/>
                </a:solidFill>
              </a:rPr>
              <a:t>readline</a:t>
            </a:r>
            <a:r>
              <a:rPr lang="en-US" altLang="ko-KR" sz="3200" dirty="0"/>
              <a:t> </a:t>
            </a:r>
            <a:r>
              <a:rPr lang="ko-KR" altLang="en-US" sz="3200" dirty="0"/>
              <a:t>이라는 빠른 입력 함수를 이용한다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이 함수는 </a:t>
            </a:r>
            <a:r>
              <a:rPr lang="en-US" altLang="ko-KR" sz="3200" b="1" dirty="0">
                <a:solidFill>
                  <a:srgbClr val="92D050"/>
                </a:solidFill>
              </a:rPr>
              <a:t>sys</a:t>
            </a:r>
            <a:r>
              <a:rPr lang="en-US" altLang="ko-KR" sz="3200" dirty="0"/>
              <a:t> </a:t>
            </a:r>
            <a:r>
              <a:rPr lang="ko-KR" altLang="en-US" sz="3200" dirty="0"/>
              <a:t>라는 외부 파일에 저장되어 있으므로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해당 외부 파일을 </a:t>
            </a:r>
            <a:r>
              <a:rPr lang="en-US" altLang="ko-KR" sz="3200" dirty="0"/>
              <a:t>import (</a:t>
            </a:r>
            <a:r>
              <a:rPr lang="ko-KR" altLang="en-US" sz="3200" dirty="0"/>
              <a:t>불러오기</a:t>
            </a:r>
            <a:r>
              <a:rPr lang="en-US" altLang="ko-KR" sz="3200" dirty="0"/>
              <a:t>) </a:t>
            </a:r>
            <a:r>
              <a:rPr lang="ko-KR" altLang="en-US" sz="3200" dirty="0"/>
              <a:t>해준다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68A23-E2A4-D55D-913D-E0708622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00" y="2283760"/>
            <a:ext cx="5208491" cy="16534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CB4477-7653-74D8-E53A-C33E88B0B38D}"/>
              </a:ext>
            </a:extLst>
          </p:cNvPr>
          <p:cNvSpPr/>
          <p:nvPr/>
        </p:nvSpPr>
        <p:spPr>
          <a:xfrm>
            <a:off x="2225615" y="2283760"/>
            <a:ext cx="2018581" cy="5111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43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5DAC8-6318-1143-F9BD-DC4863504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DFE2D-F479-6A42-A083-6DF6199B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C2E2C-C6DE-C620-BA55-46B63725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dirty="0"/>
              <a:t>2.  </a:t>
            </a:r>
            <a:r>
              <a:rPr lang="ko-KR" altLang="en-US" sz="3200" dirty="0"/>
              <a:t>원래 사용하던 </a:t>
            </a:r>
            <a:r>
              <a:rPr lang="en-US" altLang="ko-KR" sz="3200" dirty="0"/>
              <a:t>input </a:t>
            </a:r>
            <a:r>
              <a:rPr lang="ko-KR" altLang="en-US" sz="3200" dirty="0"/>
              <a:t>입력 함수를</a:t>
            </a:r>
            <a:br>
              <a:rPr lang="en-US" altLang="ko-KR" sz="3200"/>
            </a:br>
            <a:r>
              <a:rPr lang="en-US" altLang="ko-KR" sz="3200"/>
              <a:t>     </a:t>
            </a:r>
            <a:r>
              <a:rPr lang="ko-KR" altLang="en-US" sz="3200"/>
              <a:t>새로운 </a:t>
            </a:r>
            <a:r>
              <a:rPr lang="ko-KR" altLang="en-US" sz="3200" dirty="0"/>
              <a:t>입력함수 </a:t>
            </a:r>
            <a:r>
              <a:rPr lang="en-US" altLang="ko-KR" sz="3200" dirty="0" err="1"/>
              <a:t>readline</a:t>
            </a:r>
            <a:r>
              <a:rPr lang="en-US" altLang="ko-KR" sz="3200" dirty="0"/>
              <a:t> </a:t>
            </a:r>
            <a:r>
              <a:rPr lang="ko-KR" altLang="en-US" sz="3200" dirty="0"/>
              <a:t>으로 덮어쓴다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2FBC11-8187-DE88-F01B-896E148D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00" y="2283760"/>
            <a:ext cx="5208491" cy="16534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50FF72-A8C3-2F03-7823-6402E6A19B7E}"/>
              </a:ext>
            </a:extLst>
          </p:cNvPr>
          <p:cNvSpPr/>
          <p:nvPr/>
        </p:nvSpPr>
        <p:spPr>
          <a:xfrm>
            <a:off x="2225615" y="2680575"/>
            <a:ext cx="4787660" cy="5111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895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B525-855F-E884-4694-DFE3AADF6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05DA-16B9-2C35-B277-518F270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D56A5-4496-FC07-D0A0-E122E7E4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dirty="0"/>
              <a:t>3.  input() </a:t>
            </a:r>
            <a:r>
              <a:rPr lang="ko-KR" altLang="en-US" sz="3200" dirty="0"/>
              <a:t>이라고 입력 기능을 실행하면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en-US" altLang="ko-KR" sz="3200" dirty="0" err="1"/>
              <a:t>readline</a:t>
            </a:r>
            <a:r>
              <a:rPr lang="en-US" altLang="ko-KR" sz="3200" dirty="0"/>
              <a:t> </a:t>
            </a:r>
            <a:r>
              <a:rPr lang="ko-KR" altLang="en-US" sz="3200" dirty="0"/>
              <a:t>함수가 대신 입력 기능을 수행한다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A333E6-A0BB-4008-6333-500F016D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00" y="2283760"/>
            <a:ext cx="5208491" cy="16534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DBDF48-76E7-823E-C550-14D4E0853DAB}"/>
              </a:ext>
            </a:extLst>
          </p:cNvPr>
          <p:cNvSpPr/>
          <p:nvPr/>
        </p:nvSpPr>
        <p:spPr>
          <a:xfrm>
            <a:off x="2932981" y="3426052"/>
            <a:ext cx="1423359" cy="5111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467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A2F51-246D-86EE-9D68-B448524A5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28B05-2B4F-9659-EB15-1D084908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2829E-9C69-6482-3CAA-F9AAA804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3200" dirty="0" err="1"/>
              <a:t>readline</a:t>
            </a:r>
            <a:r>
              <a:rPr lang="ko-KR" altLang="en-US" sz="3200" dirty="0"/>
              <a:t> 함수는 </a:t>
            </a:r>
            <a:r>
              <a:rPr lang="en-US" altLang="ko-KR" sz="3200" dirty="0"/>
              <a:t>‘</a:t>
            </a:r>
            <a:r>
              <a:rPr lang="ko-KR" altLang="en-US" sz="3200" dirty="0" err="1"/>
              <a:t>엔터</a:t>
            </a:r>
            <a:r>
              <a:rPr lang="en-US" altLang="ko-KR" sz="3200" dirty="0"/>
              <a:t>’</a:t>
            </a:r>
            <a:r>
              <a:rPr lang="ko-KR" altLang="en-US" sz="3200" dirty="0"/>
              <a:t>를 칠 때까지 입력한 모든 문자를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 err="1">
                <a:solidFill>
                  <a:srgbClr val="92D050"/>
                </a:solidFill>
              </a:rPr>
              <a:t>엔터</a:t>
            </a:r>
            <a:r>
              <a:rPr lang="en-US" altLang="ko-KR" sz="3200" b="1" dirty="0">
                <a:solidFill>
                  <a:srgbClr val="92D050"/>
                </a:solidFill>
              </a:rPr>
              <a:t>(\n)’ </a:t>
            </a:r>
            <a:r>
              <a:rPr lang="ko-KR" altLang="en-US" sz="3200" b="1" dirty="0">
                <a:solidFill>
                  <a:srgbClr val="92D050"/>
                </a:solidFill>
              </a:rPr>
              <a:t>까지 포함한 문자열로 </a:t>
            </a:r>
            <a:r>
              <a:rPr lang="ko-KR" altLang="en-US" sz="3200" dirty="0"/>
              <a:t>돌려준다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638CB-D5E0-3EC8-A39A-6285E069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00" y="2283760"/>
            <a:ext cx="5208491" cy="16534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6D399B-89A6-4598-D00C-37345AEF7C3E}"/>
              </a:ext>
            </a:extLst>
          </p:cNvPr>
          <p:cNvSpPr/>
          <p:nvPr/>
        </p:nvSpPr>
        <p:spPr>
          <a:xfrm>
            <a:off x="5384320" y="2675554"/>
            <a:ext cx="1611703" cy="5111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238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7F287-ABC9-BEC6-D0D5-A94D81A8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44D8-D730-2CC4-8AF0-AD079C59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71F1F-008D-0464-CAE7-181FF749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79450" cy="39261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3200" dirty="0"/>
              <a:t>마지막 </a:t>
            </a:r>
            <a:r>
              <a:rPr lang="en-US" altLang="ko-KR" sz="3200" dirty="0"/>
              <a:t>‘</a:t>
            </a:r>
            <a:r>
              <a:rPr lang="ko-KR" altLang="en-US" sz="3200" dirty="0" err="1"/>
              <a:t>엔터</a:t>
            </a:r>
            <a:r>
              <a:rPr lang="en-US" altLang="ko-KR" sz="3200" dirty="0"/>
              <a:t>(\n)’</a:t>
            </a:r>
            <a:r>
              <a:rPr lang="ko-KR" altLang="en-US" sz="3200" dirty="0"/>
              <a:t>를 제외하기 위해</a:t>
            </a:r>
            <a:br>
              <a:rPr lang="en-US" altLang="ko-KR" sz="3200" dirty="0"/>
            </a:br>
            <a:r>
              <a:rPr lang="en-US" altLang="ko-KR" sz="3200" b="1" dirty="0" err="1">
                <a:solidFill>
                  <a:srgbClr val="92D050"/>
                </a:solidFill>
              </a:rPr>
              <a:t>rstrip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  <a:r>
              <a:rPr lang="en-US" altLang="ko-KR" sz="3200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메서드를 사용한다</a:t>
            </a:r>
            <a:r>
              <a:rPr lang="en-US" altLang="ko-KR" sz="3200" dirty="0"/>
              <a:t>.</a:t>
            </a:r>
          </a:p>
          <a:p>
            <a:r>
              <a:rPr lang="ko-KR" altLang="en-US" sz="2800" dirty="0"/>
              <a:t>입력 받은 문자열을 그대로 사용하는 경우에 필요하다</a:t>
            </a:r>
            <a:r>
              <a:rPr lang="en-US" altLang="ko-KR" sz="2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775B8-B36F-671E-7DB8-F018B9F8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00" y="2283760"/>
            <a:ext cx="5208491" cy="16534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1B5E9C-F6C8-1746-BBA4-543150B68C54}"/>
              </a:ext>
            </a:extLst>
          </p:cNvPr>
          <p:cNvSpPr/>
          <p:nvPr/>
        </p:nvSpPr>
        <p:spPr>
          <a:xfrm>
            <a:off x="4218317" y="3426052"/>
            <a:ext cx="1685087" cy="51119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365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9AB3D-35A4-744D-C464-CE2134E3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6C54-CF50-723E-A275-14427BA9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시간을 줄이는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933A2-F846-9DE9-267A-5BC0FA3A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파이썬에서</a:t>
            </a:r>
            <a:r>
              <a:rPr lang="ko-KR" altLang="en-US" sz="3200" dirty="0"/>
              <a:t> 문제를 제출할 때</a:t>
            </a:r>
            <a:r>
              <a:rPr lang="en-US" altLang="ko-KR" sz="3200" dirty="0"/>
              <a:t>, Python3 </a:t>
            </a:r>
            <a:r>
              <a:rPr lang="ko-KR" altLang="en-US" sz="3200" dirty="0"/>
              <a:t>대신 </a:t>
            </a:r>
            <a:r>
              <a:rPr lang="en-US" altLang="ko-KR" sz="3200" b="1" dirty="0">
                <a:solidFill>
                  <a:srgbClr val="92D050"/>
                </a:solidFill>
              </a:rPr>
              <a:t>PyPy3</a:t>
            </a:r>
            <a:r>
              <a:rPr lang="ko-KR" altLang="en-US" sz="3200" dirty="0"/>
              <a:t>으로 제출하면 더 빠른 경우가 많다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9304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393CA-0A2B-DC87-3A59-C635F235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E5E2-428E-3AAF-D2B9-231AACE9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3200" dirty="0"/>
              <a:t>조건식에 맞는 경우 </a:t>
            </a:r>
            <a:r>
              <a:rPr lang="en-US" altLang="ko-KR" sz="3200" dirty="0"/>
              <a:t>		: 1 – 2 – 3 – 5</a:t>
            </a:r>
          </a:p>
          <a:p>
            <a:r>
              <a:rPr lang="ko-KR" altLang="en-US" sz="3200" dirty="0"/>
              <a:t>조건식에 안 맞는 경우 </a:t>
            </a:r>
            <a:r>
              <a:rPr lang="en-US" altLang="ko-KR" sz="3200" dirty="0"/>
              <a:t>		: 1 – 5</a:t>
            </a:r>
          </a:p>
          <a:p>
            <a:pPr marL="0" indent="0">
              <a:buNone/>
            </a:pP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6821D-A479-26FD-080E-54FBF417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99" y="2160016"/>
            <a:ext cx="879280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179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F5DC4-5273-B37E-E5DB-E411781D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입력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753240-26DA-C60D-3BBE-8B80330D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46" y="2199960"/>
            <a:ext cx="1086002" cy="485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67D288-8A4C-E7D1-5516-AEED7A91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48" y="2198465"/>
            <a:ext cx="1881352" cy="485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E33E9-8D50-DB62-3EDB-BC2B47ECC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446" y="3114775"/>
            <a:ext cx="952632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33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C116-8AF1-2070-CAFA-668B66FD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348D-DFA5-19BD-53BA-FD412A88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입력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65AC0-42F7-92DA-3748-44AD83F6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FB42E-AFD2-1CBF-C218-35B45DC9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20" y="2856090"/>
            <a:ext cx="638264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90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출석 체크 </a:t>
            </a:r>
            <a:r>
              <a:rPr lang="en-US" altLang="ko-KR" dirty="0"/>
              <a:t>&amp; </a:t>
            </a:r>
            <a:r>
              <a:rPr lang="ko-KR" altLang="en-US" dirty="0"/>
              <a:t>우수 </a:t>
            </a:r>
            <a:r>
              <a:rPr lang="ko-KR" altLang="en-US" dirty="0" err="1"/>
              <a:t>스터디원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출석체크 조건</a:t>
            </a:r>
            <a:br>
              <a:rPr lang="en-US" altLang="ko-KR" sz="3200" dirty="0"/>
            </a:br>
            <a:r>
              <a:rPr lang="ko-KR" altLang="en-US" sz="3200" dirty="0"/>
              <a:t>→ 강의 중에 같이 푼 문제 모두 풀기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우수 </a:t>
            </a:r>
            <a:r>
              <a:rPr lang="ko-KR" altLang="en-US" sz="3200" dirty="0" err="1"/>
              <a:t>스터디원</a:t>
            </a:r>
            <a:r>
              <a:rPr lang="ko-KR" altLang="en-US" sz="3200" dirty="0"/>
              <a:t> 선정 기준</a:t>
            </a:r>
            <a:br>
              <a:rPr lang="en-US" altLang="ko-KR" sz="3200" dirty="0"/>
            </a:br>
            <a:r>
              <a:rPr lang="en-US" altLang="ko-KR" sz="3200" dirty="0"/>
              <a:t>1. </a:t>
            </a:r>
            <a:r>
              <a:rPr lang="ko-KR" altLang="en-US" sz="3200" dirty="0"/>
              <a:t>출석을 많이 한 사람</a:t>
            </a:r>
            <a:br>
              <a:rPr lang="en-US" altLang="ko-KR" sz="3200" dirty="0"/>
            </a:br>
            <a:r>
              <a:rPr lang="en-US" altLang="ko-KR" sz="3200" dirty="0"/>
              <a:t>2. </a:t>
            </a:r>
            <a:r>
              <a:rPr lang="ko-KR" altLang="en-US" sz="3200" dirty="0"/>
              <a:t>연습 문제를 많이 푼 사람</a:t>
            </a:r>
          </a:p>
        </p:txBody>
      </p:sp>
    </p:spTree>
    <p:extLst>
      <p:ext uri="{BB962C8B-B14F-4D97-AF65-F5344CB8AC3E}">
        <p14:creationId xmlns:p14="http://schemas.microsoft.com/office/powerpoint/2010/main" val="29070610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우수 </a:t>
            </a:r>
            <a:r>
              <a:rPr lang="ko-KR" altLang="en-US" dirty="0" err="1"/>
              <a:t>스터디원</a:t>
            </a:r>
            <a:r>
              <a:rPr lang="ko-KR" altLang="en-US" dirty="0"/>
              <a:t> 상품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하이아크에서</a:t>
            </a:r>
            <a:r>
              <a:rPr lang="ko-KR" altLang="en-US" sz="3200" dirty="0"/>
              <a:t> 주는 상품 </a:t>
            </a:r>
            <a:r>
              <a:rPr lang="en-US" altLang="ko-KR" sz="3200" dirty="0"/>
              <a:t>+ </a:t>
            </a:r>
            <a:r>
              <a:rPr lang="ko-KR" altLang="en-US" sz="3200" dirty="0" err="1"/>
              <a:t>스터디장이</a:t>
            </a:r>
            <a:r>
              <a:rPr lang="ko-KR" altLang="en-US" sz="3200" dirty="0"/>
              <a:t> 주는 상품</a:t>
            </a:r>
          </a:p>
        </p:txBody>
      </p:sp>
    </p:spTree>
    <p:extLst>
      <p:ext uri="{BB962C8B-B14F-4D97-AF65-F5344CB8AC3E}">
        <p14:creationId xmlns:p14="http://schemas.microsoft.com/office/powerpoint/2010/main" val="5005212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이번주 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9498 	</a:t>
            </a:r>
            <a:r>
              <a:rPr lang="ko-KR" altLang="en-US" dirty="0"/>
              <a:t>시험 성적 </a:t>
            </a:r>
            <a:r>
              <a:rPr lang="en-US" altLang="ko-KR" b="1" dirty="0">
                <a:solidFill>
                  <a:schemeClr val="accent4"/>
                </a:solidFill>
              </a:rPr>
              <a:t>		</a:t>
            </a:r>
            <a:r>
              <a:rPr lang="en-US" altLang="ko-KR" dirty="0"/>
              <a:t>2739		</a:t>
            </a:r>
            <a:r>
              <a:rPr lang="ko-KR" altLang="en-US" dirty="0"/>
              <a:t>구구단</a:t>
            </a:r>
            <a:br>
              <a:rPr lang="en-US" altLang="ko-KR" dirty="0"/>
            </a:br>
            <a:r>
              <a:rPr lang="en-US" altLang="ko-KR" dirty="0"/>
              <a:t>14681 	</a:t>
            </a:r>
            <a:r>
              <a:rPr lang="ko-KR" altLang="en-US" dirty="0" err="1"/>
              <a:t>사분면</a:t>
            </a:r>
            <a:r>
              <a:rPr lang="ko-KR" altLang="en-US" dirty="0"/>
              <a:t> 고르기 </a:t>
            </a:r>
            <a:r>
              <a:rPr lang="en-US" altLang="ko-KR" dirty="0"/>
              <a:t>		10872		</a:t>
            </a:r>
            <a:r>
              <a:rPr lang="ko-KR" altLang="en-US" dirty="0" err="1"/>
              <a:t>팩토리얼</a:t>
            </a:r>
            <a:br>
              <a:rPr lang="en-US" altLang="ko-KR" dirty="0"/>
            </a:br>
            <a:r>
              <a:rPr lang="en-US" altLang="ko-KR" b="1" dirty="0">
                <a:solidFill>
                  <a:srgbClr val="92D050"/>
                </a:solidFill>
              </a:rPr>
              <a:t>2884	</a:t>
            </a:r>
            <a:r>
              <a:rPr lang="ko-KR" altLang="en-US" b="1" dirty="0">
                <a:solidFill>
                  <a:srgbClr val="92D050"/>
                </a:solidFill>
              </a:rPr>
              <a:t>알람 시계</a:t>
            </a:r>
            <a:r>
              <a:rPr lang="en-US" altLang="ko-KR" dirty="0"/>
              <a:t>		2439		</a:t>
            </a:r>
            <a:r>
              <a:rPr lang="ko-KR" altLang="en-US" dirty="0"/>
              <a:t>별 찍기 </a:t>
            </a:r>
            <a:r>
              <a:rPr lang="en-US" altLang="ko-KR" dirty="0"/>
              <a:t>- 2</a:t>
            </a:r>
            <a:br>
              <a:rPr lang="en-US" altLang="ko-KR" dirty="0"/>
            </a:br>
            <a:r>
              <a:rPr lang="en-US" altLang="ko-KR" dirty="0"/>
              <a:t>2480	</a:t>
            </a:r>
            <a:r>
              <a:rPr lang="ko-KR" altLang="en-US" dirty="0"/>
              <a:t>주사위 </a:t>
            </a:r>
            <a:r>
              <a:rPr lang="ko-KR" altLang="en-US" dirty="0" err="1"/>
              <a:t>세개</a:t>
            </a:r>
            <a:r>
              <a:rPr lang="en-US" altLang="ko-KR" dirty="0"/>
              <a:t>		25304		</a:t>
            </a:r>
            <a:r>
              <a:rPr lang="ko-KR" altLang="en-US" dirty="0"/>
              <a:t>영수증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3424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풀이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2739 </a:t>
            </a:r>
            <a:r>
              <a:rPr lang="ko-KR" altLang="en-US" b="1" dirty="0"/>
              <a:t>구구단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 * 1 = 2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출력할 때 </a:t>
            </a:r>
            <a:r>
              <a:rPr lang="en-US" altLang="ko-KR" dirty="0"/>
              <a:t>print() </a:t>
            </a:r>
            <a:r>
              <a:rPr lang="ko-KR" altLang="en-US" dirty="0"/>
              <a:t>함수는 </a:t>
            </a:r>
            <a:r>
              <a:rPr lang="en-US" altLang="ko-KR" b="1" dirty="0">
                <a:solidFill>
                  <a:srgbClr val="92D050"/>
                </a:solidFill>
              </a:rPr>
              <a:t>,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나열한 값을 공백으로 구분해서 출력해준다는 걸 이용해봅시다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400" b="1" dirty="0">
                <a:solidFill>
                  <a:srgbClr val="92D050"/>
                </a:solidFill>
              </a:rPr>
              <a:t>print(2,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‘*’,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1,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‘=’,</a:t>
            </a:r>
            <a:r>
              <a:rPr lang="ko-KR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ko-KR" sz="2400" b="1" dirty="0">
                <a:solidFill>
                  <a:srgbClr val="92D050"/>
                </a:solidFill>
              </a:rPr>
              <a:t>2)</a:t>
            </a:r>
            <a:r>
              <a:rPr lang="ko-KR" altLang="en-US" dirty="0"/>
              <a:t> 이렇게 출력하면 간단해요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문자열을 미리 공부해보고 싶다면 </a:t>
            </a:r>
            <a:r>
              <a:rPr lang="en-US" altLang="ko-KR" b="1" dirty="0">
                <a:solidFill>
                  <a:srgbClr val="92D050"/>
                </a:solidFill>
              </a:rPr>
              <a:t>f-string</a:t>
            </a:r>
            <a:r>
              <a:rPr lang="en-US" altLang="ko-KR" dirty="0"/>
              <a:t> </a:t>
            </a:r>
            <a:r>
              <a:rPr lang="ko-KR" altLang="en-US" dirty="0"/>
              <a:t>을 공부해보세요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f-string</a:t>
            </a:r>
            <a:r>
              <a:rPr lang="ko-KR" altLang="en-US" dirty="0"/>
              <a:t>을 이용하면 더 깔끔하게 풀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787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풀이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2439 </a:t>
            </a:r>
            <a:r>
              <a:rPr lang="ko-KR" altLang="en-US" b="1" dirty="0"/>
              <a:t>별 찍기 </a:t>
            </a:r>
            <a:r>
              <a:rPr lang="en-US" altLang="ko-KR" b="1" dirty="0"/>
              <a:t>- 2</a:t>
            </a:r>
            <a:br>
              <a:rPr lang="en-US" altLang="ko-KR" b="1" dirty="0"/>
            </a:br>
            <a:br>
              <a:rPr lang="en-US" altLang="ko-KR" dirty="0"/>
            </a:b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공백 문자의 개수와 </a:t>
            </a:r>
            <a:r>
              <a:rPr lang="en-US" altLang="ko-KR" dirty="0"/>
              <a:t>‘*’ </a:t>
            </a:r>
            <a:r>
              <a:rPr lang="ko-KR" altLang="en-US" dirty="0"/>
              <a:t>의 개수 합이 </a:t>
            </a:r>
            <a:r>
              <a:rPr lang="en-US" altLang="ko-KR" dirty="0"/>
              <a:t>N</a:t>
            </a:r>
            <a:r>
              <a:rPr lang="ko-KR" altLang="en-US" dirty="0"/>
              <a:t>으로 일정합니다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 문제를 풀었다면 </a:t>
            </a:r>
            <a:r>
              <a:rPr lang="en-US" altLang="ko-KR" dirty="0">
                <a:hlinkClick r:id="rId2"/>
              </a:rPr>
              <a:t>https://www.acmicpc.net/workbook/view/20</a:t>
            </a:r>
            <a:br>
              <a:rPr lang="en-US" altLang="ko-KR" dirty="0"/>
            </a:br>
            <a:r>
              <a:rPr lang="ko-KR" altLang="en-US" dirty="0"/>
              <a:t>별 찍기 시리즈의 다른 브론즈 문제도 풀어보세요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반복문을 완전 정복할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4056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D1844-7623-A72B-5CA7-FBF53D49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풀이 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3D52A-099C-ECE6-FD2A-421C1330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352751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25304 </a:t>
            </a:r>
            <a:r>
              <a:rPr lang="ko-KR" altLang="en-US" b="1" dirty="0"/>
              <a:t>영수증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합이 일치하면 </a:t>
            </a:r>
            <a:r>
              <a:rPr lang="en-US" altLang="ko-KR" dirty="0"/>
              <a:t>Yes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일치하지 않으면 </a:t>
            </a:r>
            <a:r>
              <a:rPr lang="en-US" altLang="ko-KR" dirty="0"/>
              <a:t>No </a:t>
            </a:r>
            <a:r>
              <a:rPr lang="ko-KR" altLang="en-US" dirty="0"/>
              <a:t>출력</a:t>
            </a:r>
            <a:br>
              <a:rPr lang="en-US" altLang="ko-KR" dirty="0"/>
            </a:br>
            <a:r>
              <a:rPr lang="ko-KR" altLang="en-US" dirty="0"/>
              <a:t>이렇게 조건에 따라 </a:t>
            </a:r>
            <a:r>
              <a:rPr lang="en-US" altLang="ko-KR" dirty="0"/>
              <a:t>Yes, No </a:t>
            </a:r>
            <a:r>
              <a:rPr lang="ko-KR" altLang="en-US" dirty="0"/>
              <a:t>를 출력하는 유형이 꽤 많아요</a:t>
            </a:r>
            <a:br>
              <a:rPr lang="en-US" altLang="ko-KR" dirty="0"/>
            </a:br>
            <a:r>
              <a:rPr lang="ko-KR" altLang="en-US" dirty="0"/>
              <a:t>이런 유형을 풀 때</a:t>
            </a:r>
            <a:r>
              <a:rPr lang="ko-KR" altLang="en-US" b="1" dirty="0">
                <a:solidFill>
                  <a:srgbClr val="92D050"/>
                </a:solidFill>
              </a:rPr>
              <a:t> </a:t>
            </a:r>
            <a:r>
              <a:rPr lang="en-US" altLang="ko-KR" b="1" dirty="0">
                <a:solidFill>
                  <a:srgbClr val="92D050"/>
                </a:solidFill>
              </a:rPr>
              <a:t>if </a:t>
            </a:r>
            <a:r>
              <a:rPr lang="ko-KR" altLang="en-US" b="1" dirty="0">
                <a:solidFill>
                  <a:srgbClr val="92D050"/>
                </a:solidFill>
              </a:rPr>
              <a:t>표현식 </a:t>
            </a:r>
            <a:r>
              <a:rPr lang="en-US" altLang="ko-KR" b="1" dirty="0">
                <a:solidFill>
                  <a:srgbClr val="92D050"/>
                </a:solidFill>
              </a:rPr>
              <a:t>(</a:t>
            </a:r>
            <a:r>
              <a:rPr lang="ko-KR" altLang="en-US" b="1" dirty="0">
                <a:solidFill>
                  <a:srgbClr val="92D050"/>
                </a:solidFill>
              </a:rPr>
              <a:t>심화</a:t>
            </a:r>
            <a:r>
              <a:rPr lang="en-US" altLang="ko-KR" b="1" dirty="0">
                <a:solidFill>
                  <a:srgbClr val="92D050"/>
                </a:solidFill>
              </a:rPr>
              <a:t>) </a:t>
            </a:r>
            <a:r>
              <a:rPr lang="ko-KR" altLang="en-US" dirty="0"/>
              <a:t>개념을 한번 사용해보세요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물건 가격의 합을 </a:t>
            </a:r>
            <a:r>
              <a:rPr lang="en-US" altLang="ko-KR" dirty="0" err="1"/>
              <a:t>sum_cost</a:t>
            </a:r>
            <a:r>
              <a:rPr lang="en-US" altLang="ko-KR" dirty="0"/>
              <a:t>, </a:t>
            </a:r>
            <a:r>
              <a:rPr lang="ko-KR" altLang="en-US" dirty="0"/>
              <a:t>영수증 가격을 </a:t>
            </a:r>
            <a:r>
              <a:rPr lang="en-US" altLang="ko-KR" dirty="0" err="1"/>
              <a:t>receipt_cost</a:t>
            </a:r>
            <a:r>
              <a:rPr lang="en-US" altLang="ko-KR" dirty="0"/>
              <a:t> </a:t>
            </a:r>
            <a:r>
              <a:rPr lang="ko-KR" altLang="en-US" dirty="0"/>
              <a:t>라고 하면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>
                <a:solidFill>
                  <a:srgbClr val="92D050"/>
                </a:solidFill>
              </a:rPr>
              <a:t>print(“Yes” if </a:t>
            </a:r>
            <a:r>
              <a:rPr lang="en-US" altLang="ko-KR" b="1" dirty="0" err="1">
                <a:solidFill>
                  <a:srgbClr val="92D050"/>
                </a:solidFill>
              </a:rPr>
              <a:t>sum_cost</a:t>
            </a:r>
            <a:r>
              <a:rPr lang="en-US" altLang="ko-KR" b="1" dirty="0">
                <a:solidFill>
                  <a:srgbClr val="92D050"/>
                </a:solidFill>
              </a:rPr>
              <a:t> == </a:t>
            </a:r>
            <a:r>
              <a:rPr lang="en-US" altLang="ko-KR" b="1" dirty="0" err="1">
                <a:solidFill>
                  <a:srgbClr val="92D050"/>
                </a:solidFill>
              </a:rPr>
              <a:t>receipt_cost</a:t>
            </a:r>
            <a:r>
              <a:rPr lang="en-US" altLang="ko-KR" b="1" dirty="0">
                <a:solidFill>
                  <a:srgbClr val="92D050"/>
                </a:solidFill>
              </a:rPr>
              <a:t> else “No”)</a:t>
            </a:r>
            <a:br>
              <a:rPr lang="en-US" altLang="ko-KR" b="1" dirty="0">
                <a:solidFill>
                  <a:srgbClr val="92D050"/>
                </a:solidFill>
              </a:rPr>
            </a:br>
            <a:br>
              <a:rPr lang="en-US" altLang="ko-KR" dirty="0"/>
            </a:br>
            <a:r>
              <a:rPr lang="ko-KR" altLang="en-US" dirty="0"/>
              <a:t>이렇게 한 줄로 출력 코드를 작성할 수 있어요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52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28C5-14B3-3626-2D36-03E967C6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E042-D42B-FFAB-EC76-085B0A44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FE55E88-8EB9-927E-72EA-3BFA0357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23" y="2935790"/>
            <a:ext cx="8878539" cy="1867161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58D30E-A9C0-A42E-F9E2-4347815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57" y="4974743"/>
            <a:ext cx="7706801" cy="160042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9FD7950-E2E4-D02C-8803-9AFA0EFDA56D}"/>
              </a:ext>
            </a:extLst>
          </p:cNvPr>
          <p:cNvSpPr txBox="1">
            <a:spLocks/>
          </p:cNvSpPr>
          <p:nvPr/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들여쓰기 크기가 다르면 에러 발생 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반복문</a:t>
            </a:r>
            <a:r>
              <a:rPr lang="ko-KR" altLang="en-US" sz="3200" dirty="0"/>
              <a:t> 포함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45157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2136</Words>
  <Application>Microsoft Office PowerPoint</Application>
  <PresentationFormat>와이드스크린</PresentationFormat>
  <Paragraphs>316</Paragraphs>
  <Slides>87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91" baseType="lpstr">
      <vt:lpstr>Avenir Next</vt:lpstr>
      <vt:lpstr>Arial</vt:lpstr>
      <vt:lpstr>Neue Haas Grotesk Text Pro</vt:lpstr>
      <vt:lpstr>InterweaveVTI</vt:lpstr>
      <vt:lpstr>2024-1 기초 스터디</vt:lpstr>
      <vt:lpstr>복습</vt:lpstr>
      <vt:lpstr>복습</vt:lpstr>
      <vt:lpstr>복습</vt:lpstr>
      <vt:lpstr>목차</vt:lpstr>
      <vt:lpstr>조건문</vt:lpstr>
      <vt:lpstr>조건문</vt:lpstr>
      <vt:lpstr>조건문 - if</vt:lpstr>
      <vt:lpstr>조건문 - if</vt:lpstr>
      <vt:lpstr>조건문 - 조건식</vt:lpstr>
      <vt:lpstr>조건문 - 조건식</vt:lpstr>
      <vt:lpstr>조건문 – True / False</vt:lpstr>
      <vt:lpstr>조건문 – True / False</vt:lpstr>
      <vt:lpstr>조건문 – True / False</vt:lpstr>
      <vt:lpstr>조건문 – 값 비교</vt:lpstr>
      <vt:lpstr>조건문 – 값 비교</vt:lpstr>
      <vt:lpstr>조건문 – 값 비교</vt:lpstr>
      <vt:lpstr>조건문 – 포함 검사</vt:lpstr>
      <vt:lpstr>조건문 – 포함 검사</vt:lpstr>
      <vt:lpstr>조건문 – 포함 검사</vt:lpstr>
      <vt:lpstr>조건문 – 논리 연산자</vt:lpstr>
      <vt:lpstr>조건문 – 논리 연산자</vt:lpstr>
      <vt:lpstr>조건문 – 논리 연산자 </vt:lpstr>
      <vt:lpstr>조건문 – 논리 연산자</vt:lpstr>
      <vt:lpstr>조건문 – 논리 연산자</vt:lpstr>
      <vt:lpstr>조건문 – 논리 연산자</vt:lpstr>
      <vt:lpstr>조건문 – 논리 연산자</vt:lpstr>
      <vt:lpstr>조건문 – 논리 연산자</vt:lpstr>
      <vt:lpstr>조건문 – 논리 연산자</vt:lpstr>
      <vt:lpstr>조건문 - elif</vt:lpstr>
      <vt:lpstr>조건문 - elif</vt:lpstr>
      <vt:lpstr>조건문 – “if + if” vs “if + elif”</vt:lpstr>
      <vt:lpstr>조건문 - else</vt:lpstr>
      <vt:lpstr>조건문 – else</vt:lpstr>
      <vt:lpstr>조건문 – 연습 문제</vt:lpstr>
      <vt:lpstr>조건문 – 연습 문제</vt:lpstr>
      <vt:lpstr>조건문 – 연습 문제</vt:lpstr>
      <vt:lpstr>조건문 – 연습 문제</vt:lpstr>
      <vt:lpstr>조건문 – 연습 문제</vt:lpstr>
      <vt:lpstr>If 표현식 (심화)</vt:lpstr>
      <vt:lpstr>If 표현식 (심화)</vt:lpstr>
      <vt:lpstr>If 표현식 (심화)</vt:lpstr>
      <vt:lpstr>If 표현식 (심화)</vt:lpstr>
      <vt:lpstr>조건문 – 논리 연산자 연습 문제</vt:lpstr>
      <vt:lpstr>조건문 – 논리 연산자 연습 문제</vt:lpstr>
      <vt:lpstr>조건문 – 논리 연산자 연습 문제</vt:lpstr>
      <vt:lpstr>반복문</vt:lpstr>
      <vt:lpstr>반복문</vt:lpstr>
      <vt:lpstr>반복문 - while</vt:lpstr>
      <vt:lpstr>반복문 – break, continue</vt:lpstr>
      <vt:lpstr>반복문 – break, continue</vt:lpstr>
      <vt:lpstr>반복문 – while 연습 문제</vt:lpstr>
      <vt:lpstr>반복문 – while 연습 문제</vt:lpstr>
      <vt:lpstr>반복문 – while 연습 문제</vt:lpstr>
      <vt:lpstr>반복문 - for</vt:lpstr>
      <vt:lpstr>반복문 - for</vt:lpstr>
      <vt:lpstr>반복문 - for</vt:lpstr>
      <vt:lpstr>반복문 - for</vt:lpstr>
      <vt:lpstr>반복문 - for</vt:lpstr>
      <vt:lpstr>반복문 – range</vt:lpstr>
      <vt:lpstr>반복문 – range</vt:lpstr>
      <vt:lpstr>반복문 – for 연습문제</vt:lpstr>
      <vt:lpstr>반복문 – for 연습문제</vt:lpstr>
      <vt:lpstr>반복문 – for 연습문제</vt:lpstr>
      <vt:lpstr>반복문 – for 연습문제</vt:lpstr>
      <vt:lpstr>반복문 - 중첩 반복문</vt:lpstr>
      <vt:lpstr>반복문 - 중첩 반복문</vt:lpstr>
      <vt:lpstr>반복문 – 중첩 반복문 연습문제</vt:lpstr>
      <vt:lpstr>반복문 – 중첩 반복문 연습문제</vt:lpstr>
      <vt:lpstr>반복문 – 중첩 반복문 연습문제</vt:lpstr>
      <vt:lpstr>반복문 – 중첩 반복문 연습문제</vt:lpstr>
      <vt:lpstr>시간 제한 &amp; 빠른 입력</vt:lpstr>
      <vt:lpstr>시간 제한 &amp; 빠른 입력</vt:lpstr>
      <vt:lpstr>빠른 입력</vt:lpstr>
      <vt:lpstr>빠른 입력</vt:lpstr>
      <vt:lpstr>빠른 입력</vt:lpstr>
      <vt:lpstr>빠른 입력</vt:lpstr>
      <vt:lpstr>빠른 입력</vt:lpstr>
      <vt:lpstr>시간을 줄이는 팁</vt:lpstr>
      <vt:lpstr>빠른 입력 - 연습문제</vt:lpstr>
      <vt:lpstr>빠른 입력 - 연습문제</vt:lpstr>
      <vt:lpstr>출석 체크 &amp; 우수 스터디원</vt:lpstr>
      <vt:lpstr>우수 스터디원 상품</vt:lpstr>
      <vt:lpstr>이번주 연습 문제</vt:lpstr>
      <vt:lpstr>연습 문제 풀이 팁</vt:lpstr>
      <vt:lpstr>연습 문제 풀이 팁</vt:lpstr>
      <vt:lpstr>연습 문제 풀이 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337</cp:revision>
  <dcterms:created xsi:type="dcterms:W3CDTF">2024-02-01T13:49:59Z</dcterms:created>
  <dcterms:modified xsi:type="dcterms:W3CDTF">2024-03-24T18:25:24Z</dcterms:modified>
</cp:coreProperties>
</file>