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2" r:id="rId3"/>
    <p:sldId id="363" r:id="rId4"/>
    <p:sldId id="364" r:id="rId5"/>
    <p:sldId id="365" r:id="rId6"/>
    <p:sldId id="366" r:id="rId7"/>
    <p:sldId id="257" r:id="rId8"/>
    <p:sldId id="258" r:id="rId9"/>
    <p:sldId id="297" r:id="rId10"/>
    <p:sldId id="299" r:id="rId11"/>
    <p:sldId id="310" r:id="rId12"/>
    <p:sldId id="300" r:id="rId13"/>
    <p:sldId id="311" r:id="rId14"/>
    <p:sldId id="312" r:id="rId15"/>
    <p:sldId id="349" r:id="rId16"/>
    <p:sldId id="350" r:id="rId17"/>
    <p:sldId id="313" r:id="rId18"/>
    <p:sldId id="301" r:id="rId19"/>
    <p:sldId id="315" r:id="rId20"/>
    <p:sldId id="317" r:id="rId21"/>
    <p:sldId id="356" r:id="rId22"/>
    <p:sldId id="357" r:id="rId23"/>
    <p:sldId id="318" r:id="rId24"/>
    <p:sldId id="358" r:id="rId25"/>
    <p:sldId id="319" r:id="rId26"/>
    <p:sldId id="320" r:id="rId27"/>
    <p:sldId id="304" r:id="rId28"/>
    <p:sldId id="302" r:id="rId29"/>
    <p:sldId id="324" r:id="rId30"/>
    <p:sldId id="321" r:id="rId31"/>
    <p:sldId id="322" r:id="rId32"/>
    <p:sldId id="323" r:id="rId33"/>
    <p:sldId id="325" r:id="rId34"/>
    <p:sldId id="326" r:id="rId35"/>
    <p:sldId id="327" r:id="rId36"/>
    <p:sldId id="328" r:id="rId37"/>
    <p:sldId id="329" r:id="rId38"/>
    <p:sldId id="330" r:id="rId39"/>
    <p:sldId id="367" r:id="rId40"/>
    <p:sldId id="331" r:id="rId41"/>
    <p:sldId id="369" r:id="rId42"/>
    <p:sldId id="370" r:id="rId43"/>
    <p:sldId id="316" r:id="rId44"/>
    <p:sldId id="373" r:id="rId45"/>
    <p:sldId id="374" r:id="rId46"/>
    <p:sldId id="371" r:id="rId47"/>
    <p:sldId id="375" r:id="rId48"/>
    <p:sldId id="303" r:id="rId49"/>
    <p:sldId id="332" r:id="rId50"/>
    <p:sldId id="305" r:id="rId51"/>
    <p:sldId id="339" r:id="rId52"/>
    <p:sldId id="333" r:id="rId53"/>
    <p:sldId id="334" r:id="rId54"/>
    <p:sldId id="308" r:id="rId55"/>
    <p:sldId id="335" r:id="rId56"/>
    <p:sldId id="359" r:id="rId57"/>
    <p:sldId id="336" r:id="rId58"/>
    <p:sldId id="337" r:id="rId59"/>
    <p:sldId id="340" r:id="rId60"/>
    <p:sldId id="341" r:id="rId61"/>
    <p:sldId id="342" r:id="rId62"/>
    <p:sldId id="343" r:id="rId63"/>
    <p:sldId id="360" r:id="rId64"/>
    <p:sldId id="344" r:id="rId65"/>
    <p:sldId id="306" r:id="rId66"/>
    <p:sldId id="309" r:id="rId67"/>
    <p:sldId id="307" r:id="rId68"/>
    <p:sldId id="346" r:id="rId69"/>
    <p:sldId id="348" r:id="rId70"/>
    <p:sldId id="351" r:id="rId71"/>
    <p:sldId id="352" r:id="rId72"/>
    <p:sldId id="353" r:id="rId73"/>
    <p:sldId id="354" r:id="rId74"/>
    <p:sldId id="355" r:id="rId75"/>
    <p:sldId id="287" r:id="rId76"/>
    <p:sldId id="368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문자열 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13B62-561A-CA96-1813-60FEBF5B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0E39-62C7-F3D9-EB9E-4162B237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줄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7B91-2766-946A-1A1E-9D1444DC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b="1" dirty="0">
                <a:solidFill>
                  <a:srgbClr val="92D050"/>
                </a:solidFill>
              </a:rPr>
              <a:t>\n</a:t>
            </a:r>
            <a:r>
              <a:rPr lang="ko-KR" altLang="en-US" sz="3200" dirty="0"/>
              <a:t> 를 사용한다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>
                <a:solidFill>
                  <a:srgbClr val="92D050"/>
                </a:solidFill>
              </a:rPr>
              <a:t> </a:t>
            </a:r>
            <a:br>
              <a:rPr lang="en-US" altLang="ko-KR" sz="3200" dirty="0"/>
            </a:br>
            <a:r>
              <a:rPr lang="en-US" altLang="ko-KR" sz="2800" b="1" dirty="0">
                <a:solidFill>
                  <a:srgbClr val="92D050"/>
                </a:solidFill>
              </a:rPr>
              <a:t>“</a:t>
            </a:r>
            <a:r>
              <a:rPr lang="ko-KR" altLang="en-US" sz="2800" dirty="0" err="1"/>
              <a:t>하이아크</a:t>
            </a:r>
            <a:r>
              <a:rPr lang="en-US" altLang="ko-KR" sz="2800" b="1" dirty="0">
                <a:solidFill>
                  <a:srgbClr val="92D050"/>
                </a:solidFill>
              </a:rPr>
              <a:t>\n</a:t>
            </a:r>
            <a:r>
              <a:rPr lang="ko-KR" altLang="en-US" sz="2800" dirty="0"/>
              <a:t>멋있어요</a:t>
            </a:r>
            <a:r>
              <a:rPr lang="en-US" altLang="ko-KR" sz="2800" b="1" dirty="0">
                <a:solidFill>
                  <a:srgbClr val="92D050"/>
                </a:solidFill>
              </a:rPr>
              <a:t>”</a:t>
            </a:r>
            <a:r>
              <a:rPr lang="en-US" altLang="ko-KR" sz="2800" dirty="0"/>
              <a:t> 	</a:t>
            </a:r>
            <a:r>
              <a:rPr lang="ko-KR" altLang="en-US" sz="3200" b="1" dirty="0"/>
              <a:t>→</a:t>
            </a:r>
            <a:r>
              <a:rPr lang="ko-KR" altLang="en-US" sz="2800" dirty="0"/>
              <a:t> </a:t>
            </a:r>
            <a:r>
              <a:rPr lang="en-US" altLang="ko-KR" sz="2800" dirty="0"/>
              <a:t>	</a:t>
            </a:r>
            <a:r>
              <a:rPr lang="ko-KR" altLang="en-US" sz="2800" dirty="0" err="1"/>
              <a:t>하이아크</a:t>
            </a:r>
            <a:r>
              <a:rPr lang="en-US" altLang="ko-KR" sz="2800" dirty="0"/>
              <a:t>									</a:t>
            </a:r>
            <a:r>
              <a:rPr lang="ko-KR" altLang="en-US" sz="2800" dirty="0"/>
              <a:t>멋있어요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4587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9F4FF-80A3-24C9-D1A9-22ABA44CD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2F89-F9DD-164B-5944-CBDB3F20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줄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AC56C-E1AF-8E5C-40BE-3D9962D5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3200" dirty="0"/>
              <a:t>따옴표를 </a:t>
            </a:r>
            <a:r>
              <a:rPr lang="en-US" altLang="ko-KR" sz="3200" dirty="0"/>
              <a:t>3</a:t>
            </a:r>
            <a:r>
              <a:rPr lang="ko-KR" altLang="en-US" sz="3200" dirty="0"/>
              <a:t>개씩 사용하여 감싼다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en-US" altLang="ko-KR" sz="3200" dirty="0"/>
              <a:t>(“““ ”””)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800" b="1" dirty="0">
                <a:solidFill>
                  <a:srgbClr val="92D050"/>
                </a:solidFill>
              </a:rPr>
              <a:t>“““</a:t>
            </a:r>
            <a:r>
              <a:rPr lang="ko-KR" altLang="en-US" sz="2800" dirty="0" err="1"/>
              <a:t>하이아크</a:t>
            </a:r>
            <a:r>
              <a:rPr lang="en-US" altLang="ko-KR" sz="2800" dirty="0"/>
              <a:t>		</a:t>
            </a:r>
            <a:r>
              <a:rPr lang="ko-KR" altLang="en-US" sz="3200" b="1" dirty="0"/>
              <a:t>→</a:t>
            </a:r>
            <a:r>
              <a:rPr lang="en-US" altLang="ko-KR" sz="2800" b="1" dirty="0"/>
              <a:t>		</a:t>
            </a:r>
            <a:r>
              <a:rPr lang="ko-KR" altLang="en-US" sz="2800" dirty="0" err="1"/>
              <a:t>하이아크</a:t>
            </a:r>
            <a:br>
              <a:rPr lang="en-US" altLang="ko-KR" sz="2800" dirty="0"/>
            </a:br>
            <a:r>
              <a:rPr lang="ko-KR" altLang="en-US" sz="2800" dirty="0"/>
              <a:t>멋있어요</a:t>
            </a:r>
            <a:r>
              <a:rPr lang="en-US" altLang="ko-KR" sz="2800" b="1" dirty="0">
                <a:solidFill>
                  <a:srgbClr val="92D050"/>
                </a:solidFill>
              </a:rPr>
              <a:t>”””	</a:t>
            </a:r>
            <a:r>
              <a:rPr lang="en-US" altLang="ko-KR" sz="2800" dirty="0"/>
              <a:t>			</a:t>
            </a:r>
            <a:r>
              <a:rPr lang="ko-KR" altLang="en-US" sz="2800" dirty="0"/>
              <a:t>멋있어요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2487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76AB5-1CED-10A4-5AF8-87FE88E0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0130-2677-E563-C7EF-AA817D0B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AC852-8BBD-C410-EC0E-D2D0F374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두 문자열을 더할 수 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800" dirty="0"/>
              <a:t>ex) 	print(“</a:t>
            </a:r>
            <a:r>
              <a:rPr lang="ko-KR" altLang="en-US" sz="2800" dirty="0"/>
              <a:t>안녕</a:t>
            </a:r>
            <a:r>
              <a:rPr lang="en-US" altLang="ko-KR" sz="2800" dirty="0"/>
              <a:t>~” </a:t>
            </a:r>
            <a:r>
              <a:rPr lang="en-US" altLang="ko-KR" sz="3200" b="1" dirty="0">
                <a:solidFill>
                  <a:srgbClr val="92D050"/>
                </a:solidFill>
              </a:rPr>
              <a:t>+</a:t>
            </a:r>
            <a:r>
              <a:rPr lang="en-US" altLang="ko-KR" sz="2800" dirty="0"/>
              <a:t> “</a:t>
            </a:r>
            <a:r>
              <a:rPr lang="ko-KR" altLang="en-US" sz="2800" dirty="0"/>
              <a:t>세상아</a:t>
            </a:r>
            <a:r>
              <a:rPr lang="en-US" altLang="ko-KR" sz="2800" dirty="0"/>
              <a:t>”)	</a:t>
            </a:r>
            <a:r>
              <a:rPr lang="ko-KR" altLang="en-US" sz="2800" b="1" dirty="0"/>
              <a:t>→</a:t>
            </a:r>
            <a:r>
              <a:rPr lang="en-US" altLang="ko-KR" sz="2800" dirty="0"/>
              <a:t> 	</a:t>
            </a:r>
            <a:r>
              <a:rPr lang="ko-KR" altLang="en-US" sz="2800" b="1" dirty="0">
                <a:solidFill>
                  <a:srgbClr val="92D050"/>
                </a:solidFill>
              </a:rPr>
              <a:t>안녕</a:t>
            </a:r>
            <a:r>
              <a:rPr lang="en-US" altLang="ko-KR" sz="2800" b="1" dirty="0">
                <a:solidFill>
                  <a:srgbClr val="92D050"/>
                </a:solidFill>
              </a:rPr>
              <a:t>~</a:t>
            </a:r>
            <a:r>
              <a:rPr lang="ko-KR" altLang="en-US" sz="2800" b="1" dirty="0">
                <a:solidFill>
                  <a:srgbClr val="92D050"/>
                </a:solidFill>
              </a:rPr>
              <a:t>세상아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0263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1746D-1D51-1F73-1DCC-2A429B27A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7AFCA-3993-ADF9-91F5-B03655F7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9EBF0-BD74-F54E-8BAA-3F07745F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문자열에 </a:t>
            </a:r>
            <a:r>
              <a:rPr lang="ko-KR" altLang="en-US" sz="3200" b="1" dirty="0">
                <a:solidFill>
                  <a:srgbClr val="92D050"/>
                </a:solidFill>
              </a:rPr>
              <a:t>숫자</a:t>
            </a:r>
            <a:r>
              <a:rPr lang="ko-KR" altLang="en-US" sz="3200" dirty="0"/>
              <a:t>를 곱할 수 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800" dirty="0"/>
              <a:t>ex)	“</a:t>
            </a:r>
            <a:r>
              <a:rPr lang="ko-KR" altLang="en-US" sz="2800" dirty="0"/>
              <a:t>안녕</a:t>
            </a:r>
            <a:r>
              <a:rPr lang="en-US" altLang="ko-KR" sz="2800" dirty="0"/>
              <a:t>” </a:t>
            </a:r>
            <a:r>
              <a:rPr lang="en-US" altLang="ko-KR" sz="2800" b="1" dirty="0">
                <a:solidFill>
                  <a:srgbClr val="92D050"/>
                </a:solidFill>
              </a:rPr>
              <a:t>*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3</a:t>
            </a:r>
            <a:r>
              <a:rPr lang="en-US" altLang="ko-KR" sz="2800" dirty="0"/>
              <a:t>		</a:t>
            </a:r>
            <a:r>
              <a:rPr lang="ko-KR" altLang="en-US" sz="2800" b="1" dirty="0"/>
              <a:t>→</a:t>
            </a:r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92D050"/>
                </a:solidFill>
              </a:rPr>
              <a:t>“</a:t>
            </a:r>
            <a:r>
              <a:rPr lang="ko-KR" altLang="en-US" sz="2800" b="1" dirty="0" err="1">
                <a:solidFill>
                  <a:srgbClr val="92D050"/>
                </a:solidFill>
              </a:rPr>
              <a:t>안녕안녕안녕</a:t>
            </a:r>
            <a:r>
              <a:rPr lang="en-US" altLang="ko-KR" sz="2800" b="1" dirty="0">
                <a:solidFill>
                  <a:srgbClr val="92D050"/>
                </a:solidFill>
              </a:rPr>
              <a:t>”</a:t>
            </a:r>
            <a:br>
              <a:rPr lang="en-US" altLang="ko-KR" sz="2800" b="1" dirty="0">
                <a:solidFill>
                  <a:srgbClr val="92D050"/>
                </a:solidFill>
              </a:rPr>
            </a:br>
            <a:br>
              <a:rPr lang="en-US" altLang="ko-KR" sz="2400" b="1" dirty="0">
                <a:solidFill>
                  <a:srgbClr val="92D050"/>
                </a:solidFill>
              </a:rPr>
            </a:br>
            <a:r>
              <a:rPr lang="en-US" altLang="ko-KR" sz="2400" dirty="0" err="1"/>
              <a:t>cf</a:t>
            </a:r>
            <a:r>
              <a:rPr lang="en-US" altLang="ko-KR" sz="2400" dirty="0"/>
              <a:t>)</a:t>
            </a:r>
            <a:r>
              <a:rPr lang="ko-KR" altLang="en-US" sz="2400" dirty="0"/>
              <a:t> 지난주 </a:t>
            </a:r>
            <a:r>
              <a:rPr lang="ko-KR" altLang="en-US" sz="2400" b="1" dirty="0"/>
              <a:t>별 찍기 </a:t>
            </a:r>
            <a:r>
              <a:rPr lang="en-US" altLang="ko-KR" sz="2400" b="1" dirty="0"/>
              <a:t>– 1 </a:t>
            </a:r>
            <a:r>
              <a:rPr lang="ko-KR" altLang="en-US" sz="2400" dirty="0"/>
              <a:t>문제도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하나로 풀 수 있다</a:t>
            </a:r>
            <a:r>
              <a:rPr lang="en-US" altLang="ko-KR" sz="2400" dirty="0"/>
              <a:t>.</a:t>
            </a:r>
            <a:endParaRPr lang="en-US" altLang="ko-KR" sz="2800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DC645-8606-54FC-F6DD-7FCEC2F0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94" y="5300214"/>
            <a:ext cx="312463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4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1729-5953-B8ED-FAF0-A4C1A806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D14DC-42E1-69DE-6A3C-AB610C5F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165D4-57FB-44DE-E32A-23E2719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덧셈과 곱셈을 섞어서 사용할 수 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800" dirty="0"/>
              <a:t>ex)	“</a:t>
            </a:r>
            <a:r>
              <a:rPr lang="ko-KR" altLang="en-US" sz="2800" dirty="0"/>
              <a:t>안녕</a:t>
            </a:r>
            <a:r>
              <a:rPr lang="en-US" altLang="ko-KR" sz="2800" dirty="0"/>
              <a:t>” </a:t>
            </a:r>
            <a:r>
              <a:rPr lang="en-US" altLang="ko-KR" sz="2800" b="1" dirty="0">
                <a:solidFill>
                  <a:srgbClr val="92D050"/>
                </a:solidFill>
              </a:rPr>
              <a:t>*</a:t>
            </a:r>
            <a:r>
              <a:rPr lang="en-US" altLang="ko-KR" sz="2800" dirty="0"/>
              <a:t> 2 </a:t>
            </a:r>
            <a:r>
              <a:rPr lang="en-US" altLang="ko-KR" sz="2800" b="1" dirty="0">
                <a:solidFill>
                  <a:srgbClr val="92D050"/>
                </a:solidFill>
              </a:rPr>
              <a:t>+</a:t>
            </a:r>
            <a:r>
              <a:rPr lang="en-US" altLang="ko-KR" sz="2800" dirty="0"/>
              <a:t> “ </a:t>
            </a:r>
            <a:r>
              <a:rPr lang="ko-KR" altLang="en-US" sz="2800" dirty="0"/>
              <a:t>세상아</a:t>
            </a:r>
            <a:r>
              <a:rPr lang="en-US" altLang="ko-KR" sz="2800" dirty="0"/>
              <a:t>”	</a:t>
            </a:r>
            <a:r>
              <a:rPr lang="ko-KR" altLang="en-US" sz="2800" b="1" dirty="0"/>
              <a:t>→ </a:t>
            </a:r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92D050"/>
                </a:solidFill>
              </a:rPr>
              <a:t>“</a:t>
            </a:r>
            <a:r>
              <a:rPr lang="ko-KR" altLang="en-US" sz="2800" b="1" dirty="0" err="1">
                <a:solidFill>
                  <a:srgbClr val="92D050"/>
                </a:solidFill>
              </a:rPr>
              <a:t>안녕안녕</a:t>
            </a:r>
            <a:r>
              <a:rPr lang="ko-KR" altLang="en-US" sz="2800" b="1" dirty="0">
                <a:solidFill>
                  <a:srgbClr val="92D050"/>
                </a:solidFill>
              </a:rPr>
              <a:t> 세상아</a:t>
            </a:r>
            <a:r>
              <a:rPr lang="en-US" altLang="ko-KR" sz="2800" b="1" dirty="0">
                <a:solidFill>
                  <a:srgbClr val="92D050"/>
                </a:solidFill>
              </a:rPr>
              <a:t>”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7A04-14F9-AFF6-72A9-91D4E505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DFA73-47F3-C2EF-08C8-4A1E1696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값을 문자열로 나타내기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D0043-5591-0311-D440-340501CE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자료형 변환 </a:t>
            </a:r>
            <a:r>
              <a:rPr lang="en-US" altLang="ko-KR" sz="3200" dirty="0"/>
              <a:t>+ </a:t>
            </a:r>
            <a:r>
              <a:rPr lang="ko-KR" altLang="en-US" sz="3200" dirty="0"/>
              <a:t>문자열 덧셈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545BB-B5CB-E8C1-ED07-20649320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64" y="3120474"/>
            <a:ext cx="4410691" cy="119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0E89AE-E0F9-7E11-7A6D-85174E5C2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1"/>
          <a:stretch/>
        </p:blipFill>
        <p:spPr>
          <a:xfrm>
            <a:off x="1920364" y="3463422"/>
            <a:ext cx="441069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BBA0-D466-548C-5BCD-9183C9867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751A5-78D6-41C1-F0B2-5DBB99AF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값을 문자열로 나타내기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3C88C-0E38-398E-2E1B-74197237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f-string</a:t>
            </a:r>
            <a:r>
              <a:rPr lang="ko-KR" altLang="en-US" sz="3200" dirty="0"/>
              <a:t>을 이용하기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f“</a:t>
            </a:r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”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형태로 작성한다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변수를 쓸 때는 </a:t>
            </a:r>
            <a:r>
              <a:rPr lang="en-US" altLang="ko-KR" sz="3200" b="1" dirty="0">
                <a:solidFill>
                  <a:srgbClr val="92D050"/>
                </a:solidFill>
              </a:rPr>
              <a:t>{ }</a:t>
            </a:r>
            <a:r>
              <a:rPr lang="en-US" altLang="ko-KR" sz="3200" dirty="0"/>
              <a:t> </a:t>
            </a:r>
            <a:r>
              <a:rPr lang="ko-KR" altLang="en-US" sz="3200" dirty="0"/>
              <a:t>중괄호 안에 변수명을 쓴다</a:t>
            </a:r>
            <a:r>
              <a:rPr lang="en-US" altLang="ko-KR" sz="3200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9F0EE7-1137-7C31-1912-60B8E15BAC75}"/>
              </a:ext>
            </a:extLst>
          </p:cNvPr>
          <p:cNvGrpSpPr/>
          <p:nvPr/>
        </p:nvGrpSpPr>
        <p:grpSpPr>
          <a:xfrm>
            <a:off x="1873845" y="4223934"/>
            <a:ext cx="3820059" cy="1190791"/>
            <a:chOff x="1873845" y="3375275"/>
            <a:chExt cx="3820059" cy="11907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7D39AE0-8C78-C117-A742-0A48FD012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391"/>
            <a:stretch/>
          </p:blipFill>
          <p:spPr>
            <a:xfrm>
              <a:off x="1873846" y="3375275"/>
              <a:ext cx="3820058" cy="119079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BD8159-7EA6-0D74-A874-BDF31CE4E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845" y="3680117"/>
              <a:ext cx="3820058" cy="88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99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9096-3906-458B-3926-BF2AF5B5D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9FEE-C8A6-1DCC-0011-A33178BF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길이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3A9B7-9F24-8BE7-5516-274328E3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문자열의 길이 </a:t>
            </a:r>
            <a:r>
              <a:rPr lang="en-US" altLang="ko-KR" sz="3200" dirty="0"/>
              <a:t>= </a:t>
            </a:r>
            <a:r>
              <a:rPr lang="ko-KR" altLang="en-US" sz="3200" b="1" dirty="0">
                <a:solidFill>
                  <a:srgbClr val="92D050"/>
                </a:solidFill>
              </a:rPr>
              <a:t>문자열을 구성하는 문자의 개수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800" dirty="0"/>
              <a:t>ex)	“</a:t>
            </a:r>
            <a:r>
              <a:rPr lang="ko-KR" altLang="en-US" sz="2800" dirty="0"/>
              <a:t>안녕</a:t>
            </a:r>
            <a:r>
              <a:rPr lang="en-US" altLang="ko-KR" sz="2800" dirty="0"/>
              <a:t>” 	</a:t>
            </a:r>
            <a:r>
              <a:rPr lang="ko-KR" altLang="en-US" sz="2800" b="1" dirty="0"/>
              <a:t>→ </a:t>
            </a:r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92D050"/>
                </a:solidFill>
              </a:rPr>
              <a:t>2</a:t>
            </a:r>
            <a:br>
              <a:rPr lang="en-US" altLang="ko-KR" sz="2800" b="1" dirty="0">
                <a:solidFill>
                  <a:srgbClr val="92D050"/>
                </a:solidFill>
              </a:rPr>
            </a:br>
            <a:r>
              <a:rPr lang="en-US" altLang="ko-KR" sz="2800" b="1" dirty="0">
                <a:solidFill>
                  <a:srgbClr val="92D050"/>
                </a:solidFill>
              </a:rPr>
              <a:t>	</a:t>
            </a:r>
            <a:r>
              <a:rPr lang="en-US" altLang="ko-KR" sz="2800" dirty="0"/>
              <a:t>“hello” 	</a:t>
            </a:r>
            <a:r>
              <a:rPr lang="ko-KR" altLang="en-US" sz="2800" b="1" dirty="0"/>
              <a:t>→ </a:t>
            </a:r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92D050"/>
                </a:solidFill>
              </a:rPr>
              <a:t>5</a:t>
            </a:r>
            <a:br>
              <a:rPr lang="en-US" altLang="ko-KR" sz="2800" b="1" dirty="0">
                <a:solidFill>
                  <a:srgbClr val="92D050"/>
                </a:solidFill>
              </a:rPr>
            </a:br>
            <a:r>
              <a:rPr lang="en-US" altLang="ko-KR" sz="2800" b="1" dirty="0">
                <a:solidFill>
                  <a:srgbClr val="92D050"/>
                </a:solidFill>
              </a:rPr>
              <a:t>	</a:t>
            </a:r>
            <a:r>
              <a:rPr lang="en-US" altLang="ko-KR" sz="2800" dirty="0"/>
              <a:t>“</a:t>
            </a:r>
            <a:r>
              <a:rPr lang="ko-KR" altLang="en-US" sz="2800" dirty="0"/>
              <a:t>안 </a:t>
            </a:r>
            <a:r>
              <a:rPr lang="ko-KR" altLang="en-US" sz="2800" dirty="0" err="1"/>
              <a:t>녕</a:t>
            </a:r>
            <a:r>
              <a:rPr lang="en-US" altLang="ko-KR" sz="2800" dirty="0"/>
              <a:t>” 	</a:t>
            </a:r>
            <a:r>
              <a:rPr lang="ko-KR" altLang="en-US" sz="2800" b="1" dirty="0"/>
              <a:t>→ </a:t>
            </a:r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92D050"/>
                </a:solidFill>
              </a:rPr>
              <a:t>3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en-US" altLang="ko-KR" sz="2800" b="1" dirty="0">
                <a:solidFill>
                  <a:srgbClr val="92D050"/>
                </a:solidFill>
              </a:rPr>
              <a:t>	</a:t>
            </a:r>
            <a:r>
              <a:rPr lang="en-US" altLang="ko-KR" sz="2800" dirty="0"/>
              <a:t>“</a:t>
            </a:r>
            <a:r>
              <a:rPr lang="ko-KR" altLang="en-US" sz="2800" dirty="0"/>
              <a:t>안 </a:t>
            </a:r>
            <a:r>
              <a:rPr lang="ko-KR" altLang="en-US" sz="2800" dirty="0" err="1"/>
              <a:t>녕</a:t>
            </a:r>
            <a:r>
              <a:rPr lang="en-US" altLang="ko-KR" sz="2800" b="1" dirty="0">
                <a:solidFill>
                  <a:srgbClr val="92D050"/>
                </a:solidFill>
              </a:rPr>
              <a:t>\n</a:t>
            </a:r>
            <a:r>
              <a:rPr lang="en-US" altLang="ko-KR" sz="2800" dirty="0"/>
              <a:t>” 	</a:t>
            </a:r>
            <a:r>
              <a:rPr lang="ko-KR" altLang="en-US" sz="2800" b="1" dirty="0"/>
              <a:t>→ </a:t>
            </a:r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92D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3460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2EFB8-5BF4-A8A3-BBFE-0626EB97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20BB1-8F27-29BD-8B02-B6DD68D4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속 문자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3EC83-4994-F073-68EA-BA148F27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6149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문자 위치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endParaRPr lang="en-US" altLang="ko-KR" dirty="0"/>
          </a:p>
          <a:p>
            <a:r>
              <a:rPr lang="ko-KR" altLang="en-US" sz="2800" dirty="0"/>
              <a:t>문자 위치는 </a:t>
            </a:r>
            <a:r>
              <a:rPr lang="ko-KR" altLang="en-US" sz="2800" b="1" dirty="0">
                <a:solidFill>
                  <a:srgbClr val="92D050"/>
                </a:solidFill>
              </a:rPr>
              <a:t>문자열 길이 </a:t>
            </a:r>
            <a:r>
              <a:rPr lang="ko-KR" altLang="en-US" sz="2800" b="1" u="sng" dirty="0">
                <a:solidFill>
                  <a:srgbClr val="92D050"/>
                </a:solidFill>
              </a:rPr>
              <a:t>미만</a:t>
            </a:r>
            <a:r>
              <a:rPr lang="ko-KR" altLang="en-US" sz="2800" b="1" dirty="0">
                <a:solidFill>
                  <a:srgbClr val="92D050"/>
                </a:solidFill>
              </a:rPr>
              <a:t>의 정수</a:t>
            </a:r>
            <a:r>
              <a:rPr lang="ko-KR" altLang="en-US" sz="2800" dirty="0"/>
              <a:t>가 들어간다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첫 번째 문자의 위치는 </a:t>
            </a:r>
            <a:r>
              <a:rPr lang="en-US" altLang="ko-KR" sz="2800" b="1" dirty="0">
                <a:solidFill>
                  <a:srgbClr val="92D050"/>
                </a:solidFill>
              </a:rPr>
              <a:t>0 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ex)	s = “hello”</a:t>
            </a:r>
            <a:br>
              <a:rPr lang="en-US" altLang="ko-KR" sz="2800" dirty="0"/>
            </a:br>
            <a:r>
              <a:rPr lang="en-US" altLang="ko-KR" sz="2800" dirty="0"/>
              <a:t>	s[0]		</a:t>
            </a:r>
            <a:r>
              <a:rPr lang="ko-KR" altLang="en-US" sz="2800" b="1" dirty="0"/>
              <a:t>→</a:t>
            </a:r>
            <a:r>
              <a:rPr lang="en-US" altLang="ko-KR" sz="2800" b="1" dirty="0"/>
              <a:t>	h</a:t>
            </a:r>
            <a:r>
              <a:rPr lang="en-US" altLang="ko-KR" sz="2800" dirty="0"/>
              <a:t>	s[2]		</a:t>
            </a:r>
            <a:r>
              <a:rPr lang="ko-KR" altLang="en-US" sz="2800" b="1" dirty="0"/>
              <a:t>→</a:t>
            </a:r>
            <a:r>
              <a:rPr lang="en-US" altLang="ko-KR" sz="2800" b="1" dirty="0"/>
              <a:t>	l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en-US" altLang="ko-KR" sz="2800" dirty="0"/>
              <a:t>s[4]		</a:t>
            </a:r>
            <a:r>
              <a:rPr lang="ko-KR" altLang="en-US" sz="2800" b="1" dirty="0"/>
              <a:t>→</a:t>
            </a:r>
            <a:r>
              <a:rPr lang="en-US" altLang="ko-KR" sz="2800" b="1" dirty="0"/>
              <a:t>	o</a:t>
            </a:r>
          </a:p>
        </p:txBody>
      </p:sp>
    </p:spTree>
    <p:extLst>
      <p:ext uri="{BB962C8B-B14F-4D97-AF65-F5344CB8AC3E}">
        <p14:creationId xmlns:p14="http://schemas.microsoft.com/office/powerpoint/2010/main" val="120794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5F2E-CB6D-883C-1643-3D14ED20A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B9114-40F5-D944-CC75-E2AD839D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속 문자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DFD59-F509-8271-2263-0254F786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6149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문자 위치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  <a:p>
            <a:r>
              <a:rPr lang="ko-KR" altLang="en-US" sz="2800" dirty="0"/>
              <a:t>문자 위치는 </a:t>
            </a:r>
            <a:r>
              <a:rPr lang="ko-KR" altLang="en-US" sz="2800" b="1" dirty="0">
                <a:solidFill>
                  <a:srgbClr val="92D050"/>
                </a:solidFill>
              </a:rPr>
              <a:t>음수</a:t>
            </a:r>
            <a:r>
              <a:rPr lang="ko-KR" altLang="en-US" sz="2800" dirty="0"/>
              <a:t>가 들어갈 수도 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음수가 들어가면</a:t>
            </a:r>
            <a:r>
              <a:rPr lang="en-US" altLang="ko-KR" sz="2800" dirty="0"/>
              <a:t>, </a:t>
            </a:r>
            <a:r>
              <a:rPr lang="ko-KR" altLang="en-US" sz="2800" dirty="0"/>
              <a:t>문자열의 맨 뒤에서부터 센다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ex)	s = “hello”</a:t>
            </a:r>
            <a:br>
              <a:rPr lang="en-US" altLang="ko-KR" sz="2800" dirty="0"/>
            </a:br>
            <a:r>
              <a:rPr lang="en-US" altLang="ko-KR" sz="2800" dirty="0"/>
              <a:t>	s[-1]		</a:t>
            </a:r>
            <a:r>
              <a:rPr lang="ko-KR" altLang="en-US" sz="2800" b="1" dirty="0"/>
              <a:t>→</a:t>
            </a:r>
            <a:r>
              <a:rPr lang="en-US" altLang="ko-KR" sz="2800" b="1" dirty="0"/>
              <a:t>	o</a:t>
            </a:r>
            <a:r>
              <a:rPr lang="en-US" altLang="ko-KR" sz="2800" dirty="0"/>
              <a:t>	s[-2]		</a:t>
            </a:r>
            <a:r>
              <a:rPr lang="ko-KR" altLang="en-US" sz="2800" b="1" dirty="0"/>
              <a:t>→</a:t>
            </a:r>
            <a:r>
              <a:rPr lang="en-US" altLang="ko-KR" sz="2800" b="1" dirty="0"/>
              <a:t>	l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en-US" altLang="ko-KR" sz="2800" dirty="0"/>
              <a:t>s[-5]		</a:t>
            </a:r>
            <a:r>
              <a:rPr lang="ko-KR" altLang="en-US" sz="2800" b="1" dirty="0"/>
              <a:t>→</a:t>
            </a:r>
            <a:r>
              <a:rPr lang="en-US" altLang="ko-KR" sz="2800" b="1" dirty="0"/>
              <a:t>	h</a:t>
            </a:r>
            <a:endParaRPr lang="en-US" altLang="ko-KR" sz="2800" dirty="0"/>
          </a:p>
          <a:p>
            <a:endParaRPr lang="en-US" altLang="ko-KR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8954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85A9-505E-2D12-6B90-5F4C11EF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146F-EE08-47EA-24AC-DF296AB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 -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009F-FCBE-623C-D5CE-6C19BE74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조건문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if</a:t>
            </a:r>
            <a:r>
              <a:rPr lang="ko-KR" altLang="en-US" sz="3200" b="1" dirty="0">
                <a:solidFill>
                  <a:srgbClr val="92D050"/>
                </a:solidFill>
              </a:rPr>
              <a:t> 조건식</a:t>
            </a:r>
            <a:r>
              <a:rPr lang="en-US" altLang="ko-KR" sz="2400" b="1" dirty="0">
                <a:solidFill>
                  <a:srgbClr val="92D050"/>
                </a:solidFill>
              </a:rPr>
              <a:t>(=bool</a:t>
            </a:r>
            <a:r>
              <a:rPr lang="ko-KR" altLang="en-US" sz="2400" b="1" dirty="0">
                <a:solidFill>
                  <a:srgbClr val="92D050"/>
                </a:solidFill>
              </a:rPr>
              <a:t>형 데이터</a:t>
            </a:r>
            <a:r>
              <a:rPr lang="en-US" altLang="ko-KR" sz="2400" b="1" dirty="0">
                <a:solidFill>
                  <a:srgbClr val="92D050"/>
                </a:solidFill>
              </a:rPr>
              <a:t>)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en-US" altLang="ko-KR" sz="3200" b="1" dirty="0">
                <a:solidFill>
                  <a:srgbClr val="92D050"/>
                </a:solidFill>
              </a:rPr>
              <a:t>    </a:t>
            </a:r>
            <a:r>
              <a:rPr lang="ko-KR" altLang="en-US" sz="3200" b="1" dirty="0">
                <a:solidFill>
                  <a:srgbClr val="92D050"/>
                </a:solidFill>
              </a:rPr>
              <a:t>반복할 코드 </a:t>
            </a:r>
            <a:r>
              <a:rPr lang="en-US" altLang="ko-KR" sz="2400" b="1" dirty="0">
                <a:solidFill>
                  <a:srgbClr val="92D050"/>
                </a:solidFill>
              </a:rPr>
              <a:t>(</a:t>
            </a:r>
            <a:r>
              <a:rPr lang="ko-KR" altLang="en-US" sz="2400" b="1" dirty="0">
                <a:solidFill>
                  <a:srgbClr val="92D050"/>
                </a:solidFill>
              </a:rPr>
              <a:t>들여쓰기 유지 필수</a:t>
            </a:r>
            <a:r>
              <a:rPr lang="en-US" altLang="ko-KR" sz="2400" b="1" dirty="0">
                <a:solidFill>
                  <a:srgbClr val="92D050"/>
                </a:solidFill>
              </a:rPr>
              <a:t>!)</a:t>
            </a:r>
            <a:endParaRPr lang="en-US" altLang="ko-KR" sz="2400" dirty="0"/>
          </a:p>
          <a:p>
            <a:endParaRPr lang="en-US" altLang="ko-KR" sz="3200" dirty="0"/>
          </a:p>
          <a:p>
            <a:r>
              <a:rPr lang="en-US" altLang="ko-KR" sz="3200" dirty="0"/>
              <a:t>bool</a:t>
            </a:r>
            <a:r>
              <a:rPr lang="ko-KR" altLang="en-US" sz="3200" dirty="0"/>
              <a:t>형 데이터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en-US" altLang="ko-KR" sz="3200" b="1" dirty="0">
                <a:solidFill>
                  <a:srgbClr val="92D050"/>
                </a:solidFill>
              </a:rPr>
              <a:t>True,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False  </a:t>
            </a:r>
            <a:r>
              <a:rPr lang="en-US" altLang="ko-KR" sz="3200" b="1" dirty="0"/>
              <a:t>/</a:t>
            </a:r>
            <a:r>
              <a:rPr lang="en-US" altLang="ko-KR" sz="3200" b="1" dirty="0">
                <a:solidFill>
                  <a:srgbClr val="92D050"/>
                </a:solidFill>
              </a:rPr>
              <a:t>  ==,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!=,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&lt;, …</a:t>
            </a:r>
            <a:r>
              <a:rPr lang="ko-KR" altLang="en-US" sz="3200" b="1" dirty="0">
                <a:solidFill>
                  <a:srgbClr val="92D050"/>
                </a:solidFill>
              </a:rPr>
              <a:t>   </a:t>
            </a:r>
            <a:r>
              <a:rPr lang="en-US" altLang="ko-KR" sz="3200" b="1" dirty="0"/>
              <a:t>/</a:t>
            </a:r>
            <a:r>
              <a:rPr lang="en-US" altLang="ko-KR" sz="3200" b="1" dirty="0">
                <a:solidFill>
                  <a:srgbClr val="92D050"/>
                </a:solidFill>
              </a:rPr>
              <a:t>   </a:t>
            </a:r>
            <a:r>
              <a:rPr lang="ko-KR" altLang="en-US" sz="3200" b="1" dirty="0">
                <a:solidFill>
                  <a:srgbClr val="92D050"/>
                </a:solidFill>
              </a:rPr>
              <a:t>포함 확인 </a:t>
            </a:r>
            <a:r>
              <a:rPr lang="en-US" altLang="ko-KR" sz="3200" b="1" dirty="0">
                <a:solidFill>
                  <a:srgbClr val="92D050"/>
                </a:solidFill>
              </a:rPr>
              <a:t>in, not in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6015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AA7F-BD06-9299-E652-75EA2C89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B6DF-388E-4049-B91D-D8D85703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속 문자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A01D7-41BE-2F85-A2B6-CDAECC33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6149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문자 위치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  <a:p>
            <a:r>
              <a:rPr lang="en-US" altLang="ko-KR" sz="2800" dirty="0"/>
              <a:t>‘</a:t>
            </a:r>
            <a:r>
              <a:rPr lang="ko-KR" altLang="en-US" sz="2800" dirty="0"/>
              <a:t>문자 위치</a:t>
            </a:r>
            <a:r>
              <a:rPr lang="en-US" altLang="ko-KR" sz="2800" dirty="0"/>
              <a:t>’</a:t>
            </a:r>
            <a:r>
              <a:rPr lang="ko-KR" altLang="en-US" sz="2800" dirty="0"/>
              <a:t>를 가리켜 보통 </a:t>
            </a:r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ko-KR" altLang="en-US" sz="2800" b="1" dirty="0">
                <a:solidFill>
                  <a:srgbClr val="92D050"/>
                </a:solidFill>
              </a:rPr>
              <a:t>인덱스</a:t>
            </a:r>
            <a:r>
              <a:rPr lang="en-US" altLang="ko-KR" sz="2800" b="1" dirty="0">
                <a:solidFill>
                  <a:srgbClr val="92D050"/>
                </a:solidFill>
              </a:rPr>
              <a:t>’ </a:t>
            </a:r>
            <a:r>
              <a:rPr lang="ko-KR" altLang="en-US" sz="2800" dirty="0"/>
              <a:t>라고 부른다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ex)	 “hello” </a:t>
            </a:r>
            <a:r>
              <a:rPr lang="ko-KR" altLang="en-US" sz="2800" dirty="0"/>
              <a:t>의 인덱스 </a:t>
            </a:r>
            <a:r>
              <a:rPr lang="en-US" altLang="ko-KR" sz="2800" dirty="0"/>
              <a:t>0</a:t>
            </a:r>
            <a:r>
              <a:rPr lang="ko-KR" altLang="en-US" sz="2800" dirty="0"/>
              <a:t>의 값 → </a:t>
            </a:r>
            <a:r>
              <a:rPr lang="en-US" altLang="ko-KR" sz="2800" dirty="0"/>
              <a:t>“h”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endParaRPr lang="en-US" altLang="ko-KR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7660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BE5E-8D67-746E-6E68-C5BDAD8D0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1911-27CA-D02E-E8DE-D2E7010E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속 문자 읽기 </a:t>
            </a:r>
            <a:r>
              <a:rPr lang="en-US" altLang="ko-KR" dirty="0"/>
              <a:t>- </a:t>
            </a:r>
            <a:r>
              <a:rPr lang="ko-KR" altLang="en-US" dirty="0"/>
              <a:t>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127A-B50F-A641-6F8C-9724A889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5288951" cy="174018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문자 위치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714FE-2515-0CDE-5393-79B47AD16877}"/>
              </a:ext>
            </a:extLst>
          </p:cNvPr>
          <p:cNvSpPr txBox="1"/>
          <p:nvPr/>
        </p:nvSpPr>
        <p:spPr>
          <a:xfrm>
            <a:off x="9496569" y="4421436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trike="sngStrike" dirty="0">
                <a:solidFill>
                  <a:srgbClr val="FFC000"/>
                </a:solidFill>
              </a:rPr>
              <a:t> 5 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C6232-2866-E5A7-3D45-306ADF851DB2}"/>
              </a:ext>
            </a:extLst>
          </p:cNvPr>
          <p:cNvSpPr txBox="1"/>
          <p:nvPr/>
        </p:nvSpPr>
        <p:spPr>
          <a:xfrm>
            <a:off x="1654761" y="5285255"/>
            <a:ext cx="1337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trike="sngStrike" dirty="0">
                <a:solidFill>
                  <a:srgbClr val="FFC000"/>
                </a:solidFill>
              </a:rPr>
              <a:t>-6 </a:t>
            </a:r>
            <a:r>
              <a:rPr lang="en-US" altLang="ko-KR" sz="6000" b="1" dirty="0">
                <a:solidFill>
                  <a:srgbClr val="FFC000"/>
                </a:solidFill>
              </a:rPr>
              <a:t> 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93718C-8F7E-047D-7B05-68F1688941A6}"/>
              </a:ext>
            </a:extLst>
          </p:cNvPr>
          <p:cNvSpPr/>
          <p:nvPr/>
        </p:nvSpPr>
        <p:spPr>
          <a:xfrm>
            <a:off x="3125755" y="3121883"/>
            <a:ext cx="1212980" cy="1337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H</a:t>
            </a:r>
            <a:endParaRPr lang="ko-KR" altLang="en-US" sz="8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E00B6A-9CAE-1842-DB27-8E5090BAD54B}"/>
              </a:ext>
            </a:extLst>
          </p:cNvPr>
          <p:cNvSpPr/>
          <p:nvPr/>
        </p:nvSpPr>
        <p:spPr>
          <a:xfrm>
            <a:off x="3125755" y="4497359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0</a:t>
            </a:r>
            <a:endParaRPr lang="ko-KR" altLang="en-US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D6ACAA-6E77-407A-C5BD-E436F88B923B}"/>
              </a:ext>
            </a:extLst>
          </p:cNvPr>
          <p:cNvSpPr/>
          <p:nvPr/>
        </p:nvSpPr>
        <p:spPr>
          <a:xfrm>
            <a:off x="3125755" y="5361178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-5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E9162A-7227-7A16-2649-856B141FC44E}"/>
              </a:ext>
            </a:extLst>
          </p:cNvPr>
          <p:cNvSpPr/>
          <p:nvPr/>
        </p:nvSpPr>
        <p:spPr>
          <a:xfrm>
            <a:off x="4338735" y="4497359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AE7460-4CBD-2ED1-02CD-2F2EAE285F19}"/>
              </a:ext>
            </a:extLst>
          </p:cNvPr>
          <p:cNvSpPr/>
          <p:nvPr/>
        </p:nvSpPr>
        <p:spPr>
          <a:xfrm>
            <a:off x="4338735" y="5361178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-4</a:t>
            </a:r>
            <a:endParaRPr lang="ko-KR" altLang="en-US" sz="5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F489BF-7E12-47AE-7F05-BCCFEE30ECE8}"/>
              </a:ext>
            </a:extLst>
          </p:cNvPr>
          <p:cNvSpPr/>
          <p:nvPr/>
        </p:nvSpPr>
        <p:spPr>
          <a:xfrm>
            <a:off x="4338735" y="3121883"/>
            <a:ext cx="1212980" cy="1337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E</a:t>
            </a:r>
            <a:endParaRPr lang="ko-KR" altLang="en-US" sz="8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138BF6-C4E6-8C22-65B8-CAD30BC2AFF6}"/>
              </a:ext>
            </a:extLst>
          </p:cNvPr>
          <p:cNvSpPr/>
          <p:nvPr/>
        </p:nvSpPr>
        <p:spPr>
          <a:xfrm>
            <a:off x="5551715" y="4497359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CD33C-916E-8A98-D6D7-A8C287CB5967}"/>
              </a:ext>
            </a:extLst>
          </p:cNvPr>
          <p:cNvSpPr/>
          <p:nvPr/>
        </p:nvSpPr>
        <p:spPr>
          <a:xfrm>
            <a:off x="5551715" y="5361178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-3</a:t>
            </a:r>
            <a:endParaRPr lang="ko-KR" altLang="en-US" sz="5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D9C262-C2CA-A9BD-EDF2-E710423574A0}"/>
              </a:ext>
            </a:extLst>
          </p:cNvPr>
          <p:cNvSpPr/>
          <p:nvPr/>
        </p:nvSpPr>
        <p:spPr>
          <a:xfrm>
            <a:off x="5551715" y="3121883"/>
            <a:ext cx="1212980" cy="1337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L</a:t>
            </a:r>
            <a:endParaRPr lang="ko-KR" altLang="en-US" sz="8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E42F41-2559-DA72-5E17-3D5C946253F4}"/>
              </a:ext>
            </a:extLst>
          </p:cNvPr>
          <p:cNvSpPr/>
          <p:nvPr/>
        </p:nvSpPr>
        <p:spPr>
          <a:xfrm>
            <a:off x="6783357" y="4497359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D2B111-91C5-6B94-036D-9007DDD7F216}"/>
              </a:ext>
            </a:extLst>
          </p:cNvPr>
          <p:cNvSpPr/>
          <p:nvPr/>
        </p:nvSpPr>
        <p:spPr>
          <a:xfrm>
            <a:off x="6783357" y="5361178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-2</a:t>
            </a:r>
            <a:endParaRPr lang="ko-KR" altLang="en-US" sz="5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00D33-9711-3743-35BB-ED333AFE6023}"/>
              </a:ext>
            </a:extLst>
          </p:cNvPr>
          <p:cNvSpPr/>
          <p:nvPr/>
        </p:nvSpPr>
        <p:spPr>
          <a:xfrm>
            <a:off x="6783357" y="3121883"/>
            <a:ext cx="1212980" cy="1337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L</a:t>
            </a:r>
            <a:endParaRPr lang="ko-KR" altLang="en-US" sz="8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7D37EF-19D1-34D8-BE8B-8CCCDC86985F}"/>
              </a:ext>
            </a:extLst>
          </p:cNvPr>
          <p:cNvSpPr/>
          <p:nvPr/>
        </p:nvSpPr>
        <p:spPr>
          <a:xfrm>
            <a:off x="7996337" y="4497359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4</a:t>
            </a:r>
            <a:endParaRPr lang="ko-KR" altLang="en-US" sz="5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4607F-D7C5-D93B-790C-4ED4368F66E5}"/>
              </a:ext>
            </a:extLst>
          </p:cNvPr>
          <p:cNvSpPr/>
          <p:nvPr/>
        </p:nvSpPr>
        <p:spPr>
          <a:xfrm>
            <a:off x="7996337" y="5361178"/>
            <a:ext cx="1212980" cy="8638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-1</a:t>
            </a:r>
            <a:endParaRPr lang="ko-KR" altLang="en-US" sz="5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65DB17-6B51-72FF-0461-8AD1ACDB93CA}"/>
              </a:ext>
            </a:extLst>
          </p:cNvPr>
          <p:cNvSpPr/>
          <p:nvPr/>
        </p:nvSpPr>
        <p:spPr>
          <a:xfrm>
            <a:off x="7996337" y="3121883"/>
            <a:ext cx="1212980" cy="1337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O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8601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BE5E-8D67-746E-6E68-C5BDAD8D0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1911-27CA-D02E-E8DE-D2E7010E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속 문자 읽기 </a:t>
            </a:r>
            <a:r>
              <a:rPr lang="en-US" altLang="ko-KR" dirty="0"/>
              <a:t>- </a:t>
            </a:r>
            <a:r>
              <a:rPr lang="ko-KR" altLang="en-US" dirty="0"/>
              <a:t>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127A-B50F-A641-6F8C-9724A889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5288951" cy="830997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문자 위치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93718C-8F7E-047D-7B05-68F1688941A6}"/>
              </a:ext>
            </a:extLst>
          </p:cNvPr>
          <p:cNvSpPr/>
          <p:nvPr/>
        </p:nvSpPr>
        <p:spPr>
          <a:xfrm>
            <a:off x="6815029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H</a:t>
            </a:r>
            <a:endParaRPr lang="ko-KR" altLang="en-US" sz="6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E00B6A-9CAE-1842-DB27-8E5090BAD54B}"/>
              </a:ext>
            </a:extLst>
          </p:cNvPr>
          <p:cNvSpPr/>
          <p:nvPr/>
        </p:nvSpPr>
        <p:spPr>
          <a:xfrm>
            <a:off x="6815029" y="4176765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0</a:t>
            </a:r>
            <a:endParaRPr lang="ko-KR" altLang="en-US" sz="4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D6ACAA-6E77-407A-C5BD-E436F88B923B}"/>
              </a:ext>
            </a:extLst>
          </p:cNvPr>
          <p:cNvSpPr/>
          <p:nvPr/>
        </p:nvSpPr>
        <p:spPr>
          <a:xfrm>
            <a:off x="1981772" y="4852220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-5</a:t>
            </a:r>
            <a:endParaRPr lang="ko-KR" altLang="en-US" sz="4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E9162A-7227-7A16-2649-856B141FC44E}"/>
              </a:ext>
            </a:extLst>
          </p:cNvPr>
          <p:cNvSpPr/>
          <p:nvPr/>
        </p:nvSpPr>
        <p:spPr>
          <a:xfrm>
            <a:off x="7774865" y="4176765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AE7460-4CBD-2ED1-02CD-2F2EAE285F19}"/>
              </a:ext>
            </a:extLst>
          </p:cNvPr>
          <p:cNvSpPr/>
          <p:nvPr/>
        </p:nvSpPr>
        <p:spPr>
          <a:xfrm>
            <a:off x="2952967" y="4852220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-4</a:t>
            </a:r>
            <a:endParaRPr lang="ko-KR" altLang="en-US" sz="4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F489BF-7E12-47AE-7F05-BCCFEE30ECE8}"/>
              </a:ext>
            </a:extLst>
          </p:cNvPr>
          <p:cNvSpPr/>
          <p:nvPr/>
        </p:nvSpPr>
        <p:spPr>
          <a:xfrm>
            <a:off x="7774865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E</a:t>
            </a:r>
            <a:endParaRPr lang="ko-KR" altLang="en-US" sz="6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138BF6-C4E6-8C22-65B8-CAD30BC2AFF6}"/>
              </a:ext>
            </a:extLst>
          </p:cNvPr>
          <p:cNvSpPr/>
          <p:nvPr/>
        </p:nvSpPr>
        <p:spPr>
          <a:xfrm>
            <a:off x="8734701" y="4176765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CD33C-916E-8A98-D6D7-A8C287CB5967}"/>
              </a:ext>
            </a:extLst>
          </p:cNvPr>
          <p:cNvSpPr/>
          <p:nvPr/>
        </p:nvSpPr>
        <p:spPr>
          <a:xfrm>
            <a:off x="3930692" y="4852220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-3</a:t>
            </a:r>
            <a:endParaRPr lang="ko-KR" altLang="en-US" sz="4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D9C262-C2CA-A9BD-EDF2-E710423574A0}"/>
              </a:ext>
            </a:extLst>
          </p:cNvPr>
          <p:cNvSpPr/>
          <p:nvPr/>
        </p:nvSpPr>
        <p:spPr>
          <a:xfrm>
            <a:off x="8734701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L</a:t>
            </a:r>
            <a:endParaRPr lang="ko-KR" altLang="en-US" sz="6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E42F41-2559-DA72-5E17-3D5C946253F4}"/>
              </a:ext>
            </a:extLst>
          </p:cNvPr>
          <p:cNvSpPr/>
          <p:nvPr/>
        </p:nvSpPr>
        <p:spPr>
          <a:xfrm>
            <a:off x="9705896" y="4176765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D2B111-91C5-6B94-036D-9007DDD7F216}"/>
              </a:ext>
            </a:extLst>
          </p:cNvPr>
          <p:cNvSpPr/>
          <p:nvPr/>
        </p:nvSpPr>
        <p:spPr>
          <a:xfrm>
            <a:off x="4912450" y="4852220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-2</a:t>
            </a:r>
            <a:endParaRPr lang="ko-KR" altLang="en-US" sz="4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00D33-9711-3743-35BB-ED333AFE6023}"/>
              </a:ext>
            </a:extLst>
          </p:cNvPr>
          <p:cNvSpPr/>
          <p:nvPr/>
        </p:nvSpPr>
        <p:spPr>
          <a:xfrm>
            <a:off x="9705896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L</a:t>
            </a:r>
            <a:endParaRPr lang="ko-KR" altLang="en-US" sz="6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7D37EF-19D1-34D8-BE8B-8CCCDC86985F}"/>
              </a:ext>
            </a:extLst>
          </p:cNvPr>
          <p:cNvSpPr/>
          <p:nvPr/>
        </p:nvSpPr>
        <p:spPr>
          <a:xfrm>
            <a:off x="10677091" y="4176765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4</a:t>
            </a:r>
            <a:endParaRPr lang="ko-KR" altLang="en-US" sz="4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4607F-D7C5-D93B-790C-4ED4368F66E5}"/>
              </a:ext>
            </a:extLst>
          </p:cNvPr>
          <p:cNvSpPr/>
          <p:nvPr/>
        </p:nvSpPr>
        <p:spPr>
          <a:xfrm>
            <a:off x="5855193" y="4852220"/>
            <a:ext cx="948478" cy="6754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-1</a:t>
            </a:r>
            <a:endParaRPr lang="ko-KR" altLang="en-US" sz="4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65DB17-6B51-72FF-0461-8AD1ACDB93CA}"/>
              </a:ext>
            </a:extLst>
          </p:cNvPr>
          <p:cNvSpPr/>
          <p:nvPr/>
        </p:nvSpPr>
        <p:spPr>
          <a:xfrm>
            <a:off x="10677091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O</a:t>
            </a:r>
            <a:endParaRPr lang="ko-KR" altLang="en-US" sz="6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AB98C-3D86-3307-2B80-1BC40EEDD024}"/>
              </a:ext>
            </a:extLst>
          </p:cNvPr>
          <p:cNvSpPr/>
          <p:nvPr/>
        </p:nvSpPr>
        <p:spPr>
          <a:xfrm>
            <a:off x="1993131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H</a:t>
            </a:r>
            <a:endParaRPr lang="ko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E5113-FF90-4C52-1AD2-2F99D2ADC64D}"/>
              </a:ext>
            </a:extLst>
          </p:cNvPr>
          <p:cNvSpPr/>
          <p:nvPr/>
        </p:nvSpPr>
        <p:spPr>
          <a:xfrm>
            <a:off x="2952967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E</a:t>
            </a:r>
            <a:endParaRPr lang="ko-KR" altLang="en-US" sz="6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1B89A2-0CBB-FFFD-EA83-667FC447C786}"/>
              </a:ext>
            </a:extLst>
          </p:cNvPr>
          <p:cNvSpPr/>
          <p:nvPr/>
        </p:nvSpPr>
        <p:spPr>
          <a:xfrm>
            <a:off x="3912803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L</a:t>
            </a:r>
            <a:endParaRPr lang="ko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41656-DFFC-324A-506D-3E807149FE2B}"/>
              </a:ext>
            </a:extLst>
          </p:cNvPr>
          <p:cNvSpPr/>
          <p:nvPr/>
        </p:nvSpPr>
        <p:spPr>
          <a:xfrm>
            <a:off x="4883998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L</a:t>
            </a:r>
            <a:endParaRPr lang="ko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55C28-F30D-5215-667E-52159DF7513B}"/>
              </a:ext>
            </a:extLst>
          </p:cNvPr>
          <p:cNvSpPr/>
          <p:nvPr/>
        </p:nvSpPr>
        <p:spPr>
          <a:xfrm>
            <a:off x="5855193" y="3121883"/>
            <a:ext cx="948478" cy="10455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O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955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1ECA-F3ED-E762-DA43-AAFEAC2BC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87CE6-1A51-3C84-186E-C6C45E29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40D90-AC6A-CFF8-D01E-00A51A25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54" y="2335173"/>
            <a:ext cx="1133633" cy="562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E6D128-5FD0-A996-B8C1-C201FE3D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87" y="2335174"/>
            <a:ext cx="2116619" cy="5650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F3F15B-2109-9571-DB63-78B212430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0"/>
          <a:stretch/>
        </p:blipFill>
        <p:spPr>
          <a:xfrm>
            <a:off x="1955254" y="3184898"/>
            <a:ext cx="5582429" cy="1124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FB1036-3677-9481-0AEE-1F9A1C263F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668"/>
          <a:stretch/>
        </p:blipFill>
        <p:spPr>
          <a:xfrm>
            <a:off x="1955255" y="4599655"/>
            <a:ext cx="2753906" cy="1486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1E3B72-E416-5DD2-2A70-41B08A3910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723"/>
          <a:stretch/>
        </p:blipFill>
        <p:spPr>
          <a:xfrm>
            <a:off x="4898454" y="4599655"/>
            <a:ext cx="263923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2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4E4ED-4042-5D05-CB08-5DAD564F5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5541-6046-DB71-ABB8-00624541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CC0E-3B47-E196-0F07-4129F699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6149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먼저 풀어봅시다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en-US" altLang="ko-KR" sz="4000" dirty="0"/>
          </a:p>
          <a:p>
            <a:r>
              <a:rPr lang="ko-KR" altLang="en-US" sz="3200" dirty="0"/>
              <a:t>사람은 </a:t>
            </a:r>
            <a:r>
              <a:rPr lang="en-US" altLang="ko-KR" sz="3200" dirty="0"/>
              <a:t>		1</a:t>
            </a:r>
            <a:r>
              <a:rPr lang="ko-KR" altLang="en-US" sz="3200" dirty="0"/>
              <a:t>번째</a:t>
            </a:r>
            <a:r>
              <a:rPr lang="en-US" altLang="ko-KR" sz="3200" dirty="0"/>
              <a:t>, 2</a:t>
            </a:r>
            <a:r>
              <a:rPr lang="ko-KR" altLang="en-US" sz="3200" dirty="0"/>
              <a:t>번째</a:t>
            </a:r>
            <a:r>
              <a:rPr lang="en-US" altLang="ko-KR" sz="3200" dirty="0"/>
              <a:t>, … </a:t>
            </a:r>
            <a:r>
              <a:rPr lang="ko-KR" altLang="en-US" sz="3200" dirty="0"/>
              <a:t>순으로 세지만</a:t>
            </a:r>
            <a:br>
              <a:rPr lang="en-US" altLang="ko-KR" sz="2400" dirty="0"/>
            </a:br>
            <a:r>
              <a:rPr lang="ko-KR" altLang="en-US" sz="3200" dirty="0"/>
              <a:t>컴퓨터는 </a:t>
            </a:r>
            <a:r>
              <a:rPr lang="en-US" altLang="ko-KR" sz="3200" dirty="0"/>
              <a:t>	</a:t>
            </a:r>
            <a:r>
              <a:rPr lang="en-US" altLang="ko-KR" sz="3200" b="1" dirty="0">
                <a:solidFill>
                  <a:srgbClr val="92D050"/>
                </a:solidFill>
              </a:rPr>
              <a:t>0</a:t>
            </a:r>
            <a:r>
              <a:rPr lang="ko-KR" altLang="en-US" sz="3200" dirty="0"/>
              <a:t>번째</a:t>
            </a:r>
            <a:r>
              <a:rPr lang="en-US" altLang="ko-KR" sz="3200" dirty="0"/>
              <a:t>, 1</a:t>
            </a:r>
            <a:r>
              <a:rPr lang="ko-KR" altLang="en-US" sz="3200" dirty="0"/>
              <a:t>번째</a:t>
            </a:r>
            <a:r>
              <a:rPr lang="en-US" altLang="ko-KR" sz="3200" dirty="0"/>
              <a:t>, … </a:t>
            </a:r>
            <a:r>
              <a:rPr lang="ko-KR" altLang="en-US" sz="3200" dirty="0"/>
              <a:t>순으로 셉니다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0401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4E4ED-4042-5D05-CB08-5DAD564F5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5541-6046-DB71-ABB8-00624541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CC0E-3B47-E196-0F07-4129F699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6149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endParaRPr lang="en-US" altLang="ko-KR" sz="24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2984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AEEE8-C986-E9F2-0AA3-613BCB87E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5801E-416F-F62D-0B37-AE198921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F5A0-9E2B-CC83-915E-CAB140E3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6149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8BD93-A630-245A-7141-B28035B2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8" y="2908951"/>
            <a:ext cx="316274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4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F9411-6E28-51E6-41DC-1AFA448B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5DEB-20D7-A63C-2765-A74392A8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FD9A6-D0B9-7280-8146-E0D0905F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문자열은 수정할 수 없다</a:t>
            </a:r>
            <a:r>
              <a:rPr lang="en-US" altLang="ko-KR" sz="3200" dirty="0"/>
              <a:t>.</a:t>
            </a:r>
          </a:p>
          <a:p>
            <a:r>
              <a:rPr lang="ko-KR" altLang="en-US" sz="2800" dirty="0"/>
              <a:t>수정해야 한다면 다음 주에 배울 </a:t>
            </a:r>
            <a:r>
              <a:rPr lang="en-US" altLang="ko-KR" sz="2800" dirty="0"/>
              <a:t>‘</a:t>
            </a:r>
            <a:r>
              <a:rPr lang="ko-KR" altLang="en-US" sz="2800" dirty="0"/>
              <a:t>리스트</a:t>
            </a:r>
            <a:r>
              <a:rPr lang="en-US" altLang="ko-KR" sz="2800" dirty="0"/>
              <a:t>’ </a:t>
            </a:r>
            <a:r>
              <a:rPr lang="ko-KR" altLang="en-US" sz="2800" dirty="0"/>
              <a:t>를 활용해야 함</a:t>
            </a:r>
            <a:r>
              <a:rPr lang="en-US" altLang="ko-KR" sz="28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0501E-C571-ECE2-8DDF-1F23E9BE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84" y="3700236"/>
            <a:ext cx="2343477" cy="762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EAF435-B707-8F97-8EF2-CA82A89A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884" y="4758327"/>
            <a:ext cx="6916210" cy="9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6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A56D-C420-6521-8568-EFB5F6182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1481-2B95-24B2-0816-82E5A734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E197C-E188-54EF-C914-50E7F00C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문자열을 일부 잘라서 </a:t>
            </a:r>
            <a:r>
              <a:rPr lang="en-US" altLang="ko-KR" sz="3200" dirty="0"/>
              <a:t>(slice) </a:t>
            </a:r>
            <a:r>
              <a:rPr lang="ko-KR" altLang="en-US" sz="3200" dirty="0"/>
              <a:t>가져오는 것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시작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r>
              <a:rPr lang="ko-KR" altLang="en-US" sz="3200" b="1" dirty="0">
                <a:solidFill>
                  <a:srgbClr val="92D050"/>
                </a:solidFill>
              </a:rPr>
              <a:t>끝</a:t>
            </a:r>
            <a:r>
              <a:rPr lang="en-US" altLang="ko-KR" sz="3200" b="1" dirty="0">
                <a:solidFill>
                  <a:srgbClr val="92D050"/>
                </a:solidFill>
              </a:rPr>
              <a:t>(:</a:t>
            </a:r>
            <a:r>
              <a:rPr lang="ko-KR" altLang="en-US" sz="3200" b="1" dirty="0">
                <a:solidFill>
                  <a:srgbClr val="92D050"/>
                </a:solidFill>
              </a:rPr>
              <a:t>간격</a:t>
            </a:r>
            <a:r>
              <a:rPr lang="en-US" altLang="ko-KR" sz="3200" b="1" dirty="0">
                <a:solidFill>
                  <a:srgbClr val="92D050"/>
                </a:solidFill>
              </a:rPr>
              <a:t>)]</a:t>
            </a:r>
          </a:p>
          <a:p>
            <a:endParaRPr lang="en-US" altLang="ko-KR" sz="3200" dirty="0"/>
          </a:p>
          <a:p>
            <a:r>
              <a:rPr lang="ko-KR" altLang="en-US" sz="2800" dirty="0"/>
              <a:t>시작</a:t>
            </a:r>
            <a:r>
              <a:rPr lang="en-US" altLang="ko-KR" sz="2800" dirty="0"/>
              <a:t>	:	</a:t>
            </a:r>
            <a:r>
              <a:rPr lang="ko-KR" altLang="en-US" sz="2800" dirty="0"/>
              <a:t>자르기 시작할 인덱스</a:t>
            </a:r>
            <a:br>
              <a:rPr lang="en-US" altLang="ko-KR" sz="2800" dirty="0"/>
            </a:br>
            <a:r>
              <a:rPr lang="ko-KR" altLang="en-US" sz="2800" dirty="0"/>
              <a:t>끝</a:t>
            </a:r>
            <a:r>
              <a:rPr lang="en-US" altLang="ko-KR" sz="2800" dirty="0"/>
              <a:t>		:	</a:t>
            </a:r>
            <a:r>
              <a:rPr lang="ko-KR" altLang="en-US" sz="2800" dirty="0"/>
              <a:t>자르기를 끝낼 </a:t>
            </a:r>
            <a:r>
              <a:rPr lang="ko-KR" altLang="en-US" sz="2800" u="sng" dirty="0"/>
              <a:t>인덱스 </a:t>
            </a:r>
            <a:r>
              <a:rPr lang="en-US" altLang="ko-KR" sz="2800" b="1" u="sng" dirty="0">
                <a:solidFill>
                  <a:srgbClr val="92D050"/>
                </a:solidFill>
              </a:rPr>
              <a:t>+ 1</a:t>
            </a:r>
            <a:br>
              <a:rPr lang="en-US" altLang="ko-KR" sz="2800" dirty="0"/>
            </a:br>
            <a:r>
              <a:rPr lang="ko-KR" altLang="en-US" sz="2800" dirty="0"/>
              <a:t>간격</a:t>
            </a:r>
            <a:r>
              <a:rPr lang="en-US" altLang="ko-KR" sz="2800" dirty="0"/>
              <a:t>	:	</a:t>
            </a:r>
            <a:r>
              <a:rPr lang="ko-KR" altLang="en-US" sz="2800" dirty="0"/>
              <a:t>자를 때 건너 뛸 간격 </a:t>
            </a:r>
            <a:r>
              <a:rPr lang="en-US" altLang="ko-KR" sz="2400" dirty="0"/>
              <a:t>(</a:t>
            </a:r>
            <a:r>
              <a:rPr lang="ko-KR" altLang="en-US" sz="2400" dirty="0"/>
              <a:t>생략 가능</a:t>
            </a:r>
            <a:r>
              <a:rPr lang="en-US" altLang="ko-KR" sz="2400" dirty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44464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E9315-D490-AE29-01AB-B583E16A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89C60-9965-BC4E-DD8E-E0E9737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38C65-50B4-1640-E394-E944034D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문자열을 일부 잘라서 </a:t>
            </a:r>
            <a:r>
              <a:rPr lang="en-US" altLang="ko-KR" sz="3200" dirty="0"/>
              <a:t>(slice) </a:t>
            </a:r>
            <a:r>
              <a:rPr lang="ko-KR" altLang="en-US" sz="3200" dirty="0"/>
              <a:t>가져오는 것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시작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r>
              <a:rPr lang="ko-KR" altLang="en-US" sz="3200" b="1" dirty="0">
                <a:solidFill>
                  <a:srgbClr val="92D050"/>
                </a:solidFill>
              </a:rPr>
              <a:t>끝</a:t>
            </a:r>
            <a:r>
              <a:rPr lang="en-US" altLang="ko-KR" sz="3200" b="1" dirty="0">
                <a:solidFill>
                  <a:srgbClr val="92D050"/>
                </a:solidFill>
              </a:rPr>
              <a:t>(:</a:t>
            </a:r>
            <a:r>
              <a:rPr lang="ko-KR" altLang="en-US" sz="3200" b="1" dirty="0">
                <a:solidFill>
                  <a:srgbClr val="92D050"/>
                </a:solidFill>
              </a:rPr>
              <a:t>간격</a:t>
            </a:r>
            <a:r>
              <a:rPr lang="en-US" altLang="ko-KR" sz="3200" b="1" dirty="0">
                <a:solidFill>
                  <a:srgbClr val="92D050"/>
                </a:solidFill>
              </a:rPr>
              <a:t>)]</a:t>
            </a:r>
          </a:p>
          <a:p>
            <a:endParaRPr lang="en-US" altLang="ko-KR" sz="3200" dirty="0"/>
          </a:p>
          <a:p>
            <a:r>
              <a:rPr lang="ko-KR" altLang="en-US" sz="2800" dirty="0"/>
              <a:t>시작</a:t>
            </a:r>
            <a:r>
              <a:rPr lang="en-US" altLang="ko-KR" sz="2800" dirty="0"/>
              <a:t>, </a:t>
            </a:r>
            <a:r>
              <a:rPr lang="ko-KR" altLang="en-US" sz="2800" dirty="0"/>
              <a:t>끝</a:t>
            </a:r>
            <a:r>
              <a:rPr lang="en-US" altLang="ko-KR" sz="2800" dirty="0"/>
              <a:t>, </a:t>
            </a:r>
            <a:r>
              <a:rPr lang="ko-KR" altLang="en-US" sz="2800" dirty="0"/>
              <a:t>간격 값 모두 각각 생략할 수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이 경우</a:t>
            </a:r>
            <a:r>
              <a:rPr lang="en-US" altLang="ko-KR" sz="2800" dirty="0"/>
              <a:t>, </a:t>
            </a:r>
            <a:r>
              <a:rPr lang="ko-KR" altLang="en-US" sz="2800" dirty="0"/>
              <a:t>값을 생략하고 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r>
              <a:rPr lang="en-US" altLang="ko-KR" sz="2800" dirty="0"/>
              <a:t> </a:t>
            </a:r>
            <a:r>
              <a:rPr lang="ko-KR" altLang="en-US" sz="2800" dirty="0"/>
              <a:t>만</a:t>
            </a:r>
            <a:r>
              <a:rPr lang="en-US" altLang="ko-KR" sz="2800" dirty="0"/>
              <a:t> </a:t>
            </a:r>
            <a:r>
              <a:rPr lang="ko-KR" altLang="en-US" sz="2800" dirty="0"/>
              <a:t>쓰면 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30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85A9-505E-2D12-6B90-5F4C11EF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146F-EE08-47EA-24AC-DF296AB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– and, or, not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009F-FCBE-623C-D5CE-6C19BE74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조건식 연결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and, or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en-US" altLang="ko-KR" sz="2400" b="1" dirty="0">
                <a:solidFill>
                  <a:srgbClr val="92D050"/>
                </a:solidFill>
              </a:rPr>
              <a:t>(or</a:t>
            </a:r>
            <a:r>
              <a:rPr lang="ko-KR" altLang="en-US" sz="2400" b="1" dirty="0">
                <a:solidFill>
                  <a:srgbClr val="92D050"/>
                </a:solidFill>
              </a:rPr>
              <a:t>의 경우 </a:t>
            </a:r>
            <a:r>
              <a:rPr lang="en-US" altLang="ko-KR" sz="2400" b="1" dirty="0">
                <a:solidFill>
                  <a:srgbClr val="92D050"/>
                </a:solidFill>
              </a:rPr>
              <a:t>True</a:t>
            </a:r>
            <a:r>
              <a:rPr lang="ko-KR" altLang="en-US" sz="2400" b="1" dirty="0">
                <a:solidFill>
                  <a:srgbClr val="92D050"/>
                </a:solidFill>
              </a:rPr>
              <a:t>를 만나면 이후 코드는 실행 </a:t>
            </a:r>
            <a:r>
              <a:rPr lang="en-US" altLang="ko-KR" sz="2400" b="1" dirty="0">
                <a:solidFill>
                  <a:srgbClr val="92D050"/>
                </a:solidFill>
              </a:rPr>
              <a:t>X)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dirty="0"/>
          </a:p>
          <a:p>
            <a:r>
              <a:rPr lang="ko-KR" altLang="en-US" sz="3200" dirty="0"/>
              <a:t>조건식 반전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0966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3EA58-995A-BCD3-681F-565C969A3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D063-B9A5-081B-304F-F64FC67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F75E6-209B-8773-9749-E1E735FE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시작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r>
              <a:rPr lang="ko-KR" altLang="en-US" sz="3200" b="1" dirty="0">
                <a:solidFill>
                  <a:srgbClr val="92D050"/>
                </a:solidFill>
              </a:rPr>
              <a:t>끝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endParaRPr lang="en-US" altLang="ko-KR" sz="3200" dirty="0"/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10ACBA-6637-4178-EEBD-1621F55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6" y="3057473"/>
            <a:ext cx="2505425" cy="371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8DFBF6-7DA8-2C74-099E-F93521CF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46" y="3429000"/>
            <a:ext cx="1790950" cy="857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9713A-700A-65D1-B954-34A993034937}"/>
              </a:ext>
            </a:extLst>
          </p:cNvPr>
          <p:cNvSpPr txBox="1"/>
          <p:nvPr/>
        </p:nvSpPr>
        <p:spPr>
          <a:xfrm>
            <a:off x="5132478" y="2705725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H  </a:t>
            </a:r>
            <a:r>
              <a:rPr lang="en-US" altLang="ko-KR" sz="8800" b="1" dirty="0">
                <a:solidFill>
                  <a:srgbClr val="FFC000"/>
                </a:solidFill>
              </a:rPr>
              <a:t>E   L  </a:t>
            </a:r>
            <a:r>
              <a:rPr lang="en-US" altLang="ko-KR" sz="8800" b="1" dirty="0" err="1">
                <a:solidFill>
                  <a:srgbClr val="FFC000"/>
                </a:solidFill>
              </a:rPr>
              <a:t>L</a:t>
            </a:r>
            <a:r>
              <a:rPr lang="en-US" altLang="ko-KR" sz="8800" b="1" dirty="0">
                <a:solidFill>
                  <a:srgbClr val="FFC000"/>
                </a:solidFill>
              </a:rPr>
              <a:t>  </a:t>
            </a:r>
            <a:r>
              <a:rPr lang="en-US" altLang="ko-KR" sz="8800" b="1" dirty="0"/>
              <a:t>O</a:t>
            </a:r>
            <a:endParaRPr lang="ko-KR" altLang="en-US" sz="8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98269-ED03-93DD-CF47-556AD4DED578}"/>
              </a:ext>
            </a:extLst>
          </p:cNvPr>
          <p:cNvSpPr txBox="1"/>
          <p:nvPr/>
        </p:nvSpPr>
        <p:spPr>
          <a:xfrm>
            <a:off x="5196383" y="4057648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0     </a:t>
            </a:r>
            <a:r>
              <a:rPr lang="en-US" altLang="ko-KR" sz="6000" dirty="0">
                <a:solidFill>
                  <a:srgbClr val="FFC000"/>
                </a:solidFill>
              </a:rPr>
              <a:t>1     2    3    </a:t>
            </a:r>
            <a:r>
              <a:rPr lang="en-US" altLang="ko-KR" sz="6000" dirty="0"/>
              <a:t>4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8657A-1F4D-8243-3CD9-27CB1651E100}"/>
              </a:ext>
            </a:extLst>
          </p:cNvPr>
          <p:cNvSpPr txBox="1"/>
          <p:nvPr/>
        </p:nvSpPr>
        <p:spPr>
          <a:xfrm>
            <a:off x="6331055" y="50744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5B885-75A2-D6DF-0B94-DCB8671820BE}"/>
              </a:ext>
            </a:extLst>
          </p:cNvPr>
          <p:cNvSpPr txBox="1"/>
          <p:nvPr/>
        </p:nvSpPr>
        <p:spPr>
          <a:xfrm>
            <a:off x="10604290" y="507443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58416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BFE54-B6AE-AF42-FA5D-300B5369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F867-EA92-B014-2F31-51E3DCD1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9426B-2F5E-D0E7-644F-6266D23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err="1"/>
              <a:t>슬라이싱</a:t>
            </a:r>
            <a:r>
              <a:rPr lang="ko-KR" altLang="en-US" sz="3200" dirty="0"/>
              <a:t> 할 때는 </a:t>
            </a:r>
            <a:r>
              <a:rPr lang="ko-KR" altLang="en-US" sz="3200" b="1" dirty="0">
                <a:solidFill>
                  <a:srgbClr val="92D050"/>
                </a:solidFill>
              </a:rPr>
              <a:t>인덱스에 제한이 없다</a:t>
            </a:r>
            <a:r>
              <a:rPr lang="en-US" altLang="ko-KR" sz="3200" dirty="0"/>
              <a:t>.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ADFBA8-FD79-1873-66E8-F3E93C2F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6" y="3057473"/>
            <a:ext cx="2505425" cy="371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702F1-1F23-12A5-1F97-4C1EBEE4042A}"/>
              </a:ext>
            </a:extLst>
          </p:cNvPr>
          <p:cNvSpPr txBox="1"/>
          <p:nvPr/>
        </p:nvSpPr>
        <p:spPr>
          <a:xfrm>
            <a:off x="5132478" y="2705725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H  </a:t>
            </a:r>
            <a:r>
              <a:rPr lang="en-US" altLang="ko-KR" sz="8800" b="1" dirty="0">
                <a:solidFill>
                  <a:srgbClr val="FFC000"/>
                </a:solidFill>
              </a:rPr>
              <a:t>E   L  </a:t>
            </a:r>
            <a:r>
              <a:rPr lang="en-US" altLang="ko-KR" sz="8800" b="1" dirty="0" err="1">
                <a:solidFill>
                  <a:srgbClr val="FFC000"/>
                </a:solidFill>
              </a:rPr>
              <a:t>L</a:t>
            </a:r>
            <a:r>
              <a:rPr lang="en-US" altLang="ko-KR" sz="8800" b="1" dirty="0">
                <a:solidFill>
                  <a:srgbClr val="FFC000"/>
                </a:solidFill>
              </a:rPr>
              <a:t>  O</a:t>
            </a:r>
            <a:endParaRPr lang="ko-KR" altLang="en-US" sz="8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AE9DC-4400-FA2B-6DE1-C191497FCF98}"/>
              </a:ext>
            </a:extLst>
          </p:cNvPr>
          <p:cNvSpPr txBox="1"/>
          <p:nvPr/>
        </p:nvSpPr>
        <p:spPr>
          <a:xfrm>
            <a:off x="5196383" y="4057648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0     </a:t>
            </a:r>
            <a:r>
              <a:rPr lang="en-US" altLang="ko-KR" sz="6000" dirty="0">
                <a:solidFill>
                  <a:srgbClr val="FFC000"/>
                </a:solidFill>
              </a:rPr>
              <a:t>1     2    3    4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36354-49D2-5871-8628-C8409FECE91F}"/>
              </a:ext>
            </a:extLst>
          </p:cNvPr>
          <p:cNvSpPr txBox="1"/>
          <p:nvPr/>
        </p:nvSpPr>
        <p:spPr>
          <a:xfrm>
            <a:off x="6331055" y="50744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DB567-77BE-0499-71A2-254BD6781C87}"/>
              </a:ext>
            </a:extLst>
          </p:cNvPr>
          <p:cNvSpPr txBox="1"/>
          <p:nvPr/>
        </p:nvSpPr>
        <p:spPr>
          <a:xfrm>
            <a:off x="11374335" y="507443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279676-9BD1-2695-D567-C95A3AAB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55" y="3429000"/>
            <a:ext cx="206721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204AE-0F97-21CC-E9D3-A7823B74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A8DD0-F792-67FA-1783-D19D9CD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18DAC-21E4-511C-088F-DE76FC90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시작</a:t>
            </a:r>
            <a:r>
              <a:rPr lang="en-US" altLang="ko-KR" sz="3200" b="1" dirty="0">
                <a:solidFill>
                  <a:srgbClr val="92D050"/>
                </a:solidFill>
              </a:rPr>
              <a:t>:]</a:t>
            </a:r>
            <a:endParaRPr lang="en-US" altLang="ko-KR" sz="3200" dirty="0"/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6F8C7E-BDFC-702F-3948-EC89C8D7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6" y="3057473"/>
            <a:ext cx="2505425" cy="371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E9A21-A246-56D6-E184-1A872F819B0C}"/>
              </a:ext>
            </a:extLst>
          </p:cNvPr>
          <p:cNvSpPr txBox="1"/>
          <p:nvPr/>
        </p:nvSpPr>
        <p:spPr>
          <a:xfrm>
            <a:off x="5132478" y="2705725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H  </a:t>
            </a:r>
            <a:r>
              <a:rPr lang="en-US" altLang="ko-KR" sz="8800" b="1" dirty="0">
                <a:solidFill>
                  <a:srgbClr val="FFC000"/>
                </a:solidFill>
              </a:rPr>
              <a:t>E   L  </a:t>
            </a:r>
            <a:r>
              <a:rPr lang="en-US" altLang="ko-KR" sz="8800" b="1" dirty="0" err="1">
                <a:solidFill>
                  <a:srgbClr val="FFC000"/>
                </a:solidFill>
              </a:rPr>
              <a:t>L</a:t>
            </a:r>
            <a:r>
              <a:rPr lang="en-US" altLang="ko-KR" sz="8800" b="1" dirty="0">
                <a:solidFill>
                  <a:srgbClr val="FFC000"/>
                </a:solidFill>
              </a:rPr>
              <a:t>  O</a:t>
            </a:r>
            <a:endParaRPr lang="ko-KR" altLang="en-US" sz="8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28407-CA8B-0D9C-058E-33FFC78068D8}"/>
              </a:ext>
            </a:extLst>
          </p:cNvPr>
          <p:cNvSpPr txBox="1"/>
          <p:nvPr/>
        </p:nvSpPr>
        <p:spPr>
          <a:xfrm>
            <a:off x="5196383" y="4057648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0     </a:t>
            </a:r>
            <a:r>
              <a:rPr lang="en-US" altLang="ko-KR" sz="6000" dirty="0">
                <a:solidFill>
                  <a:srgbClr val="FFC000"/>
                </a:solidFill>
              </a:rPr>
              <a:t>1     2    3    4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2B5CA-AFF0-5065-8C8D-DA2CA8D592CE}"/>
              </a:ext>
            </a:extLst>
          </p:cNvPr>
          <p:cNvSpPr txBox="1"/>
          <p:nvPr/>
        </p:nvSpPr>
        <p:spPr>
          <a:xfrm>
            <a:off x="6331055" y="50744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13935-8A70-7F7C-800C-F5B36FB8D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46" y="3433231"/>
            <a:ext cx="173379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6ABC3-F7DB-CE6C-2DAB-9AE185DC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6F051-2F4D-8F95-AED0-F09B63D9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CB2F7-8334-700C-8F7E-27CCB32F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[:</a:t>
            </a:r>
            <a:r>
              <a:rPr lang="ko-KR" altLang="en-US" sz="3200" b="1" dirty="0">
                <a:solidFill>
                  <a:srgbClr val="92D050"/>
                </a:solidFill>
              </a:rPr>
              <a:t>끝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endParaRPr lang="en-US" altLang="ko-KR" sz="3200" dirty="0"/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E79707-1F44-26EE-1625-D3354E73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6" y="3057473"/>
            <a:ext cx="2505425" cy="371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9EC02-7A5B-952E-6F03-6828B3254FD6}"/>
              </a:ext>
            </a:extLst>
          </p:cNvPr>
          <p:cNvSpPr txBox="1"/>
          <p:nvPr/>
        </p:nvSpPr>
        <p:spPr>
          <a:xfrm>
            <a:off x="5132478" y="2705725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FFC000"/>
                </a:solidFill>
              </a:rPr>
              <a:t>H</a:t>
            </a:r>
            <a:r>
              <a:rPr lang="en-US" altLang="ko-KR" sz="8800" b="1" dirty="0"/>
              <a:t>  </a:t>
            </a:r>
            <a:r>
              <a:rPr lang="en-US" altLang="ko-KR" sz="8800" b="1" dirty="0">
                <a:solidFill>
                  <a:srgbClr val="FFC000"/>
                </a:solidFill>
              </a:rPr>
              <a:t>E   L  </a:t>
            </a:r>
            <a:r>
              <a:rPr lang="en-US" altLang="ko-KR" sz="8800" b="1" dirty="0" err="1"/>
              <a:t>L</a:t>
            </a:r>
            <a:r>
              <a:rPr lang="en-US" altLang="ko-KR" sz="8800" b="1" dirty="0"/>
              <a:t>  O</a:t>
            </a:r>
            <a:endParaRPr lang="ko-KR" altLang="en-US" sz="8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11B98-B655-D5B0-414D-2C763DB172C2}"/>
              </a:ext>
            </a:extLst>
          </p:cNvPr>
          <p:cNvSpPr txBox="1"/>
          <p:nvPr/>
        </p:nvSpPr>
        <p:spPr>
          <a:xfrm>
            <a:off x="5196383" y="4057648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C000"/>
                </a:solidFill>
              </a:rPr>
              <a:t>0</a:t>
            </a:r>
            <a:r>
              <a:rPr lang="en-US" altLang="ko-KR" sz="6000" dirty="0"/>
              <a:t>     </a:t>
            </a:r>
            <a:r>
              <a:rPr lang="en-US" altLang="ko-KR" sz="6000" dirty="0">
                <a:solidFill>
                  <a:srgbClr val="FFC000"/>
                </a:solidFill>
              </a:rPr>
              <a:t>1     2    </a:t>
            </a:r>
            <a:r>
              <a:rPr lang="en-US" altLang="ko-KR" sz="6000" dirty="0"/>
              <a:t>3    4</a:t>
            </a:r>
            <a:endParaRPr lang="ko-KR" altLang="en-US" sz="6000" b="1" strike="sng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CE106-9D0B-898C-21D9-40BD91F00C10}"/>
              </a:ext>
            </a:extLst>
          </p:cNvPr>
          <p:cNvSpPr txBox="1"/>
          <p:nvPr/>
        </p:nvSpPr>
        <p:spPr>
          <a:xfrm>
            <a:off x="9283432" y="507443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9F912-BB29-372E-4221-F19C24BB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46" y="3429000"/>
            <a:ext cx="161947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319A6-2DA2-675C-90DB-F29D218B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0E7E1-BFFD-7AC5-92E5-5D838BA7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F2B09-283F-6D5B-BB7A-6725977A1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[:]</a:t>
            </a:r>
            <a:endParaRPr lang="en-US" altLang="ko-KR" sz="3200" dirty="0"/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B55D8D-419F-79DD-2F69-0D60F806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6" y="3057473"/>
            <a:ext cx="2505425" cy="371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FD6F4-3302-4E6B-BE04-B47823C3837C}"/>
              </a:ext>
            </a:extLst>
          </p:cNvPr>
          <p:cNvSpPr txBox="1"/>
          <p:nvPr/>
        </p:nvSpPr>
        <p:spPr>
          <a:xfrm>
            <a:off x="5132478" y="2705725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FFC000"/>
                </a:solidFill>
              </a:rPr>
              <a:t>H</a:t>
            </a:r>
            <a:r>
              <a:rPr lang="en-US" altLang="ko-KR" sz="8800" b="1" dirty="0"/>
              <a:t>  </a:t>
            </a:r>
            <a:r>
              <a:rPr lang="en-US" altLang="ko-KR" sz="8800" b="1" dirty="0">
                <a:solidFill>
                  <a:srgbClr val="FFC000"/>
                </a:solidFill>
              </a:rPr>
              <a:t>E   L  </a:t>
            </a:r>
            <a:r>
              <a:rPr lang="en-US" altLang="ko-KR" sz="8800" b="1" dirty="0" err="1">
                <a:solidFill>
                  <a:srgbClr val="FFC000"/>
                </a:solidFill>
              </a:rPr>
              <a:t>L</a:t>
            </a:r>
            <a:r>
              <a:rPr lang="en-US" altLang="ko-KR" sz="8800" b="1" dirty="0">
                <a:solidFill>
                  <a:srgbClr val="FFC000"/>
                </a:solidFill>
              </a:rPr>
              <a:t>  O</a:t>
            </a:r>
            <a:endParaRPr lang="ko-KR" altLang="en-US" sz="8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73346-38E6-7B75-9C19-E7A23164A40B}"/>
              </a:ext>
            </a:extLst>
          </p:cNvPr>
          <p:cNvSpPr txBox="1"/>
          <p:nvPr/>
        </p:nvSpPr>
        <p:spPr>
          <a:xfrm>
            <a:off x="5196383" y="4057648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C000"/>
                </a:solidFill>
              </a:rPr>
              <a:t>0</a:t>
            </a:r>
            <a:r>
              <a:rPr lang="en-US" altLang="ko-KR" sz="6000" dirty="0"/>
              <a:t>     </a:t>
            </a:r>
            <a:r>
              <a:rPr lang="en-US" altLang="ko-KR" sz="6000" dirty="0">
                <a:solidFill>
                  <a:srgbClr val="FFC000"/>
                </a:solidFill>
              </a:rPr>
              <a:t>1     2    3    4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A9D1D-9947-D407-CF57-C53D7085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46" y="3429000"/>
            <a:ext cx="139084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9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76C3F-71E1-E7CA-8F8D-C02F3D9C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C3A9A-6EB6-5178-A05D-E5292BAA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A4F56-8F1C-228D-F0A6-603538F4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[::</a:t>
            </a:r>
            <a:r>
              <a:rPr lang="ko-KR" altLang="en-US" sz="3200" b="1" dirty="0">
                <a:solidFill>
                  <a:srgbClr val="92D050"/>
                </a:solidFill>
              </a:rPr>
              <a:t>간격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endParaRPr lang="en-US" altLang="ko-KR" sz="3200" dirty="0"/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49CF25-24F5-D234-AF96-F74DA5A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6" y="3057473"/>
            <a:ext cx="2505425" cy="371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8C7921-A92C-37D9-7F8D-C1A03CC7A28D}"/>
              </a:ext>
            </a:extLst>
          </p:cNvPr>
          <p:cNvSpPr txBox="1"/>
          <p:nvPr/>
        </p:nvSpPr>
        <p:spPr>
          <a:xfrm>
            <a:off x="5132478" y="2705725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FFC000"/>
                </a:solidFill>
              </a:rPr>
              <a:t>H</a:t>
            </a:r>
            <a:r>
              <a:rPr lang="en-US" altLang="ko-KR" sz="8800" b="1" dirty="0"/>
              <a:t>  E</a:t>
            </a:r>
            <a:r>
              <a:rPr lang="en-US" altLang="ko-KR" sz="8800" b="1" dirty="0">
                <a:solidFill>
                  <a:srgbClr val="FFC000"/>
                </a:solidFill>
              </a:rPr>
              <a:t>   L  </a:t>
            </a:r>
            <a:r>
              <a:rPr lang="en-US" altLang="ko-KR" sz="8800" b="1" dirty="0" err="1"/>
              <a:t>L</a:t>
            </a:r>
            <a:r>
              <a:rPr lang="en-US" altLang="ko-KR" sz="8800" b="1" dirty="0"/>
              <a:t>  </a:t>
            </a:r>
            <a:r>
              <a:rPr lang="en-US" altLang="ko-KR" sz="8800" b="1" dirty="0">
                <a:solidFill>
                  <a:srgbClr val="FFC000"/>
                </a:solidFill>
              </a:rPr>
              <a:t>O</a:t>
            </a:r>
            <a:endParaRPr lang="ko-KR" altLang="en-US" sz="8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3CBDD-E559-E55B-0710-D02CC9F2ACBE}"/>
              </a:ext>
            </a:extLst>
          </p:cNvPr>
          <p:cNvSpPr txBox="1"/>
          <p:nvPr/>
        </p:nvSpPr>
        <p:spPr>
          <a:xfrm>
            <a:off x="5196383" y="4057648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C000"/>
                </a:solidFill>
              </a:rPr>
              <a:t>0</a:t>
            </a:r>
            <a:r>
              <a:rPr lang="en-US" altLang="ko-KR" sz="6000" dirty="0"/>
              <a:t>     1</a:t>
            </a:r>
            <a:r>
              <a:rPr lang="en-US" altLang="ko-KR" sz="6000" dirty="0">
                <a:solidFill>
                  <a:srgbClr val="FFC000"/>
                </a:solidFill>
              </a:rPr>
              <a:t>     2    </a:t>
            </a:r>
            <a:r>
              <a:rPr lang="en-US" altLang="ko-KR" sz="6000" dirty="0"/>
              <a:t>3    </a:t>
            </a:r>
            <a:r>
              <a:rPr lang="en-US" altLang="ko-KR" sz="6000" dirty="0">
                <a:solidFill>
                  <a:srgbClr val="FFC000"/>
                </a:solidFill>
              </a:rPr>
              <a:t>4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7ED58-9CE6-75D3-92B4-8841A361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46" y="3429000"/>
            <a:ext cx="1800476" cy="809738"/>
          </a:xfrm>
          <a:prstGeom prst="rect">
            <a:avLst/>
          </a:prstGeom>
        </p:spPr>
      </p:pic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8E9999B9-B1D4-CDED-361F-BD0CFCD9C258}"/>
              </a:ext>
            </a:extLst>
          </p:cNvPr>
          <p:cNvSpPr/>
          <p:nvPr/>
        </p:nvSpPr>
        <p:spPr>
          <a:xfrm>
            <a:off x="5462495" y="5082375"/>
            <a:ext cx="2934445" cy="723153"/>
          </a:xfrm>
          <a:prstGeom prst="curved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A459C4AD-75C5-B501-D128-EEEF573CA5AA}"/>
              </a:ext>
            </a:extLst>
          </p:cNvPr>
          <p:cNvSpPr/>
          <p:nvPr/>
        </p:nvSpPr>
        <p:spPr>
          <a:xfrm>
            <a:off x="8396940" y="5005971"/>
            <a:ext cx="2790729" cy="723153"/>
          </a:xfrm>
          <a:prstGeom prst="curved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7DAE5-61D7-FE50-BCD1-DA2E9A4654A4}"/>
              </a:ext>
            </a:extLst>
          </p:cNvPr>
          <p:cNvSpPr txBox="1"/>
          <p:nvPr/>
        </p:nvSpPr>
        <p:spPr>
          <a:xfrm>
            <a:off x="6525599" y="5935231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+2</a:t>
            </a:r>
            <a:endParaRPr lang="ko-KR" altLang="en-US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AD24A-5D63-F5BA-6CD4-13AE94A0F87B}"/>
              </a:ext>
            </a:extLst>
          </p:cNvPr>
          <p:cNvSpPr txBox="1"/>
          <p:nvPr/>
        </p:nvSpPr>
        <p:spPr>
          <a:xfrm>
            <a:off x="9388186" y="5935231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+2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97797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A0D2-A89C-8A5F-4CD5-DEB178A1F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29615-7986-CF8D-2B02-E7DFF088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DEC6D-77A3-EAC9-6A2A-DC7136D6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[::</a:t>
            </a:r>
            <a:r>
              <a:rPr lang="ko-KR" altLang="en-US" sz="3200" b="1" dirty="0">
                <a:solidFill>
                  <a:srgbClr val="92D050"/>
                </a:solidFill>
              </a:rPr>
              <a:t>간격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endParaRPr lang="en-US" altLang="ko-KR" sz="3200" dirty="0"/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247816-1809-EB41-D1B9-75BF3C67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6" y="3057473"/>
            <a:ext cx="2505425" cy="371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BFF15D-61B6-41EA-150C-0DE7F7D3C3A9}"/>
              </a:ext>
            </a:extLst>
          </p:cNvPr>
          <p:cNvSpPr txBox="1"/>
          <p:nvPr/>
        </p:nvSpPr>
        <p:spPr>
          <a:xfrm>
            <a:off x="5132478" y="2705725"/>
            <a:ext cx="6500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FFC000"/>
                </a:solidFill>
              </a:rPr>
              <a:t>H</a:t>
            </a:r>
            <a:r>
              <a:rPr lang="en-US" altLang="ko-KR" sz="8800" b="1" dirty="0"/>
              <a:t>  </a:t>
            </a:r>
            <a:r>
              <a:rPr lang="en-US" altLang="ko-KR" sz="8800" b="1" dirty="0">
                <a:solidFill>
                  <a:srgbClr val="FFC000"/>
                </a:solidFill>
              </a:rPr>
              <a:t>E   L  </a:t>
            </a:r>
            <a:r>
              <a:rPr lang="en-US" altLang="ko-KR" sz="8800" b="1" dirty="0" err="1">
                <a:solidFill>
                  <a:srgbClr val="FFC000"/>
                </a:solidFill>
              </a:rPr>
              <a:t>L</a:t>
            </a:r>
            <a:r>
              <a:rPr lang="en-US" altLang="ko-KR" sz="8800" b="1" dirty="0">
                <a:solidFill>
                  <a:srgbClr val="FFC000"/>
                </a:solidFill>
              </a:rPr>
              <a:t>  O</a:t>
            </a:r>
            <a:endParaRPr lang="ko-KR" altLang="en-US" sz="8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0393C-A2F8-CFDC-7456-EFB78D52F462}"/>
              </a:ext>
            </a:extLst>
          </p:cNvPr>
          <p:cNvSpPr txBox="1"/>
          <p:nvPr/>
        </p:nvSpPr>
        <p:spPr>
          <a:xfrm>
            <a:off x="5196383" y="4057648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C000"/>
                </a:solidFill>
              </a:rPr>
              <a:t>0</a:t>
            </a:r>
            <a:r>
              <a:rPr lang="en-US" altLang="ko-KR" sz="6000" dirty="0"/>
              <a:t>     </a:t>
            </a:r>
            <a:r>
              <a:rPr lang="en-US" altLang="ko-KR" sz="6000" dirty="0">
                <a:solidFill>
                  <a:srgbClr val="FFC000"/>
                </a:solidFill>
              </a:rPr>
              <a:t>1     2    3    4</a:t>
            </a:r>
            <a:endParaRPr lang="ko-KR" altLang="en-US" sz="6000" b="1" strike="sngStrike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87C81-A47A-A59B-F0A1-18BCD6113EF3}"/>
              </a:ext>
            </a:extLst>
          </p:cNvPr>
          <p:cNvSpPr txBox="1"/>
          <p:nvPr/>
        </p:nvSpPr>
        <p:spPr>
          <a:xfrm>
            <a:off x="8694964" y="5935231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-1</a:t>
            </a:r>
            <a:endParaRPr lang="ko-KR" altLang="en-US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8DC58-C572-D654-2CD8-2DEA6F781F66}"/>
              </a:ext>
            </a:extLst>
          </p:cNvPr>
          <p:cNvSpPr txBox="1"/>
          <p:nvPr/>
        </p:nvSpPr>
        <p:spPr>
          <a:xfrm>
            <a:off x="10078784" y="5923991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-1</a:t>
            </a:r>
            <a:endParaRPr lang="ko-KR" altLang="en-US" sz="4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1DDBA2-C946-C03F-B929-C3663E59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763" y="3429488"/>
            <a:ext cx="1895740" cy="89547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7902DCE1-53C6-D8EB-7A75-8B1A6A5D6D2F}"/>
              </a:ext>
            </a:extLst>
          </p:cNvPr>
          <p:cNvSpPr/>
          <p:nvPr/>
        </p:nvSpPr>
        <p:spPr>
          <a:xfrm rot="10800000">
            <a:off x="9614303" y="5056457"/>
            <a:ext cx="1523999" cy="895475"/>
          </a:xfrm>
          <a:prstGeom prst="curved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E56C8CFD-9915-F319-690F-364B0C8A6453}"/>
              </a:ext>
            </a:extLst>
          </p:cNvPr>
          <p:cNvSpPr/>
          <p:nvPr/>
        </p:nvSpPr>
        <p:spPr>
          <a:xfrm rot="10800000">
            <a:off x="8295341" y="5073308"/>
            <a:ext cx="1318962" cy="895475"/>
          </a:xfrm>
          <a:prstGeom prst="curved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B252EBC8-B038-D1B0-190E-17F2F353245A}"/>
              </a:ext>
            </a:extLst>
          </p:cNvPr>
          <p:cNvSpPr/>
          <p:nvPr/>
        </p:nvSpPr>
        <p:spPr>
          <a:xfrm rot="10800000">
            <a:off x="6931858" y="5073305"/>
            <a:ext cx="1429150" cy="895475"/>
          </a:xfrm>
          <a:prstGeom prst="curved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7BE61D51-81A3-AA9D-8BE4-7E26A16CEF60}"/>
              </a:ext>
            </a:extLst>
          </p:cNvPr>
          <p:cNvSpPr/>
          <p:nvPr/>
        </p:nvSpPr>
        <p:spPr>
          <a:xfrm rot="10800000">
            <a:off x="5278251" y="5073306"/>
            <a:ext cx="1653605" cy="895475"/>
          </a:xfrm>
          <a:prstGeom prst="curved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C8A59-D04B-5753-0294-F57F2C341CFC}"/>
              </a:ext>
            </a:extLst>
          </p:cNvPr>
          <p:cNvSpPr txBox="1"/>
          <p:nvPr/>
        </p:nvSpPr>
        <p:spPr>
          <a:xfrm>
            <a:off x="7402788" y="5935231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-1</a:t>
            </a:r>
            <a:endParaRPr lang="ko-KR" altLang="en-US" sz="4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5BA1D-1180-E617-F117-07172667A797}"/>
              </a:ext>
            </a:extLst>
          </p:cNvPr>
          <p:cNvSpPr txBox="1"/>
          <p:nvPr/>
        </p:nvSpPr>
        <p:spPr>
          <a:xfrm>
            <a:off x="5828494" y="5935231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-1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3074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B55C9-1885-F52E-742E-E6813E19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EA061-36E5-E76D-F2B6-45C630D8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B5AB86-030E-FB7C-81F4-148FD3A7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25" y="2193225"/>
            <a:ext cx="1075147" cy="5511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C618A8-B2F1-964B-B64D-E4BD746A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72" y="2193225"/>
            <a:ext cx="3522882" cy="5511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884BACF-0F8F-2872-81C8-1FE85B37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25" y="2922779"/>
            <a:ext cx="7621064" cy="18671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E73E537-E68F-C12B-58EB-105CC98ED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725" y="4938388"/>
            <a:ext cx="1810003" cy="11907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934C4CA-CD0E-EF7C-36FC-11E4A5087D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82" b="2335"/>
          <a:stretch/>
        </p:blipFill>
        <p:spPr>
          <a:xfrm>
            <a:off x="3681584" y="4938386"/>
            <a:ext cx="1781424" cy="11907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B9FBDF4-B20A-DC93-F17F-8CCF09053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519" y="4938385"/>
            <a:ext cx="1916882" cy="119079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308AE38-1925-3898-BE73-4E5D320C3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257" y="4938386"/>
            <a:ext cx="168453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7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76D61-FADA-DBC2-A5D2-B12ACF2D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F5A56-7005-0DFF-ABC0-7C9AE540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7B868-5AB9-312F-6B2E-7ADE5256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먼저 풀어봅시다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방금 배운 문자열 </a:t>
            </a:r>
            <a:r>
              <a:rPr lang="ko-KR" altLang="en-US" sz="3200" dirty="0" err="1"/>
              <a:t>슬라이싱을</a:t>
            </a:r>
            <a:r>
              <a:rPr lang="ko-KR" altLang="en-US" sz="3200" dirty="0"/>
              <a:t> 활용하면 쉽습니다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58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76D61-FADA-DBC2-A5D2-B12ACF2D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F5A56-7005-0DFF-ABC0-7C9AE540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7B868-5AB9-312F-6B2E-7ADE5256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88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85A9-505E-2D12-6B90-5F4C11EF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146F-EE08-47EA-24AC-DF296AB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– </a:t>
            </a:r>
            <a:r>
              <a:rPr lang="en-US" altLang="ko-KR" dirty="0" err="1"/>
              <a:t>elif</a:t>
            </a:r>
            <a:r>
              <a:rPr lang="en-US" altLang="ko-KR" dirty="0"/>
              <a:t>, 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009F-FCBE-623C-D5CE-6C19BE74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427396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elif</a:t>
            </a:r>
            <a:r>
              <a:rPr lang="en-US" altLang="ko-KR" sz="3200" b="1" dirty="0">
                <a:solidFill>
                  <a:srgbClr val="92D050"/>
                </a:solidFill>
              </a:rPr>
              <a:t>, else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if</a:t>
            </a:r>
            <a:r>
              <a:rPr lang="ko-KR" altLang="en-US" sz="3200" dirty="0"/>
              <a:t> 조건</a:t>
            </a:r>
            <a:r>
              <a:rPr lang="en-US" altLang="ko-KR" sz="3200" dirty="0"/>
              <a:t>1:</a:t>
            </a:r>
            <a:br>
              <a:rPr lang="en-US" altLang="ko-KR" sz="3200" dirty="0"/>
            </a:br>
            <a:r>
              <a:rPr lang="en-US" altLang="ko-KR" sz="3200" dirty="0"/>
              <a:t>    ~~</a:t>
            </a:r>
            <a:br>
              <a:rPr lang="en-US" altLang="ko-KR" sz="3200" dirty="0"/>
            </a:br>
            <a:r>
              <a:rPr lang="en-US" altLang="ko-KR" sz="3200" dirty="0" err="1"/>
              <a:t>elif</a:t>
            </a:r>
            <a:r>
              <a:rPr lang="en-US" altLang="ko-KR" sz="3200" dirty="0"/>
              <a:t> </a:t>
            </a:r>
            <a:r>
              <a:rPr lang="ko-KR" altLang="en-US" sz="3200" dirty="0"/>
              <a:t>조건</a:t>
            </a:r>
            <a:r>
              <a:rPr lang="en-US" altLang="ko-KR" sz="3200" dirty="0"/>
              <a:t>2:</a:t>
            </a:r>
            <a:br>
              <a:rPr lang="en-US" altLang="ko-KR" sz="3200" dirty="0"/>
            </a:br>
            <a:r>
              <a:rPr lang="en-US" altLang="ko-KR" sz="3200" dirty="0"/>
              <a:t>    ~~</a:t>
            </a:r>
            <a:br>
              <a:rPr lang="en-US" altLang="ko-KR" sz="3200" dirty="0"/>
            </a:br>
            <a:r>
              <a:rPr lang="en-US" altLang="ko-KR" sz="3200" dirty="0"/>
              <a:t>else:</a:t>
            </a:r>
            <a:br>
              <a:rPr lang="en-US" altLang="ko-KR" sz="3200" dirty="0"/>
            </a:br>
            <a:r>
              <a:rPr lang="en-US" altLang="ko-KR" sz="3200" dirty="0"/>
              <a:t>    ~~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0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3FFC-BE87-C9C3-51A4-477CBCE5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EDCB-F1F9-9799-0B7D-9BB25C30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C70D2-1DA9-4F03-A36B-9E060B2C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B3C6E-1F39-7266-1CF9-66256AA7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52" y="2896832"/>
            <a:ext cx="3172268" cy="1848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EE2B53-D709-120E-0576-DDB4847F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05" y="2896832"/>
            <a:ext cx="5411690" cy="798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896D20-D821-2300-58C8-55A98648B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205" y="3999068"/>
            <a:ext cx="4169906" cy="10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쉬어가는</a:t>
            </a:r>
            <a:r>
              <a:rPr lang="ko-KR" altLang="en-US" sz="4800" dirty="0"/>
              <a:t>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7546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컴퓨터공학과의 진로 분야</a:t>
            </a:r>
            <a:endParaRPr lang="en-US" altLang="ko-KR" sz="3200" dirty="0"/>
          </a:p>
          <a:p>
            <a:endParaRPr lang="en-US" altLang="ko-KR" sz="2800" dirty="0"/>
          </a:p>
          <a:p>
            <a:r>
              <a:rPr lang="ko-KR" altLang="en-US" sz="2400" dirty="0"/>
              <a:t>프로그램 개발자 </a:t>
            </a:r>
            <a:r>
              <a:rPr lang="en-US" altLang="ko-KR" sz="2400" dirty="0"/>
              <a:t>		(</a:t>
            </a:r>
            <a:r>
              <a:rPr lang="ko-KR" altLang="en-US" sz="2400" dirty="0" err="1"/>
              <a:t>프론트엔드</a:t>
            </a:r>
            <a:r>
              <a:rPr lang="en-US" altLang="ko-KR" sz="2400" dirty="0"/>
              <a:t>, </a:t>
            </a:r>
            <a:r>
              <a:rPr lang="ko-KR" altLang="en-US" sz="2400" b="1" dirty="0" err="1">
                <a:solidFill>
                  <a:srgbClr val="92D050"/>
                </a:solidFill>
              </a:rPr>
              <a:t>백엔드</a:t>
            </a:r>
            <a:r>
              <a:rPr lang="en-US" altLang="ko-KR" sz="2400" dirty="0"/>
              <a:t>, </a:t>
            </a:r>
            <a:r>
              <a:rPr lang="ko-KR" altLang="en-US" sz="2400" dirty="0"/>
              <a:t>모바일</a:t>
            </a:r>
            <a:r>
              <a:rPr lang="en-US" altLang="ko-KR" sz="2400" dirty="0"/>
              <a:t>, </a:t>
            </a:r>
            <a:r>
              <a:rPr lang="ko-KR" altLang="en-US" sz="2400" dirty="0"/>
              <a:t>게임</a:t>
            </a:r>
            <a:r>
              <a:rPr lang="en-US" altLang="ko-KR" sz="2400" dirty="0"/>
              <a:t>, PC)</a:t>
            </a:r>
          </a:p>
          <a:p>
            <a:r>
              <a:rPr lang="ko-KR" altLang="en-US" sz="2400" dirty="0"/>
              <a:t>보안 </a:t>
            </a:r>
            <a:r>
              <a:rPr lang="en-US" altLang="ko-KR" sz="2400" dirty="0"/>
              <a:t>			(</a:t>
            </a:r>
            <a:r>
              <a:rPr lang="ko-KR" altLang="en-US" sz="2400" dirty="0"/>
              <a:t>해커</a:t>
            </a:r>
            <a:r>
              <a:rPr lang="en-US" altLang="ko-KR" sz="2400" dirty="0"/>
              <a:t>, </a:t>
            </a:r>
            <a:r>
              <a:rPr lang="ko-KR" altLang="en-US" sz="2400" dirty="0"/>
              <a:t>백신 개발자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임베디드 개발자</a:t>
            </a:r>
            <a:r>
              <a:rPr lang="en-US" altLang="ko-KR" sz="2400" dirty="0"/>
              <a:t>		(</a:t>
            </a:r>
            <a:r>
              <a:rPr lang="ko-KR" altLang="en-US" sz="2400" dirty="0"/>
              <a:t>냉장고</a:t>
            </a:r>
            <a:r>
              <a:rPr lang="en-US" altLang="ko-KR" sz="2400" dirty="0"/>
              <a:t>, </a:t>
            </a:r>
            <a:r>
              <a:rPr lang="ko-KR" altLang="en-US" sz="2400" dirty="0"/>
              <a:t>세탁기</a:t>
            </a:r>
            <a:r>
              <a:rPr lang="en-US" altLang="ko-KR" sz="2400" dirty="0"/>
              <a:t>, </a:t>
            </a:r>
            <a:r>
              <a:rPr lang="ko-KR" altLang="en-US" sz="2400" dirty="0"/>
              <a:t>자동차</a:t>
            </a:r>
            <a:r>
              <a:rPr lang="en-US" altLang="ko-KR" sz="2400" dirty="0"/>
              <a:t>…)</a:t>
            </a:r>
          </a:p>
          <a:p>
            <a:r>
              <a:rPr lang="ko-KR" altLang="en-US" sz="2400" dirty="0" err="1"/>
              <a:t>데브옵스</a:t>
            </a:r>
            <a:r>
              <a:rPr lang="ko-KR" altLang="en-US" sz="2400" dirty="0"/>
              <a:t> </a:t>
            </a:r>
            <a:r>
              <a:rPr lang="en-US" altLang="ko-KR" sz="2400" dirty="0"/>
              <a:t>			(</a:t>
            </a:r>
            <a:r>
              <a:rPr lang="ko-KR" altLang="en-US" sz="2400" dirty="0"/>
              <a:t>서버 컴퓨터 관리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데이터분석</a:t>
            </a:r>
            <a:r>
              <a:rPr lang="en-US" altLang="ko-KR" sz="2400" dirty="0"/>
              <a:t>			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쓰기 좋은 곳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인공지능</a:t>
            </a:r>
            <a:r>
              <a:rPr lang="en-US" altLang="ko-KR" sz="2400" dirty="0"/>
              <a:t>			(</a:t>
            </a:r>
            <a:r>
              <a:rPr lang="ko-KR" altLang="en-US" sz="2400" dirty="0"/>
              <a:t>대학원 거의 필수</a:t>
            </a:r>
            <a:r>
              <a:rPr lang="en-US" altLang="ko-KR" sz="2400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689821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B2AB9-31DC-F62B-5608-75FF5D1B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ECAC-07A2-791C-E9DB-AFDFC7EE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백엔드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06F81-6CA2-91D7-E414-DD157B38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화면 </a:t>
            </a:r>
            <a:r>
              <a:rPr lang="ko-KR" altLang="en-US" sz="3200" b="1" dirty="0">
                <a:solidFill>
                  <a:srgbClr val="92D050"/>
                </a:solidFill>
              </a:rPr>
              <a:t>뒤에서 데이터의 처리</a:t>
            </a:r>
            <a:r>
              <a:rPr lang="ko-KR" altLang="en-US" sz="3200" dirty="0"/>
              <a:t>를 담당하는 역할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en-US" altLang="ko-KR" sz="2800" dirty="0"/>
              <a:t>Ex) </a:t>
            </a:r>
            <a:r>
              <a:rPr lang="ko-KR" altLang="en-US" sz="2800" dirty="0"/>
              <a:t>사용자가 로그인 버튼을 누르면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프론트엔드는</a:t>
            </a:r>
            <a:r>
              <a:rPr lang="ko-KR" altLang="en-US" sz="2800" dirty="0"/>
              <a:t> 사용자가 입력한 </a:t>
            </a:r>
            <a:r>
              <a:rPr lang="en-US" altLang="ko-KR" sz="2800" dirty="0"/>
              <a:t>ID, PW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백엔드에</a:t>
            </a:r>
            <a:r>
              <a:rPr lang="ko-KR" altLang="en-US" sz="2800" dirty="0"/>
              <a:t> 전달합니다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 err="1"/>
              <a:t>백엔드는</a:t>
            </a:r>
            <a:r>
              <a:rPr lang="ko-KR" altLang="en-US" sz="2800" dirty="0"/>
              <a:t> 전달받은 </a:t>
            </a:r>
            <a:r>
              <a:rPr lang="en-US" altLang="ko-KR" sz="2800" dirty="0"/>
              <a:t>ID, PW</a:t>
            </a:r>
            <a:r>
              <a:rPr lang="ko-KR" altLang="en-US" sz="2800" dirty="0"/>
              <a:t>가 </a:t>
            </a:r>
            <a:r>
              <a:rPr lang="en-US" altLang="ko-KR" sz="2800" dirty="0"/>
              <a:t>DB</a:t>
            </a:r>
            <a:r>
              <a:rPr lang="ko-KR" altLang="en-US" sz="2800" dirty="0"/>
              <a:t>에 들어있는지 확인하고</a:t>
            </a:r>
            <a:r>
              <a:rPr lang="en-US" altLang="ko-KR" sz="2800" dirty="0"/>
              <a:t>, </a:t>
            </a:r>
            <a:r>
              <a:rPr lang="ko-KR" altLang="en-US" sz="2800" dirty="0"/>
              <a:t>그 결과를 </a:t>
            </a:r>
            <a:r>
              <a:rPr lang="ko-KR" altLang="en-US" sz="2800" dirty="0" err="1"/>
              <a:t>프론트엔드에</a:t>
            </a:r>
            <a:r>
              <a:rPr lang="ko-KR" altLang="en-US" sz="2800" dirty="0"/>
              <a:t> 다시 알려줍니다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041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1F91-D637-0265-BC22-362D287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33C-5EA4-83D4-1B3A-842FD51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백엔드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915B-1D9F-F0BF-FB5B-B622891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40902" cy="3926152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프론트엔드</a:t>
            </a:r>
            <a:r>
              <a:rPr lang="ko-KR" altLang="en-US" sz="3200" dirty="0"/>
              <a:t> 공부를 </a:t>
            </a:r>
            <a:r>
              <a:rPr lang="ko-KR" altLang="en-US" sz="3200" dirty="0" err="1"/>
              <a:t>하다보면</a:t>
            </a:r>
            <a:r>
              <a:rPr lang="ko-KR" altLang="en-US" sz="3200" dirty="0"/>
              <a:t> 정해진 형식의 데이터가 반복적으로 필요한 경우가 생깁니다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err="1"/>
              <a:t>백엔드는</a:t>
            </a:r>
            <a:r>
              <a:rPr lang="ko-KR" altLang="en-US" sz="3200" dirty="0"/>
              <a:t> 위와 같이 프론트가 화면을 그릴 때 필요한 데이터를 보내줍니다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315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1F91-D637-0265-BC22-362D287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33C-5EA4-83D4-1B3A-842FD51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백엔드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915B-1D9F-F0BF-FB5B-B622891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40902" cy="392615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프론트</a:t>
            </a:r>
            <a:r>
              <a:rPr lang="ko-KR" altLang="en-US" sz="3200" dirty="0"/>
              <a:t>는 </a:t>
            </a:r>
            <a:r>
              <a:rPr lang="ko-KR" altLang="en-US" sz="3200" dirty="0" err="1"/>
              <a:t>백엔드에</a:t>
            </a:r>
            <a:r>
              <a:rPr lang="ko-KR" altLang="en-US" sz="3200" dirty="0"/>
              <a:t> 필요한 </a:t>
            </a:r>
            <a:r>
              <a:rPr lang="ko-KR" altLang="en-US" sz="3200" b="1" dirty="0">
                <a:solidFill>
                  <a:srgbClr val="92D050"/>
                </a:solidFill>
              </a:rPr>
              <a:t>데이터를 요구</a:t>
            </a:r>
            <a:r>
              <a:rPr lang="ko-KR" altLang="en-US" sz="3200" dirty="0"/>
              <a:t>하고</a:t>
            </a:r>
            <a:r>
              <a:rPr lang="en-US" altLang="ko-KR" sz="3200" dirty="0"/>
              <a:t>, </a:t>
            </a:r>
            <a:r>
              <a:rPr lang="ko-KR" altLang="en-US" sz="3200" b="1" dirty="0" err="1">
                <a:solidFill>
                  <a:srgbClr val="92D050"/>
                </a:solidFill>
              </a:rPr>
              <a:t>백엔드</a:t>
            </a:r>
            <a:r>
              <a:rPr lang="ko-KR" altLang="en-US" sz="3200" dirty="0" err="1"/>
              <a:t>는</a:t>
            </a:r>
            <a:r>
              <a:rPr lang="ko-KR" altLang="en-US" sz="3200" dirty="0"/>
              <a:t> 프론트가 요구한</a:t>
            </a:r>
            <a:r>
              <a:rPr lang="ko-KR" altLang="en-US" sz="3200" b="1" dirty="0">
                <a:solidFill>
                  <a:srgbClr val="92D050"/>
                </a:solidFill>
              </a:rPr>
              <a:t> 데이터를 보냅니다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이 기본 구조만 알면 다음부터는 어떻게 </a:t>
            </a:r>
            <a:r>
              <a:rPr lang="ko-KR" altLang="en-US" sz="3200" dirty="0" err="1"/>
              <a:t>백엔드를</a:t>
            </a:r>
            <a:r>
              <a:rPr lang="ko-KR" altLang="en-US" sz="3200" dirty="0"/>
              <a:t> 만들지만 선택하면 돼요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9973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1F91-D637-0265-BC22-362D287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33C-5EA4-83D4-1B3A-842FD51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어떻게 만드나요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915B-1D9F-F0BF-FB5B-B622891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40902" cy="392615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자바 </a:t>
            </a:r>
            <a:r>
              <a:rPr lang="en-US" altLang="ko-KR" sz="3200" b="1" dirty="0">
                <a:solidFill>
                  <a:srgbClr val="92D050"/>
                </a:solidFill>
              </a:rPr>
              <a:t>+ </a:t>
            </a:r>
            <a:r>
              <a:rPr lang="ko-KR" altLang="en-US" sz="3200" b="1" dirty="0">
                <a:solidFill>
                  <a:srgbClr val="92D050"/>
                </a:solidFill>
              </a:rPr>
              <a:t>스프링</a:t>
            </a:r>
            <a:r>
              <a:rPr lang="en-US" altLang="ko-KR" sz="3200" dirty="0"/>
              <a:t>	</a:t>
            </a:r>
          </a:p>
          <a:p>
            <a:r>
              <a:rPr lang="ko-KR" altLang="en-US" sz="3200" dirty="0"/>
              <a:t>파이썬 </a:t>
            </a:r>
            <a:r>
              <a:rPr lang="en-US" altLang="ko-KR" sz="3200" dirty="0"/>
              <a:t>+ </a:t>
            </a:r>
            <a:r>
              <a:rPr lang="ko-KR" altLang="en-US" sz="3200" dirty="0"/>
              <a:t>장고</a:t>
            </a:r>
            <a:endParaRPr lang="en-US" altLang="ko-KR" sz="3200" dirty="0"/>
          </a:p>
          <a:p>
            <a:r>
              <a:rPr lang="ko-KR" altLang="en-US" sz="3200" dirty="0"/>
              <a:t>자바스크립트 </a:t>
            </a:r>
            <a:r>
              <a:rPr lang="en-US" altLang="ko-KR" sz="3200" dirty="0"/>
              <a:t>+ Express.js</a:t>
            </a:r>
          </a:p>
          <a:p>
            <a:r>
              <a:rPr lang="ko-KR" altLang="en-US" sz="3200" dirty="0"/>
              <a:t>파이썬 </a:t>
            </a:r>
            <a:r>
              <a:rPr lang="en-US" altLang="ko-KR" sz="3200" dirty="0"/>
              <a:t>+ </a:t>
            </a:r>
            <a:r>
              <a:rPr lang="ko-KR" altLang="en-US" sz="3200" dirty="0"/>
              <a:t>플라스크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처음엔 </a:t>
            </a:r>
            <a:r>
              <a:rPr lang="ko-KR" altLang="en-US" sz="2400" dirty="0" err="1"/>
              <a:t>비추</a:t>
            </a:r>
            <a:r>
              <a:rPr lang="en-US" altLang="ko-KR" sz="2400" dirty="0"/>
              <a:t>)</a:t>
            </a:r>
            <a:endParaRPr lang="en-US" altLang="ko-KR" sz="3200" dirty="0"/>
          </a:p>
          <a:p>
            <a:r>
              <a:rPr lang="en-US" altLang="ko-KR" sz="3200" dirty="0"/>
              <a:t>..</a:t>
            </a:r>
            <a:r>
              <a:rPr lang="ko-KR" altLang="en-US" sz="3200" dirty="0"/>
              <a:t>등등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29908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1F91-D637-0265-BC22-362D287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33C-5EA4-83D4-1B3A-842FD51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어디서 공부하나요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915B-1D9F-F0BF-FB5B-B622891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40902" cy="3926152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백엔드는</a:t>
            </a:r>
            <a:r>
              <a:rPr lang="ko-KR" altLang="en-US" sz="3200" dirty="0"/>
              <a:t> 혼자 검색만으로 공부하기 힘드니 책이나 강의를 보는 걸 </a:t>
            </a:r>
            <a:r>
              <a:rPr lang="ko-KR" altLang="en-US" sz="3200" dirty="0" err="1"/>
              <a:t>추천드려요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r>
              <a:rPr lang="ko-KR" altLang="en-US" sz="3200" dirty="0"/>
              <a:t>유튜브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nodejs</a:t>
            </a:r>
            <a:r>
              <a:rPr lang="en-US" altLang="ko-KR" sz="3200" dirty="0"/>
              <a:t> express </a:t>
            </a:r>
            <a:r>
              <a:rPr lang="ko-KR" altLang="en-US" sz="3200" dirty="0" err="1"/>
              <a:t>백엔드</a:t>
            </a:r>
            <a:r>
              <a:rPr lang="ko-KR" altLang="en-US" sz="3200" dirty="0"/>
              <a:t> 강의 추천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 err="1"/>
              <a:t>인프런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김영한 </a:t>
            </a:r>
            <a:r>
              <a:rPr lang="en-US" altLang="ko-KR" sz="3200" dirty="0"/>
              <a:t>Spring </a:t>
            </a:r>
            <a:r>
              <a:rPr lang="ko-KR" altLang="en-US" sz="3200" dirty="0"/>
              <a:t>입문 무료강의 추천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책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36095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1F91-D637-0265-BC22-362D287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33C-5EA4-83D4-1B3A-842FD51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어떻게 공부하나요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915B-1D9F-F0BF-FB5B-B622891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40902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제가 공부한 순서는 아래와 같습니다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간단한 프론트 앱 만들기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todo</a:t>
            </a:r>
            <a:r>
              <a:rPr lang="en-US" altLang="ko-KR" sz="2400" dirty="0"/>
              <a:t> </a:t>
            </a:r>
            <a:r>
              <a:rPr lang="ko-KR" altLang="en-US" sz="2400" dirty="0"/>
              <a:t>리스트도 좋아요</a:t>
            </a:r>
            <a:r>
              <a:rPr lang="en-US" altLang="ko-KR" sz="2400" dirty="0"/>
              <a:t>)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2. </a:t>
            </a:r>
            <a:r>
              <a:rPr lang="ko-KR" altLang="en-US" sz="3200" dirty="0"/>
              <a:t>프론트 앱이 사용할 </a:t>
            </a:r>
            <a:r>
              <a:rPr lang="ko-KR" altLang="en-US" sz="3200" dirty="0" err="1"/>
              <a:t>백엔드를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express.js </a:t>
            </a:r>
            <a:r>
              <a:rPr lang="ko-KR" altLang="en-US" sz="3200" dirty="0"/>
              <a:t>로 만들기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3. </a:t>
            </a:r>
            <a:r>
              <a:rPr lang="ko-KR" altLang="en-US" sz="3200" dirty="0" err="1"/>
              <a:t>백엔드의</a:t>
            </a:r>
            <a:r>
              <a:rPr lang="ko-KR" altLang="en-US" sz="3200" dirty="0"/>
              <a:t> 역할을 이해한 뒤 </a:t>
            </a:r>
            <a:r>
              <a:rPr lang="ko-KR" altLang="en-US" sz="3200" b="1" dirty="0">
                <a:solidFill>
                  <a:srgbClr val="92D050"/>
                </a:solidFill>
              </a:rPr>
              <a:t>장고</a:t>
            </a:r>
            <a:r>
              <a:rPr lang="en-US" altLang="ko-KR" sz="3200" b="1" dirty="0">
                <a:solidFill>
                  <a:srgbClr val="92D050"/>
                </a:solidFill>
              </a:rPr>
              <a:t>/</a:t>
            </a:r>
            <a:r>
              <a:rPr lang="ko-KR" altLang="en-US" sz="3200" b="1" dirty="0">
                <a:solidFill>
                  <a:srgbClr val="92D050"/>
                </a:solidFill>
              </a:rPr>
              <a:t>스프링 중 하나를 골라 공부</a:t>
            </a:r>
            <a:r>
              <a:rPr lang="ko-KR" altLang="en-US" sz="3200" dirty="0"/>
              <a:t>해보기</a:t>
            </a:r>
            <a:r>
              <a:rPr lang="en-US" altLang="ko-KR" sz="2400" dirty="0"/>
              <a:t>(</a:t>
            </a:r>
            <a:r>
              <a:rPr lang="ko-KR" altLang="en-US" sz="2400" dirty="0"/>
              <a:t>개인적으로는 스프링 추천</a:t>
            </a:r>
            <a:r>
              <a:rPr lang="en-US" altLang="ko-KR" sz="2400" dirty="0"/>
              <a:t>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21847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6C365-A069-AD1E-476B-4812A5E7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6057E-A9ED-52B5-BAC1-2635F56F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문제를 풀 때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문자열 속 모든 문자를 읽는 경우가 많다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이때</a:t>
            </a:r>
            <a:r>
              <a:rPr lang="en-US" altLang="ko-KR" sz="3200" dirty="0"/>
              <a:t>, </a:t>
            </a:r>
            <a:r>
              <a:rPr lang="ko-KR" altLang="en-US" sz="3200" dirty="0"/>
              <a:t>반복문을 이용해 모든 문자를 읽을 수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8850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771CB-9F86-5610-EFD6-28C92646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D138E-B586-0A42-2E85-FFF311E6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70108-D806-AA41-3812-509F99AB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for </a:t>
            </a:r>
            <a:r>
              <a:rPr lang="ko-KR" altLang="en-US" sz="3200" dirty="0" err="1"/>
              <a:t>반복문</a:t>
            </a:r>
            <a:r>
              <a:rPr lang="ko-KR" altLang="en-US" sz="3200" dirty="0"/>
              <a:t> </a:t>
            </a:r>
            <a:r>
              <a:rPr lang="en-US" altLang="ko-KR" sz="3200" dirty="0"/>
              <a:t>+ </a:t>
            </a:r>
            <a:r>
              <a:rPr lang="ko-KR" altLang="en-US" sz="3200" dirty="0"/>
              <a:t>문자열 속 문자 읽기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				    </a:t>
            </a:r>
            <a:br>
              <a:rPr lang="en-US" altLang="ko-KR" sz="3200" dirty="0"/>
            </a:br>
            <a:r>
              <a:rPr lang="en-US" altLang="ko-KR" sz="3200" dirty="0"/>
              <a:t>				     </a:t>
            </a:r>
            <a:r>
              <a:rPr lang="ko-KR" altLang="en-US" sz="3200" b="1" dirty="0"/>
              <a:t>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45842-2C1E-6AC6-A93F-9B2D69CF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87" y="3951324"/>
            <a:ext cx="3505689" cy="1162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D636EB-28A3-DE67-E2BC-20F8D59F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26" y="3429000"/>
            <a:ext cx="246731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85A9-505E-2D12-6B90-5F4C11EF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146F-EE08-47EA-24AC-DF296AB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009F-FCBE-623C-D5CE-6C19BE74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3003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while</a:t>
            </a:r>
            <a:r>
              <a:rPr lang="ko-KR" altLang="en-US" sz="3200" dirty="0"/>
              <a:t> 조건식</a:t>
            </a:r>
            <a:r>
              <a:rPr lang="en-US" altLang="ko-KR" sz="3200" dirty="0"/>
              <a:t>:</a:t>
            </a:r>
            <a:br>
              <a:rPr lang="en-US" altLang="ko-KR" sz="3200" dirty="0"/>
            </a:br>
            <a:r>
              <a:rPr lang="en-US" altLang="ko-KR" sz="3200" dirty="0"/>
              <a:t>    </a:t>
            </a:r>
            <a:r>
              <a:rPr lang="ko-KR" altLang="en-US" sz="3200" dirty="0"/>
              <a:t>반복할 코드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for</a:t>
            </a:r>
            <a:r>
              <a:rPr lang="en-US" altLang="ko-KR" sz="3200" dirty="0"/>
              <a:t> </a:t>
            </a:r>
            <a:r>
              <a:rPr lang="ko-KR" altLang="en-US" sz="3200" dirty="0"/>
              <a:t>변수 </a:t>
            </a:r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ko-KR" altLang="en-US" sz="3200" dirty="0"/>
              <a:t> 데이터그룹</a:t>
            </a:r>
            <a:r>
              <a:rPr lang="en-US" altLang="ko-KR" sz="3200" dirty="0"/>
              <a:t>: </a:t>
            </a:r>
            <a:br>
              <a:rPr lang="en-US" altLang="ko-KR" sz="3200" dirty="0"/>
            </a:br>
            <a:r>
              <a:rPr lang="en-US" altLang="ko-KR" sz="3200" dirty="0"/>
              <a:t>    </a:t>
            </a:r>
            <a:r>
              <a:rPr lang="ko-KR" altLang="en-US" sz="3200" dirty="0"/>
              <a:t>반복할 코드</a:t>
            </a:r>
            <a:endParaRPr lang="en-US" altLang="ko-KR" sz="3200" dirty="0"/>
          </a:p>
          <a:p>
            <a:r>
              <a:rPr lang="en-US" altLang="ko-KR" sz="3200" dirty="0"/>
              <a:t>for</a:t>
            </a:r>
            <a:r>
              <a:rPr lang="ko-KR" altLang="en-US" sz="3200" dirty="0"/>
              <a:t>문에는 주로 </a:t>
            </a:r>
            <a:r>
              <a:rPr lang="en-US" altLang="ko-KR" sz="3200" b="1" dirty="0">
                <a:solidFill>
                  <a:srgbClr val="92D050"/>
                </a:solidFill>
              </a:rPr>
              <a:t>range(</a:t>
            </a:r>
            <a:r>
              <a:rPr lang="ko-KR" altLang="en-US" sz="3200" b="1" dirty="0">
                <a:solidFill>
                  <a:srgbClr val="92D050"/>
                </a:solidFill>
              </a:rPr>
              <a:t>횟수</a:t>
            </a:r>
            <a:r>
              <a:rPr lang="en-US" altLang="ko-KR" sz="3200" b="1" dirty="0">
                <a:solidFill>
                  <a:srgbClr val="92D050"/>
                </a:solidFill>
              </a:rPr>
              <a:t>) </a:t>
            </a:r>
            <a:r>
              <a:rPr lang="ko-KR" altLang="en-US" sz="3200" dirty="0"/>
              <a:t>이용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954540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EC68-0CF3-3571-AF81-9A50D797B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112D6-620B-6F91-E47A-115CF3F0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D86E1-1BBA-DF1B-7A64-F17CC121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73561" cy="3926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en-US" altLang="ko-KR" sz="3200" dirty="0"/>
              <a:t>		: </a:t>
            </a:r>
            <a:r>
              <a:rPr lang="ko-KR" altLang="en-US" sz="2800" dirty="0"/>
              <a:t>문자열의 길이를 알려준다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b="1" dirty="0" err="1">
                <a:solidFill>
                  <a:srgbClr val="92D050"/>
                </a:solidFill>
              </a:rPr>
              <a:t>ord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문자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en-US" altLang="ko-KR" sz="3200" dirty="0"/>
              <a:t>		: </a:t>
            </a:r>
            <a:r>
              <a:rPr lang="ko-KR" altLang="en-US" sz="2800" dirty="0"/>
              <a:t>문자의 아스키코드를 알려준다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rgbClr val="92D050"/>
                </a:solidFill>
              </a:rPr>
              <a:t>chr(</a:t>
            </a:r>
            <a:r>
              <a:rPr lang="ko-KR" altLang="en-US" sz="3200" b="1" dirty="0">
                <a:solidFill>
                  <a:srgbClr val="92D050"/>
                </a:solidFill>
              </a:rPr>
              <a:t>아스키코드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en-US" altLang="ko-KR" sz="3200" dirty="0"/>
              <a:t>	: </a:t>
            </a:r>
            <a:r>
              <a:rPr lang="ko-KR" altLang="en-US" sz="2800" dirty="0"/>
              <a:t>아스키코드에 해당하는 문자를 </a:t>
            </a:r>
            <a:r>
              <a:rPr lang="en-US" altLang="ko-KR" sz="2800" dirty="0"/>
              <a:t>					  </a:t>
            </a:r>
            <a:r>
              <a:rPr lang="ko-KR" altLang="en-US" sz="2800" dirty="0"/>
              <a:t>알려준다</a:t>
            </a:r>
            <a:r>
              <a:rPr lang="en-US" altLang="ko-KR" sz="2800" dirty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84118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6C33-4EAE-9D9D-0655-A168B3A38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5FC6D-3012-4975-B96D-50170AF7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Len()</a:t>
            </a:r>
            <a:r>
              <a:rPr lang="ko-KR" altLang="en-US" dirty="0"/>
              <a:t> 함수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315AE-A31B-507C-18FA-AB838452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속 모든 문자를 읽을 때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ko-KR" altLang="en-US" sz="3200" dirty="0"/>
              <a:t>반복 횟수를 명시하는 용도로 사용할 수 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				     </a:t>
            </a:r>
            <a:br>
              <a:rPr lang="en-US" altLang="ko-KR" sz="3200" dirty="0"/>
            </a:br>
            <a:r>
              <a:rPr lang="en-US" altLang="ko-KR" sz="3200" dirty="0"/>
              <a:t>					    </a:t>
            </a:r>
            <a:r>
              <a:rPr lang="ko-KR" altLang="en-US" sz="3200" b="1" dirty="0"/>
              <a:t>→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E39F7-2023-911F-A06A-19BFBCB2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52" y="3724886"/>
            <a:ext cx="2467319" cy="1991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37D871-5F05-77AA-4605-535F65F5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66" y="3995951"/>
            <a:ext cx="427732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8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8DB7E-FF0F-B2CD-610F-92FBF0B3C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D3B59-F219-DFCB-9351-D7EE4FFF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아스키코드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E7920D-C4A0-400B-FD11-CB35F508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395114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컴퓨터는 알파벳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한글같은</a:t>
            </a:r>
            <a:r>
              <a:rPr lang="ko-KR" altLang="en-US" sz="3200" dirty="0"/>
              <a:t> </a:t>
            </a:r>
            <a:r>
              <a:rPr lang="en-US" altLang="ko-KR" sz="3200" dirty="0"/>
              <a:t>‘</a:t>
            </a:r>
            <a:r>
              <a:rPr lang="ko-KR" altLang="en-US" sz="3200" dirty="0"/>
              <a:t>문자</a:t>
            </a:r>
            <a:r>
              <a:rPr lang="en-US" altLang="ko-KR" sz="3200" dirty="0"/>
              <a:t>’</a:t>
            </a:r>
            <a:r>
              <a:rPr lang="ko-KR" altLang="en-US" sz="3200" dirty="0"/>
              <a:t>를 이해하지 못함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컴퓨터는 언제나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숫자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b="1" dirty="0">
                <a:solidFill>
                  <a:srgbClr val="92D050"/>
                </a:solidFill>
              </a:rPr>
              <a:t>만 이해</a:t>
            </a:r>
            <a:r>
              <a:rPr lang="ko-KR" altLang="en-US" sz="3200" dirty="0"/>
              <a:t>함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아스키코드</a:t>
            </a:r>
            <a:r>
              <a:rPr lang="ko-KR" altLang="en-US" sz="3200" dirty="0"/>
              <a:t>는 </a:t>
            </a:r>
            <a:r>
              <a:rPr lang="ko-KR" altLang="en-US" sz="3200" b="1" dirty="0">
                <a:solidFill>
                  <a:srgbClr val="92D050"/>
                </a:solidFill>
              </a:rPr>
              <a:t>문자마다 숫자를 </a:t>
            </a:r>
            <a:r>
              <a:rPr lang="en-US" altLang="ko-KR" sz="3200" b="1" dirty="0">
                <a:solidFill>
                  <a:srgbClr val="92D050"/>
                </a:solidFill>
              </a:rPr>
              <a:t>1:1</a:t>
            </a:r>
            <a:r>
              <a:rPr lang="ko-KR" altLang="en-US" sz="3200" b="1" dirty="0">
                <a:solidFill>
                  <a:srgbClr val="92D050"/>
                </a:solidFill>
              </a:rPr>
              <a:t>로 매칭</a:t>
            </a:r>
            <a:r>
              <a:rPr lang="ko-KR" altLang="en-US" sz="3200" dirty="0"/>
              <a:t>해서</a:t>
            </a:r>
            <a:br>
              <a:rPr lang="en-US" altLang="ko-KR" sz="3200" dirty="0"/>
            </a:br>
            <a:r>
              <a:rPr lang="ko-KR" altLang="en-US" sz="3200" dirty="0"/>
              <a:t>컴퓨터가 문자를 이해할 수 있도록</a:t>
            </a:r>
            <a:r>
              <a:rPr lang="en-US" altLang="ko-KR" sz="3200" dirty="0"/>
              <a:t> </a:t>
            </a:r>
            <a:r>
              <a:rPr lang="ko-KR" altLang="en-US" sz="3200" dirty="0"/>
              <a:t>정해둔 규칙</a:t>
            </a:r>
          </a:p>
        </p:txBody>
      </p:sp>
    </p:spTree>
    <p:extLst>
      <p:ext uri="{BB962C8B-B14F-4D97-AF65-F5344CB8AC3E}">
        <p14:creationId xmlns:p14="http://schemas.microsoft.com/office/powerpoint/2010/main" val="2630472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F033-3B8E-6C06-D816-455465DFE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82668-7606-C27E-C90E-90864AAF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아스키코드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C0B7D70-8344-C01D-DC5B-74CCD908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056" y="2160015"/>
            <a:ext cx="7707087" cy="453936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아스키코드 표를 외울 필요는 없다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이 표에서 중요한 점은</a:t>
            </a:r>
            <a:r>
              <a:rPr lang="en-US" altLang="ko-KR" sz="3200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연속된 알파벳은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연속된 숫자로 표현된다</a:t>
            </a:r>
            <a:r>
              <a:rPr lang="ko-KR" altLang="en-US" sz="3200" dirty="0"/>
              <a:t>는 것이다</a:t>
            </a:r>
            <a:r>
              <a:rPr lang="en-US" altLang="ko-KR" sz="3200" dirty="0"/>
              <a:t>.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25C125-47C5-FD59-E2FA-7E0B136D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35" y="1619793"/>
            <a:ext cx="2226481" cy="48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7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18B2C-E9A5-C118-FF29-5C9775535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A68E9-6C47-386D-1FD0-B3681151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F06601-A024-0B7D-F1FB-53924AD0B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034" y="2312528"/>
            <a:ext cx="1105054" cy="56205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1561-F7CE-A2DB-32F9-93A25AB1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61" y="2312527"/>
            <a:ext cx="2225732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41F2B-A69F-B69D-1F7C-9E2ECE65D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34" y="3035138"/>
            <a:ext cx="9235316" cy="11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9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5DCA-BAD0-2C01-B103-6F3AC04B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C6447-BCBF-033D-635F-AE22B5CB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58C7C-B6CF-165C-AE75-1CCFF1F4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먼저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3560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5DCA-BAD0-2C01-B103-6F3AC04B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C6447-BCBF-033D-635F-AE22B5CB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58C7C-B6CF-165C-AE75-1CCFF1F4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9374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7AB4F-0EAC-20DD-D4E2-D57101AE7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5C2E-C328-4E1B-41EA-0E71402A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6772C-6456-A184-8218-CC31E8A4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C397E4-2E46-557E-52B1-1583DDDF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72" y="2940460"/>
            <a:ext cx="277216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DD6B9-B6F5-9B5B-5CE0-C32F8C32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A7B3-AF98-301A-E868-3589505B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44E917-4C87-67F0-B90C-D211E683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74" y="2180475"/>
            <a:ext cx="2698251" cy="6127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D33A11-E75B-FACD-33BE-D362685E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03" y="2180475"/>
            <a:ext cx="1126672" cy="61275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728CA14-9FFF-9B10-6157-478E1755D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703" y="2793226"/>
            <a:ext cx="7516274" cy="10097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2F0E4DD-F148-DAB6-5EBF-E746945A7D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012"/>
          <a:stretch/>
        </p:blipFill>
        <p:spPr>
          <a:xfrm>
            <a:off x="1906703" y="4014119"/>
            <a:ext cx="1548449" cy="11526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A06E447-F0E7-5845-5F9F-84AB2B509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 r="36012"/>
          <a:stretch/>
        </p:blipFill>
        <p:spPr>
          <a:xfrm>
            <a:off x="3608274" y="4014119"/>
            <a:ext cx="154844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42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D806D-C03E-5AA6-F956-5CB25AE6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7E69-952A-E88E-C454-6EFA76F8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3F61E-7017-C777-6679-745A15C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85A9-505E-2D12-6B90-5F4C11EF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146F-EE08-47EA-24AC-DF296AB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009F-FCBE-623C-D5CE-6C19BE74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9534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break</a:t>
            </a:r>
            <a:r>
              <a:rPr lang="en-US" altLang="ko-KR" sz="3200" dirty="0"/>
              <a:t> : </a:t>
            </a:r>
            <a:r>
              <a:rPr lang="ko-KR" altLang="en-US" sz="3200" dirty="0"/>
              <a:t>반복문을 종료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continue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현재 반복 건너뛰기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빠른 입출력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2427D-3095-57CF-B5B7-A9BEFFFA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31" y="4962158"/>
            <a:ext cx="4211590" cy="12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724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08037-F939-FF1E-60F5-8CD15473F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26235-3E90-128A-DD7C-89CFC40F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3910D-562D-7BD4-7449-C52A367C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FD879-758B-8B4D-E891-8A6246D8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5" y="2824845"/>
            <a:ext cx="2770861" cy="35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89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AAF35-FBCB-7714-BC0D-738602943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8B81C-98DE-D761-C549-6ECD2526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88BC5-0378-1196-B46F-5D968499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문자열도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문자 데이터의 그룹</a:t>
            </a:r>
            <a:r>
              <a:rPr lang="en-US" altLang="ko-KR" sz="3200" b="1" dirty="0">
                <a:solidFill>
                  <a:srgbClr val="92D050"/>
                </a:solidFill>
              </a:rPr>
              <a:t>’ </a:t>
            </a:r>
            <a:r>
              <a:rPr lang="ko-KR" altLang="en-US" sz="3200" dirty="0"/>
              <a:t>이다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따라서 </a:t>
            </a:r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en-US" altLang="ko-KR" sz="3200" dirty="0"/>
              <a:t> </a:t>
            </a:r>
            <a:r>
              <a:rPr lang="ko-KR" altLang="en-US" sz="3200" dirty="0"/>
              <a:t>연산자를 사용할 수 있다</a:t>
            </a:r>
            <a:r>
              <a:rPr lang="en-US" altLang="ko-KR" sz="3200" dirty="0"/>
              <a:t>.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E70BE0-C14D-1D86-1DF1-1D58B9C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76" y="3929435"/>
            <a:ext cx="8054817" cy="1289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88287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BBF9-56C2-2EDB-0697-C7FF2C518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23F7-756E-A9DD-FC3D-9860FCC0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149AA-C2A8-6B47-ACCA-ADC4E07C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이렇게 푸는 것도 가능합니다</a:t>
            </a:r>
            <a:r>
              <a:rPr lang="en-US" altLang="ko-KR" sz="3200" dirty="0"/>
              <a:t>.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0F9CD-2107-59F1-8894-6666FA1D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54" y="2983399"/>
            <a:ext cx="44392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588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A8859-2F1A-081A-C8A2-D6F0A1B2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F91A7-668D-59E6-DBE8-96F28F47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7157C-65B9-61AC-01E8-227A70C0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066225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(r/l)strip(‘</a:t>
            </a:r>
            <a:r>
              <a:rPr lang="ko-KR" altLang="en-US" sz="3200" b="1" dirty="0">
                <a:solidFill>
                  <a:srgbClr val="92D050"/>
                </a:solidFill>
              </a:rPr>
              <a:t>문자</a:t>
            </a:r>
            <a:r>
              <a:rPr lang="en-US" altLang="ko-KR" sz="3200" b="1" dirty="0">
                <a:solidFill>
                  <a:srgbClr val="92D050"/>
                </a:solidFill>
              </a:rPr>
              <a:t>’)</a:t>
            </a:r>
            <a:r>
              <a:rPr lang="en-US" altLang="ko-KR" sz="3200" dirty="0"/>
              <a:t>: </a:t>
            </a:r>
            <a:r>
              <a:rPr lang="ko-KR" altLang="en-US" sz="3200" dirty="0"/>
              <a:t>문자열 양 끝에서 문자를 제거한</a:t>
            </a:r>
            <a:br>
              <a:rPr lang="en-US" altLang="ko-KR" sz="3200" dirty="0"/>
            </a:br>
            <a:r>
              <a:rPr lang="ko-KR" altLang="en-US" sz="3200" dirty="0"/>
              <a:t>새로운 문자열을 만들어준다</a:t>
            </a:r>
            <a:r>
              <a:rPr lang="en-US" altLang="ko-KR" sz="3200" dirty="0"/>
              <a:t>.</a:t>
            </a:r>
          </a:p>
          <a:p>
            <a:r>
              <a:rPr lang="ko-KR" altLang="en-US" sz="2800" dirty="0"/>
              <a:t>문자를 명시하지 않으면 </a:t>
            </a:r>
            <a:r>
              <a:rPr lang="en-US" altLang="ko-KR" sz="2800" dirty="0"/>
              <a:t>‘</a:t>
            </a:r>
            <a:r>
              <a:rPr lang="ko-KR" altLang="en-US" sz="2800" dirty="0"/>
              <a:t>공백문자</a:t>
            </a:r>
            <a:r>
              <a:rPr lang="en-US" altLang="ko-KR" sz="2800" dirty="0"/>
              <a:t>’ </a:t>
            </a:r>
            <a:r>
              <a:rPr lang="ko-KR" altLang="en-US" sz="2800" dirty="0"/>
              <a:t>를 제거한다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공백문자 </a:t>
            </a:r>
            <a:r>
              <a:rPr lang="en-US" altLang="ko-KR" sz="2400" dirty="0"/>
              <a:t>= ‘ ’, ‘\n’, ‘\t’ </a:t>
            </a:r>
            <a:r>
              <a:rPr lang="ko-KR" altLang="en-US" sz="2400" dirty="0"/>
              <a:t>등</a:t>
            </a:r>
            <a:r>
              <a:rPr lang="en-US" altLang="ko-KR" sz="2400" dirty="0"/>
              <a:t>. </a:t>
            </a:r>
            <a:r>
              <a:rPr lang="ko-KR" altLang="en-US" sz="2400" dirty="0"/>
              <a:t>편하게 모든 빈칸이라고 생각하면 돼요</a:t>
            </a:r>
            <a:r>
              <a:rPr lang="en-US" altLang="ko-KR" sz="2400" dirty="0"/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F17AF7-46A7-CEED-C186-501086E3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87" y="4610020"/>
            <a:ext cx="3702670" cy="14761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83188E-5DB0-A0BD-EE6C-BC73C18D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49" y="4610020"/>
            <a:ext cx="1916153" cy="14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7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A8859-2F1A-081A-C8A2-D6F0A1B2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F91A7-668D-59E6-DBE8-96F28F47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7157C-65B9-61AC-01E8-227A70C0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70444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split(‘</a:t>
            </a:r>
            <a:r>
              <a:rPr lang="ko-KR" altLang="en-US" sz="3200" b="1" dirty="0">
                <a:solidFill>
                  <a:srgbClr val="92D050"/>
                </a:solidFill>
              </a:rPr>
              <a:t>문자</a:t>
            </a:r>
            <a:r>
              <a:rPr lang="en-US" altLang="ko-KR" sz="3200" b="1" dirty="0">
                <a:solidFill>
                  <a:srgbClr val="92D050"/>
                </a:solidFill>
              </a:rPr>
              <a:t>’)</a:t>
            </a:r>
            <a:r>
              <a:rPr lang="en-US" altLang="ko-KR" sz="3200" dirty="0"/>
              <a:t>: ‘</a:t>
            </a:r>
            <a:r>
              <a:rPr lang="ko-KR" altLang="en-US" sz="3200" dirty="0"/>
              <a:t>문자</a:t>
            </a:r>
            <a:r>
              <a:rPr lang="en-US" altLang="ko-KR" sz="3200" dirty="0"/>
              <a:t>’</a:t>
            </a:r>
            <a:r>
              <a:rPr lang="ko-KR" altLang="en-US" sz="3200" dirty="0"/>
              <a:t>를 기준으로 문자열을 쪼갠다</a:t>
            </a:r>
            <a:r>
              <a:rPr lang="en-US" altLang="ko-KR" sz="3200" dirty="0"/>
              <a:t>.</a:t>
            </a:r>
          </a:p>
          <a:p>
            <a:r>
              <a:rPr lang="ko-KR" altLang="en-US" sz="2800" dirty="0"/>
              <a:t>문자를 명시하지 않으면 </a:t>
            </a:r>
            <a:r>
              <a:rPr lang="en-US" altLang="ko-KR" sz="2800" dirty="0"/>
              <a:t>‘</a:t>
            </a:r>
            <a:r>
              <a:rPr lang="ko-KR" altLang="en-US" sz="2800" dirty="0"/>
              <a:t>공백문자</a:t>
            </a:r>
            <a:r>
              <a:rPr lang="en-US" altLang="ko-KR" sz="2800" dirty="0"/>
              <a:t>’ </a:t>
            </a:r>
            <a:r>
              <a:rPr lang="ko-KR" altLang="en-US" sz="2800" dirty="0"/>
              <a:t>를 기준으로 쪼갠다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공백문자 </a:t>
            </a:r>
            <a:r>
              <a:rPr lang="en-US" altLang="ko-KR" sz="2400" dirty="0"/>
              <a:t>= ‘ ’, ‘\n’, ‘\t’ </a:t>
            </a:r>
            <a:r>
              <a:rPr lang="ko-KR" altLang="en-US" sz="2400" dirty="0"/>
              <a:t>등</a:t>
            </a:r>
            <a:r>
              <a:rPr lang="en-US" altLang="ko-KR" sz="2400" dirty="0"/>
              <a:t>. </a:t>
            </a:r>
            <a:r>
              <a:rPr lang="ko-KR" altLang="en-US" sz="2400" dirty="0"/>
              <a:t>편하게 모든 빈칸이라고 생각하면 돼요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BD434-A77B-209E-4AD4-6D2801D9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85" y="5352041"/>
            <a:ext cx="6496201" cy="102531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A56754-8131-3FCF-E90F-40D8F8C1B59F}"/>
              </a:ext>
            </a:extLst>
          </p:cNvPr>
          <p:cNvGrpSpPr/>
          <p:nvPr/>
        </p:nvGrpSpPr>
        <p:grpSpPr>
          <a:xfrm>
            <a:off x="1896685" y="4128284"/>
            <a:ext cx="4984529" cy="1000307"/>
            <a:chOff x="1896685" y="5122810"/>
            <a:chExt cx="4984529" cy="100030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AAF483D-54DB-D9A8-4433-0502D428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3371" y="5122810"/>
              <a:ext cx="847843" cy="438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068AB2-E4FF-4971-785F-E65186EDB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6686" y="5123947"/>
              <a:ext cx="4647806" cy="29534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EA60728-C626-0885-1B13-52878FA8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6685" y="5419293"/>
              <a:ext cx="4980909" cy="703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2569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6E91F-8DBD-0C1F-26E9-4A08A959D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B1C2-ED22-79C6-07A3-7313CDB2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A7D68-DF9E-2A21-72F2-3A3E74CD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70444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lower()</a:t>
            </a:r>
            <a:r>
              <a:rPr lang="en-US" altLang="ko-KR" sz="3200" dirty="0"/>
              <a:t>	:	</a:t>
            </a:r>
            <a:r>
              <a:rPr lang="ko-KR" altLang="en-US" sz="3200" dirty="0"/>
              <a:t>주어진 문자열을 소문자로 바꾸기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b="1" dirty="0">
                <a:solidFill>
                  <a:srgbClr val="92D050"/>
                </a:solidFill>
              </a:rPr>
              <a:t>upper()</a:t>
            </a:r>
            <a:r>
              <a:rPr lang="en-US" altLang="ko-KR" sz="3200" dirty="0"/>
              <a:t>	: 	</a:t>
            </a:r>
            <a:r>
              <a:rPr lang="ko-KR" altLang="en-US" sz="3200" dirty="0"/>
              <a:t>주어진 문자열을 대문자로 바꾸기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count(‘</a:t>
            </a:r>
            <a:r>
              <a:rPr lang="ko-KR" altLang="en-US" sz="3200" b="1" dirty="0">
                <a:solidFill>
                  <a:srgbClr val="92D050"/>
                </a:solidFill>
              </a:rPr>
              <a:t>문자</a:t>
            </a:r>
            <a:r>
              <a:rPr lang="en-US" altLang="ko-KR" sz="3200" b="1" dirty="0">
                <a:solidFill>
                  <a:srgbClr val="92D050"/>
                </a:solidFill>
              </a:rPr>
              <a:t>’)</a:t>
            </a:r>
            <a:r>
              <a:rPr lang="en-US" altLang="ko-KR" sz="3200" dirty="0"/>
              <a:t>	: </a:t>
            </a:r>
            <a:r>
              <a:rPr lang="ko-KR" altLang="en-US" sz="3200" dirty="0"/>
              <a:t>문자열에서 </a:t>
            </a:r>
            <a:r>
              <a:rPr lang="en-US" altLang="ko-KR" sz="3200" dirty="0"/>
              <a:t>‘</a:t>
            </a:r>
            <a:r>
              <a:rPr lang="ko-KR" altLang="en-US" sz="3200" dirty="0"/>
              <a:t>문자</a:t>
            </a:r>
            <a:r>
              <a:rPr lang="en-US" altLang="ko-KR" sz="3200" dirty="0"/>
              <a:t>’ </a:t>
            </a:r>
            <a:r>
              <a:rPr lang="ko-KR" altLang="en-US" sz="3200" dirty="0"/>
              <a:t>의 개수 세기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1AC27-8918-4ECD-02BE-029BF191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87" y="4488133"/>
            <a:ext cx="2344829" cy="1914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3C1488-90D8-208D-1550-74B645F0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58" y="4689791"/>
            <a:ext cx="356284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2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B934D-B92E-05E9-D72E-68168575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70F5F-2F12-DCEC-3E85-D899E3E1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FDDB18-EDDB-69E4-34C6-E690A391C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95" y="2113444"/>
            <a:ext cx="1095528" cy="5715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219566-1FB0-B72A-D9DF-B9EAFCE4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22" y="2113444"/>
            <a:ext cx="2209377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EBFAFC-23E4-4D3A-352A-9D87F91E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295" y="2928867"/>
            <a:ext cx="8049748" cy="10002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2DA425-C6A6-5C95-B78C-00BB33082E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27"/>
          <a:stretch/>
        </p:blipFill>
        <p:spPr>
          <a:xfrm>
            <a:off x="1753295" y="4172975"/>
            <a:ext cx="1829055" cy="1162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A0FB1B-0004-1A54-C6F1-AAAB88171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658" y="4172975"/>
            <a:ext cx="570627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60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7CBFA-064C-200C-2CC0-148DF00C2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4B928-ECD2-E3E8-370E-74DF9660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3A73C-3E61-E40A-7FC4-2334DCE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879612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알파벳 </a:t>
            </a:r>
            <a:r>
              <a:rPr lang="en-US" altLang="ko-KR" sz="3200" dirty="0"/>
              <a:t>a</a:t>
            </a:r>
            <a:r>
              <a:rPr lang="ko-KR" altLang="en-US" sz="3200" dirty="0"/>
              <a:t>부터 </a:t>
            </a:r>
            <a:r>
              <a:rPr lang="en-US" altLang="ko-KR" sz="3200" dirty="0"/>
              <a:t>z</a:t>
            </a:r>
            <a:r>
              <a:rPr lang="ko-KR" altLang="en-US" sz="3200" dirty="0"/>
              <a:t>까지 각 알파벳의 개수를 </a:t>
            </a:r>
            <a:r>
              <a:rPr lang="ko-KR" altLang="en-US" sz="3200" dirty="0" err="1"/>
              <a:t>세야한다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앞에서 배운 </a:t>
            </a:r>
            <a:r>
              <a:rPr lang="en-US" altLang="ko-KR" sz="3200" dirty="0"/>
              <a:t>count </a:t>
            </a:r>
            <a:r>
              <a:rPr lang="ko-KR" altLang="en-US" sz="3200" dirty="0"/>
              <a:t>메서드를 이용하면 되긴 하는데</a:t>
            </a:r>
            <a:r>
              <a:rPr lang="en-US" altLang="ko-KR" sz="3200" dirty="0"/>
              <a:t>..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그런데 </a:t>
            </a:r>
            <a:r>
              <a:rPr lang="ko-KR" altLang="en-US" sz="3200" b="1" dirty="0">
                <a:solidFill>
                  <a:srgbClr val="92D050"/>
                </a:solidFill>
              </a:rPr>
              <a:t>똑같은 코드가 반복</a:t>
            </a:r>
            <a:r>
              <a:rPr lang="ko-KR" altLang="en-US" sz="3200" dirty="0"/>
              <a:t>되고 있다</a:t>
            </a:r>
            <a:r>
              <a:rPr lang="en-US" altLang="ko-KR" sz="3200" dirty="0"/>
              <a:t>!!</a:t>
            </a:r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509A9F-5737-ADFB-F217-9ACDD66E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64" y="3580532"/>
            <a:ext cx="3377618" cy="16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2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7FCB6-6F09-C38B-3F20-D8BC59C58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3BE4-41C2-020D-58C0-1E15BDA5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6DB11-58B9-E962-44E3-8802D6FC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ord</a:t>
            </a:r>
            <a:r>
              <a:rPr lang="en-US" altLang="ko-KR" sz="3200" dirty="0"/>
              <a:t>(), chr() </a:t>
            </a:r>
            <a:r>
              <a:rPr lang="ko-KR" altLang="en-US" sz="3200" dirty="0"/>
              <a:t>함수와</a:t>
            </a:r>
            <a:r>
              <a:rPr lang="en-US" altLang="ko-KR" sz="3200" dirty="0"/>
              <a:t> </a:t>
            </a:r>
            <a:r>
              <a:rPr lang="ko-KR" altLang="en-US" sz="3200" dirty="0"/>
              <a:t>반복문을 이용하여 풀어봅시다</a:t>
            </a:r>
            <a:r>
              <a:rPr lang="en-US" altLang="ko-KR" sz="3200" dirty="0"/>
              <a:t>.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b="1" dirty="0">
                <a:solidFill>
                  <a:srgbClr val="92D050"/>
                </a:solidFill>
              </a:rPr>
              <a:t>print(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r>
              <a:rPr lang="en-US" altLang="ko-KR" sz="3200" b="1" dirty="0">
                <a:solidFill>
                  <a:srgbClr val="92D050"/>
                </a:solidFill>
              </a:rPr>
              <a:t>, end=‘ ’)</a:t>
            </a:r>
          </a:p>
          <a:p>
            <a:r>
              <a:rPr lang="ko-KR" altLang="en-US" sz="3200" dirty="0"/>
              <a:t>줄을 넘기는 대신 공백으로 출력할 수 있습니다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2400" dirty="0"/>
              <a:t>(end=‘ ’ </a:t>
            </a:r>
            <a:r>
              <a:rPr lang="ko-KR" altLang="en-US" sz="2400" dirty="0"/>
              <a:t>으로 공백이 한 칸 있어요</a:t>
            </a:r>
            <a:r>
              <a:rPr lang="en-US" altLang="ko-KR" sz="2400" dirty="0"/>
              <a:t>!)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588737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FFFCD-B2E9-0A9C-CD41-8F23DAD0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8F3E5-B822-FDDC-D4A7-BF8F6163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379B9-1F7B-0A58-BC9E-F7922DAC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21D31-9241-01F0-CB22-5954132A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68" y="2945674"/>
            <a:ext cx="729716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문자열 생성</a:t>
            </a:r>
            <a:r>
              <a:rPr lang="en-US" altLang="ko-KR" sz="3200" dirty="0"/>
              <a:t>, </a:t>
            </a:r>
            <a:r>
              <a:rPr lang="ko-KR" altLang="en-US" sz="3200" dirty="0"/>
              <a:t>연산자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문자 읽기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슬라이싱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문자열</a:t>
            </a:r>
            <a:r>
              <a:rPr lang="en-US" altLang="ko-KR" sz="3200" dirty="0"/>
              <a:t> </a:t>
            </a:r>
            <a:r>
              <a:rPr lang="ko-KR" altLang="en-US" sz="3200" dirty="0"/>
              <a:t>순회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문자열 관련 함수</a:t>
            </a:r>
            <a:r>
              <a:rPr lang="en-US" altLang="ko-KR" sz="3200" dirty="0"/>
              <a:t> &amp; </a:t>
            </a:r>
            <a:r>
              <a:rPr lang="ko-KR" altLang="en-US" sz="3200" dirty="0"/>
              <a:t>메서드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F1FE-8B81-D9DC-26D1-005B5B92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7914F-6FED-3FC4-2CC3-920D103E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56075-CA19-7D89-8111-AD8CF40B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생성</a:t>
            </a:r>
            <a:endParaRPr lang="en-US" altLang="ko-KR" sz="3200" dirty="0"/>
          </a:p>
          <a:p>
            <a:r>
              <a:rPr lang="en-US" altLang="ko-KR" sz="3200" dirty="0"/>
              <a:t>“ ”,  ‘ ’,  “““ ”””</a:t>
            </a:r>
          </a:p>
          <a:p>
            <a:r>
              <a:rPr lang="en-US" altLang="ko-KR" sz="3200" dirty="0"/>
              <a:t>f-string	:	</a:t>
            </a:r>
            <a:r>
              <a:rPr lang="en-US" altLang="ko-KR" sz="3200" b="1" dirty="0">
                <a:solidFill>
                  <a:srgbClr val="92D050"/>
                </a:solidFill>
              </a:rPr>
              <a:t>f“</a:t>
            </a:r>
            <a:r>
              <a:rPr lang="ko-KR" altLang="en-US" sz="3200" b="1" dirty="0">
                <a:solidFill>
                  <a:srgbClr val="92D050"/>
                </a:solidFill>
              </a:rPr>
              <a:t>문자열 </a:t>
            </a:r>
            <a:r>
              <a:rPr lang="en-US" altLang="ko-KR" sz="3200" b="1" dirty="0">
                <a:solidFill>
                  <a:srgbClr val="92D050"/>
                </a:solidFill>
              </a:rPr>
              <a:t>{</a:t>
            </a:r>
            <a:r>
              <a:rPr lang="ko-KR" altLang="en-US" sz="3200" b="1" dirty="0">
                <a:solidFill>
                  <a:srgbClr val="92D050"/>
                </a:solidFill>
              </a:rPr>
              <a:t>변수이름</a:t>
            </a:r>
            <a:r>
              <a:rPr lang="en-US" altLang="ko-KR" sz="3200" b="1" dirty="0">
                <a:solidFill>
                  <a:srgbClr val="92D050"/>
                </a:solidFill>
              </a:rPr>
              <a:t>}”</a:t>
            </a:r>
          </a:p>
        </p:txBody>
      </p:sp>
    </p:spTree>
    <p:extLst>
      <p:ext uri="{BB962C8B-B14F-4D97-AF65-F5344CB8AC3E}">
        <p14:creationId xmlns:p14="http://schemas.microsoft.com/office/powerpoint/2010/main" val="1098465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32508-3BAE-20D2-5A98-1EF95A9DC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4602E-9EC2-DE34-0981-E742413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E548B-C82A-9955-D0C4-0E67BA1F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연산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b="1" dirty="0">
                <a:solidFill>
                  <a:srgbClr val="92D050"/>
                </a:solidFill>
              </a:rPr>
              <a:t>“hi~” + “everyone” 	= “</a:t>
            </a:r>
            <a:r>
              <a:rPr lang="en-US" altLang="ko-KR" sz="3200" b="1" dirty="0" err="1">
                <a:solidFill>
                  <a:srgbClr val="92D050"/>
                </a:solidFill>
              </a:rPr>
              <a:t>hi~everyone</a:t>
            </a:r>
            <a:r>
              <a:rPr lang="en-US" altLang="ko-KR" sz="3200" b="1" dirty="0">
                <a:solidFill>
                  <a:srgbClr val="92D050"/>
                </a:solidFill>
              </a:rPr>
              <a:t>”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“hello” * 3			= “</a:t>
            </a:r>
            <a:r>
              <a:rPr lang="en-US" altLang="ko-KR" sz="3200" b="1" dirty="0" err="1">
                <a:solidFill>
                  <a:srgbClr val="92D050"/>
                </a:solidFill>
              </a:rPr>
              <a:t>hellohellohello</a:t>
            </a:r>
            <a:r>
              <a:rPr lang="en-US" altLang="ko-KR" sz="3200" b="1" dirty="0">
                <a:solidFill>
                  <a:srgbClr val="92D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008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118D0-0014-F7B5-4EFA-70CBE232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FFA32-8119-EDFA-D0CF-E15C00D8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B2102-69E1-9609-BD06-FDD2E2AE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속 문자에는 </a:t>
            </a:r>
            <a:r>
              <a:rPr lang="en-US" altLang="ko-KR" sz="3200" b="1" dirty="0">
                <a:solidFill>
                  <a:srgbClr val="92D050"/>
                </a:solidFill>
              </a:rPr>
              <a:t>[ ]</a:t>
            </a:r>
            <a:r>
              <a:rPr lang="en-US" altLang="ko-KR" sz="3200" dirty="0"/>
              <a:t> </a:t>
            </a:r>
            <a:r>
              <a:rPr lang="ko-KR" altLang="en-US" sz="3200" dirty="0"/>
              <a:t>연산자로 접근한다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문자열 인덱스는 </a:t>
            </a:r>
            <a:r>
              <a:rPr lang="en-US" altLang="ko-KR" sz="3200" dirty="0"/>
              <a:t>0</a:t>
            </a:r>
            <a:r>
              <a:rPr lang="ko-KR" altLang="en-US" sz="3200" dirty="0"/>
              <a:t>부터 시작한다</a:t>
            </a:r>
            <a:r>
              <a:rPr lang="en-US" altLang="ko-KR" sz="3200" dirty="0"/>
              <a:t>.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sz="2800" dirty="0"/>
              <a:t>	s = “hello”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en-US" altLang="ko-KR" sz="2800" b="1" dirty="0">
                <a:solidFill>
                  <a:srgbClr val="92D050"/>
                </a:solidFill>
              </a:rPr>
              <a:t>s[0] = “h”</a:t>
            </a:r>
            <a:br>
              <a:rPr lang="en-US" altLang="ko-KR" sz="2800" b="1" dirty="0">
                <a:solidFill>
                  <a:srgbClr val="92D050"/>
                </a:solidFill>
              </a:rPr>
            </a:br>
            <a:r>
              <a:rPr lang="en-US" altLang="ko-KR" sz="2800" b="1" dirty="0">
                <a:solidFill>
                  <a:srgbClr val="92D050"/>
                </a:solidFill>
              </a:rPr>
              <a:t>	s[4] = “o”</a:t>
            </a:r>
          </a:p>
        </p:txBody>
      </p:sp>
    </p:spTree>
    <p:extLst>
      <p:ext uri="{BB962C8B-B14F-4D97-AF65-F5344CB8AC3E}">
        <p14:creationId xmlns:p14="http://schemas.microsoft.com/office/powerpoint/2010/main" val="2872166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19B63-6423-E5F2-02E8-0F29E05D7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56805-903D-890D-C5FF-F4F37DF1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98559-A74A-0482-CB26-4DA0571B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</a:t>
            </a:r>
            <a:r>
              <a:rPr lang="ko-KR" altLang="en-US" sz="3200" dirty="0" err="1"/>
              <a:t>슬라이싱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시작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r>
              <a:rPr lang="ko-KR" altLang="en-US" sz="3200" b="1" dirty="0">
                <a:solidFill>
                  <a:srgbClr val="92D050"/>
                </a:solidFill>
              </a:rPr>
              <a:t>끝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r>
              <a:rPr lang="ko-KR" altLang="en-US" sz="3200" b="1" dirty="0">
                <a:solidFill>
                  <a:srgbClr val="92D050"/>
                </a:solidFill>
              </a:rPr>
              <a:t>간격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1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85A9-505E-2D12-6B90-5F4C11EF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146F-EE08-47EA-24AC-DF296AB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009F-FCBE-623C-D5CE-6C19BE74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관련 함수</a:t>
            </a:r>
            <a:br>
              <a:rPr lang="en-US" altLang="ko-KR" sz="3200" dirty="0"/>
            </a:br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(),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 err="1">
                <a:solidFill>
                  <a:srgbClr val="92D050"/>
                </a:solidFill>
              </a:rPr>
              <a:t>ord</a:t>
            </a:r>
            <a:r>
              <a:rPr lang="en-US" altLang="ko-KR" sz="3200" b="1" dirty="0">
                <a:solidFill>
                  <a:srgbClr val="92D050"/>
                </a:solidFill>
              </a:rPr>
              <a:t>(),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chr(), …</a:t>
            </a:r>
          </a:p>
          <a:p>
            <a:endParaRPr lang="en-US" altLang="ko-KR" sz="3200" dirty="0"/>
          </a:p>
          <a:p>
            <a:r>
              <a:rPr lang="ko-KR" altLang="en-US" sz="3200" dirty="0"/>
              <a:t>문자열 관련 메소드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en-US" altLang="ko-KR" sz="3200" b="1" dirty="0">
                <a:solidFill>
                  <a:srgbClr val="92D050"/>
                </a:solidFill>
              </a:rPr>
              <a:t>strip(), split(),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lower(), upper(), count(), …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223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9086	</a:t>
            </a:r>
            <a:r>
              <a:rPr lang="ko-KR" altLang="en-US" dirty="0"/>
              <a:t>문자열</a:t>
            </a:r>
            <a:r>
              <a:rPr lang="en-US" altLang="ko-KR" dirty="0"/>
              <a:t>			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 인덱스</a:t>
            </a:r>
            <a:r>
              <a:rPr lang="en-US" altLang="ko-KR" sz="2000" dirty="0"/>
              <a:t>, </a:t>
            </a:r>
            <a:r>
              <a:rPr lang="ko-KR" altLang="en-US" sz="2000" dirty="0"/>
              <a:t>음수 인덱스</a:t>
            </a:r>
            <a:r>
              <a:rPr lang="en-US" altLang="ko-KR" sz="2000" dirty="0"/>
              <a:t>)</a:t>
            </a:r>
          </a:p>
          <a:p>
            <a:r>
              <a:rPr lang="en-US" altLang="ko-KR" dirty="0"/>
              <a:t>2675		</a:t>
            </a:r>
            <a:r>
              <a:rPr lang="ko-KR" altLang="en-US" dirty="0"/>
              <a:t>문자열 반복</a:t>
            </a:r>
            <a:r>
              <a:rPr lang="en-US" altLang="ko-KR" dirty="0"/>
              <a:t>		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문자열과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곱셈</a:t>
            </a:r>
            <a:r>
              <a:rPr lang="en-US" altLang="ko-KR" sz="2000" dirty="0"/>
              <a:t>)</a:t>
            </a:r>
          </a:p>
          <a:p>
            <a:r>
              <a:rPr lang="en-US" altLang="ko-KR" dirty="0"/>
              <a:t>11720	</a:t>
            </a:r>
            <a:r>
              <a:rPr lang="ko-KR" altLang="en-US" dirty="0"/>
              <a:t>숫자의 합</a:t>
            </a:r>
            <a:r>
              <a:rPr lang="en-US" altLang="ko-KR" dirty="0"/>
              <a:t>		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문자열과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, </a:t>
            </a:r>
            <a:r>
              <a:rPr lang="ko-KR" altLang="en-US" sz="2000" dirty="0"/>
              <a:t>자료형 변환</a:t>
            </a:r>
            <a:r>
              <a:rPr lang="en-US" altLang="ko-KR" sz="2000" dirty="0"/>
              <a:t>)</a:t>
            </a:r>
          </a:p>
          <a:p>
            <a:r>
              <a:rPr lang="en-US" altLang="ko-KR" dirty="0"/>
              <a:t>2908	</a:t>
            </a:r>
            <a:r>
              <a:rPr lang="ko-KR" altLang="en-US" dirty="0"/>
              <a:t>상수</a:t>
            </a:r>
            <a:r>
              <a:rPr lang="en-US" altLang="ko-KR" dirty="0"/>
              <a:t>			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 </a:t>
            </a:r>
            <a:r>
              <a:rPr lang="ko-KR" altLang="en-US" sz="2000" dirty="0" err="1"/>
              <a:t>슬라이싱</a:t>
            </a:r>
            <a:r>
              <a:rPr lang="en-US" altLang="ko-KR" sz="2000" dirty="0"/>
              <a:t>, </a:t>
            </a:r>
            <a:r>
              <a:rPr lang="ko-KR" altLang="en-US" sz="2000" dirty="0"/>
              <a:t>자료형 변환</a:t>
            </a:r>
            <a:r>
              <a:rPr lang="en-US" altLang="ko-KR" sz="2000" dirty="0"/>
              <a:t>)</a:t>
            </a:r>
          </a:p>
          <a:p>
            <a:r>
              <a:rPr lang="en-US" altLang="ko-KR" dirty="0"/>
              <a:t>5622		</a:t>
            </a:r>
            <a:r>
              <a:rPr lang="ko-KR" altLang="en-US" dirty="0"/>
              <a:t>다이얼</a:t>
            </a:r>
            <a:r>
              <a:rPr lang="en-US" altLang="ko-KR" dirty="0"/>
              <a:t>			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문자열과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, in </a:t>
            </a:r>
            <a:r>
              <a:rPr lang="ko-KR" altLang="en-US" sz="2000" dirty="0"/>
              <a:t>연산자</a:t>
            </a:r>
            <a:r>
              <a:rPr lang="en-US" altLang="ko-KR" sz="2000" dirty="0"/>
              <a:t>)</a:t>
            </a:r>
          </a:p>
          <a:p>
            <a:r>
              <a:rPr lang="en-US" altLang="ko-KR" dirty="0"/>
              <a:t>26068	</a:t>
            </a:r>
            <a:r>
              <a:rPr lang="ko-KR" altLang="en-US" dirty="0"/>
              <a:t>치킨댄스를 추는</a:t>
            </a:r>
            <a:r>
              <a:rPr lang="en-US" altLang="ko-KR" dirty="0"/>
              <a:t>…	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 </a:t>
            </a:r>
            <a:r>
              <a:rPr lang="ko-KR" altLang="en-US" sz="2000" dirty="0" err="1"/>
              <a:t>슬라이싱</a:t>
            </a:r>
            <a:r>
              <a:rPr lang="en-US" altLang="ko-KR" sz="2000" dirty="0"/>
              <a:t>, </a:t>
            </a:r>
            <a:r>
              <a:rPr lang="ko-KR" altLang="en-US" sz="2000" dirty="0"/>
              <a:t>자료형 변환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424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혹시 연습 문제가 쉽다면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6735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2941		</a:t>
            </a:r>
            <a:r>
              <a:rPr lang="ko-KR" altLang="en-US" sz="2400" dirty="0"/>
              <a:t>크로아티아 알파벳</a:t>
            </a:r>
            <a:endParaRPr lang="en-US" altLang="ko-KR" sz="2400" dirty="0"/>
          </a:p>
          <a:p>
            <a:r>
              <a:rPr lang="en-US" altLang="ko-KR" sz="2400" dirty="0"/>
              <a:t>1316		</a:t>
            </a:r>
            <a:r>
              <a:rPr lang="ko-KR" altLang="en-US" sz="2400" dirty="0"/>
              <a:t>그룹 단어 </a:t>
            </a:r>
            <a:r>
              <a:rPr lang="ko-KR" altLang="en-US" sz="2400" dirty="0" err="1"/>
              <a:t>체커</a:t>
            </a:r>
            <a:r>
              <a:rPr lang="en-US" altLang="ko-KR" sz="2400" dirty="0"/>
              <a:t>		</a:t>
            </a:r>
          </a:p>
          <a:p>
            <a:r>
              <a:rPr lang="en-US" altLang="ko-KR" sz="2400" dirty="0"/>
              <a:t>25206	</a:t>
            </a:r>
            <a:r>
              <a:rPr lang="ko-KR" altLang="en-US" sz="2400" dirty="0"/>
              <a:t>너의 평점은</a:t>
            </a:r>
            <a:r>
              <a:rPr lang="en-US" altLang="ko-KR" sz="2400" dirty="0"/>
              <a:t>	</a:t>
            </a:r>
            <a:r>
              <a:rPr lang="en-US" altLang="ko-KR" sz="2800" dirty="0"/>
              <a:t>	</a:t>
            </a:r>
          </a:p>
          <a:p>
            <a:endParaRPr lang="en-US" altLang="ko-KR" sz="2800" dirty="0"/>
          </a:p>
          <a:p>
            <a:r>
              <a:rPr lang="ko-KR" altLang="en-US" sz="2400" dirty="0"/>
              <a:t>처음 문자열을 접한다면 꽤 어려울 수 있는 문제입니다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백준 연습에도 함께 넣어두었으나 이 문제들은</a:t>
            </a:r>
            <a:br>
              <a:rPr lang="en-US" altLang="ko-KR" sz="2400" dirty="0"/>
            </a:br>
            <a:r>
              <a:rPr lang="ko-KR" altLang="en-US" sz="2400" u="sng" dirty="0"/>
              <a:t>출석 </a:t>
            </a:r>
            <a:r>
              <a:rPr lang="en-US" altLang="ko-KR" sz="2400" u="sng" dirty="0"/>
              <a:t>&amp; </a:t>
            </a:r>
            <a:r>
              <a:rPr lang="ko-KR" altLang="en-US" sz="2400" u="sng" dirty="0"/>
              <a:t>우수 </a:t>
            </a:r>
            <a:r>
              <a:rPr lang="ko-KR" altLang="en-US" sz="2400" u="sng" dirty="0" err="1"/>
              <a:t>스터디원</a:t>
            </a:r>
            <a:r>
              <a:rPr lang="ko-KR" altLang="en-US" sz="2400" u="sng" dirty="0"/>
              <a:t> 선정 조건에 </a:t>
            </a:r>
            <a:r>
              <a:rPr lang="ko-KR" altLang="en-US" sz="2400" b="1" u="sng" dirty="0">
                <a:solidFill>
                  <a:srgbClr val="92D050"/>
                </a:solidFill>
              </a:rPr>
              <a:t>안 </a:t>
            </a:r>
            <a:r>
              <a:rPr lang="ko-KR" altLang="en-US" sz="2400" u="sng" dirty="0"/>
              <a:t>들어갑니다</a:t>
            </a:r>
            <a:r>
              <a:rPr lang="en-US" altLang="ko-KR" sz="2400" u="sng" dirty="0"/>
              <a:t>!</a:t>
            </a:r>
            <a:br>
              <a:rPr lang="en-US" altLang="ko-KR" sz="2400" u="sng" dirty="0"/>
            </a:br>
            <a:r>
              <a:rPr lang="ko-KR" altLang="en-US" sz="2400" dirty="0"/>
              <a:t>시간 날 때 도전해보세요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775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작은따옴표</a:t>
            </a:r>
            <a:r>
              <a:rPr lang="en-US" altLang="ko-KR" sz="3200" b="1" dirty="0">
                <a:solidFill>
                  <a:srgbClr val="92D050"/>
                </a:solidFill>
              </a:rPr>
              <a:t>(‘ ’)</a:t>
            </a:r>
            <a:r>
              <a:rPr lang="en-US" altLang="ko-KR" sz="3200" dirty="0"/>
              <a:t> </a:t>
            </a:r>
            <a:r>
              <a:rPr lang="ko-KR" altLang="en-US" sz="3200" dirty="0"/>
              <a:t>또는 </a:t>
            </a:r>
            <a:r>
              <a:rPr lang="ko-KR" altLang="en-US" sz="3200" b="1" dirty="0">
                <a:solidFill>
                  <a:srgbClr val="92D050"/>
                </a:solidFill>
              </a:rPr>
              <a:t>큰따옴표</a:t>
            </a:r>
            <a:r>
              <a:rPr lang="en-US" altLang="ko-KR" sz="3200" b="1" dirty="0">
                <a:solidFill>
                  <a:srgbClr val="92D050"/>
                </a:solidFill>
              </a:rPr>
              <a:t>(“ ”) </a:t>
            </a:r>
            <a:r>
              <a:rPr lang="ko-KR" altLang="en-US" sz="3200" dirty="0"/>
              <a:t>로</a:t>
            </a:r>
            <a:br>
              <a:rPr lang="en-US" altLang="ko-KR" sz="3200" dirty="0"/>
            </a:br>
            <a:r>
              <a:rPr lang="ko-KR" altLang="en-US" sz="3200" dirty="0"/>
              <a:t>문자</a:t>
            </a:r>
            <a:r>
              <a:rPr lang="en-US" altLang="ko-KR" sz="3200" dirty="0"/>
              <a:t>/</a:t>
            </a:r>
            <a:r>
              <a:rPr lang="ko-KR" altLang="en-US" sz="3200" dirty="0"/>
              <a:t>문자열을 감싼 형태의 데이터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sz="2800" b="1" dirty="0">
                <a:solidFill>
                  <a:srgbClr val="92D050"/>
                </a:solidFill>
              </a:rPr>
              <a:t>“</a:t>
            </a:r>
            <a:r>
              <a:rPr lang="en-US" altLang="ko-KR" sz="2800" dirty="0"/>
              <a:t>h</a:t>
            </a:r>
            <a:r>
              <a:rPr lang="en-US" altLang="ko-KR" sz="2800" b="1" dirty="0">
                <a:solidFill>
                  <a:srgbClr val="92D050"/>
                </a:solidFill>
              </a:rPr>
              <a:t>”</a:t>
            </a:r>
          </a:p>
          <a:p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en-US" altLang="ko-KR" sz="2800" dirty="0"/>
              <a:t>hello</a:t>
            </a:r>
            <a:r>
              <a:rPr lang="en-US" altLang="ko-KR" sz="2800" b="1" dirty="0">
                <a:solidFill>
                  <a:srgbClr val="92D050"/>
                </a:solidFill>
              </a:rPr>
              <a:t>’</a:t>
            </a:r>
          </a:p>
          <a:p>
            <a:r>
              <a:rPr lang="en-US" altLang="ko-KR" sz="2800" b="1" dirty="0">
                <a:solidFill>
                  <a:srgbClr val="92D050"/>
                </a:solidFill>
              </a:rPr>
              <a:t>“</a:t>
            </a:r>
            <a:r>
              <a:rPr lang="en-US" altLang="ko-KR" sz="2800" dirty="0"/>
              <a:t>hi-arc</a:t>
            </a:r>
            <a:r>
              <a:rPr lang="en-US" altLang="ko-KR" sz="2800" b="1" dirty="0">
                <a:solidFill>
                  <a:srgbClr val="92D050"/>
                </a:solidFill>
                <a:sym typeface="Wingdings" panose="05000000000000000000" pitchFamily="2" charset="2"/>
              </a:rPr>
              <a:t>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29057-6F13-345D-084F-6236E5BC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3C7B-27CE-ABE0-068D-30A1CD4A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512F8-0401-28D9-A3D9-5992C5E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따옴표를 문자열에 포함하고 싶다면</a:t>
            </a:r>
            <a:r>
              <a:rPr lang="en-US" altLang="ko-KR" sz="3200" dirty="0"/>
              <a:t>…</a:t>
            </a:r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rgbClr val="92D050"/>
                </a:solidFill>
              </a:rPr>
              <a:t>“</a:t>
            </a:r>
            <a:r>
              <a:rPr lang="ko-KR" altLang="en-US" dirty="0"/>
              <a:t>이 동아리 이름은 </a:t>
            </a:r>
            <a:r>
              <a:rPr lang="en-US" altLang="ko-KR" sz="2400" b="1" dirty="0">
                <a:solidFill>
                  <a:srgbClr val="92D050"/>
                </a:solidFill>
              </a:rPr>
              <a:t>‘</a:t>
            </a:r>
            <a:r>
              <a:rPr lang="ko-KR" altLang="en-US" dirty="0" err="1"/>
              <a:t>하이아크</a:t>
            </a:r>
            <a:r>
              <a:rPr lang="en-US" altLang="ko-KR" sz="2400" b="1" dirty="0">
                <a:solidFill>
                  <a:srgbClr val="92D050"/>
                </a:solidFill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-US" altLang="ko-KR" sz="2400" b="1" dirty="0">
                <a:solidFill>
                  <a:srgbClr val="92D050"/>
                </a:solidFill>
              </a:rPr>
              <a:t>”</a:t>
            </a:r>
            <a:r>
              <a:rPr lang="en-US" altLang="ko-KR" dirty="0"/>
              <a:t> 	# “ ” </a:t>
            </a:r>
            <a:r>
              <a:rPr lang="ko-KR" altLang="en-US" dirty="0"/>
              <a:t>사이에 </a:t>
            </a:r>
            <a:r>
              <a:rPr lang="en-US" altLang="ko-KR" dirty="0"/>
              <a:t>‘ ’ </a:t>
            </a:r>
            <a:r>
              <a:rPr lang="ko-KR" altLang="en-US" dirty="0"/>
              <a:t>를 넣으면 된다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>
                <a:solidFill>
                  <a:srgbClr val="92D050"/>
                </a:solidFill>
              </a:rPr>
              <a:t>‘</a:t>
            </a:r>
            <a:r>
              <a:rPr lang="ko-KR" altLang="en-US" dirty="0"/>
              <a:t>이 동아리 이름은 </a:t>
            </a:r>
            <a:r>
              <a:rPr lang="en-US" altLang="ko-KR" sz="2400" b="1" dirty="0">
                <a:solidFill>
                  <a:srgbClr val="92D050"/>
                </a:solidFill>
              </a:rPr>
              <a:t>“</a:t>
            </a:r>
            <a:r>
              <a:rPr lang="ko-KR" altLang="en-US" dirty="0" err="1"/>
              <a:t>하이아크</a:t>
            </a:r>
            <a:r>
              <a:rPr lang="en-US" altLang="ko-KR" sz="2400" b="1" dirty="0">
                <a:solidFill>
                  <a:srgbClr val="92D050"/>
                </a:solidFill>
              </a:rPr>
              <a:t>”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-US" altLang="ko-KR" sz="2400" b="1" dirty="0">
                <a:solidFill>
                  <a:srgbClr val="92D050"/>
                </a:solidFill>
              </a:rPr>
              <a:t>’</a:t>
            </a:r>
            <a:r>
              <a:rPr lang="en-US" altLang="ko-KR" dirty="0"/>
              <a:t>	# ‘ ’ </a:t>
            </a:r>
            <a:r>
              <a:rPr lang="ko-KR" altLang="en-US" dirty="0"/>
              <a:t>사이에 </a:t>
            </a:r>
            <a:r>
              <a:rPr lang="en-US" altLang="ko-KR" dirty="0"/>
              <a:t>“ ” </a:t>
            </a:r>
            <a:r>
              <a:rPr lang="ko-KR" altLang="en-US" dirty="0"/>
              <a:t>를 넣으면 된다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>
                <a:solidFill>
                  <a:srgbClr val="92D050"/>
                </a:solidFill>
              </a:rPr>
              <a:t>“</a:t>
            </a:r>
            <a:r>
              <a:rPr lang="ko-KR" altLang="en-US" dirty="0"/>
              <a:t>이 동아리 이름은 </a:t>
            </a:r>
            <a:r>
              <a:rPr lang="en-US" altLang="ko-KR" b="1" dirty="0">
                <a:solidFill>
                  <a:srgbClr val="92D050"/>
                </a:solidFill>
              </a:rPr>
              <a:t>\”</a:t>
            </a:r>
            <a:r>
              <a:rPr lang="ko-KR" altLang="en-US" dirty="0" err="1"/>
              <a:t>하이아크</a:t>
            </a:r>
            <a:r>
              <a:rPr lang="en-US" altLang="ko-KR" b="1" dirty="0">
                <a:solidFill>
                  <a:srgbClr val="92D050"/>
                </a:solidFill>
              </a:rPr>
              <a:t>\”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en-US" altLang="ko-KR" sz="2400" b="1" dirty="0">
                <a:solidFill>
                  <a:srgbClr val="92D050"/>
                </a:solidFill>
              </a:rPr>
              <a:t>”</a:t>
            </a:r>
            <a:r>
              <a:rPr lang="en-US" altLang="ko-KR" dirty="0"/>
              <a:t>	# </a:t>
            </a:r>
            <a:r>
              <a:rPr lang="ko-KR" altLang="en-US" dirty="0"/>
              <a:t>이스케이프 문자를 사용한다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768117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2031</Words>
  <Application>Microsoft Office PowerPoint</Application>
  <PresentationFormat>와이드스크린</PresentationFormat>
  <Paragraphs>308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1" baseType="lpstr">
      <vt:lpstr>Avenir Next</vt:lpstr>
      <vt:lpstr>Arial</vt:lpstr>
      <vt:lpstr>Neue Haas Grotesk Text Pro</vt:lpstr>
      <vt:lpstr>Wingdings</vt:lpstr>
      <vt:lpstr>InterweaveVTI</vt:lpstr>
      <vt:lpstr>2024-1 기초 스터디</vt:lpstr>
      <vt:lpstr>복습 - 조건문</vt:lpstr>
      <vt:lpstr>복습 – and, or, not</vt:lpstr>
      <vt:lpstr>복습 – elif, else</vt:lpstr>
      <vt:lpstr>복습 - 반복문</vt:lpstr>
      <vt:lpstr>복습 - 반복문</vt:lpstr>
      <vt:lpstr>목차</vt:lpstr>
      <vt:lpstr>문자열 (string)</vt:lpstr>
      <vt:lpstr>문자열 (string)</vt:lpstr>
      <vt:lpstr>여러 줄 표현하기</vt:lpstr>
      <vt:lpstr>여러 줄 표현하기</vt:lpstr>
      <vt:lpstr>문자열과 산술 연산</vt:lpstr>
      <vt:lpstr>문자열과 산술 연산</vt:lpstr>
      <vt:lpstr>문자열과 산술 연산</vt:lpstr>
      <vt:lpstr>변수 값을 문자열로 나타내기</vt:lpstr>
      <vt:lpstr>변수 값을 문자열로 나타내기</vt:lpstr>
      <vt:lpstr>문자열 길이</vt:lpstr>
      <vt:lpstr>문자열 속 문자 읽기</vt:lpstr>
      <vt:lpstr>문자열 속 문자 읽기</vt:lpstr>
      <vt:lpstr>문자열 속 문자 읽기</vt:lpstr>
      <vt:lpstr>문자열 속 문자 읽기 - 표(1)</vt:lpstr>
      <vt:lpstr>문자열 속 문자 읽기 - 표(2)</vt:lpstr>
      <vt:lpstr>연습 문제</vt:lpstr>
      <vt:lpstr>연습 문제</vt:lpstr>
      <vt:lpstr>연습 문제</vt:lpstr>
      <vt:lpstr>연습 문제</vt:lpstr>
      <vt:lpstr>문자열 수정</vt:lpstr>
      <vt:lpstr>문자열 슬라이싱</vt:lpstr>
      <vt:lpstr>문자열 슬라이싱</vt:lpstr>
      <vt:lpstr>문자열 슬라이싱</vt:lpstr>
      <vt:lpstr>문자열 슬라이싱</vt:lpstr>
      <vt:lpstr>문자열 슬라이싱</vt:lpstr>
      <vt:lpstr>문자열 슬라이싱</vt:lpstr>
      <vt:lpstr>문자열 슬라이싱</vt:lpstr>
      <vt:lpstr>문자열 슬라이싱</vt:lpstr>
      <vt:lpstr>문자열 슬라이싱</vt:lpstr>
      <vt:lpstr>연습문제</vt:lpstr>
      <vt:lpstr>연습문제</vt:lpstr>
      <vt:lpstr>연습문제</vt:lpstr>
      <vt:lpstr>연습문제</vt:lpstr>
      <vt:lpstr>쉬어가는 시간</vt:lpstr>
      <vt:lpstr>백엔드</vt:lpstr>
      <vt:lpstr>백엔드</vt:lpstr>
      <vt:lpstr>백엔드</vt:lpstr>
      <vt:lpstr>어떻게 만드나요?</vt:lpstr>
      <vt:lpstr>어디서 공부하나요?</vt:lpstr>
      <vt:lpstr>어떻게 공부하나요?</vt:lpstr>
      <vt:lpstr>문자열과 반복문</vt:lpstr>
      <vt:lpstr>문자열과 반복문</vt:lpstr>
      <vt:lpstr>문자열 관련 함수</vt:lpstr>
      <vt:lpstr>Len() 함수 활용</vt:lpstr>
      <vt:lpstr>아스키코드</vt:lpstr>
      <vt:lpstr>아스키코드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문자열 관련 메서드</vt:lpstr>
      <vt:lpstr>문자열 관련 메서드</vt:lpstr>
      <vt:lpstr>문자열 관련 메서드</vt:lpstr>
      <vt:lpstr>연습 문제</vt:lpstr>
      <vt:lpstr>연습 문제</vt:lpstr>
      <vt:lpstr>연습 문제</vt:lpstr>
      <vt:lpstr>연습 문제</vt:lpstr>
      <vt:lpstr>정리</vt:lpstr>
      <vt:lpstr>정리</vt:lpstr>
      <vt:lpstr>정리</vt:lpstr>
      <vt:lpstr>정리</vt:lpstr>
      <vt:lpstr>정리</vt:lpstr>
      <vt:lpstr>이번주 연습 문제</vt:lpstr>
      <vt:lpstr>혹시 연습 문제가 쉽다면..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164</cp:revision>
  <dcterms:created xsi:type="dcterms:W3CDTF">2024-02-01T13:49:59Z</dcterms:created>
  <dcterms:modified xsi:type="dcterms:W3CDTF">2024-04-01T05:01:21Z</dcterms:modified>
</cp:coreProperties>
</file>