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318" r:id="rId4"/>
    <p:sldId id="258" r:id="rId5"/>
    <p:sldId id="297" r:id="rId6"/>
    <p:sldId id="309" r:id="rId7"/>
    <p:sldId id="332" r:id="rId8"/>
    <p:sldId id="333" r:id="rId9"/>
    <p:sldId id="334" r:id="rId10"/>
    <p:sldId id="313" r:id="rId11"/>
    <p:sldId id="299" r:id="rId12"/>
    <p:sldId id="312" r:id="rId13"/>
    <p:sldId id="310" r:id="rId14"/>
    <p:sldId id="314" r:id="rId15"/>
    <p:sldId id="315" r:id="rId16"/>
    <p:sldId id="316" r:id="rId17"/>
    <p:sldId id="317" r:id="rId18"/>
    <p:sldId id="300" r:id="rId19"/>
    <p:sldId id="319" r:id="rId20"/>
    <p:sldId id="320" r:id="rId21"/>
    <p:sldId id="321" r:id="rId22"/>
    <p:sldId id="322" r:id="rId23"/>
    <p:sldId id="323" r:id="rId24"/>
    <p:sldId id="324" r:id="rId25"/>
    <p:sldId id="325" r:id="rId26"/>
    <p:sldId id="326" r:id="rId27"/>
    <p:sldId id="303" r:id="rId28"/>
    <p:sldId id="327" r:id="rId29"/>
    <p:sldId id="362" r:id="rId30"/>
    <p:sldId id="363" r:id="rId31"/>
    <p:sldId id="301" r:id="rId32"/>
    <p:sldId id="328" r:id="rId33"/>
    <p:sldId id="329" r:id="rId34"/>
    <p:sldId id="330" r:id="rId35"/>
    <p:sldId id="351" r:id="rId36"/>
    <p:sldId id="331" r:id="rId37"/>
    <p:sldId id="335" r:id="rId38"/>
    <p:sldId id="336" r:id="rId39"/>
    <p:sldId id="337" r:id="rId40"/>
    <p:sldId id="338" r:id="rId41"/>
    <p:sldId id="342" r:id="rId42"/>
    <p:sldId id="339" r:id="rId43"/>
    <p:sldId id="340" r:id="rId44"/>
    <p:sldId id="341" r:id="rId45"/>
    <p:sldId id="343" r:id="rId46"/>
    <p:sldId id="344" r:id="rId47"/>
    <p:sldId id="345" r:id="rId48"/>
    <p:sldId id="346" r:id="rId49"/>
    <p:sldId id="347" r:id="rId50"/>
    <p:sldId id="348" r:id="rId51"/>
    <p:sldId id="305" r:id="rId52"/>
    <p:sldId id="349" r:id="rId53"/>
    <p:sldId id="352" r:id="rId54"/>
    <p:sldId id="306" r:id="rId55"/>
    <p:sldId id="353" r:id="rId56"/>
    <p:sldId id="350" r:id="rId57"/>
    <p:sldId id="307" r:id="rId58"/>
    <p:sldId id="354" r:id="rId59"/>
    <p:sldId id="356" r:id="rId60"/>
    <p:sldId id="357" r:id="rId61"/>
    <p:sldId id="358" r:id="rId62"/>
    <p:sldId id="359" r:id="rId63"/>
    <p:sldId id="360" r:id="rId64"/>
    <p:sldId id="361" r:id="rId65"/>
    <p:sldId id="308" r:id="rId6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81" autoAdjust="0"/>
    <p:restoredTop sz="94660"/>
  </p:normalViewPr>
  <p:slideViewPr>
    <p:cSldViewPr snapToGrid="0">
      <p:cViewPr varScale="1">
        <p:scale>
          <a:sx n="82" d="100"/>
          <a:sy n="82" d="100"/>
        </p:scale>
        <p:origin x="7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03645-DCFE-47FC-8A66-F9A45A422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1150" y="1247140"/>
            <a:ext cx="7891760" cy="3450844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509FA-7BD7-4D45-998F-0E43038F1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1150" y="4818126"/>
            <a:ext cx="7891760" cy="1268984"/>
          </a:xfrm>
        </p:spPr>
        <p:txBody>
          <a:bodyPr anchor="b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03A0B2-4A2F-D846-A5E6-FB7CB9A031F7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573F1D-73A7-FB41-BCAD-FC9AA7DEF4F5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FA51C-E4FE-4BF2-A2DD-E32DE57D8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449AA12-8195-4182-A7AC-2E7E59DFBDAF}" type="datetimeFigureOut">
              <a:rPr lang="en-US" smtClean="0"/>
              <a:pPr algn="r"/>
              <a:t>4/4/2024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438448-FC2D-4A2F-B7C0-04AC50311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B07C67E-EAD9-47D8-9559-4E091BC03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087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C53B0-59B2-4B39-93E0-DCFBB932C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525200" cy="15504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8C5F7B-98AC-425B-80BD-6C6F3032D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2160016"/>
            <a:ext cx="9525200" cy="39261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8C2EE-2433-424A-878C-24514FF5D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EFD20-ADE2-40F3-A071-6D1E97F8F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7D1D5-5E92-48E1-9475-EC122D3FE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FCF945-5CF3-5542-A36A-9CBB738E735E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7D61B-66C5-4341-8F2D-129A9E4D8283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012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47FBCF-6EDB-4883-92D4-612F4D1C55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6380" y="565149"/>
            <a:ext cx="2266530" cy="56118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9D2DF8-B588-416F-AA11-9F3A0DDE6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565149"/>
            <a:ext cx="7088929" cy="5611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F7B1D-405D-4EE7-9A23-3F21916C9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B9304-686C-431A-8E7F-D9DD19F4D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A240B-DB2E-46ED-8AC6-744B2C1C7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275F2C-778B-864A-8379-6D0726B18FDC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0051C8-76B3-384B-BCF1-60BB80301FCD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94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5DD8-8608-4B55-96D8-0AB848C02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3CC0B-7B21-422D-937D-FBD49EE93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0EAFA-89BC-43E9-8EB9-B6B3CD136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50944-70C2-487F-A102-58CDFB94C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7B7B8-A972-455E-9D8C-9B8026A5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CC95119-6D9D-3542-9E0E-4171B33DC9C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FC92F19-7317-314C-81B7-43B8B687F4E4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761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087F2-AA0E-4F0C-9AD6-235302157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1150" y="1251674"/>
            <a:ext cx="7891760" cy="2914688"/>
          </a:xfrm>
        </p:spPr>
        <p:txBody>
          <a:bodyPr anchor="t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37807-96B8-4061-A845-1287216BF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21150" y="4818126"/>
            <a:ext cx="7891760" cy="127152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AF346-9503-4767-BCB4-84B823E27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9605B-A39D-4BEE-B46F-16CF13FA0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5834A-942D-410B-A430-43F9E01F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D199D5-C485-D449-9804-F755E0907B51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90D1A7-C550-2540-86C9-EB0FB2EB2E71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681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FCAD2-C321-4E81-AEBE-696A90E2D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20CD1-0E09-4415-911C-0F5B7341DD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7709" y="2160016"/>
            <a:ext cx="4425437" cy="39270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63EDD-031A-49CA-9130-067550BD0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8963" y="2160016"/>
            <a:ext cx="4425437" cy="3927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08E79-A0BE-49F3-AE92-7EE5CC78F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8B87C-BF1E-47CF-9A4E-FD4BE32C0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06E71-46F6-469C-A9CA-E707EBE51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2659F6-6B3B-A545-A45F-FAD238210D47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0637F8-15DE-2240-8BF8-D6E57A337B1A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394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3B26D-64DE-4314-8BD2-25FD618FB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056" y="457200"/>
            <a:ext cx="9521854" cy="15544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77613-5CEE-4B05-A937-CD43EAAAB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1057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E4779-3B5A-4993-9C7F-FB19F163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1056" y="2988998"/>
            <a:ext cx="4425697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1081A-685C-4C18-9AE9-425106A02F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87214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80F424-FE3A-4B7D-B60C-7AEA2118A5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87214" y="2988998"/>
            <a:ext cx="4425696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4D2A96-CD7D-41BC-BDBE-5E29B7C0B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D1471D-6DDE-4E56-84E9-48136966A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A3F451-CF28-4F57-B844-52A665440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1FA03E-7A83-AB41-BB4B-25B04946559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702630-3C98-A142-9D04-1D852974DC2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041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22D7A-4502-49C3-BAFB-6D46F7A2E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AB67EE-A167-43D1-9C58-7B736CF28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5605B7-599B-450E-9E8D-2A9AE3F30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BD2B1-8C5F-430B-A0F2-CD5281AB7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BA877B-B45A-BD48-8FC8-E752E7D7174F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F3343D-2AFA-B544-B40A-315F5EC680B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402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308016-71BA-4CD3-918D-51613F7F4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24F46-0425-47C6-9FFB-F69AFFFE8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E7A99-1593-4189-A514-8209CC32A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C15DFD-AB97-AB43-A6C9-2808708C91B4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05BA89-ECA6-2247-ABBB-3C67160202E9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846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E933B-3FC6-4B08-9FBE-2DD48307A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2" y="455362"/>
            <a:ext cx="4043440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FBD4A-4514-4DCE-8F18-914DF3F4E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1232" y="565151"/>
            <a:ext cx="5358384" cy="552196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F18C85-0675-4202-B796-352766854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2" y="2039874"/>
            <a:ext cx="4043440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079E5-F934-4D04-866F-F7CB5B08A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5FC94-7915-439A-B937-F02D1BB03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69B19-4156-4584-B1DC-4F42F200B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1B6031-8ABE-F648-8E05-3D08D0D54B53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ABD855-35E6-BE4F-8B03-FD12DDB32E10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966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E1F3B-090C-4BB5-84BE-8ED0FC598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1" y="455362"/>
            <a:ext cx="4043436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97C49E-9426-4B24-B2A7-C54B89DA6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1232" y="565150"/>
            <a:ext cx="5355607" cy="55226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7F011-0A5F-44E9-88CD-C95A33351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1" y="2039874"/>
            <a:ext cx="4043436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21C85-27BB-4533-A21B-C379FE03A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18850-01F1-4247-9BFD-1DDC5DDD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365A9-4C28-480F-B370-2DFF234B7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0EAFF3-0A84-F84B-90E4-A596F00B3DC2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392559-3C15-B249-93C9-B0F7E9E5DDD8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419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7ACD69-D2F4-4938-B590-C41404901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62BD4-BA0F-4CA4-BAE3-DF2B5087C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7710" y="2160016"/>
            <a:ext cx="9486690" cy="3926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B2FEE-249E-42F1-94D8-A8C0759EF4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9AA12-8195-4182-A7AC-2E7E59DFBDAF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0C617-A890-4920-83B0-143C033490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711" y="62928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1B4F1-B06B-4BBE-BFFF-C0B386E24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7289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D9F68D-4720-839A-6B3C-79FA91AE2B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887" r="-1" b="23848"/>
          <a:stretch/>
        </p:blipFill>
        <p:spPr>
          <a:xfrm>
            <a:off x="0" y="10"/>
            <a:ext cx="12188952" cy="6857990"/>
          </a:xfrm>
          <a:prstGeom prst="rect">
            <a:avLst/>
          </a:prstGeom>
        </p:spPr>
      </p:pic>
      <p:sp>
        <p:nvSpPr>
          <p:cNvPr id="11" name="Rectangle">
            <a:extLst>
              <a:ext uri="{FF2B5EF4-FFF2-40B4-BE49-F238E27FC236}">
                <a16:creationId xmlns:a16="http://schemas.microsoft.com/office/drawing/2014/main" id="{9F0EA5A9-0D12-3644-BBEC-6D9D192EB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7551978" cy="6858001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A69CEAF-3107-1D76-64A6-E34CFDB04F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1865" y="1247140"/>
            <a:ext cx="6404554" cy="3450844"/>
          </a:xfrm>
        </p:spPr>
        <p:txBody>
          <a:bodyPr>
            <a:normAutofit/>
          </a:bodyPr>
          <a:lstStyle/>
          <a:p>
            <a:r>
              <a:rPr lang="en-US" altLang="ko-KR" dirty="0"/>
              <a:t>2024-1</a:t>
            </a:r>
            <a:br>
              <a:rPr lang="en-US" altLang="ko-KR" dirty="0"/>
            </a:br>
            <a:r>
              <a:rPr lang="ko-KR" altLang="en-US" dirty="0"/>
              <a:t>기초 스터디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41CBB4D-E9FD-8B40-65C2-71730CF1B8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1864" y="4818126"/>
            <a:ext cx="6404555" cy="1268984"/>
          </a:xfrm>
        </p:spPr>
        <p:txBody>
          <a:bodyPr>
            <a:normAutofit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리스트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1C8291-E3D5-4240-8FF4-E5213CBCC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080" y="1375495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B44AFE-C181-7047-8CC9-CA00BD385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079" y="0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9777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FA7826-E4F2-5BFE-7343-776747A33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1F5167-CBE8-8463-A636-7A881FE2D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 활용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99A60A-4A99-9328-852B-DD7DB174C5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리스트는 아래 기능을 수행할 수 있다</a:t>
            </a:r>
            <a:r>
              <a:rPr lang="en-US" altLang="ko-KR" sz="3200" dirty="0"/>
              <a:t>.</a:t>
            </a:r>
            <a:r>
              <a:rPr lang="ko-KR" altLang="en-US" sz="3200" dirty="0"/>
              <a:t> </a:t>
            </a:r>
            <a:endParaRPr lang="en-US" altLang="ko-KR" sz="3200" dirty="0"/>
          </a:p>
          <a:p>
            <a:endParaRPr lang="en-US" altLang="ko-KR" sz="3200" dirty="0"/>
          </a:p>
          <a:p>
            <a:r>
              <a:rPr lang="ko-KR" altLang="en-US" sz="2800" dirty="0"/>
              <a:t>리스트 내 데이터 </a:t>
            </a:r>
            <a:r>
              <a:rPr lang="ko-KR" altLang="en-US" sz="2800" b="1" dirty="0">
                <a:solidFill>
                  <a:srgbClr val="92D050"/>
                </a:solidFill>
              </a:rPr>
              <a:t>읽기</a:t>
            </a:r>
            <a:endParaRPr lang="en-US" altLang="ko-KR" sz="2800" b="1" dirty="0">
              <a:solidFill>
                <a:srgbClr val="92D050"/>
              </a:solidFill>
            </a:endParaRPr>
          </a:p>
          <a:p>
            <a:r>
              <a:rPr lang="ko-KR" altLang="en-US" sz="2800" dirty="0"/>
              <a:t>리스트 내 데이터 </a:t>
            </a:r>
            <a:r>
              <a:rPr lang="ko-KR" altLang="en-US" sz="2800" b="1" dirty="0">
                <a:solidFill>
                  <a:srgbClr val="92D050"/>
                </a:solidFill>
              </a:rPr>
              <a:t>수정</a:t>
            </a:r>
            <a:endParaRPr lang="en-US" altLang="ko-KR" sz="2800" b="1" dirty="0">
              <a:solidFill>
                <a:srgbClr val="92D050"/>
              </a:solidFill>
            </a:endParaRPr>
          </a:p>
          <a:p>
            <a:r>
              <a:rPr lang="ko-KR" altLang="en-US" sz="2800" dirty="0"/>
              <a:t>리스트 내 데이터 </a:t>
            </a:r>
            <a:r>
              <a:rPr lang="ko-KR" altLang="en-US" sz="2800" b="1" dirty="0">
                <a:solidFill>
                  <a:srgbClr val="92D050"/>
                </a:solidFill>
              </a:rPr>
              <a:t>추가</a:t>
            </a:r>
            <a:endParaRPr lang="en-US" altLang="ko-KR" sz="2800" b="1" dirty="0">
              <a:solidFill>
                <a:srgbClr val="92D050"/>
              </a:solidFill>
            </a:endParaRPr>
          </a:p>
          <a:p>
            <a:r>
              <a:rPr lang="ko-KR" altLang="en-US" sz="2800" dirty="0"/>
              <a:t>리스트 내 데이터 </a:t>
            </a:r>
            <a:r>
              <a:rPr lang="ko-KR" altLang="en-US" sz="2800" b="1" dirty="0">
                <a:solidFill>
                  <a:srgbClr val="92D050"/>
                </a:solidFill>
              </a:rPr>
              <a:t>삭제</a:t>
            </a:r>
            <a:endParaRPr lang="en-US" altLang="ko-KR" sz="20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92216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C729EF-B829-E315-50E6-9A07494C2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 내 데이터 읽기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B45410-2E80-A75E-4FAB-89DC3C0A13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09" y="2160016"/>
            <a:ext cx="10504763" cy="3926152"/>
          </a:xfrm>
        </p:spPr>
        <p:txBody>
          <a:bodyPr/>
          <a:lstStyle/>
          <a:p>
            <a:r>
              <a:rPr lang="ko-KR" altLang="en-US" sz="3200" dirty="0"/>
              <a:t>문자열과 동일하게 </a:t>
            </a:r>
            <a:r>
              <a:rPr lang="en-US" altLang="ko-KR" sz="3200" b="1" dirty="0">
                <a:solidFill>
                  <a:srgbClr val="92D050"/>
                </a:solidFill>
              </a:rPr>
              <a:t>[ ] </a:t>
            </a:r>
            <a:r>
              <a:rPr lang="ko-KR" altLang="en-US" sz="3200" b="1" dirty="0">
                <a:solidFill>
                  <a:srgbClr val="92D050"/>
                </a:solidFill>
              </a:rPr>
              <a:t>연산자</a:t>
            </a:r>
            <a:r>
              <a:rPr lang="ko-KR" altLang="en-US" sz="3200" dirty="0"/>
              <a:t>를 사용</a:t>
            </a:r>
            <a:endParaRPr lang="en-US" altLang="ko-KR" sz="3200" dirty="0"/>
          </a:p>
          <a:p>
            <a:r>
              <a:rPr lang="ko-KR" altLang="en-US" sz="3200" b="1" dirty="0">
                <a:solidFill>
                  <a:srgbClr val="92D050"/>
                </a:solidFill>
              </a:rPr>
              <a:t>리스트</a:t>
            </a:r>
            <a:r>
              <a:rPr lang="en-US" altLang="ko-KR" sz="3200" b="1" dirty="0">
                <a:solidFill>
                  <a:srgbClr val="92D050"/>
                </a:solidFill>
              </a:rPr>
              <a:t>[</a:t>
            </a:r>
            <a:r>
              <a:rPr lang="ko-KR" altLang="en-US" sz="3200" b="1" dirty="0">
                <a:solidFill>
                  <a:srgbClr val="92D050"/>
                </a:solidFill>
              </a:rPr>
              <a:t>인덱스</a:t>
            </a:r>
            <a:r>
              <a:rPr lang="en-US" altLang="ko-KR" sz="3200" b="1" dirty="0">
                <a:solidFill>
                  <a:srgbClr val="92D050"/>
                </a:solidFill>
              </a:rPr>
              <a:t>]</a:t>
            </a:r>
            <a:r>
              <a:rPr lang="en-US" altLang="ko-KR" sz="3200" dirty="0"/>
              <a:t> </a:t>
            </a:r>
            <a:r>
              <a:rPr lang="ko-KR" altLang="en-US" sz="3200" dirty="0"/>
              <a:t>형태로 사용 </a:t>
            </a:r>
            <a:r>
              <a:rPr lang="en-US" altLang="ko-KR" sz="2400" dirty="0"/>
              <a:t>(</a:t>
            </a:r>
            <a:r>
              <a:rPr lang="ko-KR" altLang="en-US" sz="2400" dirty="0"/>
              <a:t>인덱스범위는 문자열과 동일</a:t>
            </a:r>
            <a:r>
              <a:rPr lang="en-US" altLang="ko-KR" sz="2400" dirty="0"/>
              <a:t>)</a:t>
            </a:r>
            <a:endParaRPr lang="en-US" altLang="ko-KR" dirty="0"/>
          </a:p>
          <a:p>
            <a:endParaRPr lang="ko-KR" altLang="en-US" b="1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7BA1425A-BBE0-B7F0-C941-C1E4BD940F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403" y="3846758"/>
            <a:ext cx="2915057" cy="1200318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2CB9B5CA-B4DA-C946-07BA-8D33517CA670}"/>
              </a:ext>
            </a:extLst>
          </p:cNvPr>
          <p:cNvSpPr/>
          <p:nvPr/>
        </p:nvSpPr>
        <p:spPr>
          <a:xfrm>
            <a:off x="5806057" y="3846758"/>
            <a:ext cx="5262117" cy="243448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1341B82-28A8-BFF7-7C0B-55237CE12AED}"/>
              </a:ext>
            </a:extLst>
          </p:cNvPr>
          <p:cNvSpPr/>
          <p:nvPr/>
        </p:nvSpPr>
        <p:spPr>
          <a:xfrm>
            <a:off x="7560096" y="3846758"/>
            <a:ext cx="1754039" cy="166625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2</a:t>
            </a:r>
            <a:endParaRPr lang="ko-KR" altLang="en-US" sz="54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79152BF-B8C0-0E1F-98E4-24C3E0AB5638}"/>
              </a:ext>
            </a:extLst>
          </p:cNvPr>
          <p:cNvSpPr/>
          <p:nvPr/>
        </p:nvSpPr>
        <p:spPr>
          <a:xfrm>
            <a:off x="9314135" y="3846758"/>
            <a:ext cx="1754039" cy="166625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3</a:t>
            </a:r>
            <a:endParaRPr lang="ko-KR" altLang="en-US" sz="54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2FB0850-0EF2-A6B2-581C-02EDD4CD0DEC}"/>
              </a:ext>
            </a:extLst>
          </p:cNvPr>
          <p:cNvSpPr/>
          <p:nvPr/>
        </p:nvSpPr>
        <p:spPr>
          <a:xfrm>
            <a:off x="7560095" y="5513015"/>
            <a:ext cx="1754039" cy="7682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1</a:t>
            </a:r>
            <a:endParaRPr lang="ko-KR" altLang="en-US" sz="32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410E9FD-D979-510C-FFB2-D217CC2932B2}"/>
              </a:ext>
            </a:extLst>
          </p:cNvPr>
          <p:cNvSpPr/>
          <p:nvPr/>
        </p:nvSpPr>
        <p:spPr>
          <a:xfrm>
            <a:off x="9320361" y="5513015"/>
            <a:ext cx="1754039" cy="7682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2</a:t>
            </a:r>
            <a:endParaRPr lang="ko-KR" altLang="en-US" sz="32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976E5E0-FE05-8529-B5BA-196D4B9B5045}"/>
              </a:ext>
            </a:extLst>
          </p:cNvPr>
          <p:cNvSpPr/>
          <p:nvPr/>
        </p:nvSpPr>
        <p:spPr>
          <a:xfrm>
            <a:off x="5806057" y="3846758"/>
            <a:ext cx="1754039" cy="1666257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solidFill>
                  <a:srgbClr val="92D050"/>
                </a:solidFill>
              </a:rPr>
              <a:t>1</a:t>
            </a:r>
            <a:endParaRPr lang="ko-KR" altLang="en-US" sz="5400" dirty="0">
              <a:solidFill>
                <a:srgbClr val="92D050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D2C7EF1-02C0-6C57-B2A9-78B0660D1B2E}"/>
              </a:ext>
            </a:extLst>
          </p:cNvPr>
          <p:cNvSpPr/>
          <p:nvPr/>
        </p:nvSpPr>
        <p:spPr>
          <a:xfrm>
            <a:off x="5806057" y="5513015"/>
            <a:ext cx="1754039" cy="768230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rgbClr val="92D050"/>
                </a:solidFill>
              </a:rPr>
              <a:t>0</a:t>
            </a:r>
            <a:endParaRPr lang="ko-KR" altLang="en-US" sz="32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930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E96C1B-79AD-7628-C217-98B13603F0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B769E8-08DC-F1E8-8A6D-B300D5B54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 내 데이터 읽기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7146A3-4AEF-5648-8EE3-F837A7215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3200" dirty="0"/>
              <a:t>문자열과 동일하게 </a:t>
            </a:r>
            <a:r>
              <a:rPr lang="ko-KR" altLang="en-US" sz="3200" b="1" dirty="0">
                <a:solidFill>
                  <a:srgbClr val="92D050"/>
                </a:solidFill>
              </a:rPr>
              <a:t>음수 인덱스</a:t>
            </a:r>
            <a:r>
              <a:rPr lang="ko-KR" altLang="en-US" sz="3200" dirty="0"/>
              <a:t> 사용 가능</a:t>
            </a:r>
            <a:endParaRPr lang="en-US" altLang="ko-KR" sz="3200" dirty="0"/>
          </a:p>
          <a:p>
            <a:endParaRPr lang="ko-KR" altLang="en-US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EA84B0E-A8F4-DBAF-D227-71A61710BE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5389" y="3119760"/>
            <a:ext cx="2876951" cy="120031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7E2FCA0-2667-9E7F-5AFE-6DE04CE56CAA}"/>
              </a:ext>
            </a:extLst>
          </p:cNvPr>
          <p:cNvSpPr/>
          <p:nvPr/>
        </p:nvSpPr>
        <p:spPr>
          <a:xfrm>
            <a:off x="5806057" y="3102835"/>
            <a:ext cx="5262117" cy="243448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640437D-88BB-99F4-97E2-6C284B0AF7EB}"/>
              </a:ext>
            </a:extLst>
          </p:cNvPr>
          <p:cNvSpPr/>
          <p:nvPr/>
        </p:nvSpPr>
        <p:spPr>
          <a:xfrm>
            <a:off x="9314135" y="3102835"/>
            <a:ext cx="1754039" cy="166625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3</a:t>
            </a:r>
            <a:endParaRPr lang="ko-KR" altLang="en-US" sz="54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D68EC88-21CA-98D8-3E98-EA5863793F59}"/>
              </a:ext>
            </a:extLst>
          </p:cNvPr>
          <p:cNvSpPr/>
          <p:nvPr/>
        </p:nvSpPr>
        <p:spPr>
          <a:xfrm>
            <a:off x="9320361" y="4769092"/>
            <a:ext cx="1754039" cy="7682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-1</a:t>
            </a:r>
            <a:endParaRPr lang="ko-KR" altLang="en-US" sz="32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E27308A-BD52-73D4-1BE8-B27207323BAB}"/>
              </a:ext>
            </a:extLst>
          </p:cNvPr>
          <p:cNvSpPr/>
          <p:nvPr/>
        </p:nvSpPr>
        <p:spPr>
          <a:xfrm>
            <a:off x="5806057" y="3102835"/>
            <a:ext cx="1754039" cy="166625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solidFill>
                  <a:schemeClr val="tx1"/>
                </a:solidFill>
              </a:rPr>
              <a:t>1</a:t>
            </a:r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BDB58C0-EA7B-50B8-4972-234028FEC350}"/>
              </a:ext>
            </a:extLst>
          </p:cNvPr>
          <p:cNvSpPr/>
          <p:nvPr/>
        </p:nvSpPr>
        <p:spPr>
          <a:xfrm>
            <a:off x="5806057" y="4769092"/>
            <a:ext cx="1754039" cy="7682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</a:rPr>
              <a:t>-3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C44941B-70DE-C496-04E6-DD17B05945B0}"/>
              </a:ext>
            </a:extLst>
          </p:cNvPr>
          <p:cNvSpPr/>
          <p:nvPr/>
        </p:nvSpPr>
        <p:spPr>
          <a:xfrm>
            <a:off x="7560096" y="3102835"/>
            <a:ext cx="1754039" cy="1666257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solidFill>
                  <a:srgbClr val="92D050"/>
                </a:solidFill>
              </a:rPr>
              <a:t>2</a:t>
            </a:r>
            <a:endParaRPr lang="ko-KR" altLang="en-US" sz="5400" dirty="0">
              <a:solidFill>
                <a:srgbClr val="92D05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8269F1E-1774-8CCB-DE47-9DDC70AF41C1}"/>
              </a:ext>
            </a:extLst>
          </p:cNvPr>
          <p:cNvSpPr/>
          <p:nvPr/>
        </p:nvSpPr>
        <p:spPr>
          <a:xfrm>
            <a:off x="7560095" y="4769092"/>
            <a:ext cx="1754039" cy="768230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rgbClr val="92D050"/>
                </a:solidFill>
              </a:rPr>
              <a:t>-2</a:t>
            </a:r>
            <a:endParaRPr lang="ko-KR" altLang="en-US" sz="32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03124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8B2667-1DFA-5E58-84BF-397D33724F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2263D8-B039-74D2-D458-797B3B9C1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 내 데이터 수정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663D7E-D98E-8037-4873-EBA2ACD1C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3200" b="1" dirty="0">
                <a:solidFill>
                  <a:srgbClr val="92D050"/>
                </a:solidFill>
              </a:rPr>
              <a:t>리스트</a:t>
            </a:r>
            <a:r>
              <a:rPr lang="en-US" altLang="ko-KR" sz="3200" b="1" dirty="0">
                <a:solidFill>
                  <a:srgbClr val="92D050"/>
                </a:solidFill>
              </a:rPr>
              <a:t>[</a:t>
            </a:r>
            <a:r>
              <a:rPr lang="ko-KR" altLang="en-US" sz="3200" b="1" dirty="0">
                <a:solidFill>
                  <a:srgbClr val="92D050"/>
                </a:solidFill>
              </a:rPr>
              <a:t>인덱스</a:t>
            </a:r>
            <a:r>
              <a:rPr lang="en-US" altLang="ko-KR" sz="3200" b="1" dirty="0">
                <a:solidFill>
                  <a:srgbClr val="92D050"/>
                </a:solidFill>
              </a:rPr>
              <a:t>] = </a:t>
            </a:r>
            <a:r>
              <a:rPr lang="ko-KR" altLang="en-US" sz="3200" b="1" dirty="0">
                <a:solidFill>
                  <a:srgbClr val="92D050"/>
                </a:solidFill>
              </a:rPr>
              <a:t>데이터</a:t>
            </a:r>
            <a:r>
              <a:rPr lang="en-US" altLang="ko-KR" sz="3200" dirty="0"/>
              <a:t> </a:t>
            </a:r>
            <a:r>
              <a:rPr lang="ko-KR" altLang="en-US" sz="3200" dirty="0"/>
              <a:t>형태로 사용</a:t>
            </a:r>
            <a:endParaRPr lang="ko-KR" altLang="en-US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01B402D-3842-BF3A-4E5C-730757E6D9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0487" y="3102835"/>
            <a:ext cx="2857899" cy="1600423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3D58A860-1E8F-8344-C568-84A36ECCB006}"/>
              </a:ext>
            </a:extLst>
          </p:cNvPr>
          <p:cNvSpPr/>
          <p:nvPr/>
        </p:nvSpPr>
        <p:spPr>
          <a:xfrm>
            <a:off x="5806057" y="3102835"/>
            <a:ext cx="5262117" cy="243448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7CED906-F1C4-841B-8C10-38C74837333B}"/>
              </a:ext>
            </a:extLst>
          </p:cNvPr>
          <p:cNvSpPr/>
          <p:nvPr/>
        </p:nvSpPr>
        <p:spPr>
          <a:xfrm>
            <a:off x="7560096" y="3102835"/>
            <a:ext cx="1754039" cy="166625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2</a:t>
            </a:r>
            <a:endParaRPr lang="ko-KR" altLang="en-US" sz="54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8CD6E95-DFCD-8BCF-A3E7-BA63A57701EB}"/>
              </a:ext>
            </a:extLst>
          </p:cNvPr>
          <p:cNvSpPr/>
          <p:nvPr/>
        </p:nvSpPr>
        <p:spPr>
          <a:xfrm>
            <a:off x="9314135" y="3102835"/>
            <a:ext cx="1754039" cy="166625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3</a:t>
            </a:r>
            <a:endParaRPr lang="ko-KR" altLang="en-US" sz="54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106278E-CEE4-1E9B-B548-65F040D0ACF0}"/>
              </a:ext>
            </a:extLst>
          </p:cNvPr>
          <p:cNvSpPr/>
          <p:nvPr/>
        </p:nvSpPr>
        <p:spPr>
          <a:xfrm>
            <a:off x="7560095" y="4769092"/>
            <a:ext cx="1754039" cy="7682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1</a:t>
            </a:r>
            <a:endParaRPr lang="ko-KR" altLang="en-US" sz="32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902E738-1F90-7895-D506-C4539F23AAE9}"/>
              </a:ext>
            </a:extLst>
          </p:cNvPr>
          <p:cNvSpPr/>
          <p:nvPr/>
        </p:nvSpPr>
        <p:spPr>
          <a:xfrm>
            <a:off x="9320361" y="4769092"/>
            <a:ext cx="1754039" cy="7682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2</a:t>
            </a:r>
            <a:endParaRPr lang="ko-KR" altLang="en-US" sz="32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F194141-A1CA-E284-72E1-F866FECDE304}"/>
              </a:ext>
            </a:extLst>
          </p:cNvPr>
          <p:cNvSpPr/>
          <p:nvPr/>
        </p:nvSpPr>
        <p:spPr>
          <a:xfrm>
            <a:off x="5806057" y="3102835"/>
            <a:ext cx="1754039" cy="1666257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solidFill>
                  <a:srgbClr val="92D050"/>
                </a:solidFill>
              </a:rPr>
              <a:t>4</a:t>
            </a:r>
            <a:endParaRPr lang="ko-KR" altLang="en-US" sz="5400" dirty="0">
              <a:solidFill>
                <a:srgbClr val="92D05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6A18EA4-9C63-7C76-A103-BF12E461A14D}"/>
              </a:ext>
            </a:extLst>
          </p:cNvPr>
          <p:cNvSpPr/>
          <p:nvPr/>
        </p:nvSpPr>
        <p:spPr>
          <a:xfrm>
            <a:off x="5806057" y="4769092"/>
            <a:ext cx="1754039" cy="768230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rgbClr val="92D050"/>
                </a:solidFill>
              </a:rPr>
              <a:t>0</a:t>
            </a:r>
            <a:endParaRPr lang="ko-KR" altLang="en-US" sz="32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86298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92CE20-56F2-2432-AB0F-4212235AB0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1D5490-230F-24F2-8C78-9E337031A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 내 데이터 추가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7ECE78-B2E5-6C21-4C92-ECB5B441B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2160016"/>
            <a:ext cx="9486690" cy="1109395"/>
          </a:xfrm>
        </p:spPr>
        <p:txBody>
          <a:bodyPr/>
          <a:lstStyle/>
          <a:p>
            <a:r>
              <a:rPr lang="en-US" altLang="ko-KR" sz="3200" b="1" dirty="0">
                <a:solidFill>
                  <a:srgbClr val="92D050"/>
                </a:solidFill>
              </a:rPr>
              <a:t>append() </a:t>
            </a:r>
            <a:r>
              <a:rPr lang="ko-KR" altLang="en-US" sz="3200" b="1" dirty="0">
                <a:solidFill>
                  <a:srgbClr val="92D050"/>
                </a:solidFill>
              </a:rPr>
              <a:t>메서드</a:t>
            </a:r>
            <a:r>
              <a:rPr lang="en-US" altLang="ko-KR" sz="3200" dirty="0"/>
              <a:t> </a:t>
            </a:r>
            <a:r>
              <a:rPr lang="ko-KR" altLang="en-US" sz="3200" dirty="0"/>
              <a:t>사용</a:t>
            </a:r>
            <a:endParaRPr lang="ko-KR" altLang="en-US" b="1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27F21F6-4E1D-FEC4-0897-5653011242AA}"/>
              </a:ext>
            </a:extLst>
          </p:cNvPr>
          <p:cNvSpPr/>
          <p:nvPr/>
        </p:nvSpPr>
        <p:spPr>
          <a:xfrm>
            <a:off x="7560096" y="3102835"/>
            <a:ext cx="1132327" cy="118322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2</a:t>
            </a:r>
            <a:endParaRPr lang="ko-KR" altLang="en-US" sz="54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040ADD5-CE45-9453-B811-E749C0FB9808}"/>
              </a:ext>
            </a:extLst>
          </p:cNvPr>
          <p:cNvSpPr/>
          <p:nvPr/>
        </p:nvSpPr>
        <p:spPr>
          <a:xfrm>
            <a:off x="8701048" y="3102835"/>
            <a:ext cx="1132327" cy="118322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3</a:t>
            </a:r>
            <a:endParaRPr lang="ko-KR" altLang="en-US" sz="54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F11FC31-A4D5-CEC6-AA48-9D2D11C5AB1A}"/>
              </a:ext>
            </a:extLst>
          </p:cNvPr>
          <p:cNvSpPr/>
          <p:nvPr/>
        </p:nvSpPr>
        <p:spPr>
          <a:xfrm>
            <a:off x="7560095" y="4769092"/>
            <a:ext cx="1132327" cy="545528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1</a:t>
            </a:r>
            <a:endParaRPr lang="ko-KR" altLang="en-US" sz="32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0E9A29D-02B7-0491-A354-F1BEA28453D7}"/>
              </a:ext>
            </a:extLst>
          </p:cNvPr>
          <p:cNvSpPr/>
          <p:nvPr/>
        </p:nvSpPr>
        <p:spPr>
          <a:xfrm>
            <a:off x="8707274" y="4769092"/>
            <a:ext cx="1132327" cy="545528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2</a:t>
            </a:r>
            <a:endParaRPr lang="ko-KR" altLang="en-US" sz="32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5ED7D46-EBBA-C1BA-CCD6-2EE334CC96B0}"/>
              </a:ext>
            </a:extLst>
          </p:cNvPr>
          <p:cNvSpPr/>
          <p:nvPr/>
        </p:nvSpPr>
        <p:spPr>
          <a:xfrm>
            <a:off x="9997246" y="3102835"/>
            <a:ext cx="1245560" cy="1183225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solidFill>
                  <a:srgbClr val="92D050"/>
                </a:solidFill>
              </a:rPr>
              <a:t>4</a:t>
            </a:r>
            <a:endParaRPr lang="ko-KR" altLang="en-US" sz="5400" dirty="0">
              <a:solidFill>
                <a:srgbClr val="92D05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1642A31-433A-FCA0-4782-DF95F97F99FE}"/>
              </a:ext>
            </a:extLst>
          </p:cNvPr>
          <p:cNvSpPr/>
          <p:nvPr/>
        </p:nvSpPr>
        <p:spPr>
          <a:xfrm>
            <a:off x="10005872" y="4769092"/>
            <a:ext cx="1245560" cy="545528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rgbClr val="92D050"/>
                </a:solidFill>
              </a:rPr>
              <a:t>3</a:t>
            </a:r>
            <a:endParaRPr lang="ko-KR" altLang="en-US" sz="3200" dirty="0">
              <a:solidFill>
                <a:srgbClr val="92D05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9D6F2C8-298D-5F38-F652-4DF2E62772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4067" y="3102835"/>
            <a:ext cx="2886478" cy="1638529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25252058-1B3F-9796-5635-0BA0321BDA5B}"/>
              </a:ext>
            </a:extLst>
          </p:cNvPr>
          <p:cNvSpPr/>
          <p:nvPr/>
        </p:nvSpPr>
        <p:spPr>
          <a:xfrm>
            <a:off x="6412917" y="3102835"/>
            <a:ext cx="1132327" cy="118322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1</a:t>
            </a:r>
            <a:endParaRPr lang="ko-KR" altLang="en-US" sz="54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CF15EFB-8681-FCD3-B591-D0278F6B469F}"/>
              </a:ext>
            </a:extLst>
          </p:cNvPr>
          <p:cNvSpPr/>
          <p:nvPr/>
        </p:nvSpPr>
        <p:spPr>
          <a:xfrm>
            <a:off x="6412916" y="4769092"/>
            <a:ext cx="1132327" cy="545528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0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468682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1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accel="1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1F2F7F-D545-E585-AB71-BFF5C27295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9BDA4C-B50F-D1D2-FBC8-04C3BC08A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 내 데이터 삭제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BDE695-339C-E1AC-0692-F98E5B6C18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2160016"/>
            <a:ext cx="9486690" cy="1494563"/>
          </a:xfrm>
        </p:spPr>
        <p:txBody>
          <a:bodyPr>
            <a:normAutofit/>
          </a:bodyPr>
          <a:lstStyle/>
          <a:p>
            <a:r>
              <a:rPr lang="en-US" altLang="ko-KR" sz="3200" b="1" dirty="0">
                <a:solidFill>
                  <a:srgbClr val="92D050"/>
                </a:solidFill>
              </a:rPr>
              <a:t>pop() </a:t>
            </a:r>
            <a:r>
              <a:rPr lang="ko-KR" altLang="en-US" sz="3200" b="1" dirty="0">
                <a:solidFill>
                  <a:srgbClr val="92D050"/>
                </a:solidFill>
              </a:rPr>
              <a:t>메서드</a:t>
            </a:r>
            <a:r>
              <a:rPr lang="en-US" altLang="ko-KR" sz="3200" dirty="0"/>
              <a:t> </a:t>
            </a:r>
            <a:r>
              <a:rPr lang="ko-KR" altLang="en-US" sz="3200" dirty="0"/>
              <a:t>사용하면 </a:t>
            </a:r>
            <a:r>
              <a:rPr lang="ko-KR" altLang="en-US" sz="3200" b="1" dirty="0">
                <a:solidFill>
                  <a:srgbClr val="92D050"/>
                </a:solidFill>
              </a:rPr>
              <a:t>리스트</a:t>
            </a:r>
            <a:r>
              <a:rPr lang="ko-KR" altLang="en-US" sz="3200" dirty="0"/>
              <a:t> </a:t>
            </a:r>
            <a:r>
              <a:rPr lang="ko-KR" altLang="en-US" sz="3200" b="1" dirty="0">
                <a:solidFill>
                  <a:srgbClr val="92D050"/>
                </a:solidFill>
              </a:rPr>
              <a:t>맨 뒤</a:t>
            </a:r>
            <a:r>
              <a:rPr lang="ko-KR" altLang="en-US" sz="3200" dirty="0"/>
              <a:t>의 데이터를 빼낸다</a:t>
            </a:r>
            <a:r>
              <a:rPr lang="en-US" altLang="ko-KR" sz="3200" dirty="0"/>
              <a:t>.</a:t>
            </a:r>
            <a:endParaRPr lang="ko-KR" altLang="en-US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CFE5AB0-26EC-79F6-275D-D598C66DC143}"/>
              </a:ext>
            </a:extLst>
          </p:cNvPr>
          <p:cNvSpPr/>
          <p:nvPr/>
        </p:nvSpPr>
        <p:spPr>
          <a:xfrm>
            <a:off x="7560096" y="4034488"/>
            <a:ext cx="1132327" cy="118322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2</a:t>
            </a:r>
            <a:endParaRPr lang="ko-KR" altLang="en-US" sz="54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7F318D9-717F-15BF-ABB1-52DCB58913A4}"/>
              </a:ext>
            </a:extLst>
          </p:cNvPr>
          <p:cNvSpPr/>
          <p:nvPr/>
        </p:nvSpPr>
        <p:spPr>
          <a:xfrm>
            <a:off x="8701048" y="4034488"/>
            <a:ext cx="1132327" cy="118322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3</a:t>
            </a:r>
            <a:endParaRPr lang="ko-KR" altLang="en-US" sz="54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54FA2A1-1F83-C2AC-B4EB-C9BD01BAF5EA}"/>
              </a:ext>
            </a:extLst>
          </p:cNvPr>
          <p:cNvSpPr/>
          <p:nvPr/>
        </p:nvSpPr>
        <p:spPr>
          <a:xfrm>
            <a:off x="7560095" y="5700745"/>
            <a:ext cx="1132327" cy="545528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1</a:t>
            </a:r>
            <a:endParaRPr lang="ko-KR" altLang="en-US" sz="32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39561F3-DB6E-A791-DA00-3E60D9D89453}"/>
              </a:ext>
            </a:extLst>
          </p:cNvPr>
          <p:cNvSpPr/>
          <p:nvPr/>
        </p:nvSpPr>
        <p:spPr>
          <a:xfrm>
            <a:off x="8707274" y="5700745"/>
            <a:ext cx="1132327" cy="545528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2</a:t>
            </a:r>
            <a:endParaRPr lang="ko-KR" altLang="en-US" sz="32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D75378E-FADE-0D9A-87D5-36815AA0D2E8}"/>
              </a:ext>
            </a:extLst>
          </p:cNvPr>
          <p:cNvSpPr/>
          <p:nvPr/>
        </p:nvSpPr>
        <p:spPr>
          <a:xfrm>
            <a:off x="9828077" y="4034488"/>
            <a:ext cx="1245560" cy="1183225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solidFill>
                  <a:srgbClr val="92D050"/>
                </a:solidFill>
              </a:rPr>
              <a:t>4</a:t>
            </a:r>
            <a:endParaRPr lang="ko-KR" altLang="en-US" sz="5400" dirty="0">
              <a:solidFill>
                <a:srgbClr val="92D050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F22FBAC-911A-8E42-5261-370C8BC08D19}"/>
              </a:ext>
            </a:extLst>
          </p:cNvPr>
          <p:cNvSpPr/>
          <p:nvPr/>
        </p:nvSpPr>
        <p:spPr>
          <a:xfrm>
            <a:off x="9836703" y="5700745"/>
            <a:ext cx="1245560" cy="545528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rgbClr val="92D050"/>
                </a:solidFill>
              </a:rPr>
              <a:t>3</a:t>
            </a:r>
            <a:endParaRPr lang="ko-KR" altLang="en-US" sz="3200" dirty="0">
              <a:solidFill>
                <a:srgbClr val="92D050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33348DD-8CF3-7746-3C6F-15C0F23D173F}"/>
              </a:ext>
            </a:extLst>
          </p:cNvPr>
          <p:cNvSpPr/>
          <p:nvPr/>
        </p:nvSpPr>
        <p:spPr>
          <a:xfrm>
            <a:off x="6412917" y="4034488"/>
            <a:ext cx="1132327" cy="118322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1</a:t>
            </a:r>
            <a:endParaRPr lang="ko-KR" altLang="en-US" sz="54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6A37445-C7AF-B311-D571-CB915831ADA7}"/>
              </a:ext>
            </a:extLst>
          </p:cNvPr>
          <p:cNvSpPr/>
          <p:nvPr/>
        </p:nvSpPr>
        <p:spPr>
          <a:xfrm>
            <a:off x="6412916" y="5700745"/>
            <a:ext cx="1132327" cy="545528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0</a:t>
            </a:r>
            <a:endParaRPr lang="ko-KR" altLang="en-US" sz="3200" dirty="0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7E10BA0D-EC17-065F-DE85-8CBCC8A673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332" y="3925475"/>
            <a:ext cx="3543795" cy="207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385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7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3E7DB9-1EF0-C600-0E2B-2056946701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CFFF5C-D2B9-9226-85DD-3DD61E9DB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 내 데이터 삭제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AA5B23-03ED-680C-54D1-D64B07784C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2160016"/>
            <a:ext cx="9486690" cy="2015169"/>
          </a:xfrm>
        </p:spPr>
        <p:txBody>
          <a:bodyPr/>
          <a:lstStyle/>
          <a:p>
            <a:r>
              <a:rPr lang="en-US" altLang="ko-KR" sz="3200" b="1" dirty="0">
                <a:solidFill>
                  <a:srgbClr val="92D050"/>
                </a:solidFill>
              </a:rPr>
              <a:t>pop() </a:t>
            </a:r>
            <a:r>
              <a:rPr lang="ko-KR" altLang="en-US" sz="3200" dirty="0"/>
              <a:t>메서드는</a:t>
            </a:r>
            <a:r>
              <a:rPr lang="en-US" altLang="ko-KR" sz="3200" dirty="0"/>
              <a:t> </a:t>
            </a:r>
            <a:r>
              <a:rPr lang="ko-KR" altLang="en-US" sz="3200" dirty="0"/>
              <a:t>리스트에서 데이터를 빼고</a:t>
            </a:r>
            <a:r>
              <a:rPr lang="en-US" altLang="ko-KR" sz="3200" dirty="0"/>
              <a:t>(pop),</a:t>
            </a:r>
            <a:br>
              <a:rPr lang="en-US" altLang="ko-KR" sz="3200" dirty="0"/>
            </a:br>
            <a:r>
              <a:rPr lang="ko-KR" altLang="en-US" sz="3200" dirty="0"/>
              <a:t>빼낸 데이터를 </a:t>
            </a:r>
            <a:r>
              <a:rPr lang="ko-KR" altLang="en-US" sz="3200" b="1" dirty="0">
                <a:solidFill>
                  <a:srgbClr val="92D050"/>
                </a:solidFill>
              </a:rPr>
              <a:t>돌려준다</a:t>
            </a:r>
            <a:r>
              <a:rPr lang="en-US" altLang="ko-KR" sz="3200" b="1" dirty="0">
                <a:solidFill>
                  <a:srgbClr val="92D050"/>
                </a:solidFill>
              </a:rPr>
              <a:t>.</a:t>
            </a:r>
            <a:endParaRPr lang="ko-KR" altLang="en-US" b="1" dirty="0">
              <a:solidFill>
                <a:srgbClr val="92D05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320EE8D-6C87-F778-6089-90407A9D663F}"/>
              </a:ext>
            </a:extLst>
          </p:cNvPr>
          <p:cNvSpPr/>
          <p:nvPr/>
        </p:nvSpPr>
        <p:spPr>
          <a:xfrm>
            <a:off x="6759505" y="4034488"/>
            <a:ext cx="1132327" cy="118322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2</a:t>
            </a:r>
            <a:endParaRPr lang="ko-KR" altLang="en-US" sz="54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C651D06-F2BB-9A3F-15FA-6987491470A7}"/>
              </a:ext>
            </a:extLst>
          </p:cNvPr>
          <p:cNvSpPr/>
          <p:nvPr/>
        </p:nvSpPr>
        <p:spPr>
          <a:xfrm>
            <a:off x="7900457" y="4034488"/>
            <a:ext cx="1132327" cy="118322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3</a:t>
            </a:r>
            <a:endParaRPr lang="ko-KR" altLang="en-US" sz="54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7A1B5C9-548A-C85A-82B4-C3BF0529E3AE}"/>
              </a:ext>
            </a:extLst>
          </p:cNvPr>
          <p:cNvSpPr/>
          <p:nvPr/>
        </p:nvSpPr>
        <p:spPr>
          <a:xfrm>
            <a:off x="6759504" y="5700745"/>
            <a:ext cx="1132327" cy="545528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1</a:t>
            </a:r>
            <a:endParaRPr lang="ko-KR" altLang="en-US" sz="32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278561B-8F94-7B0E-4EA9-D4DC9822BC67}"/>
              </a:ext>
            </a:extLst>
          </p:cNvPr>
          <p:cNvSpPr/>
          <p:nvPr/>
        </p:nvSpPr>
        <p:spPr>
          <a:xfrm>
            <a:off x="7906683" y="5700745"/>
            <a:ext cx="1132327" cy="545528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2</a:t>
            </a:r>
            <a:endParaRPr lang="ko-KR" altLang="en-US" sz="32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6E00716-DA45-D985-3995-90A297ED94E6}"/>
              </a:ext>
            </a:extLst>
          </p:cNvPr>
          <p:cNvSpPr/>
          <p:nvPr/>
        </p:nvSpPr>
        <p:spPr>
          <a:xfrm>
            <a:off x="5612326" y="4034488"/>
            <a:ext cx="1132327" cy="118322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1</a:t>
            </a:r>
            <a:endParaRPr lang="ko-KR" altLang="en-US" sz="54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DFD823A-318C-CECE-91AE-76D393BD0740}"/>
              </a:ext>
            </a:extLst>
          </p:cNvPr>
          <p:cNvSpPr/>
          <p:nvPr/>
        </p:nvSpPr>
        <p:spPr>
          <a:xfrm>
            <a:off x="5612325" y="5700745"/>
            <a:ext cx="1132327" cy="545528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0</a:t>
            </a:r>
            <a:endParaRPr lang="ko-KR" altLang="en-US" sz="3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632D943-FAF4-AF57-B632-62B4333832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5123" y="3539680"/>
            <a:ext cx="2638793" cy="2953162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069E397-279A-BDB0-FFC5-FE61196C8779}"/>
              </a:ext>
            </a:extLst>
          </p:cNvPr>
          <p:cNvSpPr/>
          <p:nvPr/>
        </p:nvSpPr>
        <p:spPr>
          <a:xfrm>
            <a:off x="9396315" y="4175185"/>
            <a:ext cx="2551270" cy="2071088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F38F22A-DF41-538D-3FE7-5EFD1A00F44D}"/>
              </a:ext>
            </a:extLst>
          </p:cNvPr>
          <p:cNvSpPr/>
          <p:nvPr/>
        </p:nvSpPr>
        <p:spPr>
          <a:xfrm>
            <a:off x="10257882" y="3842434"/>
            <a:ext cx="828136" cy="56934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solidFill>
                  <a:sysClr val="windowText" lastClr="000000"/>
                </a:solidFill>
              </a:rPr>
              <a:t>b</a:t>
            </a:r>
            <a:endParaRPr lang="ko-KR" altLang="en-US" sz="3200" b="1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1860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9 -0.00417 L 0.09649 -0.17894 L 0.18008 0.09143 " pathEditMode="relative" ptsTypes="A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97BAC2-1A80-53B9-29E4-457CE80E41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4A9EC7-107A-F820-FCB9-9052DA3D5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 내 데이터 삭제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3F06FF-7B32-65C7-3960-66FACBC682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2160016"/>
            <a:ext cx="9486690" cy="2015169"/>
          </a:xfrm>
        </p:spPr>
        <p:txBody>
          <a:bodyPr/>
          <a:lstStyle/>
          <a:p>
            <a:r>
              <a:rPr lang="en-US" altLang="ko-KR" sz="3200" b="1" dirty="0">
                <a:solidFill>
                  <a:srgbClr val="92D050"/>
                </a:solidFill>
              </a:rPr>
              <a:t>pop(</a:t>
            </a:r>
            <a:r>
              <a:rPr lang="ko-KR" altLang="en-US" sz="3200" b="1" dirty="0">
                <a:solidFill>
                  <a:srgbClr val="92D050"/>
                </a:solidFill>
              </a:rPr>
              <a:t>인덱스</a:t>
            </a:r>
            <a:r>
              <a:rPr lang="en-US" altLang="ko-KR" sz="3200" b="1" dirty="0">
                <a:solidFill>
                  <a:srgbClr val="92D050"/>
                </a:solidFill>
              </a:rPr>
              <a:t>) </a:t>
            </a:r>
            <a:r>
              <a:rPr lang="ko-KR" altLang="en-US" sz="3200" dirty="0"/>
              <a:t>로 사용하면 해당 인덱스의 데이터를 빼낼 수 있다</a:t>
            </a:r>
            <a:r>
              <a:rPr lang="en-US" altLang="ko-KR" sz="3200" dirty="0"/>
              <a:t>.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ED17EDF-47C3-43EC-84AE-B86DBB2B6CA7}"/>
              </a:ext>
            </a:extLst>
          </p:cNvPr>
          <p:cNvSpPr/>
          <p:nvPr/>
        </p:nvSpPr>
        <p:spPr>
          <a:xfrm>
            <a:off x="7900457" y="4034488"/>
            <a:ext cx="1132327" cy="118322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3</a:t>
            </a:r>
            <a:endParaRPr lang="ko-KR" altLang="en-US" sz="54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07E6BDC-7C64-B212-E7F0-F09590C0F2AC}"/>
              </a:ext>
            </a:extLst>
          </p:cNvPr>
          <p:cNvSpPr/>
          <p:nvPr/>
        </p:nvSpPr>
        <p:spPr>
          <a:xfrm>
            <a:off x="7906683" y="5700745"/>
            <a:ext cx="1132327" cy="545528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2</a:t>
            </a:r>
            <a:endParaRPr lang="ko-KR" altLang="en-US" sz="32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D1138E6-0045-98E7-18FD-FA7209E4DC1D}"/>
              </a:ext>
            </a:extLst>
          </p:cNvPr>
          <p:cNvSpPr/>
          <p:nvPr/>
        </p:nvSpPr>
        <p:spPr>
          <a:xfrm>
            <a:off x="5612326" y="4034488"/>
            <a:ext cx="1132327" cy="118322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1</a:t>
            </a:r>
            <a:endParaRPr lang="ko-KR" altLang="en-US" sz="54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0A727BA-B1DA-DA13-0D2A-0FA11874DCD0}"/>
              </a:ext>
            </a:extLst>
          </p:cNvPr>
          <p:cNvSpPr/>
          <p:nvPr/>
        </p:nvSpPr>
        <p:spPr>
          <a:xfrm>
            <a:off x="5612325" y="5700745"/>
            <a:ext cx="1132327" cy="545528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0</a:t>
            </a:r>
            <a:endParaRPr lang="ko-KR" altLang="en-US" sz="32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D57034E-D0E6-16B6-252F-26213304990C}"/>
              </a:ext>
            </a:extLst>
          </p:cNvPr>
          <p:cNvSpPr/>
          <p:nvPr/>
        </p:nvSpPr>
        <p:spPr>
          <a:xfrm>
            <a:off x="9396315" y="4175185"/>
            <a:ext cx="2551270" cy="2071088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512EB70-F791-0588-F9FC-D485EEA0D3B3}"/>
              </a:ext>
            </a:extLst>
          </p:cNvPr>
          <p:cNvSpPr/>
          <p:nvPr/>
        </p:nvSpPr>
        <p:spPr>
          <a:xfrm>
            <a:off x="10257882" y="3842434"/>
            <a:ext cx="828136" cy="56934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solidFill>
                  <a:sysClr val="windowText" lastClr="000000"/>
                </a:solidFill>
              </a:rPr>
              <a:t>b</a:t>
            </a:r>
            <a:endParaRPr lang="ko-KR" altLang="en-US" sz="3200" b="1" dirty="0">
              <a:solidFill>
                <a:sysClr val="windowText" lastClr="00000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CA95F1D-2770-24BD-FE04-E8B937C9F2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1992" y="3788480"/>
            <a:ext cx="3067478" cy="245779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ACE1EBBF-87EE-82E5-53A3-E39055A969BC}"/>
              </a:ext>
            </a:extLst>
          </p:cNvPr>
          <p:cNvSpPr/>
          <p:nvPr/>
        </p:nvSpPr>
        <p:spPr>
          <a:xfrm>
            <a:off x="6759505" y="4034488"/>
            <a:ext cx="1132327" cy="1183225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solidFill>
                  <a:srgbClr val="92D050"/>
                </a:solidFill>
              </a:rPr>
              <a:t>2</a:t>
            </a:r>
            <a:endParaRPr lang="ko-KR" altLang="en-US" sz="5400" dirty="0">
              <a:solidFill>
                <a:srgbClr val="92D05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B44EAD3-41FA-C659-EFDE-26371AD4720F}"/>
              </a:ext>
            </a:extLst>
          </p:cNvPr>
          <p:cNvSpPr/>
          <p:nvPr/>
        </p:nvSpPr>
        <p:spPr>
          <a:xfrm>
            <a:off x="6759504" y="5700745"/>
            <a:ext cx="1132327" cy="545528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</a:rPr>
              <a:t>1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5324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46367E-16 L 0.08998 -0.20463 L 0.23763 0.02801 L 0.27461 0.08912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724" y="-57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2.96296E-6 L -0.09362 3.33333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48" y="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8B629E-B777-6E56-9448-0E2631C71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 순회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753F18-109D-7505-6DC8-850918BF41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09" y="2160016"/>
            <a:ext cx="9763159" cy="3926152"/>
          </a:xfrm>
        </p:spPr>
        <p:txBody>
          <a:bodyPr/>
          <a:lstStyle/>
          <a:p>
            <a:r>
              <a:rPr lang="ko-KR" altLang="en-US" sz="3200" dirty="0"/>
              <a:t>순회</a:t>
            </a:r>
            <a:r>
              <a:rPr lang="en-US" altLang="ko-KR" sz="3200" dirty="0"/>
              <a:t>: </a:t>
            </a:r>
            <a:r>
              <a:rPr lang="ko-KR" altLang="en-US" sz="3200" dirty="0"/>
              <a:t>데이터 그룹의 모든 데이터를 한번씩 읽는 것</a:t>
            </a:r>
            <a:endParaRPr lang="en-US" altLang="ko-KR" sz="3200" dirty="0"/>
          </a:p>
          <a:p>
            <a:endParaRPr lang="en-US" altLang="ko-KR" sz="3200" dirty="0"/>
          </a:p>
          <a:p>
            <a:r>
              <a:rPr lang="en-US" altLang="ko-KR" sz="3200" dirty="0"/>
              <a:t>1. 	</a:t>
            </a:r>
            <a:r>
              <a:rPr lang="ko-KR" altLang="en-US" sz="3200" dirty="0"/>
              <a:t>인덱스로 순회하기</a:t>
            </a:r>
            <a:endParaRPr lang="en-US" altLang="ko-KR" sz="3200" dirty="0"/>
          </a:p>
          <a:p>
            <a:r>
              <a:rPr lang="en-US" altLang="ko-KR" sz="3200" dirty="0"/>
              <a:t>2. 	</a:t>
            </a:r>
            <a:r>
              <a:rPr lang="ko-KR" altLang="en-US" sz="3200" dirty="0"/>
              <a:t>데이터로 순회하기</a:t>
            </a:r>
            <a:endParaRPr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942384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3BE540-DDD6-7677-0F11-930A12633D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4C00EB-29E9-A21D-86A6-2CB0971E7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 순회 </a:t>
            </a:r>
            <a:r>
              <a:rPr lang="en-US" altLang="ko-KR" dirty="0"/>
              <a:t>– </a:t>
            </a:r>
            <a:r>
              <a:rPr lang="ko-KR" altLang="en-US" dirty="0"/>
              <a:t>인덱스로 순회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37F7BC-1178-10E7-7F5A-64ABBF641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09" y="2160016"/>
            <a:ext cx="9763159" cy="3926152"/>
          </a:xfrm>
        </p:spPr>
        <p:txBody>
          <a:bodyPr/>
          <a:lstStyle/>
          <a:p>
            <a:r>
              <a:rPr lang="en-US" altLang="ko-KR" sz="3200" dirty="0"/>
              <a:t>for</a:t>
            </a:r>
            <a:r>
              <a:rPr lang="ko-KR" altLang="en-US" sz="3200" dirty="0"/>
              <a:t>문 </a:t>
            </a:r>
            <a:r>
              <a:rPr lang="en-US" altLang="ko-KR" sz="3200" dirty="0"/>
              <a:t>+ range() + </a:t>
            </a:r>
            <a:r>
              <a:rPr lang="ko-KR" altLang="en-US" sz="3200" dirty="0"/>
              <a:t>리스트 내 데이터 읽기</a:t>
            </a:r>
            <a:endParaRPr lang="en-US" altLang="ko-KR" sz="3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5813EA8-D2A6-C68B-BD2D-B561755494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1912" y="2903722"/>
            <a:ext cx="3448531" cy="121937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E837269-226A-71AE-369C-ED6ED798A9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1912" y="4416079"/>
            <a:ext cx="2505425" cy="142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963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BFA7C6-7246-A218-AA5C-1CEAF4A27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65B27C-0939-B425-146B-A6A946432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2160016"/>
            <a:ext cx="9486690" cy="4175470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ko-KR" altLang="en-US" sz="3200" dirty="0"/>
              <a:t>리스트 생성</a:t>
            </a:r>
            <a:r>
              <a:rPr lang="en-US" altLang="ko-KR" sz="3200" dirty="0"/>
              <a:t>, </a:t>
            </a:r>
            <a:r>
              <a:rPr lang="ko-KR" altLang="en-US" sz="3200" dirty="0"/>
              <a:t>연산</a:t>
            </a:r>
            <a:endParaRPr lang="en-US" altLang="ko-KR" sz="3200" dirty="0"/>
          </a:p>
          <a:p>
            <a:pPr marL="457200" indent="-457200">
              <a:buAutoNum type="arabicPeriod"/>
            </a:pPr>
            <a:r>
              <a:rPr lang="ko-KR" altLang="en-US" sz="3200" dirty="0"/>
              <a:t>리스트 순회</a:t>
            </a:r>
            <a:r>
              <a:rPr lang="en-US" altLang="ko-KR" sz="3200" dirty="0"/>
              <a:t>, </a:t>
            </a:r>
            <a:r>
              <a:rPr lang="ko-KR" altLang="en-US" sz="3200" dirty="0"/>
              <a:t>출력 </a:t>
            </a:r>
            <a:r>
              <a:rPr lang="en-US" altLang="ko-KR" sz="3200" dirty="0"/>
              <a:t>&amp; </a:t>
            </a:r>
            <a:r>
              <a:rPr lang="ko-KR" altLang="en-US" sz="3200" dirty="0"/>
              <a:t>관련 함수와 메소드</a:t>
            </a:r>
            <a:endParaRPr lang="en-US" altLang="ko-KR" sz="3200" dirty="0"/>
          </a:p>
          <a:p>
            <a:pPr marL="457200" indent="-457200">
              <a:buAutoNum type="arabicPeriod"/>
            </a:pPr>
            <a:r>
              <a:rPr lang="ko-KR" altLang="en-US" sz="3200" dirty="0"/>
              <a:t>얕은 복사</a:t>
            </a:r>
            <a:r>
              <a:rPr lang="en-US" altLang="ko-KR" sz="3200" dirty="0"/>
              <a:t> vs </a:t>
            </a:r>
            <a:r>
              <a:rPr lang="ko-KR" altLang="en-US" sz="3200" dirty="0"/>
              <a:t>깊은 복사</a:t>
            </a:r>
            <a:endParaRPr lang="en-US" altLang="ko-KR" sz="3200" dirty="0"/>
          </a:p>
          <a:p>
            <a:pPr marL="457200" indent="-457200">
              <a:buAutoNum type="arabicPeriod"/>
            </a:pPr>
            <a:r>
              <a:rPr lang="en-US" altLang="ko-KR" sz="3200" dirty="0"/>
              <a:t>2</a:t>
            </a:r>
            <a:r>
              <a:rPr lang="ko-KR" altLang="en-US" sz="3200" dirty="0"/>
              <a:t>차원 리스트</a:t>
            </a:r>
            <a:endParaRPr lang="en-US" altLang="ko-KR" sz="3200" dirty="0"/>
          </a:p>
          <a:p>
            <a:pPr marL="457200" indent="-457200">
              <a:buAutoNum type="arabicPeriod"/>
            </a:pPr>
            <a:r>
              <a:rPr lang="ko-KR" altLang="en-US" sz="3200" dirty="0"/>
              <a:t>리스트 축약</a:t>
            </a:r>
            <a:endParaRPr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7412590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80E5D5-1FC1-4A55-8FDF-4F0E11314B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1357E7-28F7-3717-BFA9-D3BB23175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 순회 </a:t>
            </a:r>
            <a:r>
              <a:rPr lang="en-US" altLang="ko-KR" dirty="0"/>
              <a:t>– </a:t>
            </a:r>
            <a:r>
              <a:rPr lang="ko-KR" altLang="en-US" dirty="0"/>
              <a:t>데이터로 순회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D13A2D-C235-281A-B6A8-7A089DAF68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09" y="2160016"/>
            <a:ext cx="9763159" cy="3926152"/>
          </a:xfrm>
        </p:spPr>
        <p:txBody>
          <a:bodyPr/>
          <a:lstStyle/>
          <a:p>
            <a:r>
              <a:rPr lang="en-US" altLang="ko-KR" sz="3200" dirty="0"/>
              <a:t>for</a:t>
            </a:r>
            <a:r>
              <a:rPr lang="ko-KR" altLang="en-US" sz="3200" dirty="0"/>
              <a:t>문 복습</a:t>
            </a:r>
            <a:endParaRPr lang="en-US" altLang="ko-KR" sz="32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7D82A0B-5CB6-00FF-8752-DDF0F95D42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2488" y="2918333"/>
            <a:ext cx="6792720" cy="164627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0187742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B9666F-8132-5AD9-23DD-9E30896DD2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252B56-21A5-74F4-082A-745EA8712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 순회 </a:t>
            </a:r>
            <a:r>
              <a:rPr lang="en-US" altLang="ko-KR" dirty="0"/>
              <a:t>– </a:t>
            </a:r>
            <a:r>
              <a:rPr lang="ko-KR" altLang="en-US" dirty="0"/>
              <a:t>데이터로 순회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28B881-6683-A50B-FE29-2A52D4E67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09" y="2160016"/>
            <a:ext cx="9763159" cy="3926152"/>
          </a:xfrm>
        </p:spPr>
        <p:txBody>
          <a:bodyPr/>
          <a:lstStyle/>
          <a:p>
            <a:r>
              <a:rPr lang="en-US" altLang="ko-KR" sz="3200" dirty="0"/>
              <a:t>for</a:t>
            </a:r>
            <a:r>
              <a:rPr lang="ko-KR" altLang="en-US" sz="3200" dirty="0"/>
              <a:t>문 사용</a:t>
            </a:r>
            <a:endParaRPr lang="en-US" altLang="ko-KR" sz="3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BD75C3F-1A7A-CB3D-20A1-DB0F227B08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8964" y="2979932"/>
            <a:ext cx="3000794" cy="114316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0DDD3C8-1B81-5233-BF80-1BAA09C28E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8964" y="4359318"/>
            <a:ext cx="2467319" cy="146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2096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6B251D-2391-26A0-5E9F-93D757F96C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946255-77BE-9DFD-E886-DEA86488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 순회 </a:t>
            </a:r>
            <a:r>
              <a:rPr lang="en-US" altLang="ko-KR" dirty="0"/>
              <a:t>– </a:t>
            </a:r>
            <a:r>
              <a:rPr lang="ko-KR" altLang="en-US" dirty="0"/>
              <a:t>데이터로 순회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3FDCB6-5B4B-0BC6-8F57-E582AFADE3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09" y="2160016"/>
            <a:ext cx="9763159" cy="3926152"/>
          </a:xfrm>
        </p:spPr>
        <p:txBody>
          <a:bodyPr/>
          <a:lstStyle/>
          <a:p>
            <a:r>
              <a:rPr lang="ko-KR" altLang="en-US" sz="3200" dirty="0"/>
              <a:t>데이터로 순회하는 경우</a:t>
            </a:r>
            <a:r>
              <a:rPr lang="en-US" altLang="ko-KR" sz="3200" dirty="0"/>
              <a:t>, </a:t>
            </a:r>
            <a:r>
              <a:rPr lang="ko-KR" altLang="en-US" sz="3200" dirty="0"/>
              <a:t>데이터 </a:t>
            </a:r>
            <a:r>
              <a:rPr lang="en-US" altLang="ko-KR" sz="3200" dirty="0"/>
              <a:t>‘</a:t>
            </a:r>
            <a:r>
              <a:rPr lang="ko-KR" altLang="en-US" sz="3200" dirty="0"/>
              <a:t>읽기</a:t>
            </a:r>
            <a:r>
              <a:rPr lang="en-US" altLang="ko-KR" sz="3200" dirty="0"/>
              <a:t>’</a:t>
            </a:r>
            <a:r>
              <a:rPr lang="ko-KR" altLang="en-US" sz="3200" dirty="0"/>
              <a:t>만 할 수 있다</a:t>
            </a:r>
            <a:r>
              <a:rPr lang="en-US" altLang="ko-KR" sz="3200" dirty="0"/>
              <a:t>.</a:t>
            </a:r>
          </a:p>
          <a:p>
            <a:r>
              <a:rPr lang="ko-KR" altLang="en-US" sz="3200" dirty="0"/>
              <a:t>데이터를 수정하고 싶어도 수정할 데이터의 </a:t>
            </a:r>
            <a:r>
              <a:rPr lang="ko-KR" altLang="en-US" sz="3200" b="1" dirty="0">
                <a:solidFill>
                  <a:srgbClr val="92D050"/>
                </a:solidFill>
              </a:rPr>
              <a:t>위치</a:t>
            </a:r>
            <a:r>
              <a:rPr lang="ko-KR" altLang="en-US" sz="3200" dirty="0"/>
              <a:t>를 알 수 없기 때문이다</a:t>
            </a:r>
            <a:r>
              <a:rPr lang="en-US" altLang="ko-KR" sz="3200" dirty="0"/>
              <a:t>.</a:t>
            </a:r>
            <a:br>
              <a:rPr lang="en-US" altLang="ko-KR" sz="3200" dirty="0"/>
            </a:br>
            <a:br>
              <a:rPr lang="en-US" altLang="ko-KR" sz="3200" dirty="0"/>
            </a:br>
            <a:r>
              <a:rPr lang="en-US" altLang="ko-KR" sz="3200" dirty="0"/>
              <a:t>	</a:t>
            </a:r>
            <a:r>
              <a:rPr lang="ko-KR" altLang="en-US" sz="3200" dirty="0"/>
              <a:t>→ 그래서 보통 </a:t>
            </a:r>
            <a:r>
              <a:rPr lang="ko-KR" altLang="en-US" sz="3200" b="1" dirty="0">
                <a:solidFill>
                  <a:srgbClr val="92D050"/>
                </a:solidFill>
              </a:rPr>
              <a:t>인덱스로 순회</a:t>
            </a:r>
            <a:r>
              <a:rPr lang="ko-KR" altLang="en-US" sz="3200" dirty="0"/>
              <a:t>합니다</a:t>
            </a:r>
            <a:r>
              <a:rPr lang="en-US" altLang="ko-KR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987096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A9E5A8-F372-2F7B-7C79-6C3F014420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D7290C-EF6D-7854-DBC3-C3AD5009B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 문제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8749EE1-0ABC-7712-1789-76B646939A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0214" t="12040" r="9889" b="14667"/>
          <a:stretch/>
        </p:blipFill>
        <p:spPr>
          <a:xfrm>
            <a:off x="1855955" y="1918983"/>
            <a:ext cx="1124707" cy="523570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1230DB5-1432-7DC4-2524-39E43DAB4B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0662" y="1918983"/>
            <a:ext cx="2465141" cy="52357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F95C241-FC28-850A-1733-C8CE33EC00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5955" y="2551994"/>
            <a:ext cx="8898619" cy="112626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CD32DC1-2E22-888F-D409-19FB60EC4ED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3435"/>
          <a:stretch/>
        </p:blipFill>
        <p:spPr>
          <a:xfrm>
            <a:off x="1855956" y="3803370"/>
            <a:ext cx="4959623" cy="145678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ED90EEB-1E17-D946-1C79-3AB4D5DC0C4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44026"/>
          <a:stretch/>
        </p:blipFill>
        <p:spPr>
          <a:xfrm>
            <a:off x="6986516" y="3803370"/>
            <a:ext cx="3768058" cy="1456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7785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EDA6DC-B98F-F9AA-F077-955B34C12B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C46C45-0F2E-2E28-D6CF-8254B2722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 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51A7E6-1B6D-C785-00DC-36119CBF19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수열 </a:t>
            </a:r>
            <a:r>
              <a:rPr lang="en-US" altLang="ko-KR" sz="3200" dirty="0"/>
              <a:t>A </a:t>
            </a:r>
            <a:r>
              <a:rPr lang="ko-KR" altLang="en-US" sz="3200" dirty="0"/>
              <a:t>에서 </a:t>
            </a:r>
            <a:r>
              <a:rPr lang="en-US" altLang="ko-KR" sz="3200" dirty="0"/>
              <a:t>X </a:t>
            </a:r>
            <a:r>
              <a:rPr lang="ko-KR" altLang="en-US" sz="3200" dirty="0"/>
              <a:t>보다 작은 수를 모두 구하기</a:t>
            </a:r>
            <a:br>
              <a:rPr lang="en-US" altLang="ko-KR" sz="3200" dirty="0"/>
            </a:br>
            <a:br>
              <a:rPr lang="en-US" altLang="ko-KR" sz="3200" dirty="0"/>
            </a:br>
            <a:r>
              <a:rPr lang="ko-KR" altLang="en-US" sz="3200" dirty="0"/>
              <a:t>→</a:t>
            </a:r>
            <a:r>
              <a:rPr lang="en-US" altLang="ko-KR" sz="3200" dirty="0"/>
              <a:t>	1. </a:t>
            </a:r>
            <a:r>
              <a:rPr lang="ko-KR" altLang="en-US" sz="3200" dirty="0"/>
              <a:t>수열 </a:t>
            </a:r>
            <a:r>
              <a:rPr lang="en-US" altLang="ko-KR" sz="3200" dirty="0"/>
              <a:t>A</a:t>
            </a:r>
            <a:r>
              <a:rPr lang="ko-KR" altLang="en-US" sz="3200" dirty="0"/>
              <a:t>의 모든 수를 </a:t>
            </a:r>
            <a:r>
              <a:rPr lang="en-US" altLang="ko-KR" sz="3200" dirty="0"/>
              <a:t>X</a:t>
            </a:r>
            <a:r>
              <a:rPr lang="ko-KR" altLang="en-US" sz="3200" dirty="0"/>
              <a:t>와 비교해보면서</a:t>
            </a:r>
            <a:br>
              <a:rPr lang="en-US" altLang="ko-KR" sz="3200" dirty="0"/>
            </a:br>
            <a:r>
              <a:rPr lang="en-US" altLang="ko-KR" sz="3200" dirty="0"/>
              <a:t>	2. X</a:t>
            </a:r>
            <a:r>
              <a:rPr lang="ko-KR" altLang="en-US" sz="3200" dirty="0"/>
              <a:t>보다 작은 수를 찾아 리스트에 저장하고 </a:t>
            </a:r>
            <a:r>
              <a:rPr lang="en-US" altLang="ko-KR" sz="3200" dirty="0"/>
              <a:t>	3. </a:t>
            </a:r>
            <a:r>
              <a:rPr lang="ko-KR" altLang="en-US" sz="3200" dirty="0"/>
              <a:t>리스트의 내용을 출력하자</a:t>
            </a:r>
            <a:br>
              <a:rPr lang="en-US" altLang="ko-KR" sz="3200" dirty="0"/>
            </a:br>
            <a:br>
              <a:rPr lang="en-US" altLang="ko-KR" sz="3200" dirty="0"/>
            </a:br>
            <a:r>
              <a:rPr lang="en-US" altLang="ko-KR" sz="3200" dirty="0"/>
              <a:t> 	</a:t>
            </a:r>
            <a:r>
              <a:rPr lang="en-US" altLang="ko-KR" sz="2400" dirty="0"/>
              <a:t>* </a:t>
            </a:r>
            <a:r>
              <a:rPr lang="ko-KR" altLang="en-US" sz="2400" dirty="0"/>
              <a:t>리스트에 저장 안하고 바로 띄어쓰기로 출력해도 돼요</a:t>
            </a:r>
            <a:endParaRPr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15251409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BF3614-98BC-8E7C-8DDA-E3B35D5A9C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543881-EA8E-81DE-A05E-F6BB2F210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 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919DD4-404C-EBC3-6EB8-55AF6C68D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같이 풀어봅시다</a:t>
            </a:r>
            <a:r>
              <a:rPr lang="en-US" altLang="ko-KR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116032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71DBE1-9319-ABCD-CCE7-E02B1B48A4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72FCA3-B40A-CFAC-8F32-10FF44490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 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AA9E13-6B0A-E4E2-5C25-EC1F2CA3B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정답 코드</a:t>
            </a:r>
            <a:endParaRPr lang="en-US" altLang="ko-KR" sz="3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5727F44-1FD9-456E-8A4F-C64A6380DE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5792" y="2847216"/>
            <a:ext cx="6211167" cy="323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7054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468ED5-7135-D43B-3CCF-8EC9FE029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 속 모든 데이터 출력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BF30EE-3C67-34FF-8DF9-1F9975D0D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ko-KR" altLang="en-US" sz="3200" dirty="0"/>
              <a:t>리스트 순회 </a:t>
            </a:r>
            <a:r>
              <a:rPr lang="en-US" altLang="ko-KR" sz="3200" dirty="0"/>
              <a:t>+ print(data, end=‘ ’)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sz="3200" b="1" dirty="0">
                <a:solidFill>
                  <a:srgbClr val="92D050"/>
                </a:solidFill>
              </a:rPr>
              <a:t>spread </a:t>
            </a:r>
            <a:r>
              <a:rPr lang="ko-KR" altLang="en-US" sz="3200" b="1" dirty="0">
                <a:solidFill>
                  <a:srgbClr val="92D050"/>
                </a:solidFill>
              </a:rPr>
              <a:t>연산자</a:t>
            </a:r>
          </a:p>
        </p:txBody>
      </p:sp>
    </p:spTree>
    <p:extLst>
      <p:ext uri="{BB962C8B-B14F-4D97-AF65-F5344CB8AC3E}">
        <p14:creationId xmlns:p14="http://schemas.microsoft.com/office/powerpoint/2010/main" val="23556918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5BD4D2-5964-C1A5-6446-8E976E1636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AA0507-E2CA-B6F9-1D80-45709C7D4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 속 모든 데이터 출력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F369D1-B8DC-497F-EDC8-C84296460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3200" b="1" dirty="0">
                <a:solidFill>
                  <a:srgbClr val="92D050"/>
                </a:solidFill>
              </a:rPr>
              <a:t>*</a:t>
            </a:r>
            <a:r>
              <a:rPr lang="en-US" altLang="ko-KR" sz="3200" dirty="0"/>
              <a:t> </a:t>
            </a:r>
            <a:r>
              <a:rPr lang="ko-KR" altLang="en-US" sz="3200" dirty="0"/>
              <a:t>는 </a:t>
            </a:r>
            <a:r>
              <a:rPr lang="en-US" altLang="ko-KR" sz="3200" b="1" dirty="0">
                <a:solidFill>
                  <a:srgbClr val="92D050"/>
                </a:solidFill>
              </a:rPr>
              <a:t>spread </a:t>
            </a:r>
            <a:r>
              <a:rPr lang="ko-KR" altLang="en-US" sz="3200" b="1" dirty="0">
                <a:solidFill>
                  <a:srgbClr val="92D050"/>
                </a:solidFill>
              </a:rPr>
              <a:t>연산자</a:t>
            </a:r>
            <a:r>
              <a:rPr lang="ko-KR" altLang="en-US" sz="3200" dirty="0"/>
              <a:t>로 쓰이기도 한다</a:t>
            </a:r>
            <a:r>
              <a:rPr lang="en-US" altLang="ko-KR" sz="3200" dirty="0"/>
              <a:t>.</a:t>
            </a:r>
          </a:p>
          <a:p>
            <a:r>
              <a:rPr lang="ko-KR" altLang="en-US" sz="3200" dirty="0"/>
              <a:t>리스트 앞에 </a:t>
            </a:r>
            <a:r>
              <a:rPr lang="en-US" altLang="ko-KR" sz="3200" b="1" dirty="0">
                <a:solidFill>
                  <a:srgbClr val="92D050"/>
                </a:solidFill>
              </a:rPr>
              <a:t>* </a:t>
            </a:r>
            <a:r>
              <a:rPr lang="ko-KR" altLang="en-US" sz="3200" dirty="0"/>
              <a:t>을 붙여 출력하면 공백으로 구분하여 출력한다</a:t>
            </a:r>
            <a:r>
              <a:rPr lang="en-US" altLang="ko-KR" sz="3200" dirty="0"/>
              <a:t>.</a:t>
            </a:r>
          </a:p>
          <a:p>
            <a:endParaRPr lang="en-US" altLang="ko-KR" sz="3200" dirty="0"/>
          </a:p>
          <a:p>
            <a:endParaRPr lang="ko-KR" altLang="en-US" sz="3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B564850-5AC4-1B4B-006D-30CEBBAA28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5103" y="4123092"/>
            <a:ext cx="3472644" cy="2114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6183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5BD4D2-5964-C1A5-6446-8E976E1636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AA0507-E2CA-B6F9-1D80-45709C7D4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 </a:t>
            </a:r>
            <a:r>
              <a:rPr lang="ko-KR" altLang="en-US" dirty="0" err="1"/>
              <a:t>슬라이싱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F369D1-B8DC-497F-EDC8-C84296460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문자열 </a:t>
            </a:r>
            <a:r>
              <a:rPr lang="ko-KR" altLang="en-US" sz="3200" dirty="0" err="1"/>
              <a:t>슬라이싱과</a:t>
            </a:r>
            <a:r>
              <a:rPr lang="ko-KR" altLang="en-US" sz="3200" dirty="0"/>
              <a:t> 똑같다</a:t>
            </a:r>
            <a:r>
              <a:rPr lang="en-US" altLang="ko-KR" sz="3200" dirty="0"/>
              <a:t>.</a:t>
            </a:r>
          </a:p>
          <a:p>
            <a:endParaRPr lang="en-US" altLang="ko-KR" sz="3200" dirty="0"/>
          </a:p>
          <a:p>
            <a:pPr marL="0" indent="0" algn="ctr">
              <a:buNone/>
            </a:pPr>
            <a:r>
              <a:rPr lang="en-US" altLang="ko-KR" sz="3200" b="1" dirty="0">
                <a:solidFill>
                  <a:srgbClr val="92D050"/>
                </a:solidFill>
              </a:rPr>
              <a:t>[</a:t>
            </a:r>
            <a:r>
              <a:rPr lang="ko-KR" altLang="en-US" sz="3200" b="1" dirty="0">
                <a:solidFill>
                  <a:srgbClr val="92D050"/>
                </a:solidFill>
              </a:rPr>
              <a:t>시작 </a:t>
            </a:r>
            <a:r>
              <a:rPr lang="en-US" altLang="ko-KR" sz="3200" b="1" dirty="0">
                <a:solidFill>
                  <a:srgbClr val="92D050"/>
                </a:solidFill>
              </a:rPr>
              <a:t>: </a:t>
            </a:r>
            <a:r>
              <a:rPr lang="ko-KR" altLang="en-US" sz="3200" b="1" dirty="0">
                <a:solidFill>
                  <a:srgbClr val="92D050"/>
                </a:solidFill>
              </a:rPr>
              <a:t>끝 </a:t>
            </a:r>
            <a:r>
              <a:rPr lang="en-US" altLang="ko-KR" sz="3200" b="1" dirty="0">
                <a:solidFill>
                  <a:srgbClr val="92D050"/>
                </a:solidFill>
              </a:rPr>
              <a:t>(: </a:t>
            </a:r>
            <a:r>
              <a:rPr lang="ko-KR" altLang="en-US" sz="3200" b="1" dirty="0">
                <a:solidFill>
                  <a:srgbClr val="92D050"/>
                </a:solidFill>
              </a:rPr>
              <a:t>간격</a:t>
            </a:r>
            <a:r>
              <a:rPr lang="en-US" altLang="ko-KR" sz="3200" b="1" dirty="0">
                <a:solidFill>
                  <a:srgbClr val="92D050"/>
                </a:solidFill>
              </a:rPr>
              <a:t>)]</a:t>
            </a:r>
          </a:p>
          <a:p>
            <a:endParaRPr lang="en-US" altLang="ko-KR" sz="3200" dirty="0"/>
          </a:p>
          <a:p>
            <a:endParaRPr lang="en-US" altLang="ko-KR" sz="3200" dirty="0"/>
          </a:p>
          <a:p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171443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B63B23-93AC-382D-C491-CED6A146D7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86D393-E247-1291-0FD8-220C2A90A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297EAD0E-6339-2940-80E5-4C1FBAE528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2581" y="2160016"/>
            <a:ext cx="6234545" cy="3926152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물품이나 사람의 이름 → 데이터</a:t>
            </a:r>
            <a:endParaRPr lang="en-US" altLang="ko-KR" sz="2800" dirty="0"/>
          </a:p>
          <a:p>
            <a:r>
              <a:rPr lang="ko-KR" altLang="en-US" sz="2800" dirty="0"/>
              <a:t>데이터를 </a:t>
            </a:r>
            <a:r>
              <a:rPr lang="ko-KR" altLang="en-US" sz="2800" b="1" dirty="0">
                <a:solidFill>
                  <a:srgbClr val="92D050"/>
                </a:solidFill>
              </a:rPr>
              <a:t>일정한 순서</a:t>
            </a:r>
            <a:r>
              <a:rPr lang="ko-KR" altLang="en-US" sz="2800" dirty="0"/>
              <a:t>로 적어 놓은 것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6E3E16F-B0FA-D13D-951F-7658A36D53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710" y="2147708"/>
            <a:ext cx="3810532" cy="256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7677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5BD4D2-5964-C1A5-6446-8E976E1636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DE2274E9-E02B-8130-E3E8-548A7D468A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6110" y="2219299"/>
            <a:ext cx="2113165" cy="1866926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22AA0507-E2CA-B6F9-1D80-45709C7D4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 </a:t>
            </a:r>
            <a:r>
              <a:rPr lang="ko-KR" altLang="en-US" dirty="0" err="1"/>
              <a:t>슬라이싱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A8BA1D4-8A56-0EB3-FB64-BED9125DDF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3447" y="2220524"/>
            <a:ext cx="3538219" cy="120847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2752CEC-29F7-40B1-44E5-14FEE58BF6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3448" y="3429000"/>
            <a:ext cx="1453628" cy="91615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6A78458-4E2A-E33D-EB7A-D466F98ABC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8370" y="2215793"/>
            <a:ext cx="2421951" cy="83644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11A3CBB-797E-67E2-4B81-192840F8F1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28371" y="3052240"/>
            <a:ext cx="1669154" cy="91615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0D85D041-284D-57BE-F16E-91468BE2B06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28370" y="3968392"/>
            <a:ext cx="2510905" cy="84984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E8A06512-4792-9C5A-EF50-1129F1FBF1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1" y="2639940"/>
            <a:ext cx="2113165" cy="170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0126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DF9C4E-91A6-21E4-1700-A5135C8EA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 관련 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C7A53B-DD27-229E-080E-0928D5DFA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3200" b="1" dirty="0" err="1">
                <a:solidFill>
                  <a:srgbClr val="92D050"/>
                </a:solidFill>
              </a:rPr>
              <a:t>len</a:t>
            </a:r>
            <a:r>
              <a:rPr lang="en-US" altLang="ko-KR" sz="3200" b="1" dirty="0">
                <a:solidFill>
                  <a:srgbClr val="92D050"/>
                </a:solidFill>
              </a:rPr>
              <a:t>(A)</a:t>
            </a:r>
            <a:r>
              <a:rPr lang="en-US" altLang="ko-KR" sz="3200" dirty="0"/>
              <a:t>	:	A </a:t>
            </a:r>
            <a:r>
              <a:rPr lang="ko-KR" altLang="en-US" sz="3200" dirty="0"/>
              <a:t>리스트 내 데이터 개수</a:t>
            </a:r>
            <a:endParaRPr lang="en-US" altLang="ko-KR" sz="3200" dirty="0"/>
          </a:p>
          <a:p>
            <a:r>
              <a:rPr lang="en-US" altLang="ko-KR" sz="3200" b="1" dirty="0">
                <a:solidFill>
                  <a:srgbClr val="92D050"/>
                </a:solidFill>
              </a:rPr>
              <a:t>max(A) </a:t>
            </a:r>
            <a:r>
              <a:rPr lang="en-US" altLang="ko-KR" sz="3200" dirty="0"/>
              <a:t>	:	A </a:t>
            </a:r>
            <a:r>
              <a:rPr lang="ko-KR" altLang="en-US" sz="3200" dirty="0"/>
              <a:t>리스트 내 데이터 중 최댓값</a:t>
            </a:r>
            <a:endParaRPr lang="en-US" altLang="ko-KR" sz="3200" dirty="0"/>
          </a:p>
          <a:p>
            <a:r>
              <a:rPr lang="en-US" altLang="ko-KR" sz="3200" b="1" dirty="0">
                <a:solidFill>
                  <a:srgbClr val="92D050"/>
                </a:solidFill>
              </a:rPr>
              <a:t>min(A) </a:t>
            </a:r>
            <a:r>
              <a:rPr lang="en-US" altLang="ko-KR" sz="3200" dirty="0"/>
              <a:t>	:	A </a:t>
            </a:r>
            <a:r>
              <a:rPr lang="ko-KR" altLang="en-US" sz="3200" dirty="0"/>
              <a:t>리스트 내 데이터 중 최솟값</a:t>
            </a:r>
            <a:endParaRPr lang="en-US" altLang="ko-KR" sz="3200" dirty="0"/>
          </a:p>
          <a:p>
            <a:r>
              <a:rPr lang="en-US" altLang="ko-KR" sz="3200" b="1" dirty="0">
                <a:solidFill>
                  <a:srgbClr val="92D050"/>
                </a:solidFill>
              </a:rPr>
              <a:t>sum(A) </a:t>
            </a:r>
            <a:r>
              <a:rPr lang="en-US" altLang="ko-KR" sz="3200" dirty="0"/>
              <a:t>	:	A </a:t>
            </a:r>
            <a:r>
              <a:rPr lang="ko-KR" altLang="en-US" sz="3200" dirty="0"/>
              <a:t>리스트 내 데이터들의 총합</a:t>
            </a:r>
            <a:endParaRPr lang="en-US" altLang="ko-KR" sz="3200" dirty="0"/>
          </a:p>
          <a:p>
            <a:endParaRPr lang="en-US" altLang="ko-KR" sz="3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E9ECE38-8BA0-9856-930C-5DA6E3D90F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7940"/>
          <a:stretch/>
        </p:blipFill>
        <p:spPr>
          <a:xfrm>
            <a:off x="1850214" y="5013723"/>
            <a:ext cx="3419952" cy="40008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FF69566-E5CC-F051-26F7-13BEFD918A1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85" b="54434"/>
          <a:stretch/>
        </p:blipFill>
        <p:spPr>
          <a:xfrm>
            <a:off x="4338875" y="5628069"/>
            <a:ext cx="2162477" cy="77456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838AD5E-23C7-F5CE-73CA-7F61B76A0C7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2350" b="4170"/>
          <a:stretch/>
        </p:blipFill>
        <p:spPr>
          <a:xfrm>
            <a:off x="6827536" y="5628069"/>
            <a:ext cx="2162477" cy="77456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E891E80-8FBC-184F-3B56-031646817E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423" r="36769" b="7510"/>
          <a:stretch/>
        </p:blipFill>
        <p:spPr>
          <a:xfrm>
            <a:off x="1850214" y="5628069"/>
            <a:ext cx="2162477" cy="77456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35EC47C-04BE-3B53-770D-8749EE1B3F1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978" b="1564"/>
          <a:stretch/>
        </p:blipFill>
        <p:spPr>
          <a:xfrm>
            <a:off x="9250638" y="5628069"/>
            <a:ext cx="2086266" cy="774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5401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137281-4B26-F903-B82E-D4561A26FE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9B7347-31F3-D4E4-DF72-15B4BBDFA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 관련 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0B95FE-C094-5B3C-F006-B311592F0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2160016"/>
            <a:ext cx="10141228" cy="3926152"/>
          </a:xfrm>
        </p:spPr>
        <p:txBody>
          <a:bodyPr>
            <a:normAutofit/>
          </a:bodyPr>
          <a:lstStyle/>
          <a:p>
            <a:r>
              <a:rPr lang="en-US" altLang="ko-KR" sz="3200" b="1" dirty="0">
                <a:solidFill>
                  <a:srgbClr val="92D050"/>
                </a:solidFill>
              </a:rPr>
              <a:t>sorted(A)</a:t>
            </a:r>
            <a:r>
              <a:rPr lang="en-US" altLang="ko-KR" sz="3200" dirty="0"/>
              <a:t>	:	A </a:t>
            </a:r>
            <a:r>
              <a:rPr lang="ko-KR" altLang="en-US" sz="3200" dirty="0"/>
              <a:t>리스트를</a:t>
            </a:r>
            <a:r>
              <a:rPr lang="en-US" altLang="ko-KR" sz="3200" dirty="0"/>
              <a:t> </a:t>
            </a:r>
            <a:r>
              <a:rPr lang="ko-KR" altLang="en-US" sz="3200" dirty="0"/>
              <a:t>정렬한 새 리스트 생성</a:t>
            </a:r>
            <a:endParaRPr lang="en-US" altLang="ko-KR" sz="3200" dirty="0"/>
          </a:p>
          <a:p>
            <a:r>
              <a:rPr lang="en-US" altLang="ko-KR" sz="3200" b="1" dirty="0">
                <a:solidFill>
                  <a:srgbClr val="92D050"/>
                </a:solidFill>
              </a:rPr>
              <a:t>reversed(A) </a:t>
            </a:r>
            <a:r>
              <a:rPr lang="en-US" altLang="ko-KR" sz="3200" dirty="0"/>
              <a:t>	:	A </a:t>
            </a:r>
            <a:r>
              <a:rPr lang="ko-KR" altLang="en-US" sz="3200" dirty="0"/>
              <a:t>리스트를</a:t>
            </a:r>
            <a:r>
              <a:rPr lang="en-US" altLang="ko-KR" sz="3200" dirty="0"/>
              <a:t> </a:t>
            </a:r>
            <a:r>
              <a:rPr lang="ko-KR" altLang="en-US" sz="3200" dirty="0"/>
              <a:t>뒤집은 새 </a:t>
            </a:r>
            <a:r>
              <a:rPr lang="en-US" altLang="ko-KR" sz="3200" dirty="0"/>
              <a:t>‘</a:t>
            </a:r>
            <a:r>
              <a:rPr lang="ko-KR" altLang="en-US" sz="3200" dirty="0"/>
              <a:t>그룹</a:t>
            </a:r>
            <a:r>
              <a:rPr lang="en-US" altLang="ko-KR" sz="3200" dirty="0"/>
              <a:t>’</a:t>
            </a:r>
            <a:r>
              <a:rPr lang="ko-KR" altLang="en-US" sz="3200" dirty="0"/>
              <a:t> 생성</a:t>
            </a:r>
            <a:br>
              <a:rPr lang="en-US" altLang="ko-KR" sz="3200" dirty="0"/>
            </a:br>
            <a:endParaRPr lang="en-US" altLang="ko-KR" sz="32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1CD3763-8D83-7CDB-48DC-C7961B4EC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0214" y="4340802"/>
            <a:ext cx="3410426" cy="49536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F6E055A-5859-817C-39A8-8581BAB491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0214" y="5051178"/>
            <a:ext cx="2333951" cy="86689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5911BD8-40F2-D819-64C8-F159F22C0D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6669" y="5051178"/>
            <a:ext cx="3962953" cy="87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0488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0E4AC9-D205-F861-2B3A-91144E8AA7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F5326A-C711-E3BB-254D-275324F46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 관련 메소드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273316-FDF5-A8FF-0F36-3F918EBCBD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2160016"/>
            <a:ext cx="10141228" cy="3926152"/>
          </a:xfrm>
        </p:spPr>
        <p:txBody>
          <a:bodyPr>
            <a:normAutofit/>
          </a:bodyPr>
          <a:lstStyle/>
          <a:p>
            <a:r>
              <a:rPr lang="en-US" altLang="ko-KR" sz="3200" b="1" dirty="0" err="1">
                <a:solidFill>
                  <a:srgbClr val="92D050"/>
                </a:solidFill>
              </a:rPr>
              <a:t>A.sort</a:t>
            </a:r>
            <a:r>
              <a:rPr lang="en-US" altLang="ko-KR" sz="3200" b="1" dirty="0">
                <a:solidFill>
                  <a:srgbClr val="92D050"/>
                </a:solidFill>
              </a:rPr>
              <a:t>()</a:t>
            </a:r>
            <a:r>
              <a:rPr lang="en-US" altLang="ko-KR" sz="3200" dirty="0"/>
              <a:t>		:	A </a:t>
            </a:r>
            <a:r>
              <a:rPr lang="ko-KR" altLang="en-US" sz="3200" dirty="0"/>
              <a:t>리스트를 정렬</a:t>
            </a:r>
            <a:endParaRPr lang="en-US" altLang="ko-KR" sz="3200" dirty="0"/>
          </a:p>
          <a:p>
            <a:r>
              <a:rPr lang="en-US" altLang="ko-KR" sz="3200" b="1" dirty="0" err="1">
                <a:solidFill>
                  <a:srgbClr val="92D050"/>
                </a:solidFill>
              </a:rPr>
              <a:t>A.reverse</a:t>
            </a:r>
            <a:r>
              <a:rPr lang="en-US" altLang="ko-KR" sz="3200" b="1" dirty="0">
                <a:solidFill>
                  <a:srgbClr val="92D050"/>
                </a:solidFill>
              </a:rPr>
              <a:t>() </a:t>
            </a:r>
            <a:r>
              <a:rPr lang="en-US" altLang="ko-KR" sz="3200" dirty="0"/>
              <a:t>	:	A </a:t>
            </a:r>
            <a:r>
              <a:rPr lang="ko-KR" altLang="en-US" sz="3200" dirty="0"/>
              <a:t>리스트를</a:t>
            </a:r>
            <a:r>
              <a:rPr lang="en-US" altLang="ko-KR" sz="3200" dirty="0"/>
              <a:t> </a:t>
            </a:r>
            <a:r>
              <a:rPr lang="ko-KR" altLang="en-US" sz="3200" dirty="0"/>
              <a:t>뒤집기</a:t>
            </a:r>
            <a:endParaRPr lang="en-US" altLang="ko-KR" sz="32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CFAA2CE-3FAC-325E-FACB-5FB241A957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5079" y="4245833"/>
            <a:ext cx="3305636" cy="153373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D2C5B25-9E9D-D8E0-24F0-0DB0B37C4B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999" b="2849"/>
          <a:stretch/>
        </p:blipFill>
        <p:spPr>
          <a:xfrm>
            <a:off x="5889549" y="4245833"/>
            <a:ext cx="3429479" cy="153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4505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2A9806-772B-CFB9-B1F0-C551853F55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F34A7E-6D99-CA98-B263-811772CF3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 관련 메소드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870E8C-F83C-B1DD-A2CB-2B467392B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2160016"/>
            <a:ext cx="10141228" cy="3926152"/>
          </a:xfrm>
        </p:spPr>
        <p:txBody>
          <a:bodyPr>
            <a:normAutofit/>
          </a:bodyPr>
          <a:lstStyle/>
          <a:p>
            <a:r>
              <a:rPr lang="en-US" altLang="ko-KR" sz="3200" b="1" dirty="0" err="1">
                <a:solidFill>
                  <a:srgbClr val="92D050"/>
                </a:solidFill>
              </a:rPr>
              <a:t>A.count</a:t>
            </a:r>
            <a:r>
              <a:rPr lang="en-US" altLang="ko-KR" sz="3200" b="1" dirty="0">
                <a:solidFill>
                  <a:srgbClr val="92D050"/>
                </a:solidFill>
              </a:rPr>
              <a:t>(data)</a:t>
            </a:r>
            <a:r>
              <a:rPr lang="en-US" altLang="ko-KR" sz="3200" dirty="0"/>
              <a:t>	:	A </a:t>
            </a:r>
            <a:r>
              <a:rPr lang="ko-KR" altLang="en-US" sz="3200" dirty="0"/>
              <a:t>리스트 내 </a:t>
            </a:r>
            <a:r>
              <a:rPr lang="en-US" altLang="ko-KR" sz="3200" dirty="0"/>
              <a:t>‘data’ </a:t>
            </a:r>
            <a:r>
              <a:rPr lang="ko-KR" altLang="en-US" sz="3200" dirty="0"/>
              <a:t>의</a:t>
            </a:r>
            <a:r>
              <a:rPr lang="en-US" altLang="ko-KR" sz="3200" dirty="0"/>
              <a:t> </a:t>
            </a:r>
            <a:r>
              <a:rPr lang="ko-KR" altLang="en-US" sz="3200" dirty="0"/>
              <a:t>개수</a:t>
            </a:r>
            <a:endParaRPr lang="en-US" altLang="ko-KR" sz="3200" dirty="0"/>
          </a:p>
          <a:p>
            <a:r>
              <a:rPr lang="en-US" altLang="ko-KR" sz="3200" b="1" dirty="0" err="1">
                <a:solidFill>
                  <a:srgbClr val="92D050"/>
                </a:solidFill>
              </a:rPr>
              <a:t>A.index</a:t>
            </a:r>
            <a:r>
              <a:rPr lang="en-US" altLang="ko-KR" sz="3200" b="1" dirty="0">
                <a:solidFill>
                  <a:srgbClr val="92D050"/>
                </a:solidFill>
              </a:rPr>
              <a:t>(data) </a:t>
            </a:r>
            <a:r>
              <a:rPr lang="en-US" altLang="ko-KR" sz="3200" dirty="0"/>
              <a:t>	:	‘data’ </a:t>
            </a:r>
            <a:r>
              <a:rPr lang="ko-KR" altLang="en-US" sz="3200" dirty="0"/>
              <a:t>의 가장 작은 인덱스</a:t>
            </a:r>
            <a:endParaRPr lang="en-US" altLang="ko-KR" sz="3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D3689EA-AFC7-ED24-BDDC-233497E9F2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2890" y="3819988"/>
            <a:ext cx="3791479" cy="40010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F208B99-B866-0BB6-0EC6-364DC211E6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2890" y="4381399"/>
            <a:ext cx="2381582" cy="82879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C91550B-93B1-A49B-D69E-36DF4DED38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2890" y="5369138"/>
            <a:ext cx="2381582" cy="84784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79A68D0-8161-3985-A463-33207900CE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79652" y="4374329"/>
            <a:ext cx="2381582" cy="83211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CE5951EA-030B-DB21-A64B-C1598A5E33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79652" y="5387243"/>
            <a:ext cx="4240142" cy="85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1045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E35B03-E08B-A416-6DDE-F7388834A2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A78A23-7E6C-B22A-6925-608CEC4D6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 관련 메소드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B8ACBF-60F6-6CAE-809E-6EC76E4498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2160016"/>
            <a:ext cx="10141228" cy="3926152"/>
          </a:xfrm>
        </p:spPr>
        <p:txBody>
          <a:bodyPr>
            <a:normAutofit/>
          </a:bodyPr>
          <a:lstStyle/>
          <a:p>
            <a:r>
              <a:rPr lang="ko-KR" altLang="en-US" sz="3200" b="1" dirty="0">
                <a:solidFill>
                  <a:srgbClr val="92D050"/>
                </a:solidFill>
              </a:rPr>
              <a:t>구분문자</a:t>
            </a:r>
            <a:r>
              <a:rPr lang="en-US" altLang="ko-KR" sz="3200" b="1" dirty="0">
                <a:solidFill>
                  <a:srgbClr val="92D050"/>
                </a:solidFill>
              </a:rPr>
              <a:t>.join(A)</a:t>
            </a:r>
          </a:p>
          <a:p>
            <a:r>
              <a:rPr lang="ko-KR" altLang="en-US" sz="3200" dirty="0"/>
              <a:t>문자열 데이터로만 구성된 </a:t>
            </a:r>
            <a:r>
              <a:rPr lang="en-US" altLang="ko-KR" sz="3200" dirty="0"/>
              <a:t>A </a:t>
            </a:r>
            <a:r>
              <a:rPr lang="ko-KR" altLang="en-US" sz="3200" dirty="0"/>
              <a:t>리스트에</a:t>
            </a:r>
            <a:r>
              <a:rPr lang="en-US" altLang="ko-KR" sz="3200" dirty="0"/>
              <a:t> </a:t>
            </a:r>
            <a:r>
              <a:rPr lang="ko-KR" altLang="en-US" sz="3200" dirty="0"/>
              <a:t>대해</a:t>
            </a:r>
            <a:br>
              <a:rPr lang="en-US" altLang="ko-KR" sz="3200" dirty="0"/>
            </a:br>
            <a:r>
              <a:rPr lang="ko-KR" altLang="en-US" sz="3200" dirty="0"/>
              <a:t>각 데이터 사이에 </a:t>
            </a:r>
            <a:r>
              <a:rPr lang="en-US" altLang="ko-KR" sz="3200" dirty="0"/>
              <a:t>‘</a:t>
            </a:r>
            <a:r>
              <a:rPr lang="ko-KR" altLang="en-US" sz="3200" dirty="0"/>
              <a:t>구분문자</a:t>
            </a:r>
            <a:r>
              <a:rPr lang="en-US" altLang="ko-KR" sz="3200" dirty="0"/>
              <a:t>’ </a:t>
            </a:r>
            <a:r>
              <a:rPr lang="ko-KR" altLang="en-US" sz="3200" dirty="0"/>
              <a:t>를 추가하여</a:t>
            </a:r>
            <a:br>
              <a:rPr lang="en-US" altLang="ko-KR" sz="3200" dirty="0"/>
            </a:br>
            <a:r>
              <a:rPr lang="ko-KR" altLang="en-US" sz="3200" dirty="0"/>
              <a:t>하나의 문자열로 만들어준다</a:t>
            </a:r>
            <a:r>
              <a:rPr lang="en-US" altLang="ko-KR" sz="3200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E22C09A-8C87-876C-EBA7-27A34406ED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151" y="4710049"/>
            <a:ext cx="6782747" cy="90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1278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F428EE-1C32-9BDE-4887-D311B6116E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63CC21-9F84-C56A-586E-0E81B2DB4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 문제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5279425-B76C-9EC9-BFAF-A1C4359729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8132" y="2087400"/>
            <a:ext cx="1028844" cy="59063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733E71D-3C7D-D0C8-900D-AB97C2FBA7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6976" y="2087400"/>
            <a:ext cx="2217885" cy="59063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A47DC43-9137-8997-784B-0F07AC5C0A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8131" y="2759651"/>
            <a:ext cx="9304439" cy="172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6918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8AB432-2668-D4C2-DCE2-99E39E39F5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F32550-8C61-1327-3599-6058B9782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 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963ED9-5346-7385-4FFF-9FE9D4503B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2160016"/>
            <a:ext cx="9486690" cy="392615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ko-KR" altLang="en-US" sz="3200" dirty="0"/>
              <a:t>최고점 구하기</a:t>
            </a:r>
            <a:endParaRPr lang="en-US" altLang="ko-KR" sz="3200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sz="3200" dirty="0"/>
              <a:t>최고점에 대한 상대 점수로 모든 점수 환산하기</a:t>
            </a:r>
            <a:endParaRPr lang="en-US" altLang="ko-KR" sz="3200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sz="3200" dirty="0"/>
              <a:t>환산한 점수에 대해 평균 구하기</a:t>
            </a:r>
            <a:endParaRPr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33283634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23D6F3-253B-9C36-3676-BDF38116FE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BEC991-E605-9B89-716D-B5173AC1B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 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057B2E-A9BF-776E-D3C4-BBF62B4BB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2160016"/>
            <a:ext cx="9486690" cy="3926152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같이 풀어봅시다</a:t>
            </a:r>
            <a:r>
              <a:rPr lang="en-US" altLang="ko-KR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98471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7BF9CE-81BC-EEBC-8B38-185EF09B88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1B57C4-4B00-A0C6-4DD6-2E682B4F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 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2231BC-B4F1-F5E3-BC56-5FE54CC053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2160016"/>
            <a:ext cx="9486690" cy="3926152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정답 코드</a:t>
            </a:r>
            <a:endParaRPr lang="en-US" altLang="ko-KR" sz="3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1A7C108-F03B-8D5B-0F44-F8E65229C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314" y="2904660"/>
            <a:ext cx="6920461" cy="3497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893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F733D6-1335-22BA-856B-BBF78EBF2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54DDF1-A0AB-F0FD-103A-A509C8799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3200" dirty="0"/>
              <a:t>지금까지 언급했던 </a:t>
            </a:r>
            <a:r>
              <a:rPr lang="ko-KR" altLang="en-US" sz="3200" b="1" dirty="0">
                <a:solidFill>
                  <a:srgbClr val="92D050"/>
                </a:solidFill>
              </a:rPr>
              <a:t>데이터</a:t>
            </a:r>
            <a:r>
              <a:rPr lang="en-US" altLang="ko-KR" sz="3200" b="1" dirty="0">
                <a:solidFill>
                  <a:srgbClr val="92D050"/>
                </a:solidFill>
              </a:rPr>
              <a:t> </a:t>
            </a:r>
            <a:r>
              <a:rPr lang="ko-KR" altLang="en-US" sz="3200" b="1" dirty="0">
                <a:solidFill>
                  <a:srgbClr val="92D050"/>
                </a:solidFill>
              </a:rPr>
              <a:t>그룹 </a:t>
            </a:r>
            <a:r>
              <a:rPr lang="ko-KR" altLang="en-US" sz="3200" dirty="0"/>
              <a:t>의 일종</a:t>
            </a:r>
            <a:endParaRPr lang="en-US" altLang="ko-KR" sz="3200" dirty="0"/>
          </a:p>
          <a:p>
            <a:r>
              <a:rPr lang="ko-KR" altLang="en-US" sz="3200" dirty="0"/>
              <a:t>데이터들에 </a:t>
            </a:r>
            <a:r>
              <a:rPr lang="en-US" altLang="ko-KR" sz="3200" b="1" dirty="0">
                <a:solidFill>
                  <a:srgbClr val="92D050"/>
                </a:solidFill>
              </a:rPr>
              <a:t>‘</a:t>
            </a:r>
            <a:r>
              <a:rPr lang="ko-KR" altLang="en-US" sz="3200" b="1" dirty="0">
                <a:solidFill>
                  <a:srgbClr val="92D050"/>
                </a:solidFill>
              </a:rPr>
              <a:t>순번</a:t>
            </a:r>
            <a:r>
              <a:rPr lang="en-US" altLang="ko-KR" sz="3200" b="1" dirty="0">
                <a:solidFill>
                  <a:srgbClr val="92D050"/>
                </a:solidFill>
              </a:rPr>
              <a:t>’</a:t>
            </a:r>
            <a:r>
              <a:rPr lang="ko-KR" altLang="en-US" sz="3200" dirty="0"/>
              <a:t>을 매겨서 줄을 세운 형태</a:t>
            </a:r>
            <a:endParaRPr lang="en-US" altLang="ko-KR" sz="3200" dirty="0"/>
          </a:p>
          <a:p>
            <a:r>
              <a:rPr lang="ko-KR" altLang="en-US" sz="3200" dirty="0"/>
              <a:t>서로 다른 자료형도 함께 저장할 수 있다</a:t>
            </a:r>
            <a:r>
              <a:rPr lang="en-US" altLang="ko-KR" sz="3200" dirty="0"/>
              <a:t>.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587153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037AF7-BC51-F1D4-0A9D-20690C99AC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28FC50-13C2-C4AD-B452-A904D8FEE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차원 리스트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20A1D7-A959-D60D-5E82-4B706F7351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2160016"/>
            <a:ext cx="9486690" cy="3926152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리스트도 하나의 </a:t>
            </a:r>
            <a:r>
              <a:rPr lang="en-US" altLang="ko-KR" sz="3200" dirty="0"/>
              <a:t>‘</a:t>
            </a:r>
            <a:r>
              <a:rPr lang="ko-KR" altLang="en-US" sz="3200" dirty="0"/>
              <a:t>데이터</a:t>
            </a:r>
            <a:r>
              <a:rPr lang="en-US" altLang="ko-KR" sz="3200" dirty="0"/>
              <a:t>’ </a:t>
            </a:r>
            <a:r>
              <a:rPr lang="ko-KR" altLang="en-US" sz="3200" dirty="0"/>
              <a:t>이므로 리스트 속에 들어갈 수 있다</a:t>
            </a:r>
            <a:r>
              <a:rPr lang="en-US" altLang="ko-KR" sz="3200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200F896-9FB7-47EE-9693-968A96D0C2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436" y="3505069"/>
            <a:ext cx="3105534" cy="214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0635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350991-731D-A9DD-92EA-A006E6D58E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1EE3EB-A368-F1BC-909E-6EA922CA0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차원 리스트 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8DF4BD-1AC4-118E-3C43-1D8408ABBE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2160016"/>
            <a:ext cx="9486690" cy="3926152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리스트에 리스트를 추가하여 생성한다</a:t>
            </a:r>
            <a:r>
              <a:rPr lang="en-US" altLang="ko-KR" sz="3200" dirty="0"/>
              <a:t>.</a:t>
            </a:r>
            <a:br>
              <a:rPr lang="en-US" altLang="ko-KR" sz="3200" dirty="0"/>
            </a:br>
            <a:br>
              <a:rPr lang="en-US" altLang="ko-KR" sz="3200" dirty="0"/>
            </a:br>
            <a:br>
              <a:rPr lang="en-US" altLang="ko-KR" sz="3200" dirty="0"/>
            </a:br>
            <a:r>
              <a:rPr lang="en-US" altLang="ko-KR" sz="3200" dirty="0"/>
              <a:t>					</a:t>
            </a:r>
            <a:r>
              <a:rPr lang="ko-KR" altLang="en-US" sz="3200" b="1" dirty="0"/>
              <a:t>→</a:t>
            </a:r>
            <a:endParaRPr lang="en-US" altLang="ko-KR" sz="3200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D630364-CEE0-764C-9F7D-9D1C914D39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350" y="3300269"/>
            <a:ext cx="3943900" cy="149563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B7F2873-49B4-C7D9-28B0-3A0B2A5A8F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2981" y="2976458"/>
            <a:ext cx="3105534" cy="214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57750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FA5B94-DB21-0458-E1C0-42DEA74F79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BDBDD4-5D73-3F93-7B75-51ACE4249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차원 리스트 데이터 읽기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D9B2D5-07F5-8149-85E0-A270C6A4E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09" y="2160016"/>
            <a:ext cx="9908965" cy="3926152"/>
          </a:xfrm>
        </p:spPr>
        <p:txBody>
          <a:bodyPr>
            <a:normAutofit/>
          </a:bodyPr>
          <a:lstStyle/>
          <a:p>
            <a:r>
              <a:rPr lang="en-US" altLang="ko-KR" sz="3200" b="1" dirty="0">
                <a:solidFill>
                  <a:srgbClr val="92D050"/>
                </a:solidFill>
              </a:rPr>
              <a:t>[ ]</a:t>
            </a:r>
            <a:r>
              <a:rPr lang="en-US" altLang="ko-KR" sz="3200" dirty="0"/>
              <a:t> </a:t>
            </a:r>
            <a:r>
              <a:rPr lang="ko-KR" altLang="en-US" sz="3200" dirty="0"/>
              <a:t>연산자를 두 번 사용한다</a:t>
            </a:r>
            <a:r>
              <a:rPr lang="en-US" altLang="ko-KR" sz="3200" dirty="0"/>
              <a:t>.</a:t>
            </a:r>
          </a:p>
          <a:p>
            <a:pPr marL="0" indent="0">
              <a:buNone/>
            </a:pPr>
            <a:r>
              <a:rPr lang="en-US" altLang="ko-KR" sz="3200" dirty="0"/>
              <a:t>					</a:t>
            </a:r>
            <a:br>
              <a:rPr lang="en-US" altLang="ko-KR" sz="3200" dirty="0"/>
            </a:br>
            <a:r>
              <a:rPr lang="en-US" altLang="ko-KR" sz="3200" dirty="0"/>
              <a:t>					a[0]</a:t>
            </a:r>
            <a:r>
              <a:rPr lang="ko-KR" altLang="en-US" sz="3200" dirty="0"/>
              <a:t> </a:t>
            </a:r>
            <a:r>
              <a:rPr lang="en-US" altLang="ko-KR" sz="3200" dirty="0"/>
              <a:t>==</a:t>
            </a:r>
            <a:r>
              <a:rPr lang="ko-KR" altLang="en-US" sz="3200" dirty="0"/>
              <a:t> </a:t>
            </a:r>
            <a:r>
              <a:rPr lang="en-US" altLang="ko-KR" sz="3200" dirty="0"/>
              <a:t>[1,</a:t>
            </a:r>
            <a:r>
              <a:rPr lang="ko-KR" altLang="en-US" sz="3200" dirty="0"/>
              <a:t> </a:t>
            </a:r>
            <a:r>
              <a:rPr lang="en-US" altLang="ko-KR" sz="3200" dirty="0"/>
              <a:t>2,</a:t>
            </a:r>
            <a:r>
              <a:rPr lang="ko-KR" altLang="en-US" sz="3200" dirty="0"/>
              <a:t> </a:t>
            </a:r>
            <a:r>
              <a:rPr lang="en-US" altLang="ko-KR" sz="3200" dirty="0"/>
              <a:t>3]</a:t>
            </a:r>
          </a:p>
          <a:p>
            <a:pPr marL="0" indent="0">
              <a:buNone/>
            </a:pPr>
            <a:r>
              <a:rPr lang="en-US" altLang="ko-KR" sz="3200" dirty="0"/>
              <a:t>					</a:t>
            </a:r>
            <a:r>
              <a:rPr lang="en-US" altLang="ko-KR" sz="3200" dirty="0">
                <a:solidFill>
                  <a:srgbClr val="92D050"/>
                </a:solidFill>
              </a:rPr>
              <a:t>a[0]</a:t>
            </a:r>
            <a:r>
              <a:rPr lang="en-US" altLang="ko-KR" sz="3200" dirty="0"/>
              <a:t>[0]</a:t>
            </a:r>
            <a:r>
              <a:rPr lang="ko-KR" altLang="en-US" sz="3200" dirty="0"/>
              <a:t> </a:t>
            </a:r>
            <a:r>
              <a:rPr lang="en-US" altLang="ko-KR" sz="3200" dirty="0"/>
              <a:t>==</a:t>
            </a:r>
            <a:r>
              <a:rPr lang="ko-KR" altLang="en-US" sz="3200" dirty="0"/>
              <a:t> </a:t>
            </a:r>
            <a:r>
              <a:rPr lang="en-US" altLang="ko-KR" sz="3200" dirty="0">
                <a:solidFill>
                  <a:srgbClr val="92D050"/>
                </a:solidFill>
              </a:rPr>
              <a:t>[1,</a:t>
            </a:r>
            <a:r>
              <a:rPr lang="ko-KR" altLang="en-US" sz="3200" dirty="0">
                <a:solidFill>
                  <a:srgbClr val="92D050"/>
                </a:solidFill>
              </a:rPr>
              <a:t> </a:t>
            </a:r>
            <a:r>
              <a:rPr lang="en-US" altLang="ko-KR" sz="3200" dirty="0">
                <a:solidFill>
                  <a:srgbClr val="92D050"/>
                </a:solidFill>
              </a:rPr>
              <a:t>2,</a:t>
            </a:r>
            <a:r>
              <a:rPr lang="ko-KR" altLang="en-US" sz="3200" dirty="0">
                <a:solidFill>
                  <a:srgbClr val="92D050"/>
                </a:solidFill>
              </a:rPr>
              <a:t> </a:t>
            </a:r>
            <a:r>
              <a:rPr lang="en-US" altLang="ko-KR" sz="3200" dirty="0">
                <a:solidFill>
                  <a:srgbClr val="92D050"/>
                </a:solidFill>
              </a:rPr>
              <a:t>3]</a:t>
            </a:r>
            <a:r>
              <a:rPr lang="en-US" altLang="ko-KR" sz="3200" dirty="0"/>
              <a:t>[0]</a:t>
            </a:r>
            <a:r>
              <a:rPr lang="ko-KR" altLang="en-US" sz="3200" dirty="0"/>
              <a:t> </a:t>
            </a:r>
            <a:r>
              <a:rPr lang="en-US" altLang="ko-KR" sz="3200" dirty="0"/>
              <a:t>==</a:t>
            </a:r>
            <a:r>
              <a:rPr lang="ko-KR" altLang="en-US" sz="3200" dirty="0"/>
              <a:t> </a:t>
            </a:r>
            <a:r>
              <a:rPr lang="en-US" altLang="ko-KR" sz="3200" dirty="0"/>
              <a:t>1</a:t>
            </a:r>
            <a:r>
              <a:rPr lang="ko-KR" altLang="en-US" sz="3200" dirty="0"/>
              <a:t> </a:t>
            </a:r>
            <a:endParaRPr lang="en-US" altLang="ko-KR" sz="32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A4DF7DD-A200-F9EF-74BE-4E38455001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61"/>
          <a:stretch/>
        </p:blipFill>
        <p:spPr>
          <a:xfrm>
            <a:off x="1966631" y="3124199"/>
            <a:ext cx="4029637" cy="2543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05148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7D4412-1C76-A474-67FD-C015BEBDAB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74FB91-4484-2878-5726-AEDD999D0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차원 리스트 데이터 순회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3994F5-0C70-F44F-0FDA-AA12E27AE4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2160016"/>
            <a:ext cx="9486690" cy="3926152"/>
          </a:xfrm>
        </p:spPr>
        <p:txBody>
          <a:bodyPr>
            <a:normAutofit/>
          </a:bodyPr>
          <a:lstStyle/>
          <a:p>
            <a:r>
              <a:rPr lang="en-US" altLang="ko-KR" sz="3200" b="1" dirty="0">
                <a:solidFill>
                  <a:srgbClr val="92D050"/>
                </a:solidFill>
              </a:rPr>
              <a:t>for</a:t>
            </a:r>
            <a:r>
              <a:rPr lang="ko-KR" altLang="en-US" sz="3200" b="1" dirty="0">
                <a:solidFill>
                  <a:srgbClr val="92D050"/>
                </a:solidFill>
              </a:rPr>
              <a:t>문</a:t>
            </a:r>
            <a:r>
              <a:rPr lang="ko-KR" altLang="en-US" sz="3200" dirty="0"/>
              <a:t>을 중첩하여 사용한다</a:t>
            </a:r>
            <a:r>
              <a:rPr lang="en-US" altLang="ko-KR" sz="3200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2A054B7-E2FB-8F74-0AA1-EF06A21959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61" r="5437" b="29200"/>
          <a:stretch/>
        </p:blipFill>
        <p:spPr>
          <a:xfrm>
            <a:off x="1966632" y="2969965"/>
            <a:ext cx="3810532" cy="178117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1AC7639-5A4B-BE8F-A880-4B7A842078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6632" y="4895377"/>
            <a:ext cx="3810532" cy="119079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E38742E-905A-5A87-91D6-12A588F2BD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7793" y="2969965"/>
            <a:ext cx="2086107" cy="3118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43485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FE4589-B676-C29C-8953-783E069756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8A6AED-F788-6870-71CF-F0995F89F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차원 리스트 데이터 순회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450F3E-5050-62A7-FB82-2AA4F0A2C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2160016"/>
            <a:ext cx="9486690" cy="3926152"/>
          </a:xfrm>
        </p:spPr>
        <p:txBody>
          <a:bodyPr>
            <a:normAutofit/>
          </a:bodyPr>
          <a:lstStyle/>
          <a:p>
            <a:r>
              <a:rPr lang="en-US" altLang="ko-KR" sz="3200" b="1" dirty="0">
                <a:solidFill>
                  <a:srgbClr val="92D050"/>
                </a:solidFill>
              </a:rPr>
              <a:t>A[</a:t>
            </a:r>
            <a:r>
              <a:rPr lang="en-US" altLang="ko-KR" sz="3200" b="1" dirty="0" err="1">
                <a:solidFill>
                  <a:srgbClr val="92D050"/>
                </a:solidFill>
              </a:rPr>
              <a:t>i</a:t>
            </a:r>
            <a:r>
              <a:rPr lang="en-US" altLang="ko-KR" sz="3200" b="1" dirty="0">
                <a:solidFill>
                  <a:srgbClr val="92D050"/>
                </a:solidFill>
              </a:rPr>
              <a:t>][j] </a:t>
            </a:r>
            <a:r>
              <a:rPr lang="ko-KR" altLang="en-US" sz="3200" dirty="0"/>
              <a:t>형태로 접근한다</a:t>
            </a:r>
            <a:r>
              <a:rPr lang="en-US" altLang="ko-KR" sz="3200" dirty="0"/>
              <a:t>.</a:t>
            </a:r>
          </a:p>
          <a:p>
            <a:r>
              <a:rPr lang="ko-KR" altLang="en-US" sz="3200" dirty="0"/>
              <a:t>보통</a:t>
            </a:r>
            <a:r>
              <a:rPr lang="ko-KR" altLang="en-US" sz="3200" b="1" dirty="0">
                <a:solidFill>
                  <a:srgbClr val="92D050"/>
                </a:solidFill>
              </a:rPr>
              <a:t> </a:t>
            </a:r>
            <a:r>
              <a:rPr lang="en-US" altLang="ko-KR" sz="3200" b="1" dirty="0" err="1">
                <a:solidFill>
                  <a:srgbClr val="92D050"/>
                </a:solidFill>
              </a:rPr>
              <a:t>i</a:t>
            </a:r>
            <a:r>
              <a:rPr lang="en-US" altLang="ko-KR" sz="3200" b="1" dirty="0">
                <a:solidFill>
                  <a:srgbClr val="92D050"/>
                </a:solidFill>
              </a:rPr>
              <a:t> </a:t>
            </a:r>
            <a:r>
              <a:rPr lang="ko-KR" altLang="en-US" sz="3200" dirty="0"/>
              <a:t>는 </a:t>
            </a:r>
            <a:r>
              <a:rPr lang="ko-KR" altLang="en-US" sz="3200" b="1" dirty="0">
                <a:solidFill>
                  <a:srgbClr val="92D050"/>
                </a:solidFill>
              </a:rPr>
              <a:t>행</a:t>
            </a:r>
            <a:r>
              <a:rPr lang="en-US" altLang="ko-KR" sz="3200" b="1" dirty="0">
                <a:solidFill>
                  <a:srgbClr val="92D050"/>
                </a:solidFill>
              </a:rPr>
              <a:t>(</a:t>
            </a:r>
            <a:r>
              <a:rPr lang="ko-KR" altLang="en-US" sz="3200" b="1" dirty="0">
                <a:solidFill>
                  <a:srgbClr val="92D050"/>
                </a:solidFill>
              </a:rPr>
              <a:t>가로</a:t>
            </a:r>
            <a:r>
              <a:rPr lang="en-US" altLang="ko-KR" sz="3200" b="1" dirty="0">
                <a:solidFill>
                  <a:srgbClr val="92D050"/>
                </a:solidFill>
              </a:rPr>
              <a:t>)</a:t>
            </a:r>
            <a:r>
              <a:rPr lang="en-US" altLang="ko-KR" sz="3200" dirty="0"/>
              <a:t>, </a:t>
            </a:r>
            <a:r>
              <a:rPr lang="en-US" altLang="ko-KR" sz="3200" b="1" dirty="0">
                <a:solidFill>
                  <a:srgbClr val="92D050"/>
                </a:solidFill>
              </a:rPr>
              <a:t>j </a:t>
            </a:r>
            <a:r>
              <a:rPr lang="ko-KR" altLang="en-US" sz="3200" dirty="0"/>
              <a:t>는 </a:t>
            </a:r>
            <a:r>
              <a:rPr lang="ko-KR" altLang="en-US" sz="3200" b="1" dirty="0">
                <a:solidFill>
                  <a:srgbClr val="92D050"/>
                </a:solidFill>
              </a:rPr>
              <a:t>열</a:t>
            </a:r>
            <a:r>
              <a:rPr lang="en-US" altLang="ko-KR" sz="3200" b="1" dirty="0">
                <a:solidFill>
                  <a:srgbClr val="92D050"/>
                </a:solidFill>
              </a:rPr>
              <a:t>(</a:t>
            </a:r>
            <a:r>
              <a:rPr lang="ko-KR" altLang="en-US" sz="3200" b="1" dirty="0">
                <a:solidFill>
                  <a:srgbClr val="92D050"/>
                </a:solidFill>
              </a:rPr>
              <a:t>세로</a:t>
            </a:r>
            <a:r>
              <a:rPr lang="en-US" altLang="ko-KR" sz="3200" b="1" dirty="0">
                <a:solidFill>
                  <a:srgbClr val="92D050"/>
                </a:solidFill>
              </a:rPr>
              <a:t>)</a:t>
            </a:r>
            <a:r>
              <a:rPr lang="ko-KR" altLang="en-US" sz="3200" dirty="0"/>
              <a:t>로 사용한다</a:t>
            </a:r>
            <a:r>
              <a:rPr lang="en-US" altLang="ko-KR" sz="3200" dirty="0"/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AF93017-7A60-B681-E61F-087E2C1D91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690" y="3646709"/>
            <a:ext cx="3480203" cy="2687416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936C6208-91C3-D08E-619E-5FF4CDDC1BBF}"/>
              </a:ext>
            </a:extLst>
          </p:cNvPr>
          <p:cNvSpPr/>
          <p:nvPr/>
        </p:nvSpPr>
        <p:spPr>
          <a:xfrm>
            <a:off x="2886075" y="4267200"/>
            <a:ext cx="2333625" cy="523875"/>
          </a:xfrm>
          <a:prstGeom prst="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3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18BBB6C-2043-3A2D-B38C-E8AB43FCBA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8192" y="3646709"/>
            <a:ext cx="3480203" cy="2687416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1E64FB21-F570-34AC-E0C3-CC44BA511D11}"/>
              </a:ext>
            </a:extLst>
          </p:cNvPr>
          <p:cNvSpPr/>
          <p:nvPr/>
        </p:nvSpPr>
        <p:spPr>
          <a:xfrm rot="5400000">
            <a:off x="6565785" y="4800600"/>
            <a:ext cx="1590675" cy="523875"/>
          </a:xfrm>
          <a:prstGeom prst="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0AC489-99B0-F382-8B38-5AE062FA0B03}"/>
              </a:ext>
            </a:extLst>
          </p:cNvPr>
          <p:cNvSpPr txBox="1"/>
          <p:nvPr/>
        </p:nvSpPr>
        <p:spPr>
          <a:xfrm>
            <a:off x="1947690" y="4267855"/>
            <a:ext cx="9124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accent3"/>
                </a:solidFill>
              </a:rPr>
              <a:t>i</a:t>
            </a:r>
            <a:r>
              <a:rPr lang="ko-KR" altLang="en-US" sz="2800" b="1" dirty="0">
                <a:solidFill>
                  <a:schemeClr val="accent3"/>
                </a:solidFill>
              </a:rPr>
              <a:t> </a:t>
            </a:r>
            <a:r>
              <a:rPr lang="en-US" altLang="ko-KR" sz="2800" b="1" dirty="0">
                <a:solidFill>
                  <a:schemeClr val="accent3"/>
                </a:solidFill>
              </a:rPr>
              <a:t>=</a:t>
            </a:r>
            <a:r>
              <a:rPr lang="ko-KR" altLang="en-US" sz="2800" b="1" dirty="0">
                <a:solidFill>
                  <a:schemeClr val="accent3"/>
                </a:solidFill>
              </a:rPr>
              <a:t> </a:t>
            </a:r>
            <a:r>
              <a:rPr lang="en-US" altLang="ko-KR" sz="2800" b="1" dirty="0">
                <a:solidFill>
                  <a:schemeClr val="accent3"/>
                </a:solidFill>
              </a:rPr>
              <a:t>0</a:t>
            </a:r>
            <a:endParaRPr lang="ko-KR" altLang="en-US" sz="2800" b="1" dirty="0">
              <a:solidFill>
                <a:schemeClr val="accent3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8888D9B-456F-0647-10F3-46D9AF4A7D17}"/>
              </a:ext>
            </a:extLst>
          </p:cNvPr>
          <p:cNvSpPr txBox="1"/>
          <p:nvPr/>
        </p:nvSpPr>
        <p:spPr>
          <a:xfrm>
            <a:off x="6951563" y="3687655"/>
            <a:ext cx="9124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accent3"/>
                </a:solidFill>
              </a:rPr>
              <a:t>j</a:t>
            </a:r>
            <a:r>
              <a:rPr lang="ko-KR" altLang="en-US" sz="2800" b="1" dirty="0">
                <a:solidFill>
                  <a:schemeClr val="accent3"/>
                </a:solidFill>
              </a:rPr>
              <a:t> </a:t>
            </a:r>
            <a:r>
              <a:rPr lang="en-US" altLang="ko-KR" sz="2800" b="1" dirty="0">
                <a:solidFill>
                  <a:schemeClr val="accent3"/>
                </a:solidFill>
              </a:rPr>
              <a:t>=</a:t>
            </a:r>
            <a:r>
              <a:rPr lang="ko-KR" altLang="en-US" sz="2800" b="1" dirty="0">
                <a:solidFill>
                  <a:schemeClr val="accent3"/>
                </a:solidFill>
              </a:rPr>
              <a:t> </a:t>
            </a:r>
            <a:r>
              <a:rPr lang="en-US" altLang="ko-KR" sz="2800" b="1" dirty="0">
                <a:solidFill>
                  <a:schemeClr val="accent3"/>
                </a:solidFill>
              </a:rPr>
              <a:t>0</a:t>
            </a:r>
            <a:endParaRPr lang="ko-KR" altLang="en-US" sz="2800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85172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AE3841-6F3D-150D-9AD7-EBBAC86346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69989A-296C-818F-4A30-58B263FF7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차원 데이터 입력 받기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F8CC01-F201-FEAF-5BFA-BB8223413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2160016"/>
            <a:ext cx="9486690" cy="3926152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1</a:t>
            </a:r>
            <a:r>
              <a:rPr lang="ko-KR" altLang="en-US" sz="3200" dirty="0"/>
              <a:t>차원 리스트 형태로 입력 받은 뒤</a:t>
            </a:r>
            <a:r>
              <a:rPr lang="en-US" altLang="ko-KR" sz="3200" dirty="0"/>
              <a:t>,</a:t>
            </a:r>
            <a:br>
              <a:rPr lang="en-US" altLang="ko-KR" sz="3200" dirty="0"/>
            </a:br>
            <a:r>
              <a:rPr lang="ko-KR" altLang="en-US" sz="3200" dirty="0"/>
              <a:t>이를 새로운 리스트에 추가하는 과정을 반복</a:t>
            </a:r>
            <a:endParaRPr lang="en-US" altLang="ko-KR" sz="3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98F00F6-34D7-67BD-7C4A-3C4D0F3F69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196" y="3552718"/>
            <a:ext cx="6858957" cy="152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09248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42A2C5-FEAF-B352-A948-0FCC06E8EB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315F5-76DA-36CA-02FA-8CECCD232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 문제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124A131-12A7-D3EF-A9EF-B38C805DB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336" y="2073963"/>
            <a:ext cx="1095528" cy="59063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EDB1848-7B18-B141-0275-20D873DF8E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1863" y="2073963"/>
            <a:ext cx="2165649" cy="59063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A2C932F-DF6D-18F6-37C8-C2FE3E6EE3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6336" y="2862015"/>
            <a:ext cx="5458587" cy="97168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598657F-2575-CD65-E1D3-514753AFDD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6336" y="4031121"/>
            <a:ext cx="1867161" cy="256258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874CDB1-3686-C507-28AD-DA7018273C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47988" y="4031121"/>
            <a:ext cx="1600423" cy="171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24094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4FD474-96B6-BC41-46E4-57A3EC5400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C48C84-9092-07F9-A49A-8D1BAFFC8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 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073C56-F61D-97F8-4717-386296101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2160016"/>
            <a:ext cx="9486690" cy="3926152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행렬</a:t>
            </a:r>
            <a:r>
              <a:rPr lang="en-US" altLang="ko-KR" sz="3200" dirty="0"/>
              <a:t>		: </a:t>
            </a:r>
            <a:r>
              <a:rPr lang="ko-KR" altLang="en-US" sz="3200" dirty="0"/>
              <a:t>수를 직사각형 모양으로 배열한 것</a:t>
            </a:r>
            <a:endParaRPr lang="en-US" altLang="ko-KR" sz="3200" dirty="0"/>
          </a:p>
          <a:p>
            <a:r>
              <a:rPr lang="ko-KR" altLang="en-US" sz="3200" dirty="0"/>
              <a:t>행렬 덧셈</a:t>
            </a:r>
            <a:r>
              <a:rPr lang="en-US" altLang="ko-KR" sz="3200" dirty="0"/>
              <a:t>	: </a:t>
            </a:r>
            <a:r>
              <a:rPr lang="ko-KR" altLang="en-US" sz="3200" dirty="0"/>
              <a:t>같은 위치에 있는 수끼리 더하기</a:t>
            </a:r>
            <a:br>
              <a:rPr lang="en-US" altLang="ko-KR" sz="3200" dirty="0"/>
            </a:br>
            <a:br>
              <a:rPr lang="en-US" altLang="ko-KR" sz="3200" dirty="0"/>
            </a:br>
            <a:br>
              <a:rPr lang="en-US" altLang="ko-KR" sz="3200" dirty="0"/>
            </a:br>
            <a:br>
              <a:rPr lang="en-US" altLang="ko-KR" sz="3200" dirty="0"/>
            </a:br>
            <a:endParaRPr lang="en-US" altLang="ko-KR" sz="32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95FF2F4-1032-8317-C230-19AD3CF866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9876" y="3781358"/>
            <a:ext cx="6530538" cy="1124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52128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0F29E8-B706-2C1C-C5A7-3F8FFB8B3C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CD352E-89ED-A5C2-5B5A-32F0D4AD0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 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2C1586-3E8B-3B59-A554-90B580DC1E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2160016"/>
            <a:ext cx="9486690" cy="3926152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행렬 덧셈 예시</a:t>
            </a:r>
            <a:br>
              <a:rPr lang="en-US" altLang="ko-KR" sz="3200" dirty="0"/>
            </a:br>
            <a:r>
              <a:rPr lang="en-US" altLang="ko-KR" sz="2400" dirty="0"/>
              <a:t>(</a:t>
            </a:r>
            <a:r>
              <a:rPr lang="ko-KR" altLang="en-US" sz="2400" dirty="0"/>
              <a:t>실제로 동작하는 코드가 아닙니다</a:t>
            </a:r>
            <a:r>
              <a:rPr lang="en-US" altLang="ko-KR" sz="2400" dirty="0"/>
              <a:t>!)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7845E6EC-2D4B-D0DB-7156-8B624F4A967B}"/>
              </a:ext>
            </a:extLst>
          </p:cNvPr>
          <p:cNvGrpSpPr/>
          <p:nvPr/>
        </p:nvGrpSpPr>
        <p:grpSpPr>
          <a:xfrm>
            <a:off x="2000133" y="3429000"/>
            <a:ext cx="7884686" cy="2057689"/>
            <a:chOff x="2000133" y="3094248"/>
            <a:chExt cx="7884686" cy="2057689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96E76D40-F1A4-8C77-EA59-2B8DCD7877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4437" r="29024"/>
            <a:stretch/>
          </p:blipFill>
          <p:spPr>
            <a:xfrm>
              <a:off x="6896317" y="4123092"/>
              <a:ext cx="1609949" cy="1028844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DF771634-8266-10F3-1FF4-1F6F019B672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8539" r="25192"/>
            <a:stretch/>
          </p:blipFill>
          <p:spPr>
            <a:xfrm>
              <a:off x="4668188" y="3094248"/>
              <a:ext cx="1562318" cy="1028844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F58E01E1-0995-60A9-F44A-402DE3755E0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00137" y="3094248"/>
              <a:ext cx="1619476" cy="1028844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57F191D2-20F0-40B6-5B91-5213909BB2B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30088" y="3094248"/>
              <a:ext cx="1562318" cy="866896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37F8D0DF-0289-42A0-91CB-C9D87E3E855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858219" y="3094248"/>
              <a:ext cx="3026599" cy="1028844"/>
            </a:xfrm>
            <a:prstGeom prst="rect">
              <a:avLst/>
            </a:prstGeom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3340A6A7-1B47-D987-F636-DFBCF45B21F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858219" y="4256786"/>
              <a:ext cx="1609950" cy="847843"/>
            </a:xfrm>
            <a:prstGeom prst="rect">
              <a:avLst/>
            </a:prstGeom>
          </p:spPr>
        </p:pic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124C0ACC-0237-8D85-3258-0FBD780F114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000133" y="4123093"/>
              <a:ext cx="4230369" cy="1028844"/>
            </a:xfrm>
            <a:prstGeom prst="rect">
              <a:avLst/>
            </a:prstGeom>
          </p:spPr>
        </p:pic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64A494FE-34A2-886C-6406-CF70E167241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468167" y="4123093"/>
              <a:ext cx="1416652" cy="1028844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EFE06E0A-5815-77CE-74CA-56E86683A40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8539" r="25192"/>
            <a:stretch/>
          </p:blipFill>
          <p:spPr>
            <a:xfrm>
              <a:off x="3619613" y="3094248"/>
              <a:ext cx="1048575" cy="1028844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28E86D5A-87EB-01C0-E508-6189C1BAD51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4437" r="29024"/>
            <a:stretch/>
          </p:blipFill>
          <p:spPr>
            <a:xfrm>
              <a:off x="6230506" y="3094248"/>
              <a:ext cx="665814" cy="1028844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A574EFF4-8871-C045-25A9-319EBD8BDE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4437" r="29024"/>
            <a:stretch/>
          </p:blipFill>
          <p:spPr>
            <a:xfrm>
              <a:off x="6230506" y="4123092"/>
              <a:ext cx="665814" cy="10288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2218797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09BDEC-334D-7F74-94E4-3E86378F29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DB1FFC-FFFB-CC34-CD20-A0E489C74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 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E5716F-5D76-EE78-59C3-05AFBA4F7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2160016"/>
            <a:ext cx="9486690" cy="3926152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2</a:t>
            </a:r>
            <a:r>
              <a:rPr lang="ko-KR" altLang="en-US" sz="3200" dirty="0"/>
              <a:t>차원 리스트를 이용하여 풀어봅시다</a:t>
            </a:r>
            <a:r>
              <a:rPr lang="en-US" altLang="ko-KR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69442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A8DE1E-E3FD-8702-4CB6-CAC52FDD8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 생성 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F37C2A-E825-D151-C928-EB4C921EDB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2160016"/>
            <a:ext cx="9486690" cy="4242622"/>
          </a:xfrm>
        </p:spPr>
        <p:txBody>
          <a:bodyPr>
            <a:normAutofit/>
          </a:bodyPr>
          <a:lstStyle/>
          <a:p>
            <a:r>
              <a:rPr lang="en-US" altLang="ko-KR" sz="3200" b="1" dirty="0">
                <a:solidFill>
                  <a:srgbClr val="92D050"/>
                </a:solidFill>
              </a:rPr>
              <a:t>[ ]</a:t>
            </a:r>
            <a:r>
              <a:rPr lang="en-US" altLang="ko-KR" sz="3200" dirty="0"/>
              <a:t> (</a:t>
            </a:r>
            <a:r>
              <a:rPr lang="ko-KR" altLang="en-US" sz="3200" dirty="0"/>
              <a:t>대괄호</a:t>
            </a:r>
            <a:r>
              <a:rPr lang="en-US" altLang="ko-KR" sz="3200" dirty="0"/>
              <a:t>) </a:t>
            </a:r>
            <a:r>
              <a:rPr lang="ko-KR" altLang="en-US" sz="3200" dirty="0"/>
              <a:t>안에 데이터들을 </a:t>
            </a:r>
            <a:r>
              <a:rPr lang="en-US" altLang="ko-KR" sz="3200" dirty="0"/>
              <a:t>‘ </a:t>
            </a:r>
            <a:r>
              <a:rPr lang="en-US" altLang="ko-KR" sz="3200" b="1" dirty="0">
                <a:solidFill>
                  <a:srgbClr val="92D050"/>
                </a:solidFill>
              </a:rPr>
              <a:t>, </a:t>
            </a:r>
            <a:r>
              <a:rPr lang="en-US" altLang="ko-KR" sz="3200" dirty="0"/>
              <a:t>’ </a:t>
            </a:r>
            <a:r>
              <a:rPr lang="ko-KR" altLang="en-US" sz="3200" dirty="0"/>
              <a:t>로</a:t>
            </a:r>
            <a:r>
              <a:rPr lang="en-US" altLang="ko-KR" sz="3200" dirty="0"/>
              <a:t> </a:t>
            </a:r>
            <a:r>
              <a:rPr lang="ko-KR" altLang="en-US" sz="3200" dirty="0"/>
              <a:t>나열한다</a:t>
            </a:r>
            <a:r>
              <a:rPr lang="en-US" altLang="ko-KR" sz="3200" dirty="0"/>
              <a:t>.</a:t>
            </a:r>
          </a:p>
          <a:p>
            <a:endParaRPr lang="en-US" altLang="ko-KR" sz="3200" dirty="0"/>
          </a:p>
          <a:p>
            <a:r>
              <a:rPr lang="en-US" altLang="ko-KR" sz="2800" dirty="0"/>
              <a:t>a = [1, 2, 3]</a:t>
            </a:r>
          </a:p>
          <a:p>
            <a:r>
              <a:rPr lang="en-US" altLang="ko-KR" sz="2800" dirty="0"/>
              <a:t>b</a:t>
            </a:r>
            <a:r>
              <a:rPr lang="ko-KR" altLang="en-US" sz="2800" dirty="0"/>
              <a:t> </a:t>
            </a:r>
            <a:r>
              <a:rPr lang="en-US" altLang="ko-KR" sz="2800" dirty="0"/>
              <a:t>= [“hi-arc”, “</a:t>
            </a:r>
            <a:r>
              <a:rPr lang="ko-KR" altLang="en-US" sz="2800" dirty="0" err="1"/>
              <a:t>하이아크</a:t>
            </a:r>
            <a:r>
              <a:rPr lang="en-US" altLang="ko-KR" sz="2800" dirty="0"/>
              <a:t>”]</a:t>
            </a:r>
          </a:p>
          <a:p>
            <a:r>
              <a:rPr lang="en-US" altLang="ko-KR" sz="2800" dirty="0"/>
              <a:t>c</a:t>
            </a:r>
            <a:r>
              <a:rPr lang="ko-KR" altLang="en-US" sz="2800" dirty="0"/>
              <a:t> </a:t>
            </a:r>
            <a:r>
              <a:rPr lang="en-US" altLang="ko-KR" sz="2800" dirty="0"/>
              <a:t>= [</a:t>
            </a:r>
            <a:r>
              <a:rPr lang="en-US" altLang="ko-KR" sz="2800" b="1" dirty="0">
                <a:solidFill>
                  <a:srgbClr val="92D050"/>
                </a:solidFill>
              </a:rPr>
              <a:t>2024</a:t>
            </a:r>
            <a:r>
              <a:rPr lang="en-US" altLang="ko-KR" sz="2800" dirty="0"/>
              <a:t>, “hi-arc”, “</a:t>
            </a:r>
            <a:r>
              <a:rPr lang="ko-KR" altLang="en-US" sz="2800" dirty="0" err="1"/>
              <a:t>기초스터디</a:t>
            </a:r>
            <a:r>
              <a:rPr lang="en-US" altLang="ko-KR" sz="2800" dirty="0"/>
              <a:t>”]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56652908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447328-89A7-3024-5543-BE084F486F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8BDC73-74F1-7D6D-F7D3-DA917C04F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 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740C95-D9A2-1987-1A71-C3AE07FCAA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2160016"/>
            <a:ext cx="9486690" cy="3926152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정답 코드</a:t>
            </a:r>
            <a:endParaRPr lang="en-US" altLang="ko-KR" sz="3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44EA30B-8D00-AC52-C615-05966CBF9A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167" y="2839550"/>
            <a:ext cx="8123133" cy="3563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20144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B42497-94AA-235C-9848-586E9B0A8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 축약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26AC24-FA33-3D1D-1AA6-2812B8A9E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2160016"/>
            <a:ext cx="9975640" cy="3926152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리스트를 생성하면서 초기 데이터도 넣는 문법</a:t>
            </a:r>
            <a:endParaRPr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53256149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AADCD4-ED97-8D33-BCDB-85BFD697E2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DCD452-660D-33D4-8845-647576DE2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 축약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3E6AFE-EBC6-F6BF-4216-3DB9590D4D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2160015"/>
            <a:ext cx="9975640" cy="4526535"/>
          </a:xfrm>
        </p:spPr>
        <p:txBody>
          <a:bodyPr>
            <a:normAutofit/>
          </a:bodyPr>
          <a:lstStyle/>
          <a:p>
            <a:r>
              <a:rPr lang="en-US" altLang="ko-KR" sz="3200" b="1" dirty="0">
                <a:solidFill>
                  <a:srgbClr val="92D050"/>
                </a:solidFill>
              </a:rPr>
              <a:t>[  </a:t>
            </a:r>
            <a:r>
              <a:rPr lang="en-US" altLang="ko-KR" sz="3200" b="1" dirty="0">
                <a:solidFill>
                  <a:schemeClr val="accent4"/>
                </a:solidFill>
              </a:rPr>
              <a:t>“</a:t>
            </a:r>
            <a:r>
              <a:rPr lang="ko-KR" altLang="en-US" sz="3200" b="1" dirty="0">
                <a:solidFill>
                  <a:schemeClr val="accent4"/>
                </a:solidFill>
              </a:rPr>
              <a:t>반복마다 넣을 데이터</a:t>
            </a:r>
            <a:r>
              <a:rPr lang="en-US" altLang="ko-KR" sz="3200" b="1" dirty="0">
                <a:solidFill>
                  <a:schemeClr val="accent4"/>
                </a:solidFill>
              </a:rPr>
              <a:t>”  </a:t>
            </a:r>
            <a:r>
              <a:rPr lang="en-US" altLang="ko-KR" sz="3200" b="1" dirty="0">
                <a:solidFill>
                  <a:srgbClr val="92D050"/>
                </a:solidFill>
              </a:rPr>
              <a:t>for  </a:t>
            </a:r>
            <a:r>
              <a:rPr lang="ko-KR" altLang="en-US" sz="3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변수</a:t>
            </a:r>
            <a:r>
              <a:rPr lang="ko-KR" altLang="en-US" sz="3200" b="1" dirty="0">
                <a:solidFill>
                  <a:srgbClr val="92D050"/>
                </a:solidFill>
              </a:rPr>
              <a:t>  </a:t>
            </a:r>
            <a:r>
              <a:rPr lang="en-US" altLang="ko-KR" sz="3200" b="1" dirty="0">
                <a:solidFill>
                  <a:srgbClr val="92D050"/>
                </a:solidFill>
              </a:rPr>
              <a:t>in  </a:t>
            </a:r>
            <a:r>
              <a:rPr lang="ko-KR" altLang="en-US" sz="3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데이터그룹</a:t>
            </a:r>
            <a:r>
              <a:rPr lang="ko-KR" altLang="en-US" sz="3200" b="1" dirty="0">
                <a:solidFill>
                  <a:srgbClr val="92D050"/>
                </a:solidFill>
              </a:rPr>
              <a:t>  </a:t>
            </a:r>
            <a:r>
              <a:rPr lang="en-US" altLang="ko-KR" sz="3200" b="1" dirty="0">
                <a:solidFill>
                  <a:srgbClr val="92D050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60267524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C8ADC6-6B5E-FE74-830B-181FBCD21B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66B031-A4F1-933A-8132-A9D2569D1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 축약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97DDC8-763D-DE2B-658E-89B8DD60C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2160015"/>
            <a:ext cx="9975640" cy="4526535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ex) </a:t>
            </a:r>
            <a:r>
              <a:rPr lang="en-US" altLang="ko-KR" sz="2800" dirty="0"/>
              <a:t>False </a:t>
            </a:r>
            <a:r>
              <a:rPr lang="ko-KR" altLang="en-US" sz="2800" dirty="0"/>
              <a:t>가 </a:t>
            </a:r>
            <a:r>
              <a:rPr lang="en-US" altLang="ko-KR" sz="2800" dirty="0"/>
              <a:t>5</a:t>
            </a:r>
            <a:r>
              <a:rPr lang="ko-KR" altLang="en-US" sz="2800" dirty="0"/>
              <a:t>개 들어있는 리스트 생성하기</a:t>
            </a:r>
            <a:br>
              <a:rPr lang="en-US" altLang="ko-KR" sz="2800" dirty="0"/>
            </a:br>
            <a:r>
              <a:rPr lang="en-US" altLang="ko-KR" sz="2800" dirty="0"/>
              <a:t>	</a:t>
            </a:r>
            <a:r>
              <a:rPr lang="ko-KR" altLang="en-US" sz="2800" dirty="0"/>
              <a:t>→ </a:t>
            </a:r>
            <a:r>
              <a:rPr lang="en-US" altLang="ko-KR" sz="2800" b="1" dirty="0">
                <a:solidFill>
                  <a:srgbClr val="92D050"/>
                </a:solidFill>
              </a:rPr>
              <a:t>[</a:t>
            </a:r>
            <a:r>
              <a:rPr lang="en-US" altLang="ko-KR" sz="2800" b="1" dirty="0"/>
              <a:t> </a:t>
            </a:r>
            <a:r>
              <a:rPr lang="en-US" altLang="ko-KR" sz="2800" b="1" dirty="0">
                <a:solidFill>
                  <a:schemeClr val="accent4"/>
                </a:solidFill>
              </a:rPr>
              <a:t>False</a:t>
            </a:r>
            <a:r>
              <a:rPr lang="en-US" altLang="ko-KR" sz="2800" b="1" dirty="0"/>
              <a:t> </a:t>
            </a:r>
            <a:r>
              <a:rPr lang="en-US" altLang="ko-KR" sz="2800" b="1" dirty="0">
                <a:solidFill>
                  <a:srgbClr val="92D050"/>
                </a:solidFill>
              </a:rPr>
              <a:t>for</a:t>
            </a:r>
            <a:r>
              <a:rPr lang="ko-KR" altLang="en-US" sz="2800" b="1" dirty="0"/>
              <a:t> </a:t>
            </a:r>
            <a:r>
              <a:rPr lang="en-US" altLang="ko-KR" sz="2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_</a:t>
            </a:r>
            <a:r>
              <a:rPr lang="en-US" altLang="ko-KR" sz="2800" b="1" dirty="0"/>
              <a:t> </a:t>
            </a:r>
            <a:r>
              <a:rPr lang="en-US" altLang="ko-KR" sz="2800" b="1" dirty="0">
                <a:solidFill>
                  <a:srgbClr val="92D050"/>
                </a:solidFill>
              </a:rPr>
              <a:t>in</a:t>
            </a:r>
            <a:r>
              <a:rPr lang="en-US" altLang="ko-KR" sz="2800" b="1" dirty="0"/>
              <a:t> </a:t>
            </a:r>
            <a:r>
              <a:rPr lang="en-US" altLang="ko-KR" sz="2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range(5)</a:t>
            </a:r>
            <a:r>
              <a:rPr lang="en-US" altLang="ko-KR" sz="2800" b="1" dirty="0"/>
              <a:t> </a:t>
            </a:r>
            <a:r>
              <a:rPr lang="en-US" altLang="ko-KR" sz="2800" b="1" dirty="0">
                <a:solidFill>
                  <a:srgbClr val="92D050"/>
                </a:solidFill>
              </a:rPr>
              <a:t>]</a:t>
            </a:r>
            <a:br>
              <a:rPr lang="en-US" altLang="ko-KR" sz="2800" b="1" dirty="0">
                <a:solidFill>
                  <a:srgbClr val="92D050"/>
                </a:solidFill>
              </a:rPr>
            </a:br>
            <a:br>
              <a:rPr lang="en-US" altLang="ko-KR" sz="2800" b="1" dirty="0">
                <a:solidFill>
                  <a:srgbClr val="92D050"/>
                </a:solidFill>
              </a:rPr>
            </a:br>
            <a:br>
              <a:rPr lang="en-US" altLang="ko-KR" sz="2800" b="1" dirty="0">
                <a:solidFill>
                  <a:srgbClr val="92D050"/>
                </a:solidFill>
              </a:rPr>
            </a:br>
            <a:r>
              <a:rPr lang="en-US" altLang="ko-KR" sz="3200" dirty="0"/>
              <a:t>ex) </a:t>
            </a:r>
            <a:r>
              <a:rPr lang="en-US" altLang="ko-KR" sz="2800" dirty="0"/>
              <a:t>1</a:t>
            </a:r>
            <a:r>
              <a:rPr lang="ko-KR" altLang="en-US" sz="2800" dirty="0"/>
              <a:t>부터 </a:t>
            </a:r>
            <a:r>
              <a:rPr lang="en-US" altLang="ko-KR" sz="2800" dirty="0"/>
              <a:t>5</a:t>
            </a:r>
            <a:r>
              <a:rPr lang="ko-KR" altLang="en-US" sz="2800" dirty="0"/>
              <a:t>까지 들어있는 리스트 생성하기</a:t>
            </a:r>
            <a:br>
              <a:rPr lang="en-US" altLang="ko-KR" sz="2800" dirty="0"/>
            </a:br>
            <a:r>
              <a:rPr lang="en-US" altLang="ko-KR" sz="2800" dirty="0"/>
              <a:t>	</a:t>
            </a:r>
            <a:r>
              <a:rPr lang="ko-KR" altLang="en-US" sz="2800" dirty="0"/>
              <a:t>→ </a:t>
            </a:r>
            <a:r>
              <a:rPr lang="en-US" altLang="ko-KR" sz="2800" b="1" dirty="0">
                <a:solidFill>
                  <a:srgbClr val="92D050"/>
                </a:solidFill>
              </a:rPr>
              <a:t>[</a:t>
            </a:r>
            <a:r>
              <a:rPr lang="en-US" altLang="ko-KR" sz="2800" b="1" dirty="0"/>
              <a:t> </a:t>
            </a:r>
            <a:r>
              <a:rPr lang="en-US" altLang="ko-KR" sz="2800" b="1" dirty="0">
                <a:solidFill>
                  <a:schemeClr val="accent4"/>
                </a:solidFill>
              </a:rPr>
              <a:t>(i+1)</a:t>
            </a:r>
            <a:r>
              <a:rPr lang="en-US" altLang="ko-KR" sz="2800" b="1" dirty="0"/>
              <a:t> </a:t>
            </a:r>
            <a:r>
              <a:rPr lang="en-US" altLang="ko-KR" sz="2800" b="1" dirty="0">
                <a:solidFill>
                  <a:srgbClr val="92D050"/>
                </a:solidFill>
              </a:rPr>
              <a:t>for</a:t>
            </a:r>
            <a:r>
              <a:rPr lang="ko-KR" altLang="en-US" sz="2800" b="1" dirty="0"/>
              <a:t> </a:t>
            </a:r>
            <a:r>
              <a:rPr lang="en-US" altLang="ko-KR" sz="28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i</a:t>
            </a:r>
            <a:r>
              <a:rPr lang="en-US" altLang="ko-KR" sz="2800" b="1" dirty="0"/>
              <a:t> </a:t>
            </a:r>
            <a:r>
              <a:rPr lang="en-US" altLang="ko-KR" sz="2800" b="1" dirty="0">
                <a:solidFill>
                  <a:srgbClr val="92D050"/>
                </a:solidFill>
              </a:rPr>
              <a:t>in</a:t>
            </a:r>
            <a:r>
              <a:rPr lang="en-US" altLang="ko-KR" sz="2800" b="1" dirty="0"/>
              <a:t> </a:t>
            </a:r>
            <a:r>
              <a:rPr lang="en-US" altLang="ko-KR" sz="2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range(5)</a:t>
            </a:r>
            <a:r>
              <a:rPr lang="en-US" altLang="ko-KR" sz="2800" b="1" dirty="0"/>
              <a:t> </a:t>
            </a:r>
            <a:r>
              <a:rPr lang="en-US" altLang="ko-KR" sz="2800" b="1" dirty="0">
                <a:solidFill>
                  <a:srgbClr val="92D050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99950731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C21D1E-E53A-A658-FF40-4902A3E10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 축약으로 </a:t>
            </a:r>
            <a:r>
              <a:rPr lang="en-US" altLang="ko-KR" dirty="0"/>
              <a:t>2</a:t>
            </a:r>
            <a:r>
              <a:rPr lang="ko-KR" altLang="en-US" dirty="0"/>
              <a:t>차원 리스트 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399532-6383-4B7F-AA9D-DB1E3DFDA7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09" y="2160016"/>
            <a:ext cx="9908965" cy="3926152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행렬 덧셈 문제를 리스트 축약으로 입력 받아봅시다</a:t>
            </a:r>
            <a:r>
              <a:rPr lang="en-US" altLang="ko-KR" sz="3200" dirty="0"/>
              <a:t>.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39209292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BEC32D-E1A3-125B-0753-BABE1A0D04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AA200BA2-995F-1456-9D4D-8EA5271D0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271" y="2248427"/>
            <a:ext cx="9648904" cy="101864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06FFBFD-517D-467B-C6CE-482B0CE69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 축약으로 </a:t>
            </a:r>
            <a:r>
              <a:rPr lang="en-US" altLang="ko-KR" dirty="0"/>
              <a:t>2</a:t>
            </a:r>
            <a:r>
              <a:rPr lang="ko-KR" altLang="en-US" dirty="0"/>
              <a:t>차원 리스트 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DCEE8C-933F-A1D4-E9C4-C7DD1B6062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09" y="3305287"/>
            <a:ext cx="9908965" cy="26661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200" dirty="0"/>
              <a:t>		</a:t>
            </a:r>
            <a:r>
              <a:rPr lang="ko-KR" altLang="en-US" sz="2800" dirty="0"/>
              <a:t>반복마다 넣을 데이터</a:t>
            </a:r>
            <a:endParaRPr lang="ko-KR" altLang="en-US" sz="3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8F8B95F-E676-F3D8-9BDD-25187FF97C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71" t="9615"/>
          <a:stretch/>
        </p:blipFill>
        <p:spPr>
          <a:xfrm>
            <a:off x="1743075" y="2600902"/>
            <a:ext cx="9425678" cy="447737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B4B044FF-94E7-27E8-CEAF-4EB74970CADC}"/>
              </a:ext>
            </a:extLst>
          </p:cNvPr>
          <p:cNvSpPr/>
          <p:nvPr/>
        </p:nvSpPr>
        <p:spPr>
          <a:xfrm>
            <a:off x="2705100" y="2495550"/>
            <a:ext cx="5153025" cy="553089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920071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EEB8CD-221C-9F79-A084-C3F78AED80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C37A8A-00B9-0A7D-1E98-972473454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 축약으로 </a:t>
            </a:r>
            <a:r>
              <a:rPr lang="en-US" altLang="ko-KR" dirty="0"/>
              <a:t>2</a:t>
            </a:r>
            <a:r>
              <a:rPr lang="ko-KR" altLang="en-US" dirty="0"/>
              <a:t>차원 리스트 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12D659-9E09-740F-79E1-63CA195A3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09" y="2160016"/>
            <a:ext cx="9908965" cy="3926152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리스트 축약으로 만든 리스트를</a:t>
            </a:r>
            <a:br>
              <a:rPr lang="en-US" altLang="ko-KR" sz="3200" dirty="0"/>
            </a:br>
            <a:r>
              <a:rPr lang="ko-KR" altLang="en-US" sz="3200" dirty="0"/>
              <a:t>리스트 축약의 데이터로 다시 넣을 수 있습니다</a:t>
            </a:r>
            <a:r>
              <a:rPr lang="en-US" altLang="ko-KR" sz="3200" dirty="0"/>
              <a:t>.</a:t>
            </a:r>
          </a:p>
          <a:p>
            <a:endParaRPr lang="ko-KR" altLang="en-US" sz="32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18D4E13-F82B-9484-180F-A4B7505CBB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9077" y="3570565"/>
            <a:ext cx="9165323" cy="51560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20D06285-D62B-433F-BBEE-FBAEADF3F383}"/>
              </a:ext>
            </a:extLst>
          </p:cNvPr>
          <p:cNvSpPr/>
          <p:nvPr/>
        </p:nvSpPr>
        <p:spPr>
          <a:xfrm>
            <a:off x="3295650" y="3551822"/>
            <a:ext cx="4143375" cy="553089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943949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F1DCEA-4135-6AD8-2CB3-A38AEEF50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 축약으로 </a:t>
            </a:r>
            <a:r>
              <a:rPr lang="en-US" altLang="ko-KR" dirty="0"/>
              <a:t>2</a:t>
            </a:r>
            <a:r>
              <a:rPr lang="ko-KR" altLang="en-US" dirty="0"/>
              <a:t>차원 리스트 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33872C-1943-1342-D5A7-30A6B17C6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처음에는 이해하기 어려울 수 있습니다</a:t>
            </a:r>
            <a:r>
              <a:rPr lang="en-US" altLang="ko-KR" sz="3200" dirty="0"/>
              <a:t>.</a:t>
            </a:r>
          </a:p>
          <a:p>
            <a:r>
              <a:rPr lang="ko-KR" altLang="en-US" sz="3200" dirty="0"/>
              <a:t>그래도 익숙해지면 나중에 정말 편해져요</a:t>
            </a:r>
            <a:r>
              <a:rPr lang="en-US" altLang="ko-KR" sz="32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91479860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F1DCEA-4135-6AD8-2CB3-A38AEEF50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정리 </a:t>
            </a:r>
            <a:r>
              <a:rPr lang="en-US" altLang="ko-KR" dirty="0"/>
              <a:t>– </a:t>
            </a:r>
            <a:r>
              <a:rPr lang="ko-KR" altLang="en-US" dirty="0"/>
              <a:t>리스트 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33872C-1943-1342-D5A7-30A6B17C6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3200" b="1" dirty="0">
                <a:solidFill>
                  <a:srgbClr val="92D050"/>
                </a:solidFill>
              </a:rPr>
              <a:t>[ ]</a:t>
            </a:r>
            <a:r>
              <a:rPr lang="en-US" altLang="ko-KR" sz="3200" dirty="0"/>
              <a:t> </a:t>
            </a:r>
            <a:r>
              <a:rPr lang="ko-KR" altLang="en-US" sz="3200" dirty="0"/>
              <a:t>대괄호 이용하기 </a:t>
            </a:r>
            <a:r>
              <a:rPr lang="en-US" altLang="ko-KR" sz="3200" dirty="0"/>
              <a:t>	: [1, 2, 3]</a:t>
            </a:r>
          </a:p>
          <a:p>
            <a:r>
              <a:rPr lang="en-US" altLang="ko-KR" sz="3200" b="1" dirty="0">
                <a:solidFill>
                  <a:srgbClr val="92D050"/>
                </a:solidFill>
              </a:rPr>
              <a:t>list()</a:t>
            </a:r>
            <a:r>
              <a:rPr lang="en-US" altLang="ko-KR" sz="3200" dirty="0"/>
              <a:t> </a:t>
            </a:r>
            <a:r>
              <a:rPr lang="ko-KR" altLang="en-US" sz="3200" dirty="0"/>
              <a:t>함수 이용하기</a:t>
            </a:r>
            <a:r>
              <a:rPr lang="en-US" altLang="ko-KR" sz="3200" dirty="0"/>
              <a:t>	: list()</a:t>
            </a:r>
            <a:r>
              <a:rPr lang="ko-KR" altLang="en-US" sz="3200" dirty="0"/>
              <a:t> 는 빈</a:t>
            </a:r>
            <a:r>
              <a:rPr lang="en-US" altLang="ko-KR" sz="3200" dirty="0"/>
              <a:t> </a:t>
            </a:r>
            <a:r>
              <a:rPr lang="ko-KR" altLang="en-US" sz="3200" dirty="0"/>
              <a:t>리스트</a:t>
            </a:r>
            <a:endParaRPr lang="en-US" altLang="ko-KR" sz="3200" dirty="0"/>
          </a:p>
          <a:p>
            <a:r>
              <a:rPr lang="en-US" altLang="ko-KR" sz="3200" b="1" dirty="0">
                <a:solidFill>
                  <a:srgbClr val="92D050"/>
                </a:solidFill>
              </a:rPr>
              <a:t>list(</a:t>
            </a:r>
            <a:r>
              <a:rPr lang="ko-KR" altLang="en-US" sz="3200" b="1" dirty="0">
                <a:solidFill>
                  <a:srgbClr val="92D050"/>
                </a:solidFill>
              </a:rPr>
              <a:t>문자열</a:t>
            </a:r>
            <a:r>
              <a:rPr lang="en-US" altLang="ko-KR" sz="3200" b="1" dirty="0">
                <a:solidFill>
                  <a:srgbClr val="92D050"/>
                </a:solidFill>
              </a:rPr>
              <a:t>)</a:t>
            </a:r>
            <a:r>
              <a:rPr lang="en-US" altLang="ko-KR" sz="3200" dirty="0"/>
              <a:t>			: </a:t>
            </a:r>
            <a:r>
              <a:rPr lang="ko-KR" altLang="en-US" sz="3200" dirty="0"/>
              <a:t>각 문자로 구성된 리스트</a:t>
            </a:r>
            <a:endParaRPr lang="en-US" altLang="ko-KR" sz="3200" dirty="0"/>
          </a:p>
          <a:p>
            <a:r>
              <a:rPr lang="en-US" altLang="ko-KR" sz="3200" b="1" dirty="0">
                <a:solidFill>
                  <a:srgbClr val="92D050"/>
                </a:solidFill>
              </a:rPr>
              <a:t>list(map(int, input().split()))</a:t>
            </a:r>
          </a:p>
          <a:p>
            <a:pPr marL="0" indent="0">
              <a:buNone/>
            </a:pPr>
            <a:r>
              <a:rPr lang="en-US" altLang="ko-KR" sz="3200" dirty="0"/>
              <a:t>	</a:t>
            </a:r>
            <a:r>
              <a:rPr lang="ko-KR" altLang="en-US" sz="3200" dirty="0"/>
              <a:t>→ 정수 여러 개 입력 받아서 리스트로 만들기</a:t>
            </a:r>
            <a:endParaRPr lang="en-US" altLang="ko-KR" sz="3200" dirty="0"/>
          </a:p>
          <a:p>
            <a:endParaRPr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337001361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F1DCEA-4135-6AD8-2CB3-A38AEEF50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정리 </a:t>
            </a:r>
            <a:r>
              <a:rPr lang="en-US" altLang="ko-KR" dirty="0"/>
              <a:t>– </a:t>
            </a:r>
            <a:r>
              <a:rPr lang="ko-KR" altLang="en-US" dirty="0"/>
              <a:t>리스트 연산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33872C-1943-1342-D5A7-30A6B17C6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2160016"/>
            <a:ext cx="10336812" cy="3926152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덧셈 </a:t>
            </a:r>
            <a:r>
              <a:rPr lang="en-US" altLang="ko-KR" sz="3200" dirty="0"/>
              <a:t>: 	</a:t>
            </a:r>
            <a:r>
              <a:rPr lang="en-US" altLang="ko-KR" sz="3200" b="1" dirty="0">
                <a:solidFill>
                  <a:srgbClr val="92D050"/>
                </a:solidFill>
              </a:rPr>
              <a:t>[1, 2, 3] + [4, 5]</a:t>
            </a:r>
            <a:r>
              <a:rPr lang="en-US" altLang="ko-KR" sz="3200" dirty="0"/>
              <a:t> 	= [1, 2, 3, 4 5]</a:t>
            </a:r>
          </a:p>
          <a:p>
            <a:r>
              <a:rPr lang="ko-KR" altLang="en-US" sz="3200" dirty="0"/>
              <a:t>곱셈 </a:t>
            </a:r>
            <a:r>
              <a:rPr lang="en-US" altLang="ko-KR" sz="3200" dirty="0"/>
              <a:t>:	</a:t>
            </a:r>
            <a:r>
              <a:rPr lang="en-US" altLang="ko-KR" sz="3200" b="1" dirty="0">
                <a:solidFill>
                  <a:srgbClr val="92D050"/>
                </a:solidFill>
              </a:rPr>
              <a:t>[False] * 3</a:t>
            </a:r>
            <a:r>
              <a:rPr lang="en-US" altLang="ko-KR" sz="3200" dirty="0"/>
              <a:t>		= [False,</a:t>
            </a:r>
            <a:r>
              <a:rPr lang="ko-KR" altLang="en-US" sz="3200" dirty="0"/>
              <a:t> </a:t>
            </a:r>
            <a:r>
              <a:rPr lang="en-US" altLang="ko-KR" sz="3200" dirty="0"/>
              <a:t>False,</a:t>
            </a:r>
            <a:r>
              <a:rPr lang="ko-KR" altLang="en-US" sz="3200" dirty="0"/>
              <a:t> </a:t>
            </a:r>
            <a:r>
              <a:rPr lang="en-US" altLang="ko-KR" sz="3200" dirty="0"/>
              <a:t>False]</a:t>
            </a:r>
          </a:p>
        </p:txBody>
      </p:sp>
    </p:spTree>
    <p:extLst>
      <p:ext uri="{BB962C8B-B14F-4D97-AF65-F5344CB8AC3E}">
        <p14:creationId xmlns:p14="http://schemas.microsoft.com/office/powerpoint/2010/main" val="249339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5FC6D7-29E9-8E9D-A311-B602D337D4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7CDFAC-A2CE-30E0-5486-9BB232FE6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 생성 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2F14FB-2AF6-2C68-3252-2966D0139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2160016"/>
            <a:ext cx="9486690" cy="4242622"/>
          </a:xfrm>
        </p:spPr>
        <p:txBody>
          <a:bodyPr>
            <a:normAutofit/>
          </a:bodyPr>
          <a:lstStyle/>
          <a:p>
            <a:r>
              <a:rPr lang="en-US" altLang="ko-KR" sz="3200" b="1" dirty="0">
                <a:solidFill>
                  <a:srgbClr val="92D050"/>
                </a:solidFill>
              </a:rPr>
              <a:t>list() </a:t>
            </a:r>
            <a:r>
              <a:rPr lang="ko-KR" altLang="en-US" sz="3200" b="1" dirty="0">
                <a:solidFill>
                  <a:srgbClr val="92D050"/>
                </a:solidFill>
              </a:rPr>
              <a:t>함수</a:t>
            </a:r>
            <a:r>
              <a:rPr lang="ko-KR" altLang="en-US" sz="3200" dirty="0"/>
              <a:t>를 사용한다</a:t>
            </a:r>
            <a:r>
              <a:rPr lang="en-US" altLang="ko-KR" sz="3200" dirty="0"/>
              <a:t>.</a:t>
            </a:r>
          </a:p>
          <a:p>
            <a:endParaRPr lang="en-US" altLang="ko-KR" sz="2800" dirty="0"/>
          </a:p>
          <a:p>
            <a:r>
              <a:rPr lang="en-US" altLang="ko-KR" sz="2800" dirty="0"/>
              <a:t>a = </a:t>
            </a:r>
            <a:r>
              <a:rPr lang="en-US" altLang="ko-KR" sz="2800" b="1" dirty="0">
                <a:solidFill>
                  <a:srgbClr val="92D050"/>
                </a:solidFill>
              </a:rPr>
              <a:t>list()			</a:t>
            </a:r>
            <a:r>
              <a:rPr lang="en-US" altLang="ko-KR" sz="2800" dirty="0"/>
              <a:t># </a:t>
            </a:r>
            <a:r>
              <a:rPr lang="ko-KR" altLang="en-US" sz="2800" dirty="0"/>
              <a:t>빈 리스트 생성</a:t>
            </a:r>
            <a:r>
              <a:rPr lang="en-US" altLang="ko-KR" sz="2800" dirty="0"/>
              <a:t>  ( [ ] </a:t>
            </a:r>
            <a:r>
              <a:rPr lang="ko-KR" altLang="en-US" sz="2800" dirty="0"/>
              <a:t>와 동일 </a:t>
            </a:r>
            <a:r>
              <a:rPr lang="en-US" altLang="ko-KR" sz="2800" dirty="0"/>
              <a:t>)</a:t>
            </a:r>
          </a:p>
          <a:p>
            <a:r>
              <a:rPr lang="en-US" altLang="ko-KR" sz="2800" dirty="0"/>
              <a:t>b</a:t>
            </a:r>
            <a:r>
              <a:rPr lang="ko-KR" altLang="en-US" sz="2800" dirty="0"/>
              <a:t> </a:t>
            </a:r>
            <a:r>
              <a:rPr lang="en-US" altLang="ko-KR" sz="2800" dirty="0"/>
              <a:t>= </a:t>
            </a:r>
            <a:r>
              <a:rPr lang="en-US" altLang="ko-KR" sz="2800" b="1" dirty="0">
                <a:solidFill>
                  <a:srgbClr val="92D050"/>
                </a:solidFill>
              </a:rPr>
              <a:t>list(</a:t>
            </a:r>
            <a:r>
              <a:rPr lang="en-US" altLang="ko-KR" sz="2800" dirty="0"/>
              <a:t>“</a:t>
            </a:r>
            <a:r>
              <a:rPr lang="ko-KR" altLang="en-US" sz="2800" dirty="0" err="1"/>
              <a:t>하이아크</a:t>
            </a:r>
            <a:r>
              <a:rPr lang="en-US" altLang="ko-KR" sz="2800" dirty="0"/>
              <a:t>”</a:t>
            </a:r>
            <a:r>
              <a:rPr lang="en-US" altLang="ko-KR" sz="2800" b="1" dirty="0">
                <a:solidFill>
                  <a:srgbClr val="92D050"/>
                </a:solidFill>
              </a:rPr>
              <a:t>)	</a:t>
            </a:r>
            <a:r>
              <a:rPr lang="en-US" altLang="ko-KR" sz="2800" dirty="0"/>
              <a:t># </a:t>
            </a:r>
            <a:r>
              <a:rPr lang="ko-KR" altLang="en-US" sz="2800" dirty="0"/>
              <a:t>문자열을 리스트로 변환 </a:t>
            </a:r>
            <a:r>
              <a:rPr lang="en-US" altLang="ko-KR" sz="2400" b="1" dirty="0">
                <a:solidFill>
                  <a:srgbClr val="92D050"/>
                </a:solidFill>
              </a:rPr>
              <a:t>(</a:t>
            </a:r>
            <a:r>
              <a:rPr lang="ko-KR" altLang="en-US" sz="2400" b="1" dirty="0">
                <a:solidFill>
                  <a:srgbClr val="92D050"/>
                </a:solidFill>
              </a:rPr>
              <a:t>중요</a:t>
            </a:r>
            <a:r>
              <a:rPr lang="en-US" altLang="ko-KR" sz="2400" b="1" dirty="0">
                <a:solidFill>
                  <a:srgbClr val="92D050"/>
                </a:solidFill>
              </a:rPr>
              <a:t>)</a:t>
            </a:r>
            <a:br>
              <a:rPr lang="en-US" altLang="ko-KR" sz="2800" dirty="0">
                <a:solidFill>
                  <a:srgbClr val="92D050"/>
                </a:solidFill>
              </a:rPr>
            </a:br>
            <a:br>
              <a:rPr lang="en-US" altLang="ko-KR" sz="2800" dirty="0">
                <a:solidFill>
                  <a:srgbClr val="92D050"/>
                </a:solidFill>
              </a:rPr>
            </a:br>
            <a:r>
              <a:rPr lang="ko-KR" altLang="en-US" sz="2800" dirty="0"/>
              <a:t>→ </a:t>
            </a:r>
            <a:r>
              <a:rPr lang="en-US" altLang="ko-KR" sz="2800" dirty="0"/>
              <a:t>[ “</a:t>
            </a:r>
            <a:r>
              <a:rPr lang="ko-KR" altLang="en-US" sz="2800" dirty="0"/>
              <a:t>하</a:t>
            </a:r>
            <a:r>
              <a:rPr lang="en-US" altLang="ko-KR" sz="2800" dirty="0"/>
              <a:t>”, “</a:t>
            </a:r>
            <a:r>
              <a:rPr lang="ko-KR" altLang="en-US" sz="2800" dirty="0"/>
              <a:t>이</a:t>
            </a:r>
            <a:r>
              <a:rPr lang="en-US" altLang="ko-KR" sz="2800" dirty="0"/>
              <a:t>”, “</a:t>
            </a:r>
            <a:r>
              <a:rPr lang="ko-KR" altLang="en-US" sz="2800" dirty="0"/>
              <a:t>아</a:t>
            </a:r>
            <a:r>
              <a:rPr lang="en-US" altLang="ko-KR" sz="2800" dirty="0"/>
              <a:t>”, “</a:t>
            </a:r>
            <a:r>
              <a:rPr lang="ko-KR" altLang="en-US" sz="2800" dirty="0"/>
              <a:t>크</a:t>
            </a:r>
            <a:r>
              <a:rPr lang="en-US" altLang="ko-KR" sz="2800" dirty="0"/>
              <a:t>” ]</a:t>
            </a:r>
          </a:p>
        </p:txBody>
      </p:sp>
    </p:spTree>
    <p:extLst>
      <p:ext uri="{BB962C8B-B14F-4D97-AF65-F5344CB8AC3E}">
        <p14:creationId xmlns:p14="http://schemas.microsoft.com/office/powerpoint/2010/main" val="188244765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F1DCEA-4135-6AD8-2CB3-A38AEEF50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정리 </a:t>
            </a:r>
            <a:r>
              <a:rPr lang="en-US" altLang="ko-KR" dirty="0"/>
              <a:t>– </a:t>
            </a:r>
            <a:r>
              <a:rPr lang="ko-KR" altLang="en-US" dirty="0"/>
              <a:t>리스트 조작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33872C-1943-1342-D5A7-30A6B17C6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2160016"/>
            <a:ext cx="10336812" cy="3926152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A</a:t>
            </a:r>
            <a:r>
              <a:rPr lang="ko-KR" altLang="en-US" sz="3200" dirty="0"/>
              <a:t> </a:t>
            </a:r>
            <a:r>
              <a:rPr lang="en-US" altLang="ko-KR" sz="3200" dirty="0"/>
              <a:t>=</a:t>
            </a:r>
            <a:r>
              <a:rPr lang="ko-KR" altLang="en-US" sz="3200" dirty="0"/>
              <a:t> </a:t>
            </a:r>
            <a:r>
              <a:rPr lang="en-US" altLang="ko-KR" sz="3200" dirty="0"/>
              <a:t>[</a:t>
            </a:r>
            <a:r>
              <a:rPr lang="ko-KR" altLang="en-US" sz="3200" dirty="0"/>
              <a:t> </a:t>
            </a:r>
            <a:r>
              <a:rPr lang="en-US" altLang="ko-KR" sz="3200" dirty="0"/>
              <a:t>1,</a:t>
            </a:r>
            <a:r>
              <a:rPr lang="ko-KR" altLang="en-US" sz="3200" dirty="0"/>
              <a:t> </a:t>
            </a:r>
            <a:r>
              <a:rPr lang="en-US" altLang="ko-KR" sz="3200" dirty="0"/>
              <a:t>2,</a:t>
            </a:r>
            <a:r>
              <a:rPr lang="ko-KR" altLang="en-US" sz="3200" dirty="0"/>
              <a:t> </a:t>
            </a:r>
            <a:r>
              <a:rPr lang="en-US" altLang="ko-KR" sz="3200" dirty="0"/>
              <a:t>3,</a:t>
            </a:r>
            <a:r>
              <a:rPr lang="ko-KR" altLang="en-US" sz="3200" dirty="0"/>
              <a:t> </a:t>
            </a:r>
            <a:r>
              <a:rPr lang="en-US" altLang="ko-KR" sz="3200" dirty="0"/>
              <a:t>4]</a:t>
            </a:r>
          </a:p>
          <a:p>
            <a:r>
              <a:rPr lang="ko-KR" altLang="en-US" sz="3200" dirty="0"/>
              <a:t>읽기 </a:t>
            </a:r>
            <a:r>
              <a:rPr lang="en-US" altLang="ko-KR" sz="3200" dirty="0"/>
              <a:t>:  </a:t>
            </a:r>
            <a:r>
              <a:rPr lang="en-US" altLang="ko-KR" sz="3200" b="1" dirty="0">
                <a:solidFill>
                  <a:srgbClr val="92D050"/>
                </a:solidFill>
              </a:rPr>
              <a:t>A[</a:t>
            </a:r>
            <a:r>
              <a:rPr lang="ko-KR" altLang="en-US" sz="3200" b="1" dirty="0">
                <a:solidFill>
                  <a:srgbClr val="92D050"/>
                </a:solidFill>
              </a:rPr>
              <a:t>인덱스</a:t>
            </a:r>
            <a:r>
              <a:rPr lang="en-US" altLang="ko-KR" sz="3200" b="1" dirty="0">
                <a:solidFill>
                  <a:srgbClr val="92D050"/>
                </a:solidFill>
              </a:rPr>
              <a:t>]</a:t>
            </a:r>
          </a:p>
          <a:p>
            <a:r>
              <a:rPr lang="ko-KR" altLang="en-US" sz="3200" dirty="0"/>
              <a:t>수정 </a:t>
            </a:r>
            <a:r>
              <a:rPr lang="en-US" altLang="ko-KR" sz="3200" dirty="0"/>
              <a:t>:  </a:t>
            </a:r>
            <a:r>
              <a:rPr lang="en-US" altLang="ko-KR" sz="3200" b="1" dirty="0">
                <a:solidFill>
                  <a:srgbClr val="92D050"/>
                </a:solidFill>
              </a:rPr>
              <a:t>A[</a:t>
            </a:r>
            <a:r>
              <a:rPr lang="ko-KR" altLang="en-US" sz="3200" b="1" dirty="0">
                <a:solidFill>
                  <a:srgbClr val="92D050"/>
                </a:solidFill>
              </a:rPr>
              <a:t>인덱스</a:t>
            </a:r>
            <a:r>
              <a:rPr lang="en-US" altLang="ko-KR" sz="3200" b="1" dirty="0">
                <a:solidFill>
                  <a:srgbClr val="92D050"/>
                </a:solidFill>
              </a:rPr>
              <a:t>] = </a:t>
            </a:r>
            <a:r>
              <a:rPr lang="ko-KR" altLang="en-US" sz="3200" b="1" dirty="0">
                <a:solidFill>
                  <a:srgbClr val="92D050"/>
                </a:solidFill>
              </a:rPr>
              <a:t>데이터</a:t>
            </a:r>
            <a:endParaRPr lang="en-US" altLang="ko-KR" sz="3200" b="1" dirty="0">
              <a:solidFill>
                <a:srgbClr val="92D050"/>
              </a:solidFill>
            </a:endParaRPr>
          </a:p>
          <a:p>
            <a:r>
              <a:rPr lang="ko-KR" altLang="en-US" sz="3200" dirty="0"/>
              <a:t>추가 </a:t>
            </a:r>
            <a:r>
              <a:rPr lang="en-US" altLang="ko-KR" sz="3200" dirty="0"/>
              <a:t>:  </a:t>
            </a:r>
            <a:r>
              <a:rPr lang="en-US" altLang="ko-KR" sz="3200" b="1" dirty="0" err="1">
                <a:solidFill>
                  <a:srgbClr val="92D050"/>
                </a:solidFill>
              </a:rPr>
              <a:t>A.append</a:t>
            </a:r>
            <a:r>
              <a:rPr lang="en-US" altLang="ko-KR" sz="3200" b="1" dirty="0">
                <a:solidFill>
                  <a:srgbClr val="92D050"/>
                </a:solidFill>
              </a:rPr>
              <a:t>(</a:t>
            </a:r>
            <a:r>
              <a:rPr lang="ko-KR" altLang="en-US" sz="3200" b="1" dirty="0">
                <a:solidFill>
                  <a:srgbClr val="92D050"/>
                </a:solidFill>
              </a:rPr>
              <a:t>데이터</a:t>
            </a:r>
            <a:r>
              <a:rPr lang="en-US" altLang="ko-KR" sz="3200" b="1" dirty="0">
                <a:solidFill>
                  <a:srgbClr val="92D050"/>
                </a:solidFill>
              </a:rPr>
              <a:t>)		</a:t>
            </a:r>
            <a:r>
              <a:rPr lang="en-US" altLang="ko-KR" sz="3200" dirty="0"/>
              <a:t># </a:t>
            </a:r>
            <a:r>
              <a:rPr lang="ko-KR" altLang="en-US" sz="3200" dirty="0"/>
              <a:t>맨</a:t>
            </a:r>
            <a:r>
              <a:rPr lang="en-US" altLang="ko-KR" sz="3200" dirty="0"/>
              <a:t> </a:t>
            </a:r>
            <a:r>
              <a:rPr lang="ko-KR" altLang="en-US" sz="3200" dirty="0"/>
              <a:t>뒤에 추가</a:t>
            </a:r>
            <a:endParaRPr lang="en-US" altLang="ko-KR" sz="3200" b="1" dirty="0">
              <a:solidFill>
                <a:srgbClr val="92D050"/>
              </a:solidFill>
            </a:endParaRPr>
          </a:p>
          <a:p>
            <a:r>
              <a:rPr lang="ko-KR" altLang="en-US" sz="3200" dirty="0"/>
              <a:t>삭제 </a:t>
            </a:r>
            <a:r>
              <a:rPr lang="en-US" altLang="ko-KR" sz="3200" dirty="0"/>
              <a:t>:  </a:t>
            </a:r>
            <a:r>
              <a:rPr lang="en-US" altLang="ko-KR" sz="3200" b="1" dirty="0" err="1">
                <a:solidFill>
                  <a:srgbClr val="92D050"/>
                </a:solidFill>
              </a:rPr>
              <a:t>A.pop</a:t>
            </a:r>
            <a:r>
              <a:rPr lang="en-US" altLang="ko-KR" sz="3200" b="1" dirty="0">
                <a:solidFill>
                  <a:srgbClr val="92D050"/>
                </a:solidFill>
              </a:rPr>
              <a:t>()				</a:t>
            </a:r>
            <a:r>
              <a:rPr lang="en-US" altLang="ko-KR" sz="3200" dirty="0"/>
              <a:t># </a:t>
            </a:r>
            <a:r>
              <a:rPr lang="ko-KR" altLang="en-US" sz="3200" dirty="0"/>
              <a:t>맨</a:t>
            </a:r>
            <a:r>
              <a:rPr lang="en-US" altLang="ko-KR" sz="3200" dirty="0"/>
              <a:t> </a:t>
            </a:r>
            <a:r>
              <a:rPr lang="ko-KR" altLang="en-US" sz="3200" dirty="0"/>
              <a:t>뒤에 삭제</a:t>
            </a:r>
            <a:endParaRPr lang="en-US" altLang="ko-KR" sz="3200" b="1" dirty="0">
              <a:solidFill>
                <a:srgbClr val="92D050"/>
              </a:solidFill>
            </a:endParaRPr>
          </a:p>
          <a:p>
            <a:endParaRPr lang="en-US" altLang="ko-KR" sz="3200" b="1" dirty="0">
              <a:solidFill>
                <a:srgbClr val="92D050"/>
              </a:solidFill>
            </a:endParaRPr>
          </a:p>
          <a:p>
            <a:endParaRPr lang="en-US" altLang="ko-KR" sz="3200" b="1" dirty="0">
              <a:solidFill>
                <a:srgbClr val="92D050"/>
              </a:solidFill>
            </a:endParaRPr>
          </a:p>
          <a:p>
            <a:endParaRPr lang="en-US" altLang="ko-KR" sz="3200" b="1" dirty="0">
              <a:solidFill>
                <a:srgbClr val="92D050"/>
              </a:solidFill>
            </a:endParaRPr>
          </a:p>
          <a:p>
            <a:endParaRPr lang="en-US" altLang="ko-KR" sz="32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854557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F1DCEA-4135-6AD8-2CB3-A38AEEF50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정리 </a:t>
            </a:r>
            <a:r>
              <a:rPr lang="en-US" altLang="ko-KR" dirty="0"/>
              <a:t>– </a:t>
            </a:r>
            <a:r>
              <a:rPr lang="ko-KR" altLang="en-US" dirty="0"/>
              <a:t>리스트 순회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33872C-1943-1342-D5A7-30A6B17C6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2160016"/>
            <a:ext cx="4383882" cy="3926152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A</a:t>
            </a:r>
            <a:r>
              <a:rPr lang="ko-KR" altLang="en-US" sz="3200" dirty="0"/>
              <a:t> </a:t>
            </a:r>
            <a:r>
              <a:rPr lang="en-US" altLang="ko-KR" sz="3200" dirty="0"/>
              <a:t>=</a:t>
            </a:r>
            <a:r>
              <a:rPr lang="ko-KR" altLang="en-US" sz="3200" dirty="0"/>
              <a:t> </a:t>
            </a:r>
            <a:r>
              <a:rPr lang="en-US" altLang="ko-KR" sz="3200" dirty="0"/>
              <a:t>[1,</a:t>
            </a:r>
            <a:r>
              <a:rPr lang="ko-KR" altLang="en-US" sz="3200" dirty="0"/>
              <a:t> </a:t>
            </a:r>
            <a:r>
              <a:rPr lang="en-US" altLang="ko-KR" sz="3200" dirty="0"/>
              <a:t>2,</a:t>
            </a:r>
            <a:r>
              <a:rPr lang="ko-KR" altLang="en-US" sz="3200" dirty="0"/>
              <a:t> </a:t>
            </a:r>
            <a:r>
              <a:rPr lang="en-US" altLang="ko-KR" sz="3200" dirty="0"/>
              <a:t>3]</a:t>
            </a:r>
          </a:p>
          <a:p>
            <a:r>
              <a:rPr lang="en-US" altLang="ko-KR" sz="3200" dirty="0"/>
              <a:t>1. </a:t>
            </a:r>
            <a:r>
              <a:rPr lang="ko-KR" altLang="en-US" sz="3200" dirty="0"/>
              <a:t>데이터 순회</a:t>
            </a:r>
            <a:endParaRPr lang="en-US" altLang="ko-KR" sz="3200" dirty="0"/>
          </a:p>
          <a:p>
            <a:r>
              <a:rPr lang="en-US" altLang="ko-KR" sz="3200" b="1" dirty="0">
                <a:solidFill>
                  <a:srgbClr val="92D050"/>
                </a:solidFill>
              </a:rPr>
              <a:t>for data in A:</a:t>
            </a:r>
          </a:p>
          <a:p>
            <a:pPr marL="0" indent="0">
              <a:buNone/>
            </a:pPr>
            <a:r>
              <a:rPr lang="en-US" altLang="ko-KR" sz="3200" b="1" dirty="0">
                <a:solidFill>
                  <a:srgbClr val="92D050"/>
                </a:solidFill>
              </a:rPr>
              <a:t>	print(data)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3AAD19F0-CB22-BAC9-04FB-046733A171A8}"/>
              </a:ext>
            </a:extLst>
          </p:cNvPr>
          <p:cNvSpPr txBox="1">
            <a:spLocks/>
          </p:cNvSpPr>
          <p:nvPr/>
        </p:nvSpPr>
        <p:spPr>
          <a:xfrm>
            <a:off x="5991760" y="2160016"/>
            <a:ext cx="4383882" cy="3926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/>
              <a:t>A</a:t>
            </a:r>
            <a:r>
              <a:rPr lang="ko-KR" altLang="en-US" sz="3200" dirty="0"/>
              <a:t> </a:t>
            </a:r>
            <a:r>
              <a:rPr lang="en-US" altLang="ko-KR" sz="3200" dirty="0"/>
              <a:t>=</a:t>
            </a:r>
            <a:r>
              <a:rPr lang="ko-KR" altLang="en-US" sz="3200" dirty="0"/>
              <a:t> </a:t>
            </a:r>
            <a:r>
              <a:rPr lang="en-US" altLang="ko-KR" sz="3200" dirty="0"/>
              <a:t>[1,</a:t>
            </a:r>
            <a:r>
              <a:rPr lang="ko-KR" altLang="en-US" sz="3200" dirty="0"/>
              <a:t> </a:t>
            </a:r>
            <a:r>
              <a:rPr lang="en-US" altLang="ko-KR" sz="3200" dirty="0"/>
              <a:t>2,</a:t>
            </a:r>
            <a:r>
              <a:rPr lang="ko-KR" altLang="en-US" sz="3200" dirty="0"/>
              <a:t> </a:t>
            </a:r>
            <a:r>
              <a:rPr lang="en-US" altLang="ko-KR" sz="3200" dirty="0"/>
              <a:t>3]</a:t>
            </a:r>
          </a:p>
          <a:p>
            <a:r>
              <a:rPr lang="en-US" altLang="ko-KR" sz="3200" dirty="0"/>
              <a:t>2. </a:t>
            </a:r>
            <a:r>
              <a:rPr lang="ko-KR" altLang="en-US" sz="3200" dirty="0"/>
              <a:t>인덱스 순회</a:t>
            </a:r>
            <a:endParaRPr lang="en-US" altLang="ko-KR" sz="3200" dirty="0"/>
          </a:p>
          <a:p>
            <a:r>
              <a:rPr lang="en-US" altLang="ko-KR" sz="3200" b="1" dirty="0">
                <a:solidFill>
                  <a:srgbClr val="92D050"/>
                </a:solidFill>
              </a:rPr>
              <a:t>for </a:t>
            </a:r>
            <a:r>
              <a:rPr lang="en-US" altLang="ko-KR" sz="3200" b="1" dirty="0" err="1">
                <a:solidFill>
                  <a:srgbClr val="92D050"/>
                </a:solidFill>
              </a:rPr>
              <a:t>i</a:t>
            </a:r>
            <a:r>
              <a:rPr lang="en-US" altLang="ko-KR" sz="3200" b="1" dirty="0">
                <a:solidFill>
                  <a:srgbClr val="92D050"/>
                </a:solidFill>
              </a:rPr>
              <a:t> in </a:t>
            </a:r>
            <a:r>
              <a:rPr lang="en-US" altLang="ko-KR" sz="3200" b="1" dirty="0" err="1">
                <a:solidFill>
                  <a:srgbClr val="92D050"/>
                </a:solidFill>
              </a:rPr>
              <a:t>len</a:t>
            </a:r>
            <a:r>
              <a:rPr lang="en-US" altLang="ko-KR" sz="3200" b="1" dirty="0">
                <a:solidFill>
                  <a:srgbClr val="92D050"/>
                </a:solidFill>
              </a:rPr>
              <a:t>(A):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200" b="1" dirty="0">
                <a:solidFill>
                  <a:srgbClr val="92D050"/>
                </a:solidFill>
              </a:rPr>
              <a:t>	print(A[</a:t>
            </a:r>
            <a:r>
              <a:rPr lang="en-US" altLang="ko-KR" sz="3200" b="1" dirty="0" err="1">
                <a:solidFill>
                  <a:srgbClr val="92D050"/>
                </a:solidFill>
              </a:rPr>
              <a:t>i</a:t>
            </a:r>
            <a:r>
              <a:rPr lang="en-US" altLang="ko-KR" sz="3200" b="1" dirty="0">
                <a:solidFill>
                  <a:srgbClr val="92D050"/>
                </a:solidFill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70161874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F1DCEA-4135-6AD8-2CB3-A38AEEF50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정리 </a:t>
            </a:r>
            <a:r>
              <a:rPr lang="en-US" altLang="ko-KR" dirty="0"/>
              <a:t>– </a:t>
            </a:r>
            <a:r>
              <a:rPr lang="ko-KR" altLang="en-US" dirty="0"/>
              <a:t>리스트 메소드 </a:t>
            </a:r>
            <a:r>
              <a:rPr lang="en-US" altLang="ko-KR" dirty="0"/>
              <a:t>/ </a:t>
            </a:r>
            <a:r>
              <a:rPr lang="ko-KR" altLang="en-US" dirty="0"/>
              <a:t>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33872C-1943-1342-D5A7-30A6B17C6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2160016"/>
            <a:ext cx="4383882" cy="4175470"/>
          </a:xfrm>
        </p:spPr>
        <p:txBody>
          <a:bodyPr>
            <a:normAutofit/>
          </a:bodyPr>
          <a:lstStyle/>
          <a:p>
            <a:r>
              <a:rPr lang="en-US" altLang="ko-KR" sz="3200" b="1" dirty="0" err="1">
                <a:solidFill>
                  <a:srgbClr val="92D050"/>
                </a:solidFill>
              </a:rPr>
              <a:t>len</a:t>
            </a:r>
            <a:r>
              <a:rPr lang="en-US" altLang="ko-KR" sz="3200" b="1" dirty="0">
                <a:solidFill>
                  <a:srgbClr val="92D050"/>
                </a:solidFill>
              </a:rPr>
              <a:t>(</a:t>
            </a:r>
            <a:r>
              <a:rPr lang="ko-KR" altLang="en-US" sz="3200" dirty="0"/>
              <a:t>리스트</a:t>
            </a:r>
            <a:r>
              <a:rPr lang="en-US" altLang="ko-KR" sz="3200" b="1" dirty="0">
                <a:solidFill>
                  <a:srgbClr val="92D050"/>
                </a:solidFill>
              </a:rPr>
              <a:t>)</a:t>
            </a:r>
          </a:p>
          <a:p>
            <a:r>
              <a:rPr lang="en-US" altLang="ko-KR" sz="3200" b="1" dirty="0">
                <a:solidFill>
                  <a:srgbClr val="92D050"/>
                </a:solidFill>
              </a:rPr>
              <a:t>max(</a:t>
            </a:r>
            <a:r>
              <a:rPr lang="ko-KR" altLang="en-US" sz="3200" dirty="0"/>
              <a:t>리스트</a:t>
            </a:r>
            <a:r>
              <a:rPr lang="en-US" altLang="ko-KR" sz="3200" b="1" dirty="0">
                <a:solidFill>
                  <a:srgbClr val="92D050"/>
                </a:solidFill>
              </a:rPr>
              <a:t>)</a:t>
            </a:r>
          </a:p>
          <a:p>
            <a:r>
              <a:rPr lang="en-US" altLang="ko-KR" sz="3200" b="1" dirty="0">
                <a:solidFill>
                  <a:srgbClr val="92D050"/>
                </a:solidFill>
              </a:rPr>
              <a:t>min(</a:t>
            </a:r>
            <a:r>
              <a:rPr lang="ko-KR" altLang="en-US" sz="3200" dirty="0"/>
              <a:t>리스트</a:t>
            </a:r>
            <a:r>
              <a:rPr lang="en-US" altLang="ko-KR" sz="3200" b="1" dirty="0">
                <a:solidFill>
                  <a:srgbClr val="92D050"/>
                </a:solidFill>
              </a:rPr>
              <a:t>)</a:t>
            </a:r>
          </a:p>
          <a:p>
            <a:r>
              <a:rPr lang="en-US" altLang="ko-KR" sz="3200" b="1" dirty="0">
                <a:solidFill>
                  <a:srgbClr val="92D050"/>
                </a:solidFill>
              </a:rPr>
              <a:t>sum(</a:t>
            </a:r>
            <a:r>
              <a:rPr lang="ko-KR" altLang="en-US" sz="3200" dirty="0"/>
              <a:t>리스트</a:t>
            </a:r>
            <a:r>
              <a:rPr lang="en-US" altLang="ko-KR" sz="3200" b="1" dirty="0">
                <a:solidFill>
                  <a:srgbClr val="92D050"/>
                </a:solidFill>
              </a:rPr>
              <a:t>)</a:t>
            </a:r>
          </a:p>
          <a:p>
            <a:endParaRPr lang="en-US" altLang="ko-KR" sz="3200" b="1" dirty="0">
              <a:solidFill>
                <a:srgbClr val="92D050"/>
              </a:solidFill>
            </a:endParaRP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3AAD19F0-CB22-BAC9-04FB-046733A171A8}"/>
              </a:ext>
            </a:extLst>
          </p:cNvPr>
          <p:cNvSpPr txBox="1">
            <a:spLocks/>
          </p:cNvSpPr>
          <p:nvPr/>
        </p:nvSpPr>
        <p:spPr>
          <a:xfrm>
            <a:off x="5991760" y="2160016"/>
            <a:ext cx="4383882" cy="4242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200" dirty="0"/>
              <a:t>리스트</a:t>
            </a:r>
            <a:r>
              <a:rPr lang="en-US" altLang="ko-KR" sz="3200" b="1" dirty="0">
                <a:solidFill>
                  <a:srgbClr val="92D050"/>
                </a:solidFill>
              </a:rPr>
              <a:t>.sort()</a:t>
            </a:r>
          </a:p>
          <a:p>
            <a:r>
              <a:rPr lang="ko-KR" altLang="en-US" sz="3200" dirty="0"/>
              <a:t>리스트</a:t>
            </a:r>
            <a:r>
              <a:rPr lang="en-US" altLang="ko-KR" sz="3200" b="1" dirty="0">
                <a:solidFill>
                  <a:srgbClr val="92D050"/>
                </a:solidFill>
              </a:rPr>
              <a:t>.count()</a:t>
            </a:r>
          </a:p>
          <a:p>
            <a:r>
              <a:rPr lang="ko-KR" altLang="en-US" sz="3200" dirty="0"/>
              <a:t>리스트</a:t>
            </a:r>
            <a:r>
              <a:rPr lang="en-US" altLang="ko-KR" sz="3200" b="1" dirty="0">
                <a:solidFill>
                  <a:srgbClr val="92D050"/>
                </a:solidFill>
              </a:rPr>
              <a:t>.reverse()</a:t>
            </a:r>
          </a:p>
          <a:p>
            <a:endParaRPr lang="en-US" altLang="ko-KR" sz="3200" b="1" dirty="0">
              <a:solidFill>
                <a:srgbClr val="92D050"/>
              </a:solidFill>
            </a:endParaRPr>
          </a:p>
          <a:p>
            <a:r>
              <a:rPr lang="en-US" altLang="ko-KR" sz="3200" b="1" dirty="0">
                <a:solidFill>
                  <a:srgbClr val="92D050"/>
                </a:solidFill>
              </a:rPr>
              <a:t>sorted(</a:t>
            </a:r>
            <a:r>
              <a:rPr lang="ko-KR" altLang="en-US" sz="3200" dirty="0"/>
              <a:t>리스트</a:t>
            </a:r>
            <a:r>
              <a:rPr lang="en-US" altLang="ko-KR" sz="3200" b="1" dirty="0">
                <a:solidFill>
                  <a:srgbClr val="92D050"/>
                </a:solidFill>
              </a:rPr>
              <a:t>)</a:t>
            </a:r>
          </a:p>
          <a:p>
            <a:r>
              <a:rPr lang="en-US" altLang="ko-KR" sz="3200" b="1" dirty="0">
                <a:solidFill>
                  <a:srgbClr val="92D050"/>
                </a:solidFill>
              </a:rPr>
              <a:t>reversed(</a:t>
            </a:r>
            <a:r>
              <a:rPr lang="ko-KR" altLang="en-US" sz="3200" dirty="0"/>
              <a:t>리스트</a:t>
            </a:r>
            <a:r>
              <a:rPr lang="en-US" altLang="ko-KR" sz="3200" b="1" dirty="0">
                <a:solidFill>
                  <a:srgbClr val="92D050"/>
                </a:solidFill>
              </a:rPr>
              <a:t>)</a:t>
            </a:r>
          </a:p>
          <a:p>
            <a:endParaRPr lang="en-US" altLang="ko-KR" sz="3200" b="1" dirty="0">
              <a:solidFill>
                <a:srgbClr val="92D050"/>
              </a:solidFill>
            </a:endParaRPr>
          </a:p>
          <a:p>
            <a:endParaRPr lang="en-US" altLang="ko-KR" sz="32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799943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F1DCEA-4135-6AD8-2CB3-A38AEEF50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정리 </a:t>
            </a:r>
            <a:r>
              <a:rPr lang="en-US" altLang="ko-KR" dirty="0"/>
              <a:t>– 2</a:t>
            </a:r>
            <a:r>
              <a:rPr lang="ko-KR" altLang="en-US" dirty="0"/>
              <a:t>차원 리스트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33872C-1943-1342-D5A7-30A6B17C6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2160016"/>
            <a:ext cx="4383882" cy="41754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200" b="1" dirty="0">
                <a:solidFill>
                  <a:srgbClr val="92D050"/>
                </a:solidFill>
              </a:rPr>
              <a:t>[</a:t>
            </a:r>
          </a:p>
          <a:p>
            <a:pPr marL="0" indent="0">
              <a:buNone/>
            </a:pPr>
            <a:r>
              <a:rPr lang="en-US" altLang="ko-KR" sz="3200" b="1" dirty="0">
                <a:solidFill>
                  <a:srgbClr val="92D050"/>
                </a:solidFill>
              </a:rPr>
              <a:t>	[1, 2, 3],</a:t>
            </a:r>
          </a:p>
          <a:p>
            <a:pPr marL="0" indent="0">
              <a:buNone/>
            </a:pPr>
            <a:r>
              <a:rPr lang="en-US" altLang="ko-KR" sz="3200" b="1" dirty="0">
                <a:solidFill>
                  <a:srgbClr val="92D050"/>
                </a:solidFill>
              </a:rPr>
              <a:t>	[4, 5, 6],</a:t>
            </a:r>
          </a:p>
          <a:p>
            <a:pPr marL="0" indent="0">
              <a:buNone/>
            </a:pPr>
            <a:r>
              <a:rPr lang="en-US" altLang="ko-KR" sz="3200" b="1" dirty="0">
                <a:solidFill>
                  <a:srgbClr val="92D050"/>
                </a:solidFill>
              </a:rPr>
              <a:t>	[7, 8, 9],</a:t>
            </a:r>
          </a:p>
          <a:p>
            <a:pPr marL="0" indent="0">
              <a:buNone/>
            </a:pPr>
            <a:r>
              <a:rPr lang="en-US" altLang="ko-KR" sz="3200" b="1" dirty="0">
                <a:solidFill>
                  <a:srgbClr val="92D050"/>
                </a:solidFill>
              </a:rPr>
              <a:t>]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3AAD19F0-CB22-BAC9-04FB-046733A171A8}"/>
              </a:ext>
            </a:extLst>
          </p:cNvPr>
          <p:cNvSpPr txBox="1">
            <a:spLocks/>
          </p:cNvSpPr>
          <p:nvPr/>
        </p:nvSpPr>
        <p:spPr>
          <a:xfrm>
            <a:off x="5991760" y="2160016"/>
            <a:ext cx="4383882" cy="4242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b="1" dirty="0" err="1">
                <a:solidFill>
                  <a:srgbClr val="92D050"/>
                </a:solidFill>
              </a:rPr>
              <a:t>i</a:t>
            </a:r>
            <a:r>
              <a:rPr lang="en-US" altLang="ko-KR" sz="3200" b="1" dirty="0">
                <a:solidFill>
                  <a:srgbClr val="92D050"/>
                </a:solidFill>
              </a:rPr>
              <a:t> </a:t>
            </a:r>
            <a:r>
              <a:rPr lang="ko-KR" altLang="en-US" sz="3200" b="1" dirty="0">
                <a:solidFill>
                  <a:srgbClr val="92D050"/>
                </a:solidFill>
              </a:rPr>
              <a:t>→ 가로</a:t>
            </a:r>
            <a:endParaRPr lang="en-US" altLang="ko-KR" sz="3200" b="1" dirty="0">
              <a:solidFill>
                <a:srgbClr val="92D050"/>
              </a:solidFill>
            </a:endParaRPr>
          </a:p>
          <a:p>
            <a:r>
              <a:rPr lang="en-US" altLang="ko-KR" sz="3200" b="1" dirty="0">
                <a:solidFill>
                  <a:srgbClr val="92D050"/>
                </a:solidFill>
              </a:rPr>
              <a:t>j </a:t>
            </a:r>
            <a:r>
              <a:rPr lang="ko-KR" altLang="en-US" sz="3200" b="1" dirty="0">
                <a:solidFill>
                  <a:srgbClr val="92D050"/>
                </a:solidFill>
              </a:rPr>
              <a:t>→ 세로</a:t>
            </a:r>
            <a:endParaRPr lang="en-US" altLang="ko-KR" sz="3200" b="1" dirty="0">
              <a:solidFill>
                <a:srgbClr val="92D050"/>
              </a:solidFill>
            </a:endParaRPr>
          </a:p>
          <a:p>
            <a:endParaRPr lang="en-US" altLang="ko-KR" sz="3200" b="1" dirty="0">
              <a:solidFill>
                <a:srgbClr val="92D050"/>
              </a:solidFill>
            </a:endParaRPr>
          </a:p>
          <a:p>
            <a:r>
              <a:rPr lang="en-US" altLang="ko-KR" sz="3200" dirty="0"/>
              <a:t>[0][1] = 2</a:t>
            </a:r>
          </a:p>
          <a:p>
            <a:r>
              <a:rPr lang="en-US" altLang="ko-KR" sz="3200" dirty="0"/>
              <a:t>[2][1] = 7</a:t>
            </a:r>
          </a:p>
        </p:txBody>
      </p:sp>
    </p:spTree>
    <p:extLst>
      <p:ext uri="{BB962C8B-B14F-4D97-AF65-F5344CB8AC3E}">
        <p14:creationId xmlns:p14="http://schemas.microsoft.com/office/powerpoint/2010/main" val="151606091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F1DCEA-4135-6AD8-2CB3-A38AEEF50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정리 </a:t>
            </a:r>
            <a:r>
              <a:rPr lang="en-US" altLang="ko-KR" dirty="0"/>
              <a:t>– </a:t>
            </a:r>
            <a:r>
              <a:rPr lang="ko-KR" altLang="en-US" dirty="0"/>
              <a:t>리스트 축약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33872C-1943-1342-D5A7-30A6B17C6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09" y="2160016"/>
            <a:ext cx="10019573" cy="4175470"/>
          </a:xfrm>
        </p:spPr>
        <p:txBody>
          <a:bodyPr>
            <a:normAutofit/>
          </a:bodyPr>
          <a:lstStyle/>
          <a:p>
            <a:r>
              <a:rPr lang="en-US" altLang="ko-KR" sz="3200" b="1" dirty="0">
                <a:solidFill>
                  <a:srgbClr val="92D050"/>
                </a:solidFill>
              </a:rPr>
              <a:t>[  </a:t>
            </a:r>
            <a:r>
              <a:rPr lang="en-US" altLang="ko-KR" sz="3200" b="1" dirty="0">
                <a:solidFill>
                  <a:schemeClr val="accent4"/>
                </a:solidFill>
              </a:rPr>
              <a:t>“</a:t>
            </a:r>
            <a:r>
              <a:rPr lang="ko-KR" altLang="en-US" sz="3200" b="1" dirty="0">
                <a:solidFill>
                  <a:schemeClr val="accent4"/>
                </a:solidFill>
              </a:rPr>
              <a:t>반복마다 넣을 데이터</a:t>
            </a:r>
            <a:r>
              <a:rPr lang="en-US" altLang="ko-KR" sz="3200" b="1" dirty="0">
                <a:solidFill>
                  <a:schemeClr val="accent4"/>
                </a:solidFill>
              </a:rPr>
              <a:t>”  </a:t>
            </a:r>
            <a:r>
              <a:rPr lang="en-US" altLang="ko-KR" sz="3200" b="1" dirty="0">
                <a:solidFill>
                  <a:srgbClr val="92D050"/>
                </a:solidFill>
              </a:rPr>
              <a:t>for  </a:t>
            </a:r>
            <a:r>
              <a:rPr lang="ko-KR" altLang="en-US" sz="3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변수</a:t>
            </a:r>
            <a:r>
              <a:rPr lang="ko-KR" altLang="en-US" sz="3200" b="1" dirty="0">
                <a:solidFill>
                  <a:srgbClr val="92D050"/>
                </a:solidFill>
              </a:rPr>
              <a:t>  </a:t>
            </a:r>
            <a:r>
              <a:rPr lang="en-US" altLang="ko-KR" sz="3200" b="1" dirty="0">
                <a:solidFill>
                  <a:srgbClr val="92D050"/>
                </a:solidFill>
              </a:rPr>
              <a:t>in  </a:t>
            </a:r>
            <a:r>
              <a:rPr lang="ko-KR" altLang="en-US" sz="3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데이터그룹</a:t>
            </a:r>
            <a:r>
              <a:rPr lang="ko-KR" altLang="en-US" sz="3200" b="1" dirty="0">
                <a:solidFill>
                  <a:srgbClr val="92D050"/>
                </a:solidFill>
              </a:rPr>
              <a:t>  </a:t>
            </a:r>
            <a:r>
              <a:rPr lang="en-US" altLang="ko-KR" sz="3200" b="1" dirty="0">
                <a:solidFill>
                  <a:srgbClr val="92D050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0560340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EB3838-C182-69B7-7EF3-69846FFC4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연습문제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7D3550-CB31-9A7F-906F-BCA4D3DD04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2160016"/>
            <a:ext cx="10448780" cy="4418066"/>
          </a:xfrm>
        </p:spPr>
        <p:txBody>
          <a:bodyPr/>
          <a:lstStyle/>
          <a:p>
            <a:r>
              <a:rPr lang="en-US" altLang="ko-KR" dirty="0"/>
              <a:t>10818	</a:t>
            </a:r>
            <a:r>
              <a:rPr lang="ko-KR" altLang="en-US" dirty="0"/>
              <a:t>최소 최대</a:t>
            </a:r>
            <a:r>
              <a:rPr lang="en-US" altLang="ko-KR" dirty="0"/>
              <a:t>		(</a:t>
            </a:r>
            <a:r>
              <a:rPr lang="ko-KR" altLang="en-US" dirty="0"/>
              <a:t>여러 정수 입력 </a:t>
            </a:r>
            <a:r>
              <a:rPr lang="en-US" altLang="ko-KR" dirty="0"/>
              <a:t>+ </a:t>
            </a:r>
            <a:r>
              <a:rPr lang="ko-KR" altLang="en-US" dirty="0"/>
              <a:t>리스트</a:t>
            </a:r>
            <a:r>
              <a:rPr lang="en-US" altLang="ko-KR" dirty="0"/>
              <a:t>, min /</a:t>
            </a:r>
            <a:r>
              <a:rPr lang="ko-KR" altLang="en-US" dirty="0"/>
              <a:t> </a:t>
            </a:r>
            <a:r>
              <a:rPr lang="en-US" altLang="ko-KR" dirty="0"/>
              <a:t>max</a:t>
            </a:r>
            <a:r>
              <a:rPr lang="ko-KR" altLang="en-US" dirty="0"/>
              <a:t> 함수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10813	</a:t>
            </a:r>
            <a:r>
              <a:rPr lang="ko-KR" altLang="en-US" dirty="0"/>
              <a:t>공 바꾸기</a:t>
            </a:r>
            <a:r>
              <a:rPr lang="en-US" altLang="ko-KR" dirty="0"/>
              <a:t>		(</a:t>
            </a:r>
            <a:r>
              <a:rPr lang="ko-KR" altLang="en-US" dirty="0"/>
              <a:t>리스트 생성</a:t>
            </a:r>
            <a:r>
              <a:rPr lang="en-US" altLang="ko-KR" dirty="0"/>
              <a:t>, </a:t>
            </a:r>
            <a:r>
              <a:rPr lang="ko-KR" altLang="en-US" dirty="0"/>
              <a:t>리스트 읽기</a:t>
            </a:r>
            <a:r>
              <a:rPr lang="en-US" altLang="ko-KR" dirty="0"/>
              <a:t>, </a:t>
            </a:r>
            <a:r>
              <a:rPr lang="ko-KR" altLang="en-US" dirty="0"/>
              <a:t>리스트 쓰기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2562		</a:t>
            </a:r>
            <a:r>
              <a:rPr lang="ko-KR" altLang="en-US" dirty="0"/>
              <a:t>최댓값</a:t>
            </a:r>
            <a:r>
              <a:rPr lang="en-US" altLang="ko-KR" dirty="0"/>
              <a:t>			(</a:t>
            </a:r>
            <a:r>
              <a:rPr lang="ko-KR" altLang="en-US" dirty="0"/>
              <a:t>리스트 생성</a:t>
            </a:r>
            <a:r>
              <a:rPr lang="en-US" altLang="ko-KR" dirty="0"/>
              <a:t>, </a:t>
            </a:r>
            <a:r>
              <a:rPr lang="ko-KR" altLang="en-US" dirty="0"/>
              <a:t>리스트 순회</a:t>
            </a:r>
            <a:r>
              <a:rPr lang="en-US" altLang="ko-KR" dirty="0"/>
              <a:t> or index()</a:t>
            </a:r>
            <a:r>
              <a:rPr lang="ko-KR" altLang="en-US" dirty="0"/>
              <a:t> 메서드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3052	</a:t>
            </a:r>
            <a:r>
              <a:rPr lang="ko-KR" altLang="en-US" dirty="0"/>
              <a:t>나머지</a:t>
            </a:r>
            <a:r>
              <a:rPr lang="en-US" altLang="ko-KR" dirty="0"/>
              <a:t>			(</a:t>
            </a:r>
            <a:r>
              <a:rPr lang="ko-KR" altLang="en-US" dirty="0"/>
              <a:t>리스트 생성</a:t>
            </a:r>
            <a:r>
              <a:rPr lang="en-US" altLang="ko-KR" dirty="0"/>
              <a:t>, </a:t>
            </a:r>
            <a:r>
              <a:rPr lang="ko-KR" altLang="en-US" dirty="0"/>
              <a:t>리스트 순회 </a:t>
            </a:r>
            <a:r>
              <a:rPr lang="en-US" altLang="ko-KR" dirty="0"/>
              <a:t>or </a:t>
            </a:r>
            <a:r>
              <a:rPr lang="en-US" altLang="ko-KR" b="1" dirty="0">
                <a:solidFill>
                  <a:srgbClr val="92D050"/>
                </a:solidFill>
              </a:rPr>
              <a:t>in</a:t>
            </a:r>
            <a:r>
              <a:rPr lang="en-US" altLang="ko-KR" dirty="0"/>
              <a:t> </a:t>
            </a:r>
            <a:r>
              <a:rPr lang="ko-KR" altLang="en-US" dirty="0"/>
              <a:t>연산자 복습</a:t>
            </a:r>
            <a:r>
              <a:rPr lang="en-US" altLang="ko-KR" dirty="0"/>
              <a:t>)</a:t>
            </a:r>
          </a:p>
          <a:p>
            <a:r>
              <a:rPr lang="en-US" altLang="ko-KR" b="1" dirty="0">
                <a:solidFill>
                  <a:srgbClr val="92D050"/>
                </a:solidFill>
              </a:rPr>
              <a:t>10811</a:t>
            </a:r>
            <a:r>
              <a:rPr lang="en-US" altLang="ko-KR" dirty="0"/>
              <a:t>	</a:t>
            </a:r>
            <a:r>
              <a:rPr lang="ko-KR" altLang="en-US" b="1" dirty="0">
                <a:solidFill>
                  <a:srgbClr val="92D050"/>
                </a:solidFill>
              </a:rPr>
              <a:t>바구니 뒤집기 </a:t>
            </a:r>
            <a:r>
              <a:rPr lang="en-US" altLang="ko-KR" dirty="0"/>
              <a:t>		(</a:t>
            </a:r>
            <a:r>
              <a:rPr lang="ko-KR" altLang="en-US" dirty="0"/>
              <a:t>리스트 생성</a:t>
            </a:r>
            <a:r>
              <a:rPr lang="en-US" altLang="ko-KR" dirty="0"/>
              <a:t>, </a:t>
            </a:r>
            <a:r>
              <a:rPr lang="ko-KR" altLang="en-US" dirty="0"/>
              <a:t>리스트 </a:t>
            </a:r>
            <a:r>
              <a:rPr lang="ko-KR" altLang="en-US" dirty="0" err="1"/>
              <a:t>슬라이싱</a:t>
            </a:r>
            <a:r>
              <a:rPr lang="ko-KR" altLang="en-US" dirty="0"/>
              <a:t> </a:t>
            </a:r>
            <a:r>
              <a:rPr lang="en-US" altLang="ko-KR" dirty="0"/>
              <a:t>or</a:t>
            </a:r>
            <a:r>
              <a:rPr lang="ko-KR" altLang="en-US" dirty="0"/>
              <a:t> 순회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2566		</a:t>
            </a:r>
            <a:r>
              <a:rPr lang="ko-KR" altLang="en-US" dirty="0"/>
              <a:t>최댓값</a:t>
            </a:r>
            <a:r>
              <a:rPr lang="en-US" altLang="ko-KR" dirty="0"/>
              <a:t>			(2</a:t>
            </a:r>
            <a:r>
              <a:rPr lang="ko-KR" altLang="en-US" dirty="0"/>
              <a:t>차원 리스트 생성</a:t>
            </a:r>
            <a:r>
              <a:rPr lang="en-US" altLang="ko-KR" dirty="0"/>
              <a:t>, 2</a:t>
            </a:r>
            <a:r>
              <a:rPr lang="ko-KR" altLang="en-US" dirty="0"/>
              <a:t>차원 리스트 순회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10798	</a:t>
            </a:r>
            <a:r>
              <a:rPr lang="ko-KR" altLang="en-US" dirty="0"/>
              <a:t>세로읽기</a:t>
            </a:r>
            <a:r>
              <a:rPr lang="en-US" altLang="ko-KR" dirty="0"/>
              <a:t>		(</a:t>
            </a:r>
            <a:r>
              <a:rPr lang="ko-KR" altLang="en-US" dirty="0"/>
              <a:t>문자열과 리스트 생성</a:t>
            </a:r>
            <a:r>
              <a:rPr lang="en-US" altLang="ko-KR" dirty="0"/>
              <a:t>, 2</a:t>
            </a:r>
            <a:r>
              <a:rPr lang="ko-KR" altLang="en-US" dirty="0"/>
              <a:t>차원 리스트 순회</a:t>
            </a:r>
            <a:r>
              <a:rPr lang="en-US" altLang="ko-KR" dirty="0"/>
              <a:t>)</a:t>
            </a:r>
          </a:p>
          <a:p>
            <a:r>
              <a:rPr lang="en-US" altLang="ko-KR" b="1" dirty="0">
                <a:solidFill>
                  <a:srgbClr val="92D050"/>
                </a:solidFill>
              </a:rPr>
              <a:t>2563</a:t>
            </a:r>
            <a:r>
              <a:rPr lang="en-US" altLang="ko-KR" dirty="0"/>
              <a:t>	</a:t>
            </a:r>
            <a:r>
              <a:rPr lang="ko-KR" altLang="en-US" b="1" dirty="0">
                <a:solidFill>
                  <a:srgbClr val="92D050"/>
                </a:solidFill>
              </a:rPr>
              <a:t>색종이</a:t>
            </a:r>
            <a:r>
              <a:rPr lang="en-US" altLang="ko-KR" dirty="0"/>
              <a:t>			(2</a:t>
            </a:r>
            <a:r>
              <a:rPr lang="ko-KR" altLang="en-US" dirty="0"/>
              <a:t>차원 리스트 생성</a:t>
            </a:r>
            <a:r>
              <a:rPr lang="en-US" altLang="ko-KR" dirty="0"/>
              <a:t>, 2</a:t>
            </a:r>
            <a:r>
              <a:rPr lang="ko-KR" altLang="en-US" dirty="0"/>
              <a:t>차원 리스트 순회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4939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0E7EDC-EBA0-D858-5932-F088E8B754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325289-8041-CC69-8DC3-E85C79AF2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 생성 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E847FB-3EA5-AB31-0CA0-1D3B3B85A8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2160016"/>
            <a:ext cx="9486690" cy="4242622"/>
          </a:xfrm>
        </p:spPr>
        <p:txBody>
          <a:bodyPr>
            <a:normAutofit/>
          </a:bodyPr>
          <a:lstStyle/>
          <a:p>
            <a:r>
              <a:rPr lang="en-US" altLang="ko-KR" sz="3200" b="1" dirty="0">
                <a:solidFill>
                  <a:srgbClr val="92D050"/>
                </a:solidFill>
              </a:rPr>
              <a:t>list() </a:t>
            </a:r>
            <a:r>
              <a:rPr lang="ko-KR" altLang="en-US" sz="3200" b="1" dirty="0">
                <a:solidFill>
                  <a:srgbClr val="92D050"/>
                </a:solidFill>
              </a:rPr>
              <a:t>함수</a:t>
            </a:r>
            <a:r>
              <a:rPr lang="en-US" altLang="ko-KR" sz="3200" dirty="0"/>
              <a:t> + </a:t>
            </a:r>
            <a:r>
              <a:rPr lang="ko-KR" altLang="en-US" sz="3200" b="1" dirty="0">
                <a:solidFill>
                  <a:srgbClr val="92D050"/>
                </a:solidFill>
              </a:rPr>
              <a:t>여러 정수 입력 받기</a:t>
            </a:r>
            <a:br>
              <a:rPr lang="en-US" altLang="ko-KR" sz="3200" b="1" dirty="0">
                <a:solidFill>
                  <a:srgbClr val="92D050"/>
                </a:solidFill>
              </a:rPr>
            </a:br>
            <a:r>
              <a:rPr lang="ko-KR" altLang="en-US" sz="3200" b="1" dirty="0">
                <a:solidFill>
                  <a:srgbClr val="92D050"/>
                </a:solidFill>
              </a:rPr>
              <a:t>→ </a:t>
            </a:r>
            <a:r>
              <a:rPr lang="en-US" altLang="ko-KR" sz="3200" b="1" dirty="0">
                <a:solidFill>
                  <a:srgbClr val="92D050"/>
                </a:solidFill>
              </a:rPr>
              <a:t>list(</a:t>
            </a:r>
            <a:r>
              <a:rPr lang="en-US" altLang="ko-KR" sz="3200" b="1" dirty="0"/>
              <a:t>map(int, input().split()</a:t>
            </a:r>
            <a:r>
              <a:rPr lang="en-US" altLang="ko-KR" sz="3200" b="1" dirty="0">
                <a:solidFill>
                  <a:srgbClr val="92D050"/>
                </a:solidFill>
              </a:rPr>
              <a:t>)</a:t>
            </a:r>
          </a:p>
          <a:p>
            <a:endParaRPr lang="en-US" altLang="ko-KR" sz="3200" b="1" dirty="0">
              <a:solidFill>
                <a:srgbClr val="92D050"/>
              </a:solidFill>
            </a:endParaRPr>
          </a:p>
          <a:p>
            <a:r>
              <a:rPr lang="ko-KR" altLang="en-US" sz="2800" dirty="0"/>
              <a:t>여러 정수를 입력 받고</a:t>
            </a:r>
            <a:r>
              <a:rPr lang="en-US" altLang="ko-KR" sz="2800" dirty="0"/>
              <a:t>,</a:t>
            </a:r>
            <a:br>
              <a:rPr lang="en-US" altLang="ko-KR" sz="2800" dirty="0"/>
            </a:br>
            <a:r>
              <a:rPr lang="ko-KR" altLang="en-US" sz="2800" dirty="0"/>
              <a:t>입력 받은 정수들로 하나의 리스트를 만든다</a:t>
            </a:r>
            <a:r>
              <a:rPr lang="en-US" altLang="ko-KR" sz="2800" dirty="0"/>
              <a:t>.</a:t>
            </a:r>
          </a:p>
          <a:p>
            <a:endParaRPr lang="en-US" altLang="ko-KR" sz="2800" dirty="0"/>
          </a:p>
          <a:p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2581601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FC162C-3A94-5D72-126F-4B33CB4A0F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72285C-C80B-E710-A09C-5099FBA0E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리스트와 산술 연산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D582F1-3AE4-F91F-0C28-AB0F85C66F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2160016"/>
            <a:ext cx="9486690" cy="4242622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리스트와 리스트를 더할 수 있다</a:t>
            </a:r>
            <a:r>
              <a:rPr lang="en-US" altLang="ko-KR" sz="3200" dirty="0"/>
              <a:t>.</a:t>
            </a:r>
            <a:endParaRPr lang="en-US" altLang="ko-KR" sz="2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08F3674-2106-0914-470A-66CA1F549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8253" y="3102547"/>
            <a:ext cx="3143689" cy="195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706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F296F9-3EC7-1E45-51E0-853D53B4C2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871FD8-2D1B-962A-59CB-A2C182BD0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리스트와 산술 연산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0CA050-1977-2DAC-C86E-A90DFC344D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2160016"/>
            <a:ext cx="9486690" cy="4242622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리스트에 </a:t>
            </a:r>
            <a:r>
              <a:rPr lang="ko-KR" altLang="en-US" sz="3200" b="1" dirty="0">
                <a:solidFill>
                  <a:srgbClr val="92D050"/>
                </a:solidFill>
              </a:rPr>
              <a:t>정수</a:t>
            </a:r>
            <a:r>
              <a:rPr lang="ko-KR" altLang="en-US" sz="3200" dirty="0"/>
              <a:t>를 곱할 수 있다</a:t>
            </a:r>
            <a:r>
              <a:rPr lang="en-US" altLang="ko-KR" sz="3200" dirty="0"/>
              <a:t>.</a:t>
            </a:r>
            <a:endParaRPr lang="en-US" altLang="ko-KR" sz="28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CA1862A-3227-FCFE-6EE6-E38063ABEA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3141" y="3042904"/>
            <a:ext cx="8078327" cy="123842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5CFD6AD-783B-99DD-C329-C8C2CD2A61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3141" y="4460797"/>
            <a:ext cx="1914792" cy="176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926021"/>
      </p:ext>
    </p:extLst>
  </p:cSld>
  <p:clrMapOvr>
    <a:masterClrMapping/>
  </p:clrMapOvr>
</p:sld>
</file>

<file path=ppt/theme/theme1.xml><?xml version="1.0" encoding="utf-8"?>
<a:theme xmlns:a="http://schemas.openxmlformats.org/drawingml/2006/main" name="InterweaveVTI">
  <a:themeElements>
    <a:clrScheme name="AnalogousFromDarkSeedLeftStep">
      <a:dk1>
        <a:srgbClr val="000000"/>
      </a:dk1>
      <a:lt1>
        <a:srgbClr val="FFFFFF"/>
      </a:lt1>
      <a:dk2>
        <a:srgbClr val="253C22"/>
      </a:dk2>
      <a:lt2>
        <a:srgbClr val="E8E3E2"/>
      </a:lt2>
      <a:accent1>
        <a:srgbClr val="3FAFBF"/>
      </a:accent1>
      <a:accent2>
        <a:srgbClr val="30B58E"/>
      </a:accent2>
      <a:accent3>
        <a:srgbClr val="3CB65F"/>
      </a:accent3>
      <a:accent4>
        <a:srgbClr val="43B931"/>
      </a:accent4>
      <a:accent5>
        <a:srgbClr val="7AAF3A"/>
      </a:accent5>
      <a:accent6>
        <a:srgbClr val="A3A72C"/>
      </a:accent6>
      <a:hlink>
        <a:srgbClr val="549030"/>
      </a:hlink>
      <a:folHlink>
        <a:srgbClr val="7F7F7F"/>
      </a:folHlink>
    </a:clrScheme>
    <a:fontScheme name="Interweave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weaveVTI" id="{2A5AE21D-FC75-4AD0-BC12-FA563BC24905}" vid="{9A4A41B8-EB69-44BB-8E15-B517E25CF8C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1214</TotalTime>
  <Words>1618</Words>
  <Application>Microsoft Office PowerPoint</Application>
  <PresentationFormat>와이드스크린</PresentationFormat>
  <Paragraphs>264</Paragraphs>
  <Slides>65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65</vt:i4>
      </vt:variant>
    </vt:vector>
  </HeadingPairs>
  <TitlesOfParts>
    <vt:vector size="69" baseType="lpstr">
      <vt:lpstr>Avenir Next</vt:lpstr>
      <vt:lpstr>Arial</vt:lpstr>
      <vt:lpstr>Neue Haas Grotesk Text Pro</vt:lpstr>
      <vt:lpstr>InterweaveVTI</vt:lpstr>
      <vt:lpstr>2024-1 기초 스터디</vt:lpstr>
      <vt:lpstr>목차</vt:lpstr>
      <vt:lpstr>리스트</vt:lpstr>
      <vt:lpstr>리스트</vt:lpstr>
      <vt:lpstr>리스트 생성 (1)</vt:lpstr>
      <vt:lpstr>리스트 생성 (2)</vt:lpstr>
      <vt:lpstr>리스트 생성 (2)</vt:lpstr>
      <vt:lpstr>리스트와 산술 연산</vt:lpstr>
      <vt:lpstr>리스트와 산술 연산</vt:lpstr>
      <vt:lpstr>리스트 활용</vt:lpstr>
      <vt:lpstr>리스트 내 데이터 읽기</vt:lpstr>
      <vt:lpstr>리스트 내 데이터 읽기</vt:lpstr>
      <vt:lpstr>리스트 내 데이터 수정</vt:lpstr>
      <vt:lpstr>리스트 내 데이터 추가</vt:lpstr>
      <vt:lpstr>리스트 내 데이터 삭제</vt:lpstr>
      <vt:lpstr>리스트 내 데이터 삭제</vt:lpstr>
      <vt:lpstr>리스트 내 데이터 삭제</vt:lpstr>
      <vt:lpstr>리스트 순회</vt:lpstr>
      <vt:lpstr>리스트 순회 – 인덱스로 순회</vt:lpstr>
      <vt:lpstr>리스트 순회 – 데이터로 순회</vt:lpstr>
      <vt:lpstr>리스트 순회 – 데이터로 순회</vt:lpstr>
      <vt:lpstr>리스트 순회 – 데이터로 순회</vt:lpstr>
      <vt:lpstr>연습 문제</vt:lpstr>
      <vt:lpstr>연습 문제</vt:lpstr>
      <vt:lpstr>연습 문제</vt:lpstr>
      <vt:lpstr>연습 문제</vt:lpstr>
      <vt:lpstr>리스트 속 모든 데이터 출력</vt:lpstr>
      <vt:lpstr>리스트 속 모든 데이터 출력</vt:lpstr>
      <vt:lpstr>리스트 슬라이싱</vt:lpstr>
      <vt:lpstr>리스트 슬라이싱</vt:lpstr>
      <vt:lpstr>리스트 관련 함수</vt:lpstr>
      <vt:lpstr>리스트 관련 함수</vt:lpstr>
      <vt:lpstr>리스트 관련 메소드</vt:lpstr>
      <vt:lpstr>리스트 관련 메소드</vt:lpstr>
      <vt:lpstr>리스트 관련 메소드</vt:lpstr>
      <vt:lpstr>연습 문제</vt:lpstr>
      <vt:lpstr>연습 문제</vt:lpstr>
      <vt:lpstr>연습 문제</vt:lpstr>
      <vt:lpstr>연습 문제</vt:lpstr>
      <vt:lpstr>2차원 리스트</vt:lpstr>
      <vt:lpstr>2차원 리스트 생성</vt:lpstr>
      <vt:lpstr>2차원 리스트 데이터 읽기</vt:lpstr>
      <vt:lpstr>2차원 리스트 데이터 순회</vt:lpstr>
      <vt:lpstr>2차원 리스트 데이터 순회</vt:lpstr>
      <vt:lpstr>2차원 데이터 입력 받기</vt:lpstr>
      <vt:lpstr>연습 문제</vt:lpstr>
      <vt:lpstr>연습 문제</vt:lpstr>
      <vt:lpstr>연습 문제</vt:lpstr>
      <vt:lpstr>연습 문제</vt:lpstr>
      <vt:lpstr>연습 문제</vt:lpstr>
      <vt:lpstr>리스트 축약</vt:lpstr>
      <vt:lpstr>리스트 축약</vt:lpstr>
      <vt:lpstr>리스트 축약</vt:lpstr>
      <vt:lpstr>리스트 축약으로 2차원 리스트 만들기</vt:lpstr>
      <vt:lpstr>리스트 축약으로 2차원 리스트 만들기</vt:lpstr>
      <vt:lpstr>리스트 축약으로 2차원 리스트 만들기</vt:lpstr>
      <vt:lpstr>리스트 축약으로 2차원 리스트 만들기</vt:lpstr>
      <vt:lpstr>정리 – 리스트 생성</vt:lpstr>
      <vt:lpstr>정리 – 리스트 연산</vt:lpstr>
      <vt:lpstr>정리 – 리스트 조작</vt:lpstr>
      <vt:lpstr>정리 – 리스트 순회</vt:lpstr>
      <vt:lpstr>정리 – 리스트 메소드 / 함수</vt:lpstr>
      <vt:lpstr>정리 – 2차원 리스트</vt:lpstr>
      <vt:lpstr>정리 – 리스트 축약</vt:lpstr>
      <vt:lpstr>연습문제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2024-1 기초 스터디</dc:title>
  <dc:creator>권찬</dc:creator>
  <cp:lastModifiedBy>권찬</cp:lastModifiedBy>
  <cp:revision>121</cp:revision>
  <dcterms:created xsi:type="dcterms:W3CDTF">2024-02-01T13:49:59Z</dcterms:created>
  <dcterms:modified xsi:type="dcterms:W3CDTF">2024-04-03T17:23:25Z</dcterms:modified>
</cp:coreProperties>
</file>