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3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9" r:id="rId13"/>
    <p:sldId id="270" r:id="rId14"/>
    <p:sldId id="271" r:id="rId15"/>
    <p:sldId id="273" r:id="rId16"/>
    <p:sldId id="279" r:id="rId17"/>
    <p:sldId id="274" r:id="rId18"/>
    <p:sldId id="280" r:id="rId19"/>
    <p:sldId id="281" r:id="rId20"/>
    <p:sldId id="282" r:id="rId21"/>
    <p:sldId id="283" r:id="rId22"/>
    <p:sldId id="272" r:id="rId23"/>
    <p:sldId id="278" r:id="rId24"/>
    <p:sldId id="275" r:id="rId25"/>
    <p:sldId id="276" r:id="rId26"/>
    <p:sldId id="277" r:id="rId27"/>
    <p:sldId id="26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cmicpc.net/problem/143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micpc.net/problem/279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9F68D-4720-839A-6B3C-79FA91A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r="-1" b="23848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9CEAF-3107-1D76-64A6-E34CFDB0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altLang="ko-KR" dirty="0"/>
              <a:t>2024-1</a:t>
            </a:r>
            <a:br>
              <a:rPr lang="en-US" altLang="ko-KR" dirty="0"/>
            </a:br>
            <a:r>
              <a:rPr lang="ko-KR" altLang="en-US" dirty="0"/>
              <a:t>기초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BB4D-E9FD-8B40-65C2-71730CF1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브루트</a:t>
            </a:r>
            <a:r>
              <a:rPr lang="ko-KR" altLang="en-US" dirty="0"/>
              <a:t> 포스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536F6-B4ED-DFD1-7563-03763ADB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D649E-DD86-F618-A7F7-7B253D31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2EFCA-BE93-0A4E-CDEF-2AB3AA17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44927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1FF494-91F8-A227-8DE7-A5638838A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99" y="2856771"/>
            <a:ext cx="555385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6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hlinkClick r:id="rId2"/>
              </a:rPr>
              <a:t>https://www.acmicpc.net/problem/1436</a:t>
            </a:r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A87933-09CE-7060-5700-BEA7F9DC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225" y="2847810"/>
            <a:ext cx="8707065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2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어떻게 문제를 풀 수 있을까</a:t>
            </a:r>
            <a:r>
              <a:rPr lang="en-US" altLang="ko-KR" sz="2800" dirty="0"/>
              <a:t>?</a:t>
            </a:r>
          </a:p>
          <a:p>
            <a:endParaRPr lang="en-US" altLang="ko-KR" sz="2800" dirty="0"/>
          </a:p>
          <a:p>
            <a:r>
              <a:rPr lang="ko-KR" altLang="en-US" sz="2800" dirty="0"/>
              <a:t>규칙 찾기</a:t>
            </a:r>
            <a:r>
              <a:rPr lang="en-US" altLang="ko-KR" sz="2800" dirty="0"/>
              <a:t>?</a:t>
            </a:r>
          </a:p>
          <a:p>
            <a:r>
              <a:rPr lang="en-US" altLang="ko-KR" sz="2800" dirty="0"/>
              <a:t>666, 1666, 2666, 3666, …, 10666, 11666</a:t>
            </a:r>
          </a:p>
          <a:p>
            <a:r>
              <a:rPr lang="ko-KR" altLang="en-US" sz="2800" dirty="0"/>
              <a:t>단순히 </a:t>
            </a:r>
            <a:r>
              <a:rPr lang="en-US" altLang="ko-KR" sz="2800" dirty="0"/>
              <a:t>666 </a:t>
            </a:r>
            <a:r>
              <a:rPr lang="ko-KR" altLang="en-US" sz="2800" dirty="0"/>
              <a:t>앞에는 평범하게 증가하고 뒤에는 </a:t>
            </a:r>
            <a:r>
              <a:rPr lang="en-US" altLang="ko-KR" sz="2800" dirty="0"/>
              <a:t>666</a:t>
            </a:r>
            <a:r>
              <a:rPr lang="ko-KR" altLang="en-US" sz="2800" dirty="0"/>
              <a:t>붙이기</a:t>
            </a:r>
            <a:r>
              <a:rPr lang="en-US" altLang="ko-KR" sz="2800" dirty="0"/>
              <a:t>?</a:t>
            </a:r>
          </a:p>
          <a:p>
            <a:r>
              <a:rPr lang="ko-KR" altLang="en-US" sz="2800" dirty="0"/>
              <a:t>그렇다면 </a:t>
            </a:r>
            <a:r>
              <a:rPr lang="en-US" altLang="ko-KR" sz="2800" dirty="0"/>
              <a:t>6661 </a:t>
            </a:r>
            <a:r>
              <a:rPr lang="ko-KR" altLang="en-US" sz="2800" dirty="0"/>
              <a:t>은 어떻게 처리할까</a:t>
            </a:r>
            <a:r>
              <a:rPr lang="en-US" altLang="ko-KR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144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280440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복잡하게 생각하지 말고</a:t>
            </a:r>
            <a:r>
              <a:rPr lang="en-US" altLang="ko-KR" sz="2800" dirty="0"/>
              <a:t>, </a:t>
            </a:r>
            <a:r>
              <a:rPr lang="ko-KR" altLang="en-US" sz="2800" dirty="0"/>
              <a:t>무식하게 종말의 수를 세어보자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666</a:t>
            </a:r>
            <a:r>
              <a:rPr lang="ko-KR" altLang="en-US" sz="2800" dirty="0"/>
              <a:t>부터 시작해서 숫자를 </a:t>
            </a:r>
            <a:r>
              <a:rPr lang="en-US" altLang="ko-KR" sz="2800" dirty="0"/>
              <a:t>1</a:t>
            </a:r>
            <a:r>
              <a:rPr lang="ko-KR" altLang="en-US" sz="2800" dirty="0"/>
              <a:t>씩 증가시킨다</a:t>
            </a:r>
            <a:r>
              <a:rPr lang="en-US" altLang="ko-KR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/>
              <a:t>해당 숫자를 문자열로 바꾼 뒤</a:t>
            </a:r>
            <a:r>
              <a:rPr lang="en-US" altLang="ko-KR" sz="2800" dirty="0"/>
              <a:t>, ‘666’ </a:t>
            </a:r>
            <a:r>
              <a:rPr lang="ko-KR" altLang="en-US" sz="2800" dirty="0"/>
              <a:t>이 들어있는지 확인한다</a:t>
            </a:r>
            <a:r>
              <a:rPr lang="en-US" altLang="ko-KR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666</a:t>
            </a:r>
            <a:r>
              <a:rPr lang="ko-KR" altLang="en-US" sz="2800" dirty="0"/>
              <a:t>이 </a:t>
            </a:r>
            <a:r>
              <a:rPr lang="ko-KR" altLang="en-US" sz="2800" dirty="0" err="1"/>
              <a:t>들어있다면</a:t>
            </a:r>
            <a:r>
              <a:rPr lang="ko-KR" altLang="en-US" sz="2800" dirty="0"/>
              <a:t> 종말의 수 이므로</a:t>
            </a:r>
            <a:r>
              <a:rPr lang="en-US" altLang="ko-KR" sz="2800" dirty="0"/>
              <a:t>, </a:t>
            </a:r>
            <a:r>
              <a:rPr lang="ko-KR" altLang="en-US" sz="2800" dirty="0"/>
              <a:t>종말의 수 카운트 증가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/>
              <a:t>종말의 수 카운트가 </a:t>
            </a:r>
            <a:r>
              <a:rPr lang="en-US" altLang="ko-KR" sz="2800" dirty="0"/>
              <a:t>N</a:t>
            </a:r>
            <a:r>
              <a:rPr lang="ko-KR" altLang="en-US" sz="2800" dirty="0"/>
              <a:t>이라면 </a:t>
            </a:r>
            <a:r>
              <a:rPr lang="en-US" altLang="ko-KR" sz="2800" dirty="0"/>
              <a:t>N</a:t>
            </a:r>
            <a:r>
              <a:rPr lang="ko-KR" altLang="en-US" sz="2800" dirty="0"/>
              <a:t>번째 종말의 수를 출력 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97164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숫자가 </a:t>
            </a:r>
            <a:r>
              <a:rPr lang="en-US" altLang="ko-KR" sz="3200" dirty="0"/>
              <a:t>100</a:t>
            </a:r>
            <a:r>
              <a:rPr lang="ko-KR" altLang="en-US" sz="3200" dirty="0"/>
              <a:t>만</a:t>
            </a:r>
            <a:r>
              <a:rPr lang="en-US" altLang="ko-KR" sz="3200" dirty="0"/>
              <a:t>, 1000</a:t>
            </a:r>
            <a:r>
              <a:rPr lang="ko-KR" altLang="en-US" sz="3200" dirty="0"/>
              <a:t>만까지 가면 어떻게 하나요</a:t>
            </a:r>
            <a:r>
              <a:rPr lang="en-US" altLang="ko-KR" sz="3200" dirty="0"/>
              <a:t>?</a:t>
            </a:r>
          </a:p>
          <a:p>
            <a:pPr marL="0" indent="0">
              <a:buNone/>
            </a:pP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53398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컴퓨터는 우리 생각보다 아주 빠르다</a:t>
            </a:r>
            <a:r>
              <a:rPr lang="en-US" altLang="ko-KR" sz="3200" dirty="0"/>
              <a:t>!</a:t>
            </a:r>
          </a:p>
          <a:p>
            <a:r>
              <a:rPr lang="ko-KR" altLang="en-US" sz="3200" dirty="0"/>
              <a:t>알고리즘 문제를 풀 때</a:t>
            </a:r>
            <a:r>
              <a:rPr lang="en-US" altLang="ko-KR" sz="3200" dirty="0"/>
              <a:t>,</a:t>
            </a:r>
            <a:r>
              <a:rPr lang="ko-KR" altLang="en-US" sz="3200" dirty="0"/>
              <a:t> </a:t>
            </a:r>
            <a:r>
              <a:rPr lang="ko-KR" altLang="en-US" sz="3200" b="1" dirty="0">
                <a:solidFill>
                  <a:srgbClr val="92D050"/>
                </a:solidFill>
              </a:rPr>
              <a:t>컴퓨터는 </a:t>
            </a:r>
            <a:r>
              <a:rPr lang="en-US" altLang="ko-KR" sz="3200" b="1" dirty="0">
                <a:solidFill>
                  <a:srgbClr val="92D050"/>
                </a:solidFill>
              </a:rPr>
              <a:t>1</a:t>
            </a:r>
            <a:r>
              <a:rPr lang="ko-KR" altLang="en-US" sz="3200" b="1" dirty="0">
                <a:solidFill>
                  <a:srgbClr val="92D050"/>
                </a:solidFill>
              </a:rPr>
              <a:t>초에 </a:t>
            </a:r>
            <a:r>
              <a:rPr lang="en-US" altLang="ko-KR" sz="3200" b="1" dirty="0">
                <a:solidFill>
                  <a:srgbClr val="92D050"/>
                </a:solidFill>
              </a:rPr>
              <a:t>1</a:t>
            </a:r>
            <a:r>
              <a:rPr lang="ko-KR" altLang="en-US" sz="3200" b="1" dirty="0">
                <a:solidFill>
                  <a:srgbClr val="92D050"/>
                </a:solidFill>
              </a:rPr>
              <a:t>억 번 연산</a:t>
            </a:r>
            <a:r>
              <a:rPr lang="ko-KR" altLang="en-US" sz="3200" dirty="0"/>
              <a:t>을 할 수 있다고 가정한다</a:t>
            </a:r>
            <a:r>
              <a:rPr lang="en-US" altLang="ko-KR" sz="3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86D21-A9D1-040E-E4A0-4777B9D5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34" y="4079209"/>
            <a:ext cx="3840431" cy="2207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45C0D4-05B6-A4D8-F215-A5BBF596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234" y="4079209"/>
            <a:ext cx="4364500" cy="13605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53318B-67CE-48B5-D6C4-29418B7389F7}"/>
              </a:ext>
            </a:extLst>
          </p:cNvPr>
          <p:cNvSpPr/>
          <p:nvPr/>
        </p:nvSpPr>
        <p:spPr>
          <a:xfrm>
            <a:off x="8459950" y="4672110"/>
            <a:ext cx="381000" cy="27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4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문제의 제한 시간이 </a:t>
            </a:r>
            <a:r>
              <a:rPr lang="en-US" altLang="ko-KR" sz="3200" dirty="0"/>
              <a:t>2</a:t>
            </a:r>
            <a:r>
              <a:rPr lang="ko-KR" altLang="en-US" sz="3200" dirty="0" err="1"/>
              <a:t>초던데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ko-KR" altLang="en-US" sz="3200" dirty="0"/>
              <a:t>종말의 수가 </a:t>
            </a:r>
            <a:r>
              <a:rPr lang="en-US" altLang="ko-KR" sz="3200" dirty="0"/>
              <a:t>2</a:t>
            </a:r>
            <a:r>
              <a:rPr lang="ko-KR" altLang="en-US" sz="3200" dirty="0"/>
              <a:t>억을 </a:t>
            </a:r>
            <a:r>
              <a:rPr lang="ko-KR" altLang="en-US" sz="3200" dirty="0" err="1"/>
              <a:t>넘어가면요</a:t>
            </a:r>
            <a:r>
              <a:rPr lang="en-US" altLang="ko-KR" sz="3200" dirty="0"/>
              <a:t>?</a:t>
            </a:r>
          </a:p>
          <a:p>
            <a:pPr marL="0" indent="0">
              <a:buNone/>
            </a:pP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25002F-0669-B62B-5ABD-080D96EC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105" y="2263588"/>
            <a:ext cx="2678238" cy="99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4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한번 계산해봅시다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48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우리가 작성한 프로그램이 답을 구하기까지</a:t>
            </a:r>
            <a:br>
              <a:rPr lang="en-US" altLang="ko-KR" sz="3200" dirty="0"/>
            </a:br>
            <a:r>
              <a:rPr lang="ko-KR" altLang="en-US" sz="3200" b="1" dirty="0">
                <a:solidFill>
                  <a:srgbClr val="92D050"/>
                </a:solidFill>
              </a:rPr>
              <a:t>최대 몇 번의 연산</a:t>
            </a:r>
            <a:r>
              <a:rPr lang="ko-KR" altLang="en-US" sz="3200" dirty="0"/>
              <a:t>을 하는지 예측할 때 </a:t>
            </a:r>
            <a:r>
              <a:rPr lang="en-US" altLang="ko-KR" sz="3200" b="1" dirty="0">
                <a:solidFill>
                  <a:srgbClr val="92D050"/>
                </a:solidFill>
              </a:rPr>
              <a:t>‘</a:t>
            </a:r>
            <a:r>
              <a:rPr lang="ko-KR" altLang="en-US" sz="3200" b="1" dirty="0" err="1">
                <a:solidFill>
                  <a:srgbClr val="92D050"/>
                </a:solidFill>
              </a:rPr>
              <a:t>시간복잡도</a:t>
            </a:r>
            <a:r>
              <a:rPr lang="en-US" altLang="ko-KR" sz="3200" b="1" dirty="0">
                <a:solidFill>
                  <a:srgbClr val="92D050"/>
                </a:solidFill>
              </a:rPr>
              <a:t>’</a:t>
            </a:r>
            <a:r>
              <a:rPr lang="ko-KR" altLang="en-US" sz="3200" dirty="0"/>
              <a:t>라는 개념을 사용하여 계산한다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err="1"/>
              <a:t>시간복잡도는</a:t>
            </a:r>
            <a:r>
              <a:rPr lang="ko-KR" altLang="en-US" sz="3200" dirty="0"/>
              <a:t> </a:t>
            </a:r>
            <a:r>
              <a:rPr lang="en-US" altLang="ko-KR" sz="3200" dirty="0"/>
              <a:t>N</a:t>
            </a:r>
            <a:r>
              <a:rPr lang="ko-KR" altLang="en-US" sz="3200" dirty="0"/>
              <a:t>개의 데이터로부터 원하는 결과를 얻는데 걸리는  최악의 시간을 </a:t>
            </a:r>
            <a:r>
              <a:rPr lang="en-US" altLang="ko-KR" sz="3200" dirty="0"/>
              <a:t>O( )</a:t>
            </a:r>
            <a:r>
              <a:rPr lang="ko-KR" altLang="en-US" sz="3200" dirty="0"/>
              <a:t>으로 표기한다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36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만약 </a:t>
            </a:r>
            <a:r>
              <a:rPr lang="en-US" altLang="ko-KR" sz="3200" dirty="0"/>
              <a:t>N</a:t>
            </a:r>
            <a:r>
              <a:rPr lang="ko-KR" altLang="en-US" sz="3200" dirty="0"/>
              <a:t>개의 데이터가 주어졌을 때</a:t>
            </a:r>
            <a:r>
              <a:rPr lang="en-US" altLang="ko-KR" sz="3200" dirty="0"/>
              <a:t>, </a:t>
            </a:r>
            <a:br>
              <a:rPr lang="en-US" altLang="ko-KR" sz="3200" dirty="0"/>
            </a:br>
            <a:r>
              <a:rPr lang="ko-KR" altLang="en-US" sz="3200" dirty="0"/>
              <a:t>원하는 결과를 얻기까지 필요한 연산의 횟수가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r>
              <a:rPr lang="en-US" altLang="ko-KR" sz="3200" dirty="0"/>
              <a:t>N</a:t>
            </a:r>
            <a:r>
              <a:rPr lang="ko-KR" altLang="en-US" sz="3200" dirty="0"/>
              <a:t>값에 상관없이 </a:t>
            </a:r>
            <a:r>
              <a:rPr lang="ko-KR" altLang="en-US" sz="3200" b="1" dirty="0">
                <a:solidFill>
                  <a:srgbClr val="92D050"/>
                </a:solidFill>
              </a:rPr>
              <a:t>몇 번</a:t>
            </a:r>
            <a:r>
              <a:rPr lang="ko-KR" altLang="en-US" sz="3200" dirty="0"/>
              <a:t>만으로 된다 </a:t>
            </a:r>
            <a:r>
              <a:rPr lang="en-US" altLang="ko-KR" sz="3200" dirty="0"/>
              <a:t>		</a:t>
            </a:r>
            <a:r>
              <a:rPr lang="ko-KR" altLang="en-US" sz="3200" dirty="0"/>
              <a:t>→ </a:t>
            </a:r>
            <a:r>
              <a:rPr lang="en-US" altLang="ko-KR" sz="3200" dirty="0"/>
              <a:t>O(1)</a:t>
            </a:r>
          </a:p>
          <a:p>
            <a:r>
              <a:rPr lang="en-US" altLang="ko-KR" sz="3200" b="1" dirty="0">
                <a:solidFill>
                  <a:srgbClr val="92D050"/>
                </a:solidFill>
              </a:rPr>
              <a:t>N</a:t>
            </a:r>
            <a:r>
              <a:rPr lang="ko-KR" altLang="en-US" sz="3200" b="1" dirty="0">
                <a:solidFill>
                  <a:srgbClr val="92D050"/>
                </a:solidFill>
              </a:rPr>
              <a:t>에 비례</a:t>
            </a:r>
            <a:r>
              <a:rPr lang="ko-KR" altLang="en-US" sz="3200" dirty="0"/>
              <a:t>한다</a:t>
            </a:r>
            <a:r>
              <a:rPr lang="en-US" altLang="ko-KR" sz="3200" dirty="0"/>
              <a:t>.				 	</a:t>
            </a:r>
            <a:r>
              <a:rPr lang="ko-KR" altLang="en-US" sz="3200" dirty="0"/>
              <a:t>→ </a:t>
            </a:r>
            <a:r>
              <a:rPr lang="en-US" altLang="ko-KR" sz="3200" dirty="0"/>
              <a:t>O(N)</a:t>
            </a:r>
          </a:p>
          <a:p>
            <a:r>
              <a:rPr lang="en-US" altLang="ko-KR" sz="3200" b="1" dirty="0">
                <a:solidFill>
                  <a:srgbClr val="92D050"/>
                </a:solidFill>
              </a:rPr>
              <a:t>N²</a:t>
            </a:r>
            <a:r>
              <a:rPr lang="ko-KR" altLang="en-US" sz="3200" b="1" dirty="0">
                <a:solidFill>
                  <a:srgbClr val="92D050"/>
                </a:solidFill>
              </a:rPr>
              <a:t>에 비례</a:t>
            </a:r>
            <a:r>
              <a:rPr lang="ko-KR" altLang="en-US" sz="3200" dirty="0"/>
              <a:t>한다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r>
              <a:rPr lang="en-US" altLang="ko-KR" sz="3200" dirty="0"/>
              <a:t>					</a:t>
            </a:r>
            <a:r>
              <a:rPr lang="ko-KR" altLang="en-US" sz="3200" dirty="0"/>
              <a:t>→ </a:t>
            </a:r>
            <a:r>
              <a:rPr lang="en-US" altLang="ko-KR" sz="3200" dirty="0"/>
              <a:t>O(N²)</a:t>
            </a:r>
          </a:p>
        </p:txBody>
      </p:sp>
    </p:spTree>
    <p:extLst>
      <p:ext uri="{BB962C8B-B14F-4D97-AF65-F5344CB8AC3E}">
        <p14:creationId xmlns:p14="http://schemas.microsoft.com/office/powerpoint/2010/main" val="271776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FA7C6-7246-A218-AA5C-1CEAF4A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B27C-0939-B425-146B-A6A94643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3200" dirty="0" err="1"/>
              <a:t>브루트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포스란</a:t>
            </a:r>
            <a:r>
              <a:rPr lang="en-US" altLang="ko-KR" sz="3200" dirty="0"/>
              <a:t>?</a:t>
            </a:r>
          </a:p>
          <a:p>
            <a:pPr marL="457200" indent="-457200">
              <a:buAutoNum type="arabicPeriod"/>
            </a:pPr>
            <a:r>
              <a:rPr lang="ko-KR" altLang="en-US" sz="3200" dirty="0"/>
              <a:t>연습문제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분량이 적으면 </a:t>
            </a:r>
            <a:r>
              <a:rPr lang="ko-KR" altLang="en-US" sz="3200" dirty="0" err="1"/>
              <a:t>시간복잡도</a:t>
            </a:r>
            <a:r>
              <a:rPr lang="ko-KR" altLang="en-US" sz="3200" dirty="0"/>
              <a:t> 개념까지</a:t>
            </a:r>
            <a:r>
              <a:rPr lang="en-US" altLang="ko-KR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125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3200" b="1" dirty="0" err="1">
                <a:solidFill>
                  <a:srgbClr val="92D050"/>
                </a:solidFill>
              </a:rPr>
              <a:t>시간복잡도에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N</a:t>
            </a:r>
            <a:r>
              <a:rPr lang="ko-KR" altLang="en-US" sz="3200" b="1" dirty="0">
                <a:solidFill>
                  <a:srgbClr val="92D050"/>
                </a:solidFill>
              </a:rPr>
              <a:t>의 범위의 최댓값을 대입</a:t>
            </a:r>
            <a:r>
              <a:rPr lang="ko-KR" altLang="en-US" sz="3200" dirty="0"/>
              <a:t>하면</a:t>
            </a:r>
            <a:br>
              <a:rPr lang="en-US" altLang="ko-KR" sz="3200" dirty="0"/>
            </a:br>
            <a:r>
              <a:rPr lang="ko-KR" altLang="en-US" sz="3200" dirty="0"/>
              <a:t>최대 연산 횟수를 예측할 수 있습니다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/>
              <a:t>만약 </a:t>
            </a:r>
            <a:r>
              <a:rPr lang="en-US" altLang="ko-KR" sz="3200" dirty="0"/>
              <a:t>O(N²)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시간복잡도를</a:t>
            </a:r>
            <a:r>
              <a:rPr lang="ko-KR" altLang="en-US" sz="3200" dirty="0"/>
              <a:t> 가지는데</a:t>
            </a:r>
            <a:r>
              <a:rPr lang="en-US" altLang="ko-KR" sz="3200" dirty="0"/>
              <a:t>, </a:t>
            </a:r>
            <a:br>
              <a:rPr lang="en-US" altLang="ko-KR" sz="3200" dirty="0"/>
            </a:br>
            <a:r>
              <a:rPr lang="ko-KR" altLang="en-US" sz="3200" dirty="0"/>
              <a:t>주어지는 데이터가 최대 </a:t>
            </a:r>
            <a:r>
              <a:rPr lang="en-US" altLang="ko-KR" sz="3200" dirty="0"/>
              <a:t>10000</a:t>
            </a:r>
            <a:r>
              <a:rPr lang="ko-KR" altLang="en-US" sz="3200" dirty="0"/>
              <a:t>개라면</a:t>
            </a:r>
            <a:r>
              <a:rPr lang="en-US" altLang="ko-KR" sz="3200" dirty="0"/>
              <a:t>, </a:t>
            </a:r>
            <a:br>
              <a:rPr lang="en-US" altLang="ko-KR" sz="3200" dirty="0"/>
            </a:br>
            <a:r>
              <a:rPr lang="ko-KR" altLang="en-US" sz="3200" dirty="0"/>
              <a:t>최대 </a:t>
            </a:r>
            <a:r>
              <a:rPr lang="en-US" altLang="ko-KR" sz="3200" dirty="0"/>
              <a:t>10000^2 = 1</a:t>
            </a:r>
            <a:r>
              <a:rPr lang="ko-KR" altLang="en-US" sz="3200" dirty="0" err="1"/>
              <a:t>억번의</a:t>
            </a:r>
            <a:r>
              <a:rPr lang="ko-KR" altLang="en-US" sz="3200" dirty="0"/>
              <a:t> 연산을 해야 합니다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5075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연산 횟수로부터 소요시간을 예측할 수 있습니다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/>
              <a:t>방금 예시의 경우</a:t>
            </a:r>
            <a:r>
              <a:rPr lang="en-US" altLang="ko-KR" sz="3200" dirty="0"/>
              <a:t>, </a:t>
            </a:r>
            <a:r>
              <a:rPr lang="ko-KR" altLang="en-US" sz="3200" dirty="0"/>
              <a:t>컴퓨터는 </a:t>
            </a:r>
            <a:r>
              <a:rPr lang="en-US" altLang="ko-KR" sz="3200" dirty="0"/>
              <a:t>1</a:t>
            </a:r>
            <a:r>
              <a:rPr lang="ko-KR" altLang="en-US" sz="3200" dirty="0"/>
              <a:t>초에 </a:t>
            </a:r>
            <a:r>
              <a:rPr lang="en-US" altLang="ko-KR" sz="3200" dirty="0"/>
              <a:t>1</a:t>
            </a:r>
            <a:r>
              <a:rPr lang="ko-KR" altLang="en-US" sz="3200" dirty="0" err="1"/>
              <a:t>억번</a:t>
            </a:r>
            <a:r>
              <a:rPr lang="ko-KR" altLang="en-US" sz="3200" dirty="0"/>
              <a:t> 연산을 하므로</a:t>
            </a:r>
            <a:r>
              <a:rPr lang="en-US" altLang="ko-KR" sz="3200" dirty="0"/>
              <a:t>, </a:t>
            </a:r>
            <a:r>
              <a:rPr lang="ko-KR" altLang="en-US" sz="3200" dirty="0"/>
              <a:t>최대 </a:t>
            </a:r>
            <a:r>
              <a:rPr lang="en-US" altLang="ko-KR" sz="3200" dirty="0"/>
              <a:t>1</a:t>
            </a:r>
            <a:r>
              <a:rPr lang="ko-KR" altLang="en-US" sz="3200" dirty="0"/>
              <a:t>초가 걸릴 것으로 예상할 수 있습니다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537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종말의 수를 어떤 숫자 뒤에 </a:t>
            </a:r>
            <a:r>
              <a:rPr lang="en-US" altLang="ko-KR" sz="2800" dirty="0"/>
              <a:t>666</a:t>
            </a:r>
            <a:r>
              <a:rPr lang="ko-KR" altLang="en-US" sz="2800" dirty="0"/>
              <a:t>을 붙인 수라고 하자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N</a:t>
            </a:r>
            <a:r>
              <a:rPr lang="ko-KR" altLang="en-US" sz="2800" dirty="0"/>
              <a:t>번째 종말의 수는 </a:t>
            </a:r>
            <a:r>
              <a:rPr lang="en-US" altLang="ko-KR" sz="2800" dirty="0"/>
              <a:t>“N</a:t>
            </a:r>
            <a:r>
              <a:rPr lang="ko-KR" altLang="en-US" sz="2800" dirty="0" err="1"/>
              <a:t>번째수</a:t>
            </a:r>
            <a:r>
              <a:rPr lang="en-US" altLang="ko-KR" sz="2800" dirty="0"/>
              <a:t>” + “666” 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N = 10000 </a:t>
            </a:r>
            <a:r>
              <a:rPr lang="ko-KR" altLang="en-US" sz="2800" dirty="0"/>
              <a:t>일 때</a:t>
            </a:r>
            <a:r>
              <a:rPr lang="en-US" altLang="ko-KR" sz="2800" dirty="0"/>
              <a:t>, N</a:t>
            </a:r>
            <a:r>
              <a:rPr lang="ko-KR" altLang="en-US" sz="2800" dirty="0"/>
              <a:t>번째 종말의 수는 </a:t>
            </a:r>
            <a:r>
              <a:rPr lang="en-US" altLang="ko-KR" sz="2800" dirty="0"/>
              <a:t>10000666</a:t>
            </a:r>
          </a:p>
          <a:p>
            <a:r>
              <a:rPr lang="ko-KR" altLang="en-US" sz="2800" dirty="0"/>
              <a:t>따라서 </a:t>
            </a:r>
            <a:r>
              <a:rPr lang="en-US" altLang="ko-KR" sz="2800" dirty="0"/>
              <a:t>1</a:t>
            </a:r>
            <a:r>
              <a:rPr lang="ko-KR" altLang="en-US" sz="2800" dirty="0"/>
              <a:t>부터 </a:t>
            </a:r>
            <a:r>
              <a:rPr lang="en-US" altLang="ko-KR" sz="2800" dirty="0"/>
              <a:t>10000666</a:t>
            </a:r>
            <a:r>
              <a:rPr lang="ko-KR" altLang="en-US" sz="2800" dirty="0"/>
              <a:t>까지의 수를 모두 탐색하더라도 </a:t>
            </a:r>
            <a:r>
              <a:rPr lang="en-US" altLang="ko-KR" sz="2800" dirty="0"/>
              <a:t>1</a:t>
            </a:r>
            <a:r>
              <a:rPr lang="ko-KR" altLang="en-US" sz="2800" dirty="0"/>
              <a:t>초안에 충분히 모두 탐색할 수 있으며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dirty="0"/>
              <a:t>실제 구하려고 하는 종말의 수는 이것보다 더 작은 범위에 있다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(6661, 6662 </a:t>
            </a:r>
            <a:r>
              <a:rPr lang="ko-KR" altLang="en-US" sz="2800" dirty="0"/>
              <a:t>와 같은 케이스가 있기 때문이다</a:t>
            </a:r>
            <a:r>
              <a:rPr lang="en-US" altLang="ko-KR" sz="28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140351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더 엄밀하게는 </a:t>
            </a:r>
            <a:r>
              <a:rPr lang="en-US" altLang="ko-KR" sz="2800" dirty="0"/>
              <a:t>N</a:t>
            </a:r>
            <a:r>
              <a:rPr lang="ko-KR" altLang="en-US" sz="2800" dirty="0"/>
              <a:t>번째 수가 종말의 수인지 확인하는 과정도 연산 횟수에 포함시켜야 합니다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N</a:t>
            </a:r>
            <a:r>
              <a:rPr lang="ko-KR" altLang="en-US" sz="2800" dirty="0"/>
              <a:t>자리 수가 종말의 수인지 확인하는데 필요한 연산 </a:t>
            </a:r>
            <a:r>
              <a:rPr lang="en-US" altLang="ko-KR" sz="2800" dirty="0"/>
              <a:t>O(N)</a:t>
            </a:r>
          </a:p>
          <a:p>
            <a:r>
              <a:rPr lang="en-US" altLang="ko-KR" sz="2800" dirty="0"/>
              <a:t>N</a:t>
            </a:r>
            <a:r>
              <a:rPr lang="ko-KR" altLang="en-US" sz="2800" dirty="0"/>
              <a:t>은 최대 </a:t>
            </a:r>
            <a:r>
              <a:rPr lang="en-US" altLang="ko-KR" sz="2800" dirty="0"/>
              <a:t>10000666 </a:t>
            </a:r>
            <a:r>
              <a:rPr lang="ko-KR" altLang="en-US" sz="2800" dirty="0"/>
              <a:t>으로 </a:t>
            </a:r>
            <a:r>
              <a:rPr lang="en-US" altLang="ko-KR" sz="2800" dirty="0"/>
              <a:t>7</a:t>
            </a:r>
            <a:r>
              <a:rPr lang="ko-KR" altLang="en-US" sz="2800" dirty="0"/>
              <a:t>자리</a:t>
            </a:r>
            <a:endParaRPr lang="en-US" altLang="ko-KR" sz="2800" dirty="0"/>
          </a:p>
          <a:p>
            <a:r>
              <a:rPr lang="ko-KR" altLang="en-US" sz="2800" dirty="0"/>
              <a:t>총 반복하는 수의 개수 최대 </a:t>
            </a:r>
            <a:r>
              <a:rPr lang="en-US" altLang="ko-KR" sz="2800" dirty="0"/>
              <a:t>10000</a:t>
            </a:r>
            <a:r>
              <a:rPr lang="ko-KR" altLang="en-US" sz="2800" dirty="0"/>
              <a:t>개</a:t>
            </a:r>
            <a:r>
              <a:rPr lang="en-US" altLang="ko-KR" sz="2800" dirty="0"/>
              <a:t>,</a:t>
            </a:r>
          </a:p>
          <a:p>
            <a:r>
              <a:rPr lang="ko-KR" altLang="en-US" sz="2800" dirty="0"/>
              <a:t>따라서 연산횟수 최대 </a:t>
            </a:r>
            <a:r>
              <a:rPr lang="en-US" altLang="ko-KR" sz="2800" dirty="0"/>
              <a:t>7</a:t>
            </a:r>
            <a:r>
              <a:rPr lang="ko-KR" altLang="en-US" sz="2800" dirty="0"/>
              <a:t>만 </a:t>
            </a:r>
            <a:r>
              <a:rPr lang="en-US" altLang="ko-KR" sz="2800" dirty="0"/>
              <a:t>&lt; 1</a:t>
            </a:r>
            <a:r>
              <a:rPr lang="ko-KR" altLang="en-US" sz="2800" dirty="0"/>
              <a:t>억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054051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280440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이제 다시</a:t>
            </a:r>
            <a:r>
              <a:rPr lang="en-US" altLang="ko-KR" sz="2800" dirty="0"/>
              <a:t> </a:t>
            </a:r>
            <a:r>
              <a:rPr lang="ko-KR" altLang="en-US" sz="2800" dirty="0"/>
              <a:t>무식하게 종말의 수를 세어보자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666</a:t>
            </a:r>
            <a:r>
              <a:rPr lang="ko-KR" altLang="en-US" sz="2800" dirty="0"/>
              <a:t>부터 시작해서 숫자를 </a:t>
            </a:r>
            <a:r>
              <a:rPr lang="en-US" altLang="ko-KR" sz="2800" dirty="0"/>
              <a:t>1</a:t>
            </a:r>
            <a:r>
              <a:rPr lang="ko-KR" altLang="en-US" sz="2800" dirty="0"/>
              <a:t>씩 증가시킨다</a:t>
            </a:r>
            <a:r>
              <a:rPr lang="en-US" altLang="ko-KR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/>
              <a:t>해당 숫자를 문자열로 바꾼 뒤</a:t>
            </a:r>
            <a:r>
              <a:rPr lang="en-US" altLang="ko-KR" sz="2800" dirty="0"/>
              <a:t>, ‘666’ </a:t>
            </a:r>
            <a:r>
              <a:rPr lang="ko-KR" altLang="en-US" sz="2800" dirty="0"/>
              <a:t>이 들어있는지 확인한다</a:t>
            </a:r>
            <a:r>
              <a:rPr lang="en-US" altLang="ko-KR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‘666’ </a:t>
            </a:r>
            <a:r>
              <a:rPr lang="ko-KR" altLang="en-US" sz="2800" dirty="0"/>
              <a:t>이 </a:t>
            </a:r>
            <a:r>
              <a:rPr lang="ko-KR" altLang="en-US" sz="2800" dirty="0" err="1"/>
              <a:t>들어있다면</a:t>
            </a:r>
            <a:r>
              <a:rPr lang="ko-KR" altLang="en-US" sz="2800" dirty="0"/>
              <a:t> 종말의 수 이므로</a:t>
            </a:r>
            <a:r>
              <a:rPr lang="en-US" altLang="ko-KR" sz="2800" dirty="0"/>
              <a:t>, </a:t>
            </a:r>
            <a:r>
              <a:rPr lang="ko-KR" altLang="en-US" sz="2800" dirty="0"/>
              <a:t>종말의 수 카운트 증가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/>
              <a:t>종말의 수 카운트가 </a:t>
            </a:r>
            <a:r>
              <a:rPr lang="en-US" altLang="ko-KR" sz="2800" dirty="0"/>
              <a:t>N</a:t>
            </a:r>
            <a:r>
              <a:rPr lang="ko-KR" altLang="en-US" sz="2800" dirty="0"/>
              <a:t>이라면 </a:t>
            </a:r>
            <a:r>
              <a:rPr lang="en-US" altLang="ko-KR" sz="2800" dirty="0"/>
              <a:t>N</a:t>
            </a:r>
            <a:r>
              <a:rPr lang="ko-KR" altLang="en-US" sz="2800" dirty="0"/>
              <a:t>번째 종말의 수를 출력 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533029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280440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같이 풀어봅시다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957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280440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정답 코드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520739-1163-8DD5-3012-3543F1562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36" y="2826298"/>
            <a:ext cx="4501989" cy="34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53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브루트포스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이번주 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반복문으로 답을 찾아보자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78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842290" cy="3926152"/>
          </a:xfrm>
        </p:spPr>
        <p:txBody>
          <a:bodyPr/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Brute Force </a:t>
            </a:r>
            <a:r>
              <a:rPr lang="en-US" altLang="ko-KR" sz="3200" b="1" dirty="0"/>
              <a:t>: Brute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무식한</a:t>
            </a:r>
            <a:r>
              <a:rPr lang="en-US" altLang="ko-KR" sz="3200" b="1" dirty="0"/>
              <a:t>) + Force(</a:t>
            </a:r>
            <a:r>
              <a:rPr lang="ko-KR" altLang="en-US" sz="3200" b="1" dirty="0"/>
              <a:t>힘</a:t>
            </a:r>
            <a:r>
              <a:rPr lang="en-US" altLang="ko-KR" sz="3200" b="1" dirty="0"/>
              <a:t>)</a:t>
            </a:r>
          </a:p>
          <a:p>
            <a:endParaRPr lang="en-US" altLang="ko-KR" dirty="0"/>
          </a:p>
          <a:p>
            <a:r>
              <a:rPr lang="ko-KR" altLang="en-US" sz="2400" dirty="0"/>
              <a:t>컴퓨터의 빠른 연산 속도</a:t>
            </a:r>
            <a:r>
              <a:rPr lang="en-US" altLang="ko-KR" sz="2400" dirty="0"/>
              <a:t>(</a:t>
            </a:r>
            <a:r>
              <a:rPr lang="ko-KR" altLang="en-US" sz="2400" dirty="0"/>
              <a:t>힘</a:t>
            </a:r>
            <a:r>
              <a:rPr lang="en-US" altLang="ko-KR" sz="2400" dirty="0"/>
              <a:t>)</a:t>
            </a:r>
            <a:r>
              <a:rPr lang="ko-KR" altLang="en-US" sz="2400" dirty="0"/>
              <a:t>를 사용하여 무식하게</a:t>
            </a:r>
            <a:r>
              <a:rPr lang="en-US" altLang="ko-KR" sz="2400" dirty="0"/>
              <a:t>?</a:t>
            </a:r>
            <a:r>
              <a:rPr lang="ko-KR" altLang="en-US" sz="2400" dirty="0"/>
              <a:t> 문제를 푸는 기법</a:t>
            </a:r>
            <a:endParaRPr lang="en-US" altLang="ko-KR" sz="2400" dirty="0"/>
          </a:p>
          <a:p>
            <a:r>
              <a:rPr lang="ko-KR" altLang="en-US" sz="2400" dirty="0"/>
              <a:t>문제의 정답으로 가능한 범위가 </a:t>
            </a:r>
            <a:r>
              <a:rPr lang="en-US" altLang="ko-KR" sz="2400" dirty="0"/>
              <a:t>A ~ B</a:t>
            </a:r>
            <a:r>
              <a:rPr lang="ko-KR" altLang="en-US" sz="2400" dirty="0"/>
              <a:t> 이고</a:t>
            </a:r>
            <a:r>
              <a:rPr lang="en-US" altLang="ko-KR" sz="2400" dirty="0"/>
              <a:t>, </a:t>
            </a:r>
            <a:r>
              <a:rPr lang="ko-KR" altLang="en-US" sz="2400" dirty="0"/>
              <a:t>이 안에 답이 존재할 때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en-US" altLang="ko-KR" sz="2400" dirty="0"/>
              <a:t>A ~ B</a:t>
            </a:r>
            <a:r>
              <a:rPr lang="ko-KR" altLang="en-US" sz="2400" dirty="0"/>
              <a:t> 에 속하는 모든 값을 전부 시도하면서 정답을 찾는 기법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다른 이름으로는 </a:t>
            </a:r>
            <a:r>
              <a:rPr lang="en-US" altLang="ko-KR" sz="2400" b="1" dirty="0">
                <a:solidFill>
                  <a:srgbClr val="92D050"/>
                </a:solidFill>
              </a:rPr>
              <a:t>‘</a:t>
            </a:r>
            <a:r>
              <a:rPr lang="ko-KR" altLang="en-US" sz="2400" b="1" dirty="0">
                <a:solidFill>
                  <a:srgbClr val="92D050"/>
                </a:solidFill>
              </a:rPr>
              <a:t>완전탐색</a:t>
            </a:r>
            <a:r>
              <a:rPr lang="en-US" altLang="ko-KR" sz="2400" b="1" dirty="0">
                <a:solidFill>
                  <a:srgbClr val="92D050"/>
                </a:solidFill>
              </a:rPr>
              <a:t>’ </a:t>
            </a:r>
            <a:r>
              <a:rPr lang="ko-KR" altLang="en-US" sz="2400" dirty="0"/>
              <a:t>이라고도 합니다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71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084886" cy="3926152"/>
          </a:xfrm>
        </p:spPr>
        <p:txBody>
          <a:bodyPr/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Brute Force </a:t>
            </a:r>
            <a:r>
              <a:rPr lang="en-US" altLang="ko-KR" sz="3200" b="1" dirty="0"/>
              <a:t>: Brute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무식한</a:t>
            </a:r>
            <a:r>
              <a:rPr lang="en-US" altLang="ko-KR" sz="3200" b="1" dirty="0"/>
              <a:t>) + Force(</a:t>
            </a:r>
            <a:r>
              <a:rPr lang="ko-KR" altLang="en-US" sz="3200" b="1" dirty="0"/>
              <a:t>힘</a:t>
            </a:r>
            <a:r>
              <a:rPr lang="en-US" altLang="ko-KR" sz="3200" b="1" dirty="0"/>
              <a:t>)</a:t>
            </a:r>
          </a:p>
          <a:p>
            <a:endParaRPr lang="en-US" altLang="ko-KR" dirty="0"/>
          </a:p>
          <a:p>
            <a:r>
              <a:rPr lang="ko-KR" altLang="en-US" sz="2800" dirty="0"/>
              <a:t>지금까지 배운 문법을 활용하여 모든 해답을 시도해보자</a:t>
            </a:r>
            <a:endParaRPr lang="en-US" altLang="ko-KR" sz="28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2322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536F6-B4ED-DFD1-7563-03763ADB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D649E-DD86-F618-A7F7-7B253D31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2EFCA-BE93-0A4E-CDEF-2AB3AA17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https://www.acmicpc.net/problem/2798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699F90F-CABC-E67D-3E1B-B6B7F677B8A2}"/>
              </a:ext>
            </a:extLst>
          </p:cNvPr>
          <p:cNvGrpSpPr/>
          <p:nvPr/>
        </p:nvGrpSpPr>
        <p:grpSpPr>
          <a:xfrm>
            <a:off x="1924050" y="2817421"/>
            <a:ext cx="7296299" cy="1280239"/>
            <a:chOff x="1924050" y="2817421"/>
            <a:chExt cx="7296299" cy="128023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E3F8C84-ABDE-7144-F282-5F26732D1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4050" y="2819237"/>
              <a:ext cx="7296299" cy="127842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F7D2360-A637-F372-76B9-26251B562E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6093"/>
            <a:stretch/>
          </p:blipFill>
          <p:spPr>
            <a:xfrm>
              <a:off x="1924050" y="2817421"/>
              <a:ext cx="6980305" cy="66865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B0A9A23-C6E6-D23F-E8ED-B2A4E93E2F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906" r="817"/>
            <a:stretch/>
          </p:blipFill>
          <p:spPr>
            <a:xfrm>
              <a:off x="2057799" y="3429000"/>
              <a:ext cx="5862805" cy="668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113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536F6-B4ED-DFD1-7563-03763ADB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D649E-DD86-F618-A7F7-7B253D31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2EFCA-BE93-0A4E-CDEF-2AB3AA17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44927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이 문제를 </a:t>
            </a:r>
            <a:r>
              <a:rPr lang="ko-KR" altLang="en-US" sz="3200" dirty="0" err="1"/>
              <a:t>부르트</a:t>
            </a:r>
            <a:r>
              <a:rPr lang="ko-KR" altLang="en-US" sz="3200" dirty="0"/>
              <a:t> 포스로 풀려면 어떻게 </a:t>
            </a:r>
            <a:r>
              <a:rPr lang="ko-KR" altLang="en-US" sz="3200" dirty="0" err="1"/>
              <a:t>해야할까요</a:t>
            </a:r>
            <a:r>
              <a:rPr lang="en-US" altLang="ko-KR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759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536F6-B4ED-DFD1-7563-03763ADB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D649E-DD86-F618-A7F7-7B253D31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2EFCA-BE93-0A4E-CDEF-2AB3AA17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44927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모든 경우의 수를 탐색해봅시다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ko-KR" altLang="en-US" sz="3200" dirty="0"/>
              <a:t>→ </a:t>
            </a:r>
            <a:r>
              <a:rPr lang="en-US" altLang="ko-KR" sz="3200" dirty="0"/>
              <a:t>N</a:t>
            </a:r>
            <a:r>
              <a:rPr lang="ko-KR" altLang="en-US" sz="3200" dirty="0"/>
              <a:t>장의 카드 중에서 </a:t>
            </a:r>
            <a:r>
              <a:rPr lang="en-US" altLang="ko-KR" sz="3200" dirty="0"/>
              <a:t>3</a:t>
            </a:r>
            <a:r>
              <a:rPr lang="ko-KR" altLang="en-US" sz="3200" dirty="0"/>
              <a:t>장을 뽑는 모든 경우의 수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7356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536F6-B4ED-DFD1-7563-03763ADB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D649E-DD86-F618-A7F7-7B253D31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2EFCA-BE93-0A4E-CDEF-2AB3AA17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44927" cy="39261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N</a:t>
            </a:r>
            <a:r>
              <a:rPr lang="ko-KR" altLang="en-US" sz="3200" dirty="0"/>
              <a:t>장의 카드 중에서 임의로 </a:t>
            </a:r>
            <a:r>
              <a:rPr lang="en-US" altLang="ko-KR" sz="3200" dirty="0"/>
              <a:t>3</a:t>
            </a:r>
            <a:r>
              <a:rPr lang="ko-KR" altLang="en-US" sz="3200" dirty="0"/>
              <a:t>장을 뽑는다</a:t>
            </a:r>
            <a:r>
              <a:rPr lang="en-US" altLang="ko-KR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3</a:t>
            </a:r>
            <a:r>
              <a:rPr lang="ko-KR" altLang="en-US" sz="3200" dirty="0"/>
              <a:t>장에 적힌 숫자 합이 </a:t>
            </a:r>
            <a:r>
              <a:rPr lang="en-US" altLang="ko-KR" sz="3200" dirty="0"/>
              <a:t>M </a:t>
            </a:r>
            <a:r>
              <a:rPr lang="ko-KR" altLang="en-US" sz="3200" dirty="0"/>
              <a:t>이하라면 정답 후보이다</a:t>
            </a:r>
            <a:r>
              <a:rPr lang="en-US" altLang="ko-KR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/>
              <a:t>기존 정답과 비교해서 </a:t>
            </a:r>
            <a:r>
              <a:rPr lang="en-US" altLang="ko-KR" sz="3200" dirty="0"/>
              <a:t>M</a:t>
            </a:r>
            <a:r>
              <a:rPr lang="ko-KR" altLang="en-US" sz="3200" dirty="0"/>
              <a:t>에 더 가깝다면 새로운 정답으로 갱신한다</a:t>
            </a:r>
            <a:r>
              <a:rPr lang="en-US" altLang="ko-KR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3</a:t>
            </a:r>
            <a:r>
              <a:rPr lang="ko-KR" altLang="en-US" sz="3200" dirty="0"/>
              <a:t>장을 뽑는 모든 경우의 수에 대해 </a:t>
            </a:r>
            <a:r>
              <a:rPr lang="en-US" altLang="ko-KR" sz="3200" dirty="0"/>
              <a:t>1 ~ 3 </a:t>
            </a:r>
            <a:r>
              <a:rPr lang="ko-KR" altLang="en-US" sz="3200" dirty="0"/>
              <a:t>을 반복한다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03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536F6-B4ED-DFD1-7563-03763ADB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D649E-DD86-F618-A7F7-7B253D31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</a:t>
            </a:r>
            <a:r>
              <a:rPr lang="en-US" altLang="ko-KR" dirty="0"/>
              <a:t>– </a:t>
            </a:r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2EFCA-BE93-0A4E-CDEF-2AB3AA17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44927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888474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3FAFBF"/>
      </a:accent1>
      <a:accent2>
        <a:srgbClr val="30B58E"/>
      </a:accent2>
      <a:accent3>
        <a:srgbClr val="3CB65F"/>
      </a:accent3>
      <a:accent4>
        <a:srgbClr val="43B931"/>
      </a:accent4>
      <a:accent5>
        <a:srgbClr val="7AAF3A"/>
      </a:accent5>
      <a:accent6>
        <a:srgbClr val="A3A72C"/>
      </a:accent6>
      <a:hlink>
        <a:srgbClr val="54903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792</Words>
  <Application>Microsoft Office PowerPoint</Application>
  <PresentationFormat>와이드스크린</PresentationFormat>
  <Paragraphs>101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Avenir Next</vt:lpstr>
      <vt:lpstr>Arial</vt:lpstr>
      <vt:lpstr>Neue Haas Grotesk Text Pro</vt:lpstr>
      <vt:lpstr>InterweaveVTI</vt:lpstr>
      <vt:lpstr>2024-1 기초 스터디</vt:lpstr>
      <vt:lpstr>목차</vt:lpstr>
      <vt:lpstr>브루트 포스</vt:lpstr>
      <vt:lpstr>브루트 포스</vt:lpstr>
      <vt:lpstr>브루트 포스 – 연습문제 1</vt:lpstr>
      <vt:lpstr>브루트 포스 – 연습문제 1</vt:lpstr>
      <vt:lpstr>브루트 포스 – 연습문제 1</vt:lpstr>
      <vt:lpstr>브루트 포스 – 연습문제 1</vt:lpstr>
      <vt:lpstr>브루트 포스 – 연습문제 1</vt:lpstr>
      <vt:lpstr>브루트 포스 – 연습문제 1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 포스 – 연습문제 2</vt:lpstr>
      <vt:lpstr>브루트포스 – 이번주 연습문제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2024-1 기초 스터디</dc:title>
  <dc:creator>권찬</dc:creator>
  <cp:lastModifiedBy>권찬</cp:lastModifiedBy>
  <cp:revision>75</cp:revision>
  <dcterms:created xsi:type="dcterms:W3CDTF">2024-02-01T13:49:59Z</dcterms:created>
  <dcterms:modified xsi:type="dcterms:W3CDTF">2024-03-12T14:00:11Z</dcterms:modified>
</cp:coreProperties>
</file>