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9" r:id="rId4"/>
    <p:sldId id="257" r:id="rId5"/>
    <p:sldId id="272" r:id="rId6"/>
    <p:sldId id="273" r:id="rId7"/>
    <p:sldId id="274" r:id="rId8"/>
    <p:sldId id="275" r:id="rId9"/>
    <p:sldId id="270" r:id="rId10"/>
    <p:sldId id="271" r:id="rId11"/>
    <p:sldId id="276" r:id="rId12"/>
    <p:sldId id="277" r:id="rId13"/>
    <p:sldId id="279" r:id="rId14"/>
    <p:sldId id="280" r:id="rId15"/>
    <p:sldId id="27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9F885-17F1-48D9-A23E-6FA5EE6B2B2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BE7C8-F7EC-4B50-8A8A-7E4A74BFD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6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37A1-4393-47BC-8153-C8393716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2E387-030D-4D39-86D2-83C2FC74C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8666C-2E75-45D7-92B8-573A90FB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C590-5A15-4120-931F-3E558BA57809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D4488-A233-4BF5-A8CA-C1416A20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Roman Solovev, Kusal KC, Amadey Kuspakov, Zuhair Abbas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FA929-9C12-4740-AC54-C60B3846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9BD9-92BD-4046-A489-6F277B1B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245D4-1577-41A3-8DC3-5FD7C26A5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A484A-136F-4F66-8D42-A0FFD168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03AF-96E1-442B-BA1A-8A1B31017C53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27888-EEEC-4E5C-9ED5-883568B5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Roman Solovev, Kusal KC, Amadey Kuspakov, Zuhair Abbas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7EBE9-910A-4D3D-84E5-BA4E49EF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7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D5E3A-0CA0-4255-B681-1FAA65705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95E48-B9BC-4DF9-A6E1-8A16ED58A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C4B23-FA42-4AF2-B3E9-25BBB1E4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AFF7-AE41-4F03-8700-45FBB0AD2E68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7E1A1-839A-4640-8C8E-980A54BC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Roman Solovev, Kusal KC, Amadey Kuspakov, Zuhair Abbas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E0514-6CEF-4C6F-8CDE-1188013A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9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0EB1-FEC2-4B70-A5E8-57C4F98E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B31D-019C-4475-BBAE-30A5A75AF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C7BB-2E98-434E-B7CE-125FDD70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BFFCD-1317-4173-AC42-2EF1B73A5FB7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1F328-06DE-4ABF-A4BB-0D54C370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Roman Solovev, Kusal KC, Amadey Kuspakov, Zuhair Abbas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1263B-567F-4E42-9FC6-5B6640A9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5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5E85-B2BB-4513-B72F-D0612C91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BE462-7455-444C-B5A5-4715EDDF2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33301-1045-4EA8-836E-8A7BAB38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58ED-98D0-4F49-9416-1260158CAA6B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6688-8E7F-4F17-BEC6-F275C4F9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Roman Solovev, Kusal KC, Amadey Kuspakov, Zuhair Abbas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E9AED-F57F-4022-820D-A2B9F5D5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0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E278-8CD5-490A-AF7F-776F6E16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13A0-B6EB-4A9E-ABFB-2FCB1889B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99D68-8696-41B3-AD1C-E34AA98A7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DCC55-57A3-4947-A776-94DF29A4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4CF3-4F96-4906-A7EC-95809C415418}" type="datetime1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1BBE7-6D07-47C6-B615-3A099288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Roman Solovev, Kusal KC, Amadey Kuspakov, Zuhair Abbas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0FCF0-E330-4E84-8BA8-1D2CDE8A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3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40E6-2CD0-49D4-8FCF-2F8D474A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D962E-DD85-4B91-815B-640EF5252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6F0BD-7651-40D3-B07C-96E4F6C62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324A9-CE8A-4C2F-95C2-1C86D7A39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B96D2-CDEB-4E6B-9458-72A3ACCD6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04EAE-1B3E-4603-9754-277859E0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0245-A3D4-40C5-87AB-9159FAA4960A}" type="datetime1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C734E-9C1D-4330-8398-C4A9C7DC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Roman Solovev, Kusal KC, Amadey Kuspakov, Zuhair Abbas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9AFBF-2AC2-4C35-BFD6-1631A32D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9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5C69-2381-4FF3-B914-13C1F715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2E8A4-F097-4DE9-966E-9F73006C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F091-D6C0-49BB-AE99-59A95D2FEDF7}" type="datetime1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03082-659B-44D2-99D1-CB3E5999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Roman Solovev, Kusal KC, Amadey Kuspakov, Zuhair Abbas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7194F-D910-4354-AE14-B6EABF0C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4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3123B-63C8-4F66-A864-731CFE79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5349-C341-447A-BE3D-944C513504B1}" type="datetime1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6D082-F861-4AFB-A518-CCC7EE36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Roman Solovev, Kusal KC, Amadey Kuspakov, Zuhair Abbas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6BE6D-DA30-4315-9459-9C0ED570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3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5368-7AA9-4F24-9E9F-B3D5BF31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23E2E-1239-4C95-BF47-74D5DA71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1C652-755F-4631-90AD-972371833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CFA68-8561-4BB5-8167-F7B3DFC2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F4B7-5A72-49F4-8C4C-B91BE24BA64D}" type="datetime1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EEE3-54D7-4934-9E54-FE66DBD9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Roman Solovev, Kusal KC, Amadey Kuspakov, Zuhair Abbas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0E6B9-7BC1-46B2-86D7-AF565A0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9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8DFC-9B04-472F-BC5A-1AD45658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C5695-5D65-4054-9949-B52B74D9C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FB334-F986-41FA-A384-3BE9A3DA5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D249B-24F5-401D-912D-5EDA8A06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7BA0-22D3-4850-B367-2983734BF596}" type="datetime1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F8943-8E97-4CF4-9AEE-CA00240C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Roman Solovev, Kusal KC, Amadey Kuspakov, Zuhair Abbas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F8F73-5F5E-4593-8925-F0BF1700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4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35C3A-2560-4632-A00F-0C7E4BD0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888E3-A144-4AE1-A36F-51049890A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6BBAB-724A-489A-9F1C-D2FCBFF1E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56538-22AC-4326-8EF2-5ED187CB8E16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682B-EC22-4F64-AAE8-F5FDBDCF0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Roman Solovev, Kusal KC, Amadey Kuspakov, Zuhair Abbas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86F21-1A50-4616-A45B-15092ED62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45C2-CF99-4233-B4D5-11DE3D41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8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7046-4E28-484E-93A8-B4E3C8DF0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24735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Cross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0B0C3-E130-4F5C-B770-F5EE5017A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Product Backlog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DB04E-60C6-4557-84E7-BE30117C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0343-06C4-45BA-8FA6-4F65049218CA}" type="datetime1">
              <a:rPr lang="en-US" sz="1400" smtClean="0">
                <a:latin typeface="Segoe UI" panose="020B0502040204020203" pitchFamily="34" charset="0"/>
                <a:cs typeface="Segoe UI" panose="020B0502040204020203" pitchFamily="34" charset="0"/>
              </a:rPr>
              <a:t>3/5/2019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A471-F787-4610-A160-D6414B4D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5780" y="6356350"/>
            <a:ext cx="5537916" cy="365125"/>
          </a:xfrm>
        </p:spPr>
        <p:txBody>
          <a:bodyPr/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Roman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Solovev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Kusal KC,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Amadey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Kuspakov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Zuhair Abbas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C310-AD50-43EF-B2C2-95C93B0E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z="180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fld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7DFCD4-062C-46EA-BCEF-AF938A407A3A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599" cy="671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BS2-8-4, Software Project: Cross Service				Artifact 4: 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4135546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DB04E-60C6-4557-84E7-BE30117C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0343-06C4-45BA-8FA6-4F65049218CA}" type="datetime1">
              <a:rPr lang="en-US" sz="1400" smtClean="0">
                <a:latin typeface="Segoe UI" panose="020B0502040204020203" pitchFamily="34" charset="0"/>
                <a:cs typeface="Segoe UI" panose="020B0502040204020203" pitchFamily="34" charset="0"/>
              </a:rPr>
              <a:t>3/5/2019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A471-F787-4610-A160-D6414B4D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5780" y="6356350"/>
            <a:ext cx="5537916" cy="365125"/>
          </a:xfrm>
        </p:spPr>
        <p:txBody>
          <a:bodyPr/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Roman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Solovev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Kusal KC,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Amadey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Kuspakov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Zuhair Abbas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C310-AD50-43EF-B2C2-95C93B0E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z="1800" smtClean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fld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7DFCD4-062C-46EA-BCEF-AF938A407A3A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599" cy="671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BS2-8-4, Software Project: Cross Service				Artifact 4: Product Backlog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796294C-3B9B-4334-B35B-2FD86BC02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181" y="854056"/>
            <a:ext cx="9144000" cy="87975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User Stories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7CF91E6-5C5D-4365-BFF5-7175303A6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2181" y="1828015"/>
            <a:ext cx="9144000" cy="2865314"/>
          </a:xfrm>
        </p:spPr>
        <p:txBody>
          <a:bodyPr/>
          <a:lstStyle/>
          <a:p>
            <a:pPr algn="l"/>
            <a:r>
              <a:rPr lang="en-US" dirty="0"/>
              <a:t>Show the document file online while presenting for clear view.</a:t>
            </a:r>
          </a:p>
        </p:txBody>
      </p:sp>
      <p:pic>
        <p:nvPicPr>
          <p:cNvPr id="10" name="Image1">
            <a:extLst>
              <a:ext uri="{FF2B5EF4-FFF2-40B4-BE49-F238E27FC236}">
                <a16:creationId xmlns:a16="http://schemas.microsoft.com/office/drawing/2014/main" id="{33067C40-1A56-447D-9645-5335C177B8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403798" y="2247157"/>
            <a:ext cx="9144000" cy="375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0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DB04E-60C6-4557-84E7-BE30117C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0343-06C4-45BA-8FA6-4F65049218CA}" type="datetime1">
              <a:rPr lang="en-US" sz="1400" smtClean="0">
                <a:latin typeface="Segoe UI" panose="020B0502040204020203" pitchFamily="34" charset="0"/>
                <a:cs typeface="Segoe UI" panose="020B0502040204020203" pitchFamily="34" charset="0"/>
              </a:rPr>
              <a:t>3/5/2019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A471-F787-4610-A160-D6414B4D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5780" y="6356350"/>
            <a:ext cx="5537916" cy="365125"/>
          </a:xfrm>
        </p:spPr>
        <p:txBody>
          <a:bodyPr/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Roman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Solovev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Kusal KC,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Amadey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Kuspakov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Zuhair Abbas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C310-AD50-43EF-B2C2-95C93B0E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z="1800" smtClean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fld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7DFCD4-062C-46EA-BCEF-AF938A407A3A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599" cy="671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BS2-8-4, Software Project: Cross Service				Artifact 4: Product Backlog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796294C-3B9B-4334-B35B-2FD86BC02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181" y="854056"/>
            <a:ext cx="9144000" cy="87975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Selected User Stories &amp; INVEST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B7CAE1-F003-4C43-AEB8-9C1ACA69D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49" y="2047461"/>
            <a:ext cx="8663188" cy="33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6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DB04E-60C6-4557-84E7-BE30117C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0343-06C4-45BA-8FA6-4F65049218CA}" type="datetime1">
              <a:rPr lang="en-US" sz="1400" smtClean="0">
                <a:latin typeface="Segoe UI" panose="020B0502040204020203" pitchFamily="34" charset="0"/>
                <a:cs typeface="Segoe UI" panose="020B0502040204020203" pitchFamily="34" charset="0"/>
              </a:rPr>
              <a:t>3/5/2019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A471-F787-4610-A160-D6414B4D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5780" y="6356350"/>
            <a:ext cx="5537916" cy="365125"/>
          </a:xfrm>
        </p:spPr>
        <p:txBody>
          <a:bodyPr/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Roman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Solovev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Kusal KC,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Amadey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Kuspakov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Zuhair Abbas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C310-AD50-43EF-B2C2-95C93B0E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z="1800" smtClean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fld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7DFCD4-062C-46EA-BCEF-AF938A407A3A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599" cy="671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BS2-8-4, Software Project: Cross Service				Artifact 4: Product Backlog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796294C-3B9B-4334-B35B-2FD86BC02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181" y="854056"/>
            <a:ext cx="9144000" cy="87975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Selected User Stories &amp; INVEST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E2EACB-633D-4985-855D-54D1F48A5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04" y="1877155"/>
            <a:ext cx="8534401" cy="397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2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DB04E-60C6-4557-84E7-BE30117C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0343-06C4-45BA-8FA6-4F65049218CA}" type="datetime1">
              <a:rPr lang="en-US" sz="1400" smtClean="0">
                <a:latin typeface="Segoe UI" panose="020B0502040204020203" pitchFamily="34" charset="0"/>
                <a:cs typeface="Segoe UI" panose="020B0502040204020203" pitchFamily="34" charset="0"/>
              </a:rPr>
              <a:t>3/5/2019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A471-F787-4610-A160-D6414B4D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5780" y="6356350"/>
            <a:ext cx="5537916" cy="365125"/>
          </a:xfrm>
        </p:spPr>
        <p:txBody>
          <a:bodyPr/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Roman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Solovev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Kusal KC,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Amadey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Kuspakov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Zuhair Abbas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C310-AD50-43EF-B2C2-95C93B0E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z="1800" smtClean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fld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7DFCD4-062C-46EA-BCEF-AF938A407A3A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599" cy="671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BS2-8-4, Software Project: Cross Service				Artifact 4: Product Backlog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796294C-3B9B-4334-B35B-2FD86BC02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181" y="854056"/>
            <a:ext cx="9144000" cy="87975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Selected User Stories &amp; INVEST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E21BF3-082C-4836-B529-A8C0B7478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862868"/>
            <a:ext cx="8714838" cy="410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3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DB04E-60C6-4557-84E7-BE30117C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0343-06C4-45BA-8FA6-4F65049218CA}" type="datetime1">
              <a:rPr lang="en-US" sz="1400" smtClean="0">
                <a:latin typeface="Segoe UI" panose="020B0502040204020203" pitchFamily="34" charset="0"/>
                <a:cs typeface="Segoe UI" panose="020B0502040204020203" pitchFamily="34" charset="0"/>
              </a:rPr>
              <a:t>3/5/2019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A471-F787-4610-A160-D6414B4D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5780" y="6356350"/>
            <a:ext cx="5537916" cy="365125"/>
          </a:xfrm>
        </p:spPr>
        <p:txBody>
          <a:bodyPr/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Roman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Solovev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Kusal KC,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Amadey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Kuspakov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Zuhair Abbas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C310-AD50-43EF-B2C2-95C93B0E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z="1800" smtClean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fld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7DFCD4-062C-46EA-BCEF-AF938A407A3A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599" cy="671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BS2-8-4, Software Project: Cross Service				Artifact 4: Product Backlog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796294C-3B9B-4334-B35B-2FD86BC02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181" y="854056"/>
            <a:ext cx="9144000" cy="87975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Selected User Stories &amp; INVEST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4A026A-33C1-4C67-9C96-E2B34386B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796193"/>
            <a:ext cx="8664933" cy="43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0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DB04E-60C6-4557-84E7-BE30117C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0343-06C4-45BA-8FA6-4F65049218CA}" type="datetime1">
              <a:rPr lang="en-US" sz="1400" smtClean="0">
                <a:latin typeface="Segoe UI" panose="020B0502040204020203" pitchFamily="34" charset="0"/>
                <a:cs typeface="Segoe UI" panose="020B0502040204020203" pitchFamily="34" charset="0"/>
              </a:rPr>
              <a:t>3/5/2019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A471-F787-4610-A160-D6414B4D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5780" y="6356350"/>
            <a:ext cx="5537916" cy="365125"/>
          </a:xfrm>
        </p:spPr>
        <p:txBody>
          <a:bodyPr/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Roman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Solovev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Kusal KC,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Amadey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Kuspakov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Zuhair Abbas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C310-AD50-43EF-B2C2-95C93B0E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z="1800" smtClean="0">
                <a:latin typeface="Segoe UI" panose="020B0502040204020203" pitchFamily="34" charset="0"/>
                <a:cs typeface="Segoe UI" panose="020B0502040204020203" pitchFamily="34" charset="0"/>
              </a:rPr>
              <a:t>15</a:t>
            </a:fld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7DFCD4-062C-46EA-BCEF-AF938A407A3A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599" cy="671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BS2-8-4, Software Project: Cross Service				Artifact 4: Product Backlog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796294C-3B9B-4334-B35B-2FD86BC02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181" y="854056"/>
            <a:ext cx="9144000" cy="87975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Selected User Stories &amp; INVEST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64C115-40F3-43A5-96D5-1BDD9A09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33" y="1866900"/>
            <a:ext cx="9355681" cy="398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37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CC3B-4C6B-44CB-A879-1A169D17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2052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Thank you</a:t>
            </a:r>
            <a:br>
              <a:rPr lang="en-US" b="1" dirty="0"/>
            </a:br>
            <a:r>
              <a:rPr lang="en-US" dirty="0"/>
              <a:t>for your</a:t>
            </a:r>
            <a:br>
              <a:rPr lang="en-US" dirty="0"/>
            </a:br>
            <a:r>
              <a:rPr lang="en-US" b="1" dirty="0"/>
              <a:t>time</a:t>
            </a:r>
            <a:r>
              <a:rPr lang="en-US" dirty="0"/>
              <a:t> and </a:t>
            </a:r>
            <a:r>
              <a:rPr lang="en-US" b="1" dirty="0"/>
              <a:t>attention</a:t>
            </a:r>
            <a:r>
              <a:rPr lang="en-US" dirty="0"/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0ACD6-4456-4944-99EE-4AA93016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BFFCD-1317-4173-AC42-2EF1B73A5FB7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A4BC2-B126-4FF1-B4AF-180C29E5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Roman Solovev, Kusal KC, Amadey Kuspakov, Zuhair Abbas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926A4-A5BA-4A4C-9065-646D23CF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2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DB04E-60C6-4557-84E7-BE30117C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0343-06C4-45BA-8FA6-4F65049218CA}" type="datetime1">
              <a:rPr lang="en-US" sz="1400" smtClean="0">
                <a:latin typeface="Segoe UI" panose="020B0502040204020203" pitchFamily="34" charset="0"/>
                <a:cs typeface="Segoe UI" panose="020B0502040204020203" pitchFamily="34" charset="0"/>
              </a:rPr>
              <a:t>3/5/2019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A471-F787-4610-A160-D6414B4D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5780" y="6356350"/>
            <a:ext cx="5537916" cy="365125"/>
          </a:xfrm>
        </p:spPr>
        <p:txBody>
          <a:bodyPr/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Roman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Solovev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Kusal KC,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Amadey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Kuspakov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Zuhair Abbas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C310-AD50-43EF-B2C2-95C93B0E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z="180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fld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7DFCD4-062C-46EA-BCEF-AF938A407A3A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599" cy="671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BS2-8-4, Software Project: Cross Service				Artifact 4: Product Backlog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796294C-3B9B-4334-B35B-2FD86BC02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3407"/>
            <a:ext cx="9144000" cy="87975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Types of Users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7CF91E6-5C5D-4365-BFF5-7175303A6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9910" y="2305318"/>
            <a:ext cx="9144000" cy="382502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800" dirty="0"/>
              <a:t>Service Providers</a:t>
            </a:r>
          </a:p>
          <a:p>
            <a:pPr marL="342900" indent="-342900" algn="l">
              <a:buFontTx/>
              <a:buChar char="-"/>
            </a:pPr>
            <a:r>
              <a:rPr lang="en-US" sz="2800" dirty="0"/>
              <a:t>Customers</a:t>
            </a:r>
          </a:p>
          <a:p>
            <a:pPr marL="342900" indent="-342900" algn="l">
              <a:buFontTx/>
              <a:buChar char="-"/>
            </a:pPr>
            <a:r>
              <a:rPr lang="en-US" sz="2800" dirty="0"/>
              <a:t>Developers/Designers</a:t>
            </a:r>
          </a:p>
          <a:p>
            <a:pPr marL="342900" indent="-342900" algn="l">
              <a:buFontTx/>
              <a:buChar char="-"/>
            </a:pPr>
            <a:r>
              <a:rPr lang="en-US" sz="2800" dirty="0"/>
              <a:t>Stakeholder(s)</a:t>
            </a:r>
          </a:p>
          <a:p>
            <a:pPr marL="342900" indent="-342900" algn="l">
              <a:buFontTx/>
              <a:buChar char="-"/>
            </a:pPr>
            <a:endParaRPr lang="en-US" sz="2800" dirty="0"/>
          </a:p>
          <a:p>
            <a:pPr algn="l"/>
            <a:r>
              <a:rPr lang="en-US" sz="2800" dirty="0"/>
              <a:t>Service providers offer service(s) to customers.</a:t>
            </a:r>
          </a:p>
        </p:txBody>
      </p:sp>
    </p:spTree>
    <p:extLst>
      <p:ext uri="{BB962C8B-B14F-4D97-AF65-F5344CB8AC3E}">
        <p14:creationId xmlns:p14="http://schemas.microsoft.com/office/powerpoint/2010/main" val="213676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DB04E-60C6-4557-84E7-BE30117C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0343-06C4-45BA-8FA6-4F65049218CA}" type="datetime1">
              <a:rPr lang="en-US" sz="1400" smtClean="0">
                <a:latin typeface="Segoe UI" panose="020B0502040204020203" pitchFamily="34" charset="0"/>
                <a:cs typeface="Segoe UI" panose="020B0502040204020203" pitchFamily="34" charset="0"/>
              </a:rPr>
              <a:t>3/5/2019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A471-F787-4610-A160-D6414B4D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5780" y="6356350"/>
            <a:ext cx="5537916" cy="365125"/>
          </a:xfrm>
        </p:spPr>
        <p:txBody>
          <a:bodyPr/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Roman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Solovev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Kusal KC,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Amadey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Kuspakov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Zuhair Abbas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C310-AD50-43EF-B2C2-95C93B0E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z="180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fld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7DFCD4-062C-46EA-BCEF-AF938A407A3A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599" cy="671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BS2-8-4, Software Project: Cross Service				Artifact 4: Product Backlog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796294C-3B9B-4334-B35B-2FD86BC02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16735"/>
            <a:ext cx="9144000" cy="87975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Types of Users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7CF91E6-5C5D-4365-BFF5-7175303A6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9910" y="2305318"/>
            <a:ext cx="9144000" cy="382502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800" dirty="0">
                <a:solidFill>
                  <a:srgbClr val="0070C0"/>
                </a:solidFill>
              </a:rPr>
              <a:t>Service Providers</a:t>
            </a:r>
          </a:p>
          <a:p>
            <a:pPr marL="342900" indent="-342900" algn="l">
              <a:buFontTx/>
              <a:buChar char="-"/>
            </a:pPr>
            <a:r>
              <a:rPr lang="en-US" sz="2800" dirty="0">
                <a:solidFill>
                  <a:srgbClr val="0070C0"/>
                </a:solidFill>
              </a:rPr>
              <a:t>Customers</a:t>
            </a:r>
          </a:p>
          <a:p>
            <a:pPr marL="342900" indent="-342900" algn="l">
              <a:buFontTx/>
              <a:buChar char="-"/>
            </a:pPr>
            <a:r>
              <a:rPr lang="en-US" sz="2800" dirty="0"/>
              <a:t>Developers/Designers</a:t>
            </a:r>
          </a:p>
          <a:p>
            <a:pPr marL="342900" indent="-342900" algn="l">
              <a:buFontTx/>
              <a:buChar char="-"/>
            </a:pPr>
            <a:r>
              <a:rPr lang="en-US" sz="2800" dirty="0"/>
              <a:t>Stakeholder(s)</a:t>
            </a:r>
          </a:p>
          <a:p>
            <a:pPr marL="342900" indent="-342900" algn="l">
              <a:buFontTx/>
              <a:buChar char="-"/>
            </a:pPr>
            <a:endParaRPr lang="en-US" sz="2800" dirty="0"/>
          </a:p>
          <a:p>
            <a:pPr algn="l"/>
            <a:r>
              <a:rPr lang="en-US" sz="2800" u="sng" dirty="0"/>
              <a:t>Service providers</a:t>
            </a:r>
            <a:r>
              <a:rPr lang="en-US" sz="2800" dirty="0"/>
              <a:t> &amp; </a:t>
            </a:r>
            <a:r>
              <a:rPr lang="en-US" sz="2800" u="sng" dirty="0"/>
              <a:t>customers</a:t>
            </a:r>
            <a:r>
              <a:rPr lang="en-US" sz="2800" dirty="0"/>
              <a:t> are </a:t>
            </a:r>
            <a:r>
              <a:rPr lang="en-US" sz="2800" i="1" dirty="0"/>
              <a:t>main actors</a:t>
            </a:r>
            <a:r>
              <a:rPr lang="en-US" sz="2800" dirty="0"/>
              <a:t> in our </a:t>
            </a:r>
            <a:r>
              <a:rPr lang="en-US" sz="2800" b="1" dirty="0"/>
              <a:t>user stories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276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DB04E-60C6-4557-84E7-BE30117C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0343-06C4-45BA-8FA6-4F65049218CA}" type="datetime1">
              <a:rPr lang="en-US" sz="1400" smtClean="0">
                <a:latin typeface="Segoe UI" panose="020B0502040204020203" pitchFamily="34" charset="0"/>
                <a:cs typeface="Segoe UI" panose="020B0502040204020203" pitchFamily="34" charset="0"/>
              </a:rPr>
              <a:t>3/5/2019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A471-F787-4610-A160-D6414B4D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5780" y="6356350"/>
            <a:ext cx="5537916" cy="365125"/>
          </a:xfrm>
        </p:spPr>
        <p:txBody>
          <a:bodyPr/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Roman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Solovev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Kusal KC,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Amadey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Kuspakov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Zuhair Abbas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C310-AD50-43EF-B2C2-95C93B0E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z="180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fld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7DFCD4-062C-46EA-BCEF-AF938A407A3A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599" cy="671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BS2-8-4, Software Project: Cross Service				Artifact 4: Product Backlog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796294C-3B9B-4334-B35B-2FD86BC02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60319"/>
            <a:ext cx="9144000" cy="87975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Epics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7CF91E6-5C5D-4365-BFF5-7175303A6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737" y="2250817"/>
            <a:ext cx="9045262" cy="330519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Implementing User Profile Management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Implementing Service Management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Developing Data Storage Mechanism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Supporting Notification Service(s)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8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DB04E-60C6-4557-84E7-BE30117C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0343-06C4-45BA-8FA6-4F65049218CA}" type="datetime1">
              <a:rPr lang="en-US" sz="1400" smtClean="0">
                <a:latin typeface="Segoe UI" panose="020B0502040204020203" pitchFamily="34" charset="0"/>
                <a:cs typeface="Segoe UI" panose="020B0502040204020203" pitchFamily="34" charset="0"/>
              </a:rPr>
              <a:t>3/5/2019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A471-F787-4610-A160-D6414B4D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5780" y="6356350"/>
            <a:ext cx="5537916" cy="365125"/>
          </a:xfrm>
        </p:spPr>
        <p:txBody>
          <a:bodyPr/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Roman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Solovev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Kusal KC,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Amadey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Kuspakov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Zuhair Abbas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C310-AD50-43EF-B2C2-95C93B0E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z="1800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fld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7DFCD4-062C-46EA-BCEF-AF938A407A3A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599" cy="671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BS2-8-4, Software Project: Cross Service				Artifact 4: Product Backlog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796294C-3B9B-4334-B35B-2FD86BC02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332" y="768202"/>
            <a:ext cx="9144000" cy="879759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Epic #1: Implementing User Profile Management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06A46F-56E9-41BD-8630-164705ACF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546105"/>
              </p:ext>
            </p:extLst>
          </p:nvPr>
        </p:nvGraphicFramePr>
        <p:xfrm>
          <a:off x="1519706" y="1879976"/>
          <a:ext cx="9298548" cy="4098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9274">
                  <a:extLst>
                    <a:ext uri="{9D8B030D-6E8A-4147-A177-3AD203B41FA5}">
                      <a16:colId xmlns:a16="http://schemas.microsoft.com/office/drawing/2014/main" val="2240048528"/>
                    </a:ext>
                  </a:extLst>
                </a:gridCol>
                <a:gridCol w="4649274">
                  <a:extLst>
                    <a:ext uri="{9D8B030D-6E8A-4147-A177-3AD203B41FA5}">
                      <a16:colId xmlns:a16="http://schemas.microsoft.com/office/drawing/2014/main" val="1772007337"/>
                    </a:ext>
                  </a:extLst>
                </a:gridCol>
              </a:tblGrid>
              <a:tr h="682920">
                <a:tc>
                  <a:txBody>
                    <a:bodyPr/>
                    <a:lstStyle/>
                    <a:p>
                      <a:r>
                        <a:rPr lang="en-US" sz="2800" u="sng" dirty="0"/>
                        <a:t>Features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u="sng" dirty="0"/>
                        <a:t>Functions</a:t>
                      </a:r>
                      <a:endParaRPr lang="en-US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812692"/>
                  </a:ext>
                </a:extLst>
              </a:tr>
              <a:tr h="1052455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Allow new user account creation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dirty="0"/>
                        <a:t>Web page with Registration Form.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dirty="0"/>
                        <a:t>Web page with Login Form.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dirty="0"/>
                        <a:t>Password recovery functionality.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15778"/>
                  </a:ext>
                </a:extLst>
              </a:tr>
              <a:tr h="1052455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Allow existing users to login to the system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5269011"/>
                  </a:ext>
                </a:extLst>
              </a:tr>
              <a:tr h="1052455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Allow users to update/delete their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Web page with options to edit/update account info.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715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06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DB04E-60C6-4557-84E7-BE30117C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0343-06C4-45BA-8FA6-4F65049218CA}" type="datetime1">
              <a:rPr lang="en-US" sz="1400" smtClean="0">
                <a:latin typeface="Segoe UI" panose="020B0502040204020203" pitchFamily="34" charset="0"/>
                <a:cs typeface="Segoe UI" panose="020B0502040204020203" pitchFamily="34" charset="0"/>
              </a:rPr>
              <a:t>3/5/2019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A471-F787-4610-A160-D6414B4D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5780" y="6356350"/>
            <a:ext cx="5537916" cy="365125"/>
          </a:xfrm>
        </p:spPr>
        <p:txBody>
          <a:bodyPr/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Roman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Solovev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Kusal KC,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Amadey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Kuspakov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Zuhair Abbas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C310-AD50-43EF-B2C2-95C93B0E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z="180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fld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7DFCD4-062C-46EA-BCEF-AF938A407A3A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599" cy="671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BS2-8-4, Software Project: Cross Service				Artifact 4: Product Backlog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796294C-3B9B-4334-B35B-2FD86BC02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332" y="768202"/>
            <a:ext cx="9144000" cy="879759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Epic #2: Implementing Service Management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06A46F-56E9-41BD-8630-164705ACF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80549"/>
              </p:ext>
            </p:extLst>
          </p:nvPr>
        </p:nvGraphicFramePr>
        <p:xfrm>
          <a:off x="1519706" y="1879976"/>
          <a:ext cx="9298548" cy="4098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9274">
                  <a:extLst>
                    <a:ext uri="{9D8B030D-6E8A-4147-A177-3AD203B41FA5}">
                      <a16:colId xmlns:a16="http://schemas.microsoft.com/office/drawing/2014/main" val="2240048528"/>
                    </a:ext>
                  </a:extLst>
                </a:gridCol>
                <a:gridCol w="4649274">
                  <a:extLst>
                    <a:ext uri="{9D8B030D-6E8A-4147-A177-3AD203B41FA5}">
                      <a16:colId xmlns:a16="http://schemas.microsoft.com/office/drawing/2014/main" val="1772007337"/>
                    </a:ext>
                  </a:extLst>
                </a:gridCol>
              </a:tblGrid>
              <a:tr h="682920">
                <a:tc>
                  <a:txBody>
                    <a:bodyPr/>
                    <a:lstStyle/>
                    <a:p>
                      <a:r>
                        <a:rPr lang="en-US" sz="2800" u="sng" dirty="0"/>
                        <a:t>Features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u="sng" dirty="0"/>
                        <a:t>Functions</a:t>
                      </a:r>
                      <a:endParaRPr lang="en-US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812692"/>
                  </a:ext>
                </a:extLst>
              </a:tr>
              <a:tr h="1052455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/>
                        <a:t>Allowing service/request posting.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a service/request page with ability to change/delete it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15778"/>
                  </a:ext>
                </a:extLst>
              </a:tr>
              <a:tr h="1052455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Allow service/request editing/deletion.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5269011"/>
                  </a:ext>
                </a:extLst>
              </a:tr>
              <a:tr h="1052455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2000"/>
                        <a:t>Allow searching for service requests.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Searching for services by name, type, category, location,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715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84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DB04E-60C6-4557-84E7-BE30117C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0343-06C4-45BA-8FA6-4F65049218CA}" type="datetime1">
              <a:rPr lang="en-US" sz="1400" smtClean="0">
                <a:latin typeface="Segoe UI" panose="020B0502040204020203" pitchFamily="34" charset="0"/>
                <a:cs typeface="Segoe UI" panose="020B0502040204020203" pitchFamily="34" charset="0"/>
              </a:rPr>
              <a:t>3/5/2019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A471-F787-4610-A160-D6414B4D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5780" y="6356350"/>
            <a:ext cx="5537916" cy="365125"/>
          </a:xfrm>
        </p:spPr>
        <p:txBody>
          <a:bodyPr/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Roman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Solovev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Kusal KC,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Amadey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Kuspakov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Zuhair Abbas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C310-AD50-43EF-B2C2-95C93B0E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z="1800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fld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7DFCD4-062C-46EA-BCEF-AF938A407A3A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599" cy="671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BS2-8-4, Software Project: Cross Service				Artifact 4: Product Backlog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796294C-3B9B-4334-B35B-2FD86BC02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332" y="768202"/>
            <a:ext cx="9144000" cy="879759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Epic #3: Developing Data Storage Mechanism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06A46F-56E9-41BD-8630-164705ACF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112911"/>
              </p:ext>
            </p:extLst>
          </p:nvPr>
        </p:nvGraphicFramePr>
        <p:xfrm>
          <a:off x="1519706" y="1879976"/>
          <a:ext cx="9298548" cy="2787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9274">
                  <a:extLst>
                    <a:ext uri="{9D8B030D-6E8A-4147-A177-3AD203B41FA5}">
                      <a16:colId xmlns:a16="http://schemas.microsoft.com/office/drawing/2014/main" val="2240048528"/>
                    </a:ext>
                  </a:extLst>
                </a:gridCol>
                <a:gridCol w="4649274">
                  <a:extLst>
                    <a:ext uri="{9D8B030D-6E8A-4147-A177-3AD203B41FA5}">
                      <a16:colId xmlns:a16="http://schemas.microsoft.com/office/drawing/2014/main" val="1772007337"/>
                    </a:ext>
                  </a:extLst>
                </a:gridCol>
              </a:tblGrid>
              <a:tr h="682920">
                <a:tc>
                  <a:txBody>
                    <a:bodyPr/>
                    <a:lstStyle/>
                    <a:p>
                      <a:r>
                        <a:rPr lang="en-US" sz="2800" u="sng" dirty="0"/>
                        <a:t>Features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u="sng" dirty="0"/>
                        <a:t>Functions</a:t>
                      </a:r>
                      <a:endParaRPr lang="en-US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812692"/>
                  </a:ext>
                </a:extLst>
              </a:tr>
              <a:tr h="2104910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Develop API to fetch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functions to fetch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as requested by different app parts or developers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15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50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DB04E-60C6-4557-84E7-BE30117C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0343-06C4-45BA-8FA6-4F65049218CA}" type="datetime1">
              <a:rPr lang="en-US" sz="1400" smtClean="0">
                <a:latin typeface="Segoe UI" panose="020B0502040204020203" pitchFamily="34" charset="0"/>
                <a:cs typeface="Segoe UI" panose="020B0502040204020203" pitchFamily="34" charset="0"/>
              </a:rPr>
              <a:t>3/5/2019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A471-F787-4610-A160-D6414B4D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5780" y="6356350"/>
            <a:ext cx="5537916" cy="365125"/>
          </a:xfrm>
        </p:spPr>
        <p:txBody>
          <a:bodyPr/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Roman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Solovev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Kusal KC,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Amadey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Kuspakov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Zuhair Abbas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C310-AD50-43EF-B2C2-95C93B0E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z="1800" smtClean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fld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7DFCD4-062C-46EA-BCEF-AF938A407A3A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599" cy="671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BS2-8-4, Software Project: Cross Service				Artifact 4: Product Backlog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796294C-3B9B-4334-B35B-2FD86BC02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332" y="768202"/>
            <a:ext cx="9144000" cy="879759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Epic #4: Supporting Notification Service(s)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06A46F-56E9-41BD-8630-164705ACF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12203"/>
              </p:ext>
            </p:extLst>
          </p:nvPr>
        </p:nvGraphicFramePr>
        <p:xfrm>
          <a:off x="1519706" y="1879976"/>
          <a:ext cx="9298548" cy="3840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9274">
                  <a:extLst>
                    <a:ext uri="{9D8B030D-6E8A-4147-A177-3AD203B41FA5}">
                      <a16:colId xmlns:a16="http://schemas.microsoft.com/office/drawing/2014/main" val="2240048528"/>
                    </a:ext>
                  </a:extLst>
                </a:gridCol>
                <a:gridCol w="4649274">
                  <a:extLst>
                    <a:ext uri="{9D8B030D-6E8A-4147-A177-3AD203B41FA5}">
                      <a16:colId xmlns:a16="http://schemas.microsoft.com/office/drawing/2014/main" val="1772007337"/>
                    </a:ext>
                  </a:extLst>
                </a:gridCol>
              </a:tblGrid>
              <a:tr h="682920">
                <a:tc>
                  <a:txBody>
                    <a:bodyPr/>
                    <a:lstStyle/>
                    <a:p>
                      <a:r>
                        <a:rPr lang="en-US" sz="2800" u="sng" dirty="0"/>
                        <a:t>Features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u="sng" dirty="0"/>
                        <a:t>Functions</a:t>
                      </a:r>
                      <a:endParaRPr lang="en-US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812692"/>
                  </a:ext>
                </a:extLst>
              </a:tr>
              <a:tr h="2104910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Notify users about account, service/request updates.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direct notifications through a bar in dashboard.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15778"/>
                  </a:ext>
                </a:extLst>
              </a:tr>
              <a:tr h="1052455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2000" dirty="0"/>
                        <a:t>Implement fast notification features.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dirty="0"/>
                        <a:t>Notification by email.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dirty="0"/>
                        <a:t>Notification by other services, e.g. telegram.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715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23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DB04E-60C6-4557-84E7-BE30117C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0343-06C4-45BA-8FA6-4F65049218CA}" type="datetime1">
              <a:rPr lang="en-US" sz="1400" smtClean="0">
                <a:latin typeface="Segoe UI" panose="020B0502040204020203" pitchFamily="34" charset="0"/>
                <a:cs typeface="Segoe UI" panose="020B0502040204020203" pitchFamily="34" charset="0"/>
              </a:rPr>
              <a:t>3/5/2019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A471-F787-4610-A160-D6414B4D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5780" y="6356350"/>
            <a:ext cx="5537916" cy="365125"/>
          </a:xfrm>
        </p:spPr>
        <p:txBody>
          <a:bodyPr/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Roman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Solovev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Kusal KC,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Amadey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Kuspakov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Zuhair Abbas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C310-AD50-43EF-B2C2-95C93B0E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5C2-CF99-4233-B4D5-11DE3D414ED9}" type="slidenum">
              <a:rPr lang="en-US" sz="1800" smtClean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fld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7DFCD4-062C-46EA-BCEF-AF938A407A3A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599" cy="671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BS2-8-4, Software Project: Cross Service				Artifact 4: Product Backlog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796294C-3B9B-4334-B35B-2FD86BC02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089" y="917307"/>
            <a:ext cx="9144000" cy="879759"/>
          </a:xfrm>
        </p:spPr>
        <p:txBody>
          <a:bodyPr>
            <a:noAutofit/>
          </a:bodyPr>
          <a:lstStyle/>
          <a:p>
            <a:pPr algn="l"/>
            <a:r>
              <a:rPr lang="en-US" sz="4400" dirty="0"/>
              <a:t>We defined our own INVEST criteria.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CC016A-6FCA-4DF4-82FD-3352B693C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14" y="1948130"/>
            <a:ext cx="90582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2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626</Words>
  <Application>Microsoft Office PowerPoint</Application>
  <PresentationFormat>Widescreen</PresentationFormat>
  <Paragraphs>149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Wingdings</vt:lpstr>
      <vt:lpstr>Office Theme</vt:lpstr>
      <vt:lpstr>Cross Service</vt:lpstr>
      <vt:lpstr>Types of Users</vt:lpstr>
      <vt:lpstr>Types of Users</vt:lpstr>
      <vt:lpstr>Epics</vt:lpstr>
      <vt:lpstr>Epic #1: Implementing User Profile Management</vt:lpstr>
      <vt:lpstr>Epic #2: Implementing Service Management</vt:lpstr>
      <vt:lpstr>Epic #3: Developing Data Storage Mechanism</vt:lpstr>
      <vt:lpstr>Epic #4: Supporting Notification Service(s)</vt:lpstr>
      <vt:lpstr>We defined our own INVEST criteria.</vt:lpstr>
      <vt:lpstr>User Stories</vt:lpstr>
      <vt:lpstr>Selected User Stories &amp; INVEST</vt:lpstr>
      <vt:lpstr>Selected User Stories &amp; INVEST</vt:lpstr>
      <vt:lpstr>Selected User Stories &amp; INVEST</vt:lpstr>
      <vt:lpstr>Selected User Stories &amp; INVEST</vt:lpstr>
      <vt:lpstr>Selected User Stories &amp; INVEST</vt:lpstr>
      <vt:lpstr>Thank you for your time and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Kusal KC</dc:creator>
  <cp:lastModifiedBy>Kusal KC</cp:lastModifiedBy>
  <cp:revision>30</cp:revision>
  <dcterms:created xsi:type="dcterms:W3CDTF">2019-02-25T18:56:21Z</dcterms:created>
  <dcterms:modified xsi:type="dcterms:W3CDTF">2019-03-05T08:20:28Z</dcterms:modified>
</cp:coreProperties>
</file>