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56" r:id="rId3"/>
    <p:sldId id="280" r:id="rId4"/>
    <p:sldId id="281" r:id="rId5"/>
    <p:sldId id="282" r:id="rId6"/>
    <p:sldId id="283" r:id="rId7"/>
    <p:sldId id="291" r:id="rId8"/>
    <p:sldId id="284" r:id="rId9"/>
    <p:sldId id="292" r:id="rId10"/>
    <p:sldId id="285" r:id="rId11"/>
    <p:sldId id="287" r:id="rId12"/>
    <p:sldId id="289" r:id="rId13"/>
    <p:sldId id="286" r:id="rId14"/>
    <p:sldId id="297" r:id="rId15"/>
    <p:sldId id="298" r:id="rId16"/>
    <p:sldId id="300" r:id="rId17"/>
    <p:sldId id="290" r:id="rId18"/>
    <p:sldId id="299" r:id="rId19"/>
    <p:sldId id="288" r:id="rId20"/>
    <p:sldId id="301" r:id="rId21"/>
    <p:sldId id="303" r:id="rId22"/>
    <p:sldId id="304" r:id="rId23"/>
    <p:sldId id="296" r:id="rId24"/>
    <p:sldId id="293" r:id="rId25"/>
    <p:sldId id="294" r:id="rId26"/>
    <p:sldId id="295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0" autoAdjust="0"/>
    <p:restoredTop sz="95369" autoAdjust="0"/>
  </p:normalViewPr>
  <p:slideViewPr>
    <p:cSldViewPr>
      <p:cViewPr varScale="1">
        <p:scale>
          <a:sx n="89" d="100"/>
          <a:sy n="89" d="100"/>
        </p:scale>
        <p:origin x="84" y="52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1/22/2021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1/21/2021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AACG_Title_Header_Shape"/>
          <p:cNvSpPr txBox="1"/>
          <p:nvPr userDrawn="1"/>
        </p:nvSpPr>
        <p:spPr>
          <a:xfrm>
            <a:off x="0" y="0"/>
            <a:ext cx="12188825" cy="2585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0" dirty="0">
                <a:solidFill>
                  <a:srgbClr val="2A2A2A"/>
                </a:solidFill>
                <a:latin typeface="Century Gothic" panose="020B0502020202020204" pitchFamily="34" charset="0"/>
              </a:rPr>
              <a:t>UNCLASSIFIED</a:t>
            </a:r>
          </a:p>
        </p:txBody>
      </p:sp>
      <p:sp>
        <p:nvSpPr>
          <p:cNvPr id="5" name="AACG_Title_Footer_Shape"/>
          <p:cNvSpPr txBox="1"/>
          <p:nvPr userDrawn="1"/>
        </p:nvSpPr>
        <p:spPr>
          <a:xfrm>
            <a:off x="0" y="6586768"/>
            <a:ext cx="12188825" cy="2585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0" dirty="0">
                <a:solidFill>
                  <a:srgbClr val="2A2A2A"/>
                </a:solidFill>
                <a:latin typeface="Century Gothic" panose="020B0502020202020204" pitchFamily="34" charset="0"/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AACG_Header_Shape"/>
          <p:cNvSpPr txBox="1"/>
          <p:nvPr userDrawn="1"/>
        </p:nvSpPr>
        <p:spPr>
          <a:xfrm>
            <a:off x="0" y="0"/>
            <a:ext cx="12188825" cy="2585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0" dirty="0">
                <a:solidFill>
                  <a:srgbClr val="2A2A2A"/>
                </a:solidFill>
                <a:latin typeface="Century Gothic" panose="020B0502020202020204" pitchFamily="34" charset="0"/>
              </a:rPr>
              <a:t>UNCLASSIFIED</a:t>
            </a:r>
          </a:p>
        </p:txBody>
      </p:sp>
      <p:sp>
        <p:nvSpPr>
          <p:cNvPr id="8" name="AACG_Footer_Shape"/>
          <p:cNvSpPr txBox="1"/>
          <p:nvPr userDrawn="1"/>
        </p:nvSpPr>
        <p:spPr>
          <a:xfrm>
            <a:off x="0" y="6586768"/>
            <a:ext cx="12188825" cy="2585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0" dirty="0">
                <a:solidFill>
                  <a:srgbClr val="2A2A2A"/>
                </a:solidFill>
                <a:latin typeface="Century Gothic" panose="020B0502020202020204" pitchFamily="34" charset="0"/>
              </a:rPr>
              <a:t>UNCLASSIFIED</a:t>
            </a:r>
          </a:p>
        </p:txBody>
      </p:sp>
      <p:sp>
        <p:nvSpPr>
          <p:cNvPr id="9" name="AACG_CaveatHeader_Shape"/>
          <p:cNvSpPr txBox="1"/>
          <p:nvPr userDrawn="1"/>
        </p:nvSpPr>
        <p:spPr>
          <a:xfrm>
            <a:off x="0" y="254000"/>
            <a:ext cx="12188825" cy="2585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rgbClr val="2A2A2A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4114800"/>
            <a:ext cx="7696199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INTERNATIONAL CIVIL UNREST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8077198" cy="914400"/>
          </a:xfrm>
        </p:spPr>
        <p:txBody>
          <a:bodyPr>
            <a:normAutofit/>
          </a:bodyPr>
          <a:lstStyle/>
          <a:p>
            <a:r>
              <a:rPr lang="en-US" dirty="0"/>
              <a:t>KALEB KOLB</a:t>
            </a:r>
          </a:p>
          <a:p>
            <a:r>
              <a:rPr lang="en-US" dirty="0"/>
              <a:t>PSDS Capstone</a:t>
            </a:r>
          </a:p>
          <a:p>
            <a:r>
              <a:rPr lang="en-US" dirty="0"/>
              <a:t>15 January 2021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Acquisition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r>
              <a:rPr lang="en-US" dirty="0"/>
              <a:t>PostgreSQL – </a:t>
            </a:r>
            <a:r>
              <a:rPr lang="en-US" i="1" dirty="0" err="1"/>
              <a:t>unrestdatabase</a:t>
            </a:r>
            <a:endParaRPr lang="en-US" dirty="0"/>
          </a:p>
          <a:p>
            <a:pPr lvl="2"/>
            <a:r>
              <a:rPr lang="en-US" dirty="0"/>
              <a:t>93 Tables</a:t>
            </a:r>
          </a:p>
          <a:p>
            <a:pPr lvl="3"/>
            <a:r>
              <a:rPr lang="en-US" dirty="0"/>
              <a:t>acled_201X, countries, </a:t>
            </a:r>
            <a:r>
              <a:rPr lang="en-US" dirty="0" err="1"/>
              <a:t>indicator_factors</a:t>
            </a:r>
            <a:r>
              <a:rPr lang="en-US" dirty="0"/>
              <a:t>, indicator_201X,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91ED36-E077-4096-B05E-B1774029F198}"/>
              </a:ext>
            </a:extLst>
          </p:cNvPr>
          <p:cNvGrpSpPr/>
          <p:nvPr/>
        </p:nvGrpSpPr>
        <p:grpSpPr>
          <a:xfrm>
            <a:off x="1554212" y="3491948"/>
            <a:ext cx="9080399" cy="2362201"/>
            <a:chOff x="1674812" y="3415748"/>
            <a:chExt cx="9080399" cy="23622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0AC6C8E-F628-4DCB-B3D4-79B258AC81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373"/>
            <a:stretch/>
          </p:blipFill>
          <p:spPr>
            <a:xfrm>
              <a:off x="1674812" y="3415748"/>
              <a:ext cx="1438275" cy="235640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AD8049-0FF5-4FC6-9A30-53449B947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3087" y="3425274"/>
              <a:ext cx="1381125" cy="235267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F8DC504-D331-4752-94AA-A48D4B01C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4212" y="3425274"/>
              <a:ext cx="1438275" cy="234564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A809B3-0432-4712-9653-BDB1AA71C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32487" y="3425274"/>
              <a:ext cx="1274176" cy="234564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AD8F6E0-A5D0-4271-B3E7-49A3C4533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06663" y="3425274"/>
              <a:ext cx="1181100" cy="231457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967F6A4-45CC-4224-99C0-1B9C47720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83486" y="3425274"/>
              <a:ext cx="1143000" cy="2286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FED211-EE42-4438-ADA3-BB56CE5FD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26486" y="3415749"/>
              <a:ext cx="1228725" cy="2324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239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Acquisition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r>
              <a:rPr lang="en-US" dirty="0"/>
              <a:t>Table Examples</a:t>
            </a:r>
            <a:endParaRPr lang="en-US" i="1" dirty="0"/>
          </a:p>
          <a:p>
            <a:pPr lvl="1"/>
            <a:r>
              <a:rPr lang="en-US" b="1" i="1" dirty="0"/>
              <a:t>acled_2010</a:t>
            </a:r>
            <a:r>
              <a:rPr lang="en-US" i="1" dirty="0"/>
              <a:t>					</a:t>
            </a:r>
            <a:r>
              <a:rPr lang="en-US" b="1" i="1" dirty="0"/>
              <a:t>economic_2010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FC636D-0C15-42F0-9F33-2EB8563C9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09"/>
          <a:stretch/>
        </p:blipFill>
        <p:spPr>
          <a:xfrm>
            <a:off x="198437" y="2728912"/>
            <a:ext cx="5895975" cy="25431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DAFF27-E81D-489C-8268-11A4EE61E3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668"/>
          <a:stretch/>
        </p:blipFill>
        <p:spPr>
          <a:xfrm>
            <a:off x="6094413" y="2728912"/>
            <a:ext cx="5895975" cy="25431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376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Carpentry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pPr lvl="2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0012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r>
              <a:rPr lang="en-US" dirty="0"/>
              <a:t>Data Initially looked to be in fairly good shape upon retrieval</a:t>
            </a:r>
          </a:p>
          <a:p>
            <a:r>
              <a:rPr lang="en-US" dirty="0"/>
              <a:t>Fairly well-structured and when looking at it from a macro scale seemed complete enough to continue</a:t>
            </a:r>
          </a:p>
          <a:p>
            <a:r>
              <a:rPr lang="en-US" dirty="0"/>
              <a:t>Didn’t think I would have to do much more to the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then I started exploratory data analysis…</a:t>
            </a:r>
          </a:p>
        </p:txBody>
      </p:sp>
    </p:spTree>
    <p:extLst>
      <p:ext uri="{BB962C8B-B14F-4D97-AF65-F5344CB8AC3E}">
        <p14:creationId xmlns:p14="http://schemas.microsoft.com/office/powerpoint/2010/main" val="171478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Exploratory Analysis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pPr lvl="2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0012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r>
              <a:rPr lang="en-US" dirty="0"/>
              <a:t>Wanted to find indicators that correlated with # of Protests and # of Riots</a:t>
            </a:r>
          </a:p>
          <a:p>
            <a:r>
              <a:rPr lang="en-US" dirty="0"/>
              <a:t>Knew a negative correlation is as good as a positive</a:t>
            </a:r>
          </a:p>
          <a:p>
            <a:r>
              <a:rPr lang="en-US" dirty="0"/>
              <a:t>Looped through indicators and years to find correlations with absolute value &gt; 0.6 (somewhat arbitrary)</a:t>
            </a:r>
          </a:p>
          <a:p>
            <a:pPr lvl="1"/>
            <a:r>
              <a:rPr lang="en-US" dirty="0"/>
              <a:t>Saved to master set to de-dupe</a:t>
            </a:r>
          </a:p>
          <a:p>
            <a:pPr lvl="1"/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9ADD0E3-79CE-44B6-B5B5-5B509EAF5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673" y="4000500"/>
            <a:ext cx="2046410" cy="21717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262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Exploratory Analysis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pPr lvl="2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0014" y="19812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pPr lvl="1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4A628C-DD57-424E-9CC8-B20698D61278}"/>
              </a:ext>
            </a:extLst>
          </p:cNvPr>
          <p:cNvGrpSpPr/>
          <p:nvPr/>
        </p:nvGrpSpPr>
        <p:grpSpPr>
          <a:xfrm>
            <a:off x="481012" y="1885950"/>
            <a:ext cx="11226801" cy="4548187"/>
            <a:chOff x="481012" y="1885950"/>
            <a:chExt cx="11226801" cy="454818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5D8DF26-67EB-4BEA-A27E-49B88CFD7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012" y="1885950"/>
              <a:ext cx="2562225" cy="30861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BF6BAF-B12F-4865-9D8C-5ADC1449A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163"/>
            <a:stretch/>
          </p:blipFill>
          <p:spPr>
            <a:xfrm>
              <a:off x="3236912" y="3348037"/>
              <a:ext cx="2581275" cy="30861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ACBEEF5-D345-463E-82B1-5061449F6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62662" y="1885950"/>
              <a:ext cx="2828925" cy="30765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4C4A94F-6A38-456B-8106-1ACDBF19D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36063" y="3381375"/>
              <a:ext cx="2571750" cy="305276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50208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Exploratory Analysis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pPr lvl="2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0014" y="19812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pPr lvl="1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61739A-5C3A-4F32-82EC-51784E291573}"/>
              </a:ext>
            </a:extLst>
          </p:cNvPr>
          <p:cNvSpPr txBox="1">
            <a:spLocks/>
          </p:cNvSpPr>
          <p:nvPr/>
        </p:nvSpPr>
        <p:spPr>
          <a:xfrm>
            <a:off x="1522414" y="19050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r>
              <a:rPr lang="en-US" dirty="0"/>
              <a:t>Needed a way to fill in ‘None’ values</a:t>
            </a:r>
          </a:p>
          <a:p>
            <a:pPr lvl="1"/>
            <a:r>
              <a:rPr lang="en-US" dirty="0"/>
              <a:t>Pandas has function – Interpolate</a:t>
            </a:r>
          </a:p>
          <a:p>
            <a:r>
              <a:rPr lang="en-US" dirty="0"/>
              <a:t>At this point data is in table by year, so back to carpentry</a:t>
            </a:r>
          </a:p>
          <a:p>
            <a:endParaRPr lang="en-US" dirty="0"/>
          </a:p>
          <a:p>
            <a:endParaRPr lang="en-US" dirty="0"/>
          </a:p>
          <a:p>
            <a:pPr marL="274320" lvl="1" indent="0">
              <a:buNone/>
            </a:pPr>
            <a:r>
              <a:rPr lang="en-US" dirty="0"/>
              <a:t> 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0AF93-11EF-4508-B9C0-1D1295B8E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587" y="3886200"/>
            <a:ext cx="6343650" cy="13906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650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Carpentry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89024" y="1828799"/>
            <a:ext cx="363378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r>
              <a:rPr lang="en-US" dirty="0"/>
              <a:t>Current table format was not conducive to interpolation</a:t>
            </a:r>
          </a:p>
          <a:p>
            <a:r>
              <a:rPr lang="en-US" dirty="0"/>
              <a:t>Joins are expensive</a:t>
            </a:r>
          </a:p>
          <a:p>
            <a:r>
              <a:rPr lang="en-US" dirty="0"/>
              <a:t>SQL </a:t>
            </a:r>
            <a:r>
              <a:rPr lang="en-US" dirty="0">
                <a:sym typeface="Wingdings" panose="05000000000000000000" pitchFamily="2" charset="2"/>
              </a:rPr>
              <a:t> DF  SQL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A709B5-25A9-4561-AA19-E69FC79FE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012" y="1871662"/>
            <a:ext cx="6981825" cy="42576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F3CCF60-9CA6-41C3-89CB-EF963E832528}"/>
              </a:ext>
            </a:extLst>
          </p:cNvPr>
          <p:cNvSpPr/>
          <p:nvPr/>
        </p:nvSpPr>
        <p:spPr>
          <a:xfrm>
            <a:off x="4875212" y="5791200"/>
            <a:ext cx="609600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9239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Carpentry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r>
              <a:rPr lang="en-US" dirty="0"/>
              <a:t>Table Example</a:t>
            </a:r>
            <a:endParaRPr lang="en-US" i="1" dirty="0"/>
          </a:p>
          <a:p>
            <a:pPr lvl="1"/>
            <a:r>
              <a:rPr lang="en-US" b="1" i="1" dirty="0"/>
              <a:t>BGD_2010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88FBB6-264D-4688-8610-C25F6A999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3200400"/>
            <a:ext cx="11719859" cy="190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8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Exploratory Analysis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pPr lvl="2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0014" y="15875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r>
              <a:rPr lang="en-US" dirty="0"/>
              <a:t>After 2500 lines of code, I'm back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60D51-04E9-45E2-AE76-641DFF1D82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3" t="15207" b="23349"/>
          <a:stretch/>
        </p:blipFill>
        <p:spPr>
          <a:xfrm>
            <a:off x="150811" y="2215835"/>
            <a:ext cx="7185703" cy="32705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19F974-E3EB-41F7-ADA1-B2DE2776F9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22" t="15697" r="1616" b="23048"/>
          <a:stretch/>
        </p:blipFill>
        <p:spPr>
          <a:xfrm>
            <a:off x="5676901" y="3427242"/>
            <a:ext cx="6359525" cy="289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0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Exploratory Analysis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pPr lvl="2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0012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r>
              <a:rPr lang="en-US" dirty="0"/>
              <a:t>Looped through indicators and years to find correlations with absolute value &gt; 0.75 (still somewhat arbitrary)</a:t>
            </a:r>
          </a:p>
          <a:p>
            <a:pPr lvl="1"/>
            <a:r>
              <a:rPr lang="en-US" dirty="0"/>
              <a:t>Saved to master set to de-dupe</a:t>
            </a:r>
          </a:p>
          <a:p>
            <a:pPr lvl="1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C24AB7-0C5F-4F8E-9DD2-987C850A6C24}"/>
              </a:ext>
            </a:extLst>
          </p:cNvPr>
          <p:cNvGrpSpPr/>
          <p:nvPr/>
        </p:nvGrpSpPr>
        <p:grpSpPr>
          <a:xfrm>
            <a:off x="1370012" y="3429000"/>
            <a:ext cx="9448798" cy="2209800"/>
            <a:chOff x="531812" y="3733800"/>
            <a:chExt cx="9448798" cy="22098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A28B97A-3CC4-40EF-BDF5-E345A1A272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893" t="14471" r="34906" b="50000"/>
            <a:stretch/>
          </p:blipFill>
          <p:spPr>
            <a:xfrm>
              <a:off x="531812" y="3733800"/>
              <a:ext cx="5486398" cy="2209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E03051-E700-49A4-BA85-285734D879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30" t="13656" r="50000" b="50816"/>
            <a:stretch/>
          </p:blipFill>
          <p:spPr>
            <a:xfrm>
              <a:off x="6018210" y="3733800"/>
              <a:ext cx="3962400" cy="2209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78977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INTERNATIONAL CIVIL UNREST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r>
              <a:rPr lang="en-US" dirty="0"/>
              <a:t>Question to Answer</a:t>
            </a:r>
          </a:p>
          <a:p>
            <a:r>
              <a:rPr lang="en-US" dirty="0"/>
              <a:t>Data Acquisition</a:t>
            </a:r>
          </a:p>
          <a:p>
            <a:r>
              <a:rPr lang="en-US" dirty="0"/>
              <a:t>Data Carpentry</a:t>
            </a:r>
          </a:p>
          <a:p>
            <a:r>
              <a:rPr lang="en-US" dirty="0"/>
              <a:t>Exploratory Analysis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Way Forward</a:t>
            </a:r>
          </a:p>
          <a:p>
            <a:r>
              <a:rPr lang="en-US" dirty="0"/>
              <a:t>Lessons Learned</a:t>
            </a:r>
          </a:p>
        </p:txBody>
      </p:sp>
      <p:pic>
        <p:nvPicPr>
          <p:cNvPr id="1026" name="Picture 2" descr="Eat Mor Chikin, Just Not On Sunday – Made For Mavens">
            <a:extLst>
              <a:ext uri="{FF2B5EF4-FFF2-40B4-BE49-F238E27FC236}">
                <a16:creationId xmlns:a16="http://schemas.microsoft.com/office/drawing/2014/main" id="{E1FEA720-F179-46A5-BAAA-823A4CD49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1" y="2390843"/>
            <a:ext cx="4419600" cy="370515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267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Exploratory Analysis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pPr lvl="2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0012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r>
              <a:rPr lang="en-US" dirty="0"/>
              <a:t>Looped through indicators and years to find correlations with absolute value &gt; 0.75 (still somewhat arbitrary)</a:t>
            </a:r>
          </a:p>
          <a:p>
            <a:pPr lvl="1"/>
            <a:r>
              <a:rPr lang="en-US" dirty="0"/>
              <a:t>Saved to master set to de-dupe</a:t>
            </a:r>
          </a:p>
          <a:p>
            <a:pPr lvl="1"/>
            <a:endParaRPr lang="en-US" dirty="0"/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1394BAEB-DCCB-4FF5-9671-E63CD4EE5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3238091"/>
            <a:ext cx="4124901" cy="293410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27908ADE-74B0-407D-99ED-477FA4CF0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3238091"/>
            <a:ext cx="4191585" cy="293410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6AB75FA-E1C9-4405-B73B-B8AF082B3802}"/>
              </a:ext>
            </a:extLst>
          </p:cNvPr>
          <p:cNvSpPr/>
          <p:nvPr/>
        </p:nvSpPr>
        <p:spPr>
          <a:xfrm>
            <a:off x="5116512" y="3505200"/>
            <a:ext cx="152400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5901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Exploratory Analysis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pPr lvl="2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0012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r>
              <a:rPr lang="en-US" dirty="0"/>
              <a:t>Looped through indicators and years to find correlations with absolute value &gt; 0.75 (still somewhat arbitrary)</a:t>
            </a:r>
          </a:p>
          <a:p>
            <a:pPr lvl="1"/>
            <a:r>
              <a:rPr lang="en-US" dirty="0"/>
              <a:t>Saved to master set to de-dupe</a:t>
            </a:r>
          </a:p>
          <a:p>
            <a:pPr lvl="1"/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17B3141-421B-4B80-8699-DAFFF554C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3257143"/>
            <a:ext cx="3943900" cy="291505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A0C0D16-8B97-467A-9C60-D65AB6BF2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671" y="3257143"/>
            <a:ext cx="4267784" cy="291505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0C31AA6-8F69-4BD8-9412-1C1F896A578C}"/>
              </a:ext>
            </a:extLst>
          </p:cNvPr>
          <p:cNvSpPr/>
          <p:nvPr/>
        </p:nvSpPr>
        <p:spPr>
          <a:xfrm>
            <a:off x="4976812" y="3505200"/>
            <a:ext cx="152400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3774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Statistical modeling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pPr lvl="2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0014" y="19812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r>
              <a:rPr lang="en-US" dirty="0"/>
              <a:t>Regression – Ordinary Least Squares (OLS)</a:t>
            </a:r>
          </a:p>
          <a:p>
            <a:pPr lvl="1"/>
            <a:r>
              <a:rPr lang="en-US" dirty="0"/>
              <a:t>Dep. Variable: </a:t>
            </a:r>
            <a:r>
              <a:rPr lang="en-US" dirty="0" err="1"/>
              <a:t>Protest_Count</a:t>
            </a:r>
            <a:endParaRPr lang="en-US" dirty="0"/>
          </a:p>
          <a:p>
            <a:pPr lvl="1"/>
            <a:r>
              <a:rPr lang="en-US" dirty="0"/>
              <a:t>Ind. Variables: 10 Indicators with correlation Value &gt; 0.85</a:t>
            </a:r>
          </a:p>
          <a:p>
            <a:pPr lvl="1"/>
            <a:r>
              <a:rPr lang="en-US" dirty="0"/>
              <a:t>statsmodel.api package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799C6-60AA-4728-9152-E746DDB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8" y="4330700"/>
            <a:ext cx="2495550" cy="1981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ED9AEE-CDE6-40C2-B3B9-6C8D84542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778" y="3314700"/>
            <a:ext cx="4848225" cy="30099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392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Way forward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pPr lvl="2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0014" y="19812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pPr lvl="1"/>
            <a:r>
              <a:rPr lang="en-US" dirty="0"/>
              <a:t>Incorporate More Statistical Modeling</a:t>
            </a:r>
          </a:p>
          <a:p>
            <a:pPr lvl="2"/>
            <a:r>
              <a:rPr lang="en-US" dirty="0"/>
              <a:t>Additional Regression, ANOVA, MANOVA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/>
              <a:t>Find </a:t>
            </a:r>
            <a:r>
              <a:rPr lang="en-US" dirty="0"/>
              <a:t>way to more reliably interpolate</a:t>
            </a:r>
          </a:p>
          <a:p>
            <a:pPr lvl="1"/>
            <a:r>
              <a:rPr lang="en-US" dirty="0"/>
              <a:t>Find better way to compare countries</a:t>
            </a:r>
          </a:p>
          <a:p>
            <a:pPr lvl="2"/>
            <a:r>
              <a:rPr lang="en-US" dirty="0"/>
              <a:t>Region, Quality Index, Population,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Build Dashboard</a:t>
            </a:r>
          </a:p>
          <a:p>
            <a:pPr lvl="1"/>
            <a:r>
              <a:rPr lang="en-US" dirty="0"/>
              <a:t>Sentiment Analysis – Triggers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8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Lessons learned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pPr lvl="2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0014" y="19812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r>
              <a:rPr lang="en-US" dirty="0"/>
              <a:t>Start with a smaller data set</a:t>
            </a:r>
          </a:p>
          <a:p>
            <a:r>
              <a:rPr lang="en-US" dirty="0"/>
              <a:t>Be flexible</a:t>
            </a:r>
          </a:p>
          <a:p>
            <a:r>
              <a:rPr lang="en-US" dirty="0"/>
              <a:t>Put everything in a database</a:t>
            </a:r>
          </a:p>
          <a:p>
            <a:r>
              <a:rPr lang="en-US" dirty="0"/>
              <a:t>API vs. CSV?</a:t>
            </a:r>
          </a:p>
          <a:p>
            <a:r>
              <a:rPr lang="en-US" dirty="0"/>
              <a:t>Play to your Strengths</a:t>
            </a:r>
          </a:p>
        </p:txBody>
      </p:sp>
    </p:spTree>
    <p:extLst>
      <p:ext uri="{BB962C8B-B14F-4D97-AF65-F5344CB8AC3E}">
        <p14:creationId xmlns:p14="http://schemas.microsoft.com/office/powerpoint/2010/main" val="83990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12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to answer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r>
              <a:rPr lang="en-US" dirty="0"/>
              <a:t>What Factors Contribute to Civil Unrest (Protests and Riots)?</a:t>
            </a:r>
          </a:p>
          <a:p>
            <a:pPr lvl="2"/>
            <a:r>
              <a:rPr lang="en-US" sz="2000" dirty="0"/>
              <a:t>Economic</a:t>
            </a:r>
          </a:p>
          <a:p>
            <a:pPr lvl="2"/>
            <a:r>
              <a:rPr lang="en-US" sz="2000" dirty="0"/>
              <a:t>Educational</a:t>
            </a:r>
          </a:p>
          <a:p>
            <a:pPr lvl="2"/>
            <a:r>
              <a:rPr lang="en-US" sz="2000" dirty="0"/>
              <a:t>Health</a:t>
            </a:r>
          </a:p>
          <a:p>
            <a:pPr lvl="2"/>
            <a:r>
              <a:rPr lang="en-US" sz="2000" dirty="0"/>
              <a:t>Infrastructure</a:t>
            </a:r>
          </a:p>
          <a:p>
            <a:pPr lvl="2"/>
            <a:r>
              <a:rPr lang="en-US" sz="2000" dirty="0"/>
              <a:t>Social</a:t>
            </a:r>
          </a:p>
          <a:p>
            <a:pPr lvl="2"/>
            <a:r>
              <a:rPr lang="en-US" sz="2000" dirty="0"/>
              <a:t>Other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A949B02B-5157-4A60-8B45-39109EBAF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841" y="2561732"/>
            <a:ext cx="4324954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Acquisition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r>
              <a:rPr lang="en-US" dirty="0"/>
              <a:t>Data Locations</a:t>
            </a:r>
          </a:p>
          <a:p>
            <a:pPr lvl="1"/>
            <a:r>
              <a:rPr lang="en-US" dirty="0"/>
              <a:t>World Bank Open Data (</a:t>
            </a:r>
            <a:r>
              <a:rPr lang="en-US" dirty="0" err="1"/>
              <a:t>data.worldbank.org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Indicators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Armed Conflict Location &amp; Event Data (ACLED) Project (</a:t>
            </a:r>
            <a:r>
              <a:rPr lang="en-US" dirty="0" err="1"/>
              <a:t>acleddata.com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Protest and Riot Event Data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Both Tools Aggregate Data from Various Sources</a:t>
            </a:r>
          </a:p>
        </p:txBody>
      </p:sp>
      <p:pic>
        <p:nvPicPr>
          <p:cNvPr id="2050" name="Picture 2" descr="Enable big data analytics and enhance compliance with the cloud | Druva">
            <a:extLst>
              <a:ext uri="{FF2B5EF4-FFF2-40B4-BE49-F238E27FC236}">
                <a16:creationId xmlns:a16="http://schemas.microsoft.com/office/drawing/2014/main" id="{FCFDB9DB-8F1F-489F-8315-8A9BD1213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5" t="20653" r="54988" b="22667"/>
          <a:stretch/>
        </p:blipFill>
        <p:spPr bwMode="auto">
          <a:xfrm>
            <a:off x="8538476" y="3703638"/>
            <a:ext cx="2432735" cy="26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12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Acquisition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r>
              <a:rPr lang="en-US" dirty="0"/>
              <a:t>World Bank Data</a:t>
            </a:r>
          </a:p>
          <a:p>
            <a:pPr lvl="1"/>
            <a:r>
              <a:rPr lang="en-US" dirty="0"/>
              <a:t>Thousands of Indicators to Choose From</a:t>
            </a:r>
          </a:p>
          <a:p>
            <a:pPr lvl="1"/>
            <a:r>
              <a:rPr lang="en-US" dirty="0"/>
              <a:t>Initially Picked 394 Factors</a:t>
            </a:r>
          </a:p>
          <a:p>
            <a:pPr lvl="2"/>
            <a:r>
              <a:rPr lang="en-US" dirty="0"/>
              <a:t>Economic (108), Education (61), Health (67), 		              Infrastructure (46), Social Issues (34), Other (78)</a:t>
            </a:r>
          </a:p>
          <a:p>
            <a:pPr lvl="1"/>
            <a:r>
              <a:rPr lang="en-US" dirty="0"/>
              <a:t>Analyzed 92 Factors, Years 2010-2019, Worldwide</a:t>
            </a:r>
          </a:p>
          <a:p>
            <a:pPr lvl="2"/>
            <a:r>
              <a:rPr lang="en-US" dirty="0"/>
              <a:t>Economic (17), Education (15), Health (10), 		              Infrastructure (19), Social Issues (11), Other (20)</a:t>
            </a:r>
          </a:p>
          <a:p>
            <a:pPr lvl="1"/>
            <a:r>
              <a:rPr lang="en-US" dirty="0"/>
              <a:t>Data is Pulled via API Call </a:t>
            </a:r>
          </a:p>
          <a:p>
            <a:pPr lvl="2"/>
            <a:r>
              <a:rPr lang="en-US" dirty="0"/>
              <a:t>http://api.worldbank.org/v2/country/USA/indicator/</a:t>
            </a:r>
            <a:r>
              <a:rPr lang="de-DE" dirty="0"/>
              <a:t>SI.DST.10TH.10</a:t>
            </a:r>
            <a:r>
              <a:rPr lang="en-US" dirty="0"/>
              <a:t>?format=json</a:t>
            </a:r>
          </a:p>
          <a:p>
            <a:pPr lvl="2"/>
            <a:r>
              <a:rPr lang="en-US" dirty="0"/>
              <a:t>Single call per factor, per country, returns JSON string</a:t>
            </a:r>
          </a:p>
          <a:p>
            <a:pPr lvl="3"/>
            <a:r>
              <a:rPr lang="en-US" dirty="0"/>
              <a:t>92 Factors x 216 Countries and Territories = 19,872 API Calls</a:t>
            </a:r>
          </a:p>
        </p:txBody>
      </p:sp>
      <p:pic>
        <p:nvPicPr>
          <p:cNvPr id="4100" name="Picture 4" descr="The World Bank Group">
            <a:extLst>
              <a:ext uri="{FF2B5EF4-FFF2-40B4-BE49-F238E27FC236}">
                <a16:creationId xmlns:a16="http://schemas.microsoft.com/office/drawing/2014/main" id="{135E4E5D-C129-4185-8FDE-2CC6FC04D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1066800"/>
            <a:ext cx="3482227" cy="197326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4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Acquisition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r>
              <a:rPr lang="en-US" dirty="0"/>
              <a:t>World Bank Data</a:t>
            </a:r>
          </a:p>
        </p:txBody>
      </p:sp>
      <p:pic>
        <p:nvPicPr>
          <p:cNvPr id="4100" name="Picture 4" descr="The World Bank Group">
            <a:extLst>
              <a:ext uri="{FF2B5EF4-FFF2-40B4-BE49-F238E27FC236}">
                <a16:creationId xmlns:a16="http://schemas.microsoft.com/office/drawing/2014/main" id="{135E4E5D-C129-4185-8FDE-2CC6FC04D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1066800"/>
            <a:ext cx="3482227" cy="197326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83B864-251E-449F-BC37-F33DBA68D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86" y="2470991"/>
            <a:ext cx="7323516" cy="368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0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Acquisition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r>
              <a:rPr lang="en-US" dirty="0"/>
              <a:t>ACLED Data</a:t>
            </a:r>
          </a:p>
          <a:p>
            <a:pPr lvl="1"/>
            <a:r>
              <a:rPr lang="en-US" dirty="0"/>
              <a:t>Conflict data primarily in Africa, Asia, and Latin America</a:t>
            </a:r>
          </a:p>
          <a:p>
            <a:pPr lvl="1"/>
            <a:r>
              <a:rPr lang="en-US" dirty="0"/>
              <a:t>Individual events are documented, primarily from news sources</a:t>
            </a:r>
          </a:p>
          <a:p>
            <a:pPr lvl="2"/>
            <a:r>
              <a:rPr lang="en-US" dirty="0"/>
              <a:t>Can be called via API; I exported to 10 CSV files</a:t>
            </a:r>
          </a:p>
          <a:p>
            <a:pPr lvl="1"/>
            <a:r>
              <a:rPr lang="en-US" dirty="0"/>
              <a:t>Used data for Protests and Riots from 2010 - 2019</a:t>
            </a:r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FD1866-CCAE-46C2-9097-57979B761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718" y="3429000"/>
            <a:ext cx="2972493" cy="297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2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Acquisition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r>
              <a:rPr lang="en-US" dirty="0"/>
              <a:t>ACLED Data</a:t>
            </a:r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FD1866-CCAE-46C2-9097-57979B761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718" y="3429000"/>
            <a:ext cx="2972493" cy="29724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77BF7C-2E51-4C2E-BA76-3C8AC0F2D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55" y="2327543"/>
            <a:ext cx="7238303" cy="384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3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Acquisition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/>
            </a:lvl1pPr>
            <a:lvl2pPr marL="5029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/>
            </a:lvl2pPr>
            <a:lvl3pPr marL="7315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lvl3pPr>
            <a:lvl4pPr marL="9601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4pPr>
            <a:lvl5pPr marL="1188720" indent="-2286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/>
            </a:lvl5pPr>
            <a:lvl6pPr marL="14173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/>
            </a:lvl6pPr>
            <a:lvl7pPr marL="16459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7pPr>
            <a:lvl8pPr marL="18745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8pPr>
            <a:lvl9pPr marL="2103120" indent="-228600">
              <a:spcBef>
                <a:spcPts val="600"/>
              </a:spcBef>
              <a:buSzPct val="80000"/>
              <a:buFont typeface="Arial" pitchFamily="34" charset="0"/>
              <a:buChar char="•"/>
              <a:defRPr sz="1600" baseline="0"/>
            </a:lvl9pPr>
          </a:lstStyle>
          <a:p>
            <a:r>
              <a:rPr lang="en-US" dirty="0"/>
              <a:t>Data Pull and Storage</a:t>
            </a:r>
          </a:p>
          <a:p>
            <a:pPr lvl="1"/>
            <a:r>
              <a:rPr lang="en-US" dirty="0"/>
              <a:t>Used nested loop to iterate through the indicators and countries and make API calls to World Bank dataset</a:t>
            </a:r>
          </a:p>
          <a:p>
            <a:pPr lvl="1"/>
            <a:r>
              <a:rPr lang="en-US" dirty="0"/>
              <a:t>Pulled ACLED data in from CSV files</a:t>
            </a:r>
          </a:p>
          <a:p>
            <a:pPr lvl="1"/>
            <a:r>
              <a:rPr lang="en-US" dirty="0"/>
              <a:t>Saved everything to PostgreSQL Database in 93 tables</a:t>
            </a:r>
          </a:p>
          <a:p>
            <a:pPr lvl="1"/>
            <a:r>
              <a:rPr lang="en-US" dirty="0"/>
              <a:t>~30 seconds per country per category (Econ, Health, Social, </a:t>
            </a:r>
            <a:r>
              <a:rPr lang="en-US" dirty="0" err="1"/>
              <a:t>etc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~10 hours to populate database</a:t>
            </a:r>
          </a:p>
          <a:p>
            <a:pPr lvl="2"/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4114800"/>
            <a:ext cx="3378202" cy="17526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015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lass:Classification xmlns:class="urn:us:gov:cia:enterprise:schema:Classification:2.3" dateClassified="2021-01-14" portionMarking="false" caveat="false" tool="AACG" toolVersion="201920">
  <class:ClassificationMarking type="USClassificationMarking" value="UNCLASSIFIED"/>
  <class:ClassifiedBy>1078511-0</class:ClassifiedBy>
  <class:ClassificationHeader>
    <class:ClassificationBanner>UNCLASSIFIED</class:ClassificationBanner>
    <class:SCICaveat/>
    <class:DescriptiveMarkings/>
  </class:ClassificationHeader>
  <class:ClassificationFooter>
    <class:DescriptiveMarkings/>
    <class:ClassificationBanner>UNCLASSIFIED</class:ClassificationBanner>
  </class:ClassificationFooter>
</class:Classification>
</file>

<file path=customXml/itemProps1.xml><?xml version="1.0" encoding="utf-8"?>
<ds:datastoreItem xmlns:ds="http://schemas.openxmlformats.org/officeDocument/2006/customXml" ds:itemID="{949EED26-C79B-4A00-AEFF-F373EC1F2F4E}">
  <ds:schemaRefs>
    <ds:schemaRef ds:uri="urn:us:gov:cia:enterprise:schema:Classification:2.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2278</TotalTime>
  <Words>720</Words>
  <Application>Microsoft Office PowerPoint</Application>
  <PresentationFormat>Custom</PresentationFormat>
  <Paragraphs>124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Century Gothic</vt:lpstr>
      <vt:lpstr>World Presentation 16x9</vt:lpstr>
      <vt:lpstr>INTERNATIONAL CIVIL UNREST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CIVIL UNREST</dc:title>
  <dc:creator>Kaleb Kolb</dc:creator>
  <cp:lastModifiedBy>Kaleb</cp:lastModifiedBy>
  <cp:revision>49</cp:revision>
  <dcterms:created xsi:type="dcterms:W3CDTF">2021-01-14T00:28:34Z</dcterms:created>
  <dcterms:modified xsi:type="dcterms:W3CDTF">2021-01-22T06:19:08Z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AACG_OFFICE_DLL">
    <vt:bool>true</vt:bool>
  </property>
  <property fmtid="{D5CDD505-2E9C-101B-9397-08002B2CF9AE}" pid="9" name="AACG_Created">
    <vt:bool>true</vt:bool>
  </property>
  <property fmtid="{D5CDD505-2E9C-101B-9397-08002B2CF9AE}" pid="10" name="AACG_DescMarkings">
    <vt:lpwstr/>
  </property>
  <property fmtid="{D5CDD505-2E9C-101B-9397-08002B2CF9AE}" pid="11" name="AACG_AddMark">
    <vt:lpwstr/>
  </property>
  <property fmtid="{D5CDD505-2E9C-101B-9397-08002B2CF9AE}" pid="12" name="AACG_Header">
    <vt:lpwstr>UNCLASSIFIED</vt:lpwstr>
  </property>
  <property fmtid="{D5CDD505-2E9C-101B-9397-08002B2CF9AE}" pid="13" name="AACG_Footer">
    <vt:lpwstr>_x000d_UNCLASSIFIED</vt:lpwstr>
  </property>
  <property fmtid="{D5CDD505-2E9C-101B-9397-08002B2CF9AE}" pid="14" name="AACG_ClassBlock">
    <vt:lpwstr/>
  </property>
  <property fmtid="{D5CDD505-2E9C-101B-9397-08002B2CF9AE}" pid="15" name="AACG_ClassType">
    <vt:lpwstr>USClassificationMarking</vt:lpwstr>
  </property>
  <property fmtid="{D5CDD505-2E9C-101B-9397-08002B2CF9AE}" pid="16" name="AACG_DeclOnList">
    <vt:lpwstr/>
  </property>
  <property fmtid="{D5CDD505-2E9C-101B-9397-08002B2CF9AE}" pid="17" name="AACG_USAF_Derivatives">
    <vt:lpwstr/>
  </property>
  <property fmtid="{D5CDD505-2E9C-101B-9397-08002B2CF9AE}" pid="18" name="AACG_SCI_Other">
    <vt:lpwstr/>
  </property>
  <property fmtid="{D5CDD505-2E9C-101B-9397-08002B2CF9AE}" pid="19" name="AACG_Dissem_Other">
    <vt:lpwstr/>
  </property>
  <property fmtid="{D5CDD505-2E9C-101B-9397-08002B2CF9AE}" pid="20" name="PortionWaiver">
    <vt:lpwstr/>
  </property>
  <property fmtid="{D5CDD505-2E9C-101B-9397-08002B2CF9AE}" pid="21" name="AACG_OrconOriginator">
    <vt:lpwstr/>
  </property>
  <property fmtid="{D5CDD505-2E9C-101B-9397-08002B2CF9AE}" pid="22" name="AACG_OrconRecipients">
    <vt:lpwstr/>
  </property>
  <property fmtid="{D5CDD505-2E9C-101B-9397-08002B2CF9AE}" pid="23" name="AACG_SatWarningType">
    <vt:lpwstr/>
  </property>
  <property fmtid="{D5CDD505-2E9C-101B-9397-08002B2CF9AE}" pid="24" name="AACG_NatoWarningClassLevel">
    <vt:lpwstr/>
  </property>
  <property fmtid="{D5CDD505-2E9C-101B-9397-08002B2CF9AE}" pid="25" name="AACG_Version">
    <vt:lpwstr>201920</vt:lpwstr>
  </property>
  <property fmtid="{D5CDD505-2E9C-101B-9397-08002B2CF9AE}" pid="26" name="AACG_CustomClassXMLPart">
    <vt:lpwstr>{949EED26-C79B-4A00-AEFF-F373EC1F2F4E}</vt:lpwstr>
  </property>
</Properties>
</file>