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5" r:id="rId5"/>
    <p:sldId id="266" r:id="rId6"/>
    <p:sldId id="267" r:id="rId7"/>
    <p:sldId id="274" r:id="rId8"/>
    <p:sldId id="279" r:id="rId9"/>
    <p:sldId id="269" r:id="rId10"/>
    <p:sldId id="270" r:id="rId11"/>
    <p:sldId id="271" r:id="rId12"/>
    <p:sldId id="272" r:id="rId13"/>
    <p:sldId id="268" r:id="rId14"/>
    <p:sldId id="28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A5F"/>
    <a:srgbClr val="B89BD3"/>
    <a:srgbClr val="A47971"/>
    <a:srgbClr val="ACCC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264"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8D92-F433-481C-94C2-A50892B156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HK"/>
          </a:p>
        </p:txBody>
      </p:sp>
      <p:sp>
        <p:nvSpPr>
          <p:cNvPr id="3" name="Subtitle 2">
            <a:extLst>
              <a:ext uri="{FF2B5EF4-FFF2-40B4-BE49-F238E27FC236}">
                <a16:creationId xmlns:a16="http://schemas.microsoft.com/office/drawing/2014/main" id="{D01DD3C4-AB63-4315-947B-33A419DE19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HK"/>
          </a:p>
        </p:txBody>
      </p:sp>
      <p:sp>
        <p:nvSpPr>
          <p:cNvPr id="4" name="Date Placeholder 3">
            <a:extLst>
              <a:ext uri="{FF2B5EF4-FFF2-40B4-BE49-F238E27FC236}">
                <a16:creationId xmlns:a16="http://schemas.microsoft.com/office/drawing/2014/main" id="{FE259A0E-9A39-4D53-BA53-86FDEAC4A86F}"/>
              </a:ext>
            </a:extLst>
          </p:cNvPr>
          <p:cNvSpPr>
            <a:spLocks noGrp="1"/>
          </p:cNvSpPr>
          <p:nvPr>
            <p:ph type="dt" sz="half" idx="10"/>
          </p:nvPr>
        </p:nvSpPr>
        <p:spPr/>
        <p:txBody>
          <a:bodyPr/>
          <a:lstStyle/>
          <a:p>
            <a:fld id="{BBE39489-7C11-4382-B9CD-3D0677FF3918}" type="datetimeFigureOut">
              <a:rPr lang="en-HK" smtClean="0"/>
              <a:t>11/9/2020</a:t>
            </a:fld>
            <a:endParaRPr lang="en-HK"/>
          </a:p>
        </p:txBody>
      </p:sp>
      <p:sp>
        <p:nvSpPr>
          <p:cNvPr id="5" name="Footer Placeholder 4">
            <a:extLst>
              <a:ext uri="{FF2B5EF4-FFF2-40B4-BE49-F238E27FC236}">
                <a16:creationId xmlns:a16="http://schemas.microsoft.com/office/drawing/2014/main" id="{B24BC5A0-C46F-48CE-9163-2EBDFD1BD902}"/>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EDEF88BE-D77E-4174-B9CE-1683719EFAF7}"/>
              </a:ext>
            </a:extLst>
          </p:cNvPr>
          <p:cNvSpPr>
            <a:spLocks noGrp="1"/>
          </p:cNvSpPr>
          <p:nvPr>
            <p:ph type="sldNum" sz="quarter" idx="12"/>
          </p:nvPr>
        </p:nvSpPr>
        <p:spPr/>
        <p:txBody>
          <a:bodyPr/>
          <a:lstStyle/>
          <a:p>
            <a:fld id="{8242E1B8-26D1-4C97-9B91-93CC647827BD}" type="slidenum">
              <a:rPr lang="en-HK" smtClean="0"/>
              <a:t>‹#›</a:t>
            </a:fld>
            <a:endParaRPr lang="en-HK"/>
          </a:p>
        </p:txBody>
      </p:sp>
    </p:spTree>
    <p:extLst>
      <p:ext uri="{BB962C8B-B14F-4D97-AF65-F5344CB8AC3E}">
        <p14:creationId xmlns:p14="http://schemas.microsoft.com/office/powerpoint/2010/main" val="292800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1B30-C5A2-4313-8132-5D03D1E53F87}"/>
              </a:ext>
            </a:extLst>
          </p:cNvPr>
          <p:cNvSpPr>
            <a:spLocks noGrp="1"/>
          </p:cNvSpPr>
          <p:nvPr>
            <p:ph type="title"/>
          </p:nvPr>
        </p:nvSpPr>
        <p:spPr/>
        <p:txBody>
          <a:bodyPr/>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90155720-4C40-4AE6-9B65-03D5A9F714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799AC520-46E0-4F04-ADCC-0CB87788EA93}"/>
              </a:ext>
            </a:extLst>
          </p:cNvPr>
          <p:cNvSpPr>
            <a:spLocks noGrp="1"/>
          </p:cNvSpPr>
          <p:nvPr>
            <p:ph type="dt" sz="half" idx="10"/>
          </p:nvPr>
        </p:nvSpPr>
        <p:spPr/>
        <p:txBody>
          <a:bodyPr/>
          <a:lstStyle/>
          <a:p>
            <a:fld id="{BBE39489-7C11-4382-B9CD-3D0677FF3918}" type="datetimeFigureOut">
              <a:rPr lang="en-HK" smtClean="0"/>
              <a:t>11/9/2020</a:t>
            </a:fld>
            <a:endParaRPr lang="en-HK"/>
          </a:p>
        </p:txBody>
      </p:sp>
      <p:sp>
        <p:nvSpPr>
          <p:cNvPr id="5" name="Footer Placeholder 4">
            <a:extLst>
              <a:ext uri="{FF2B5EF4-FFF2-40B4-BE49-F238E27FC236}">
                <a16:creationId xmlns:a16="http://schemas.microsoft.com/office/drawing/2014/main" id="{4373AFE0-FAE2-44F5-B344-2C6CB1202266}"/>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429CC8C4-16E3-4805-BD7E-000463000163}"/>
              </a:ext>
            </a:extLst>
          </p:cNvPr>
          <p:cNvSpPr>
            <a:spLocks noGrp="1"/>
          </p:cNvSpPr>
          <p:nvPr>
            <p:ph type="sldNum" sz="quarter" idx="12"/>
          </p:nvPr>
        </p:nvSpPr>
        <p:spPr/>
        <p:txBody>
          <a:bodyPr/>
          <a:lstStyle/>
          <a:p>
            <a:fld id="{8242E1B8-26D1-4C97-9B91-93CC647827BD}" type="slidenum">
              <a:rPr lang="en-HK" smtClean="0"/>
              <a:t>‹#›</a:t>
            </a:fld>
            <a:endParaRPr lang="en-HK"/>
          </a:p>
        </p:txBody>
      </p:sp>
    </p:spTree>
    <p:extLst>
      <p:ext uri="{BB962C8B-B14F-4D97-AF65-F5344CB8AC3E}">
        <p14:creationId xmlns:p14="http://schemas.microsoft.com/office/powerpoint/2010/main" val="893772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EE1C3D-0FFB-454A-97BB-657054EB26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58D64F4A-D515-4AE4-9D4F-C4E3E08D2B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3F967FD1-1ADA-4CA7-80FF-DF34D31BBF1A}"/>
              </a:ext>
            </a:extLst>
          </p:cNvPr>
          <p:cNvSpPr>
            <a:spLocks noGrp="1"/>
          </p:cNvSpPr>
          <p:nvPr>
            <p:ph type="dt" sz="half" idx="10"/>
          </p:nvPr>
        </p:nvSpPr>
        <p:spPr/>
        <p:txBody>
          <a:bodyPr/>
          <a:lstStyle/>
          <a:p>
            <a:fld id="{BBE39489-7C11-4382-B9CD-3D0677FF3918}" type="datetimeFigureOut">
              <a:rPr lang="en-HK" smtClean="0"/>
              <a:t>11/9/2020</a:t>
            </a:fld>
            <a:endParaRPr lang="en-HK"/>
          </a:p>
        </p:txBody>
      </p:sp>
      <p:sp>
        <p:nvSpPr>
          <p:cNvPr id="5" name="Footer Placeholder 4">
            <a:extLst>
              <a:ext uri="{FF2B5EF4-FFF2-40B4-BE49-F238E27FC236}">
                <a16:creationId xmlns:a16="http://schemas.microsoft.com/office/drawing/2014/main" id="{A9600A65-FB20-4156-9A2A-646D6539BD30}"/>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9917DA00-0E4A-4D51-A5E9-0240E261C43A}"/>
              </a:ext>
            </a:extLst>
          </p:cNvPr>
          <p:cNvSpPr>
            <a:spLocks noGrp="1"/>
          </p:cNvSpPr>
          <p:nvPr>
            <p:ph type="sldNum" sz="quarter" idx="12"/>
          </p:nvPr>
        </p:nvSpPr>
        <p:spPr/>
        <p:txBody>
          <a:bodyPr/>
          <a:lstStyle/>
          <a:p>
            <a:fld id="{8242E1B8-26D1-4C97-9B91-93CC647827BD}" type="slidenum">
              <a:rPr lang="en-HK" smtClean="0"/>
              <a:t>‹#›</a:t>
            </a:fld>
            <a:endParaRPr lang="en-HK"/>
          </a:p>
        </p:txBody>
      </p:sp>
    </p:spTree>
    <p:extLst>
      <p:ext uri="{BB962C8B-B14F-4D97-AF65-F5344CB8AC3E}">
        <p14:creationId xmlns:p14="http://schemas.microsoft.com/office/powerpoint/2010/main" val="3207429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AA36-13BC-4FFF-AD71-431E51C2B26B}"/>
              </a:ext>
            </a:extLst>
          </p:cNvPr>
          <p:cNvSpPr>
            <a:spLocks noGrp="1"/>
          </p:cNvSpPr>
          <p:nvPr>
            <p:ph type="title"/>
          </p:nvPr>
        </p:nvSpPr>
        <p:spPr/>
        <p:txBody>
          <a:bodyPr/>
          <a:lstStyle/>
          <a:p>
            <a:r>
              <a:rPr lang="en-US"/>
              <a:t>Click to edit Master title style</a:t>
            </a:r>
            <a:endParaRPr lang="en-HK"/>
          </a:p>
        </p:txBody>
      </p:sp>
      <p:sp>
        <p:nvSpPr>
          <p:cNvPr id="3" name="Content Placeholder 2">
            <a:extLst>
              <a:ext uri="{FF2B5EF4-FFF2-40B4-BE49-F238E27FC236}">
                <a16:creationId xmlns:a16="http://schemas.microsoft.com/office/drawing/2014/main" id="{7CD1D5D1-AB8D-485F-A63A-F8FC34FF77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E8657092-F568-4060-8E60-DFA3DE361F10}"/>
              </a:ext>
            </a:extLst>
          </p:cNvPr>
          <p:cNvSpPr>
            <a:spLocks noGrp="1"/>
          </p:cNvSpPr>
          <p:nvPr>
            <p:ph type="dt" sz="half" idx="10"/>
          </p:nvPr>
        </p:nvSpPr>
        <p:spPr/>
        <p:txBody>
          <a:bodyPr/>
          <a:lstStyle/>
          <a:p>
            <a:fld id="{BBE39489-7C11-4382-B9CD-3D0677FF3918}" type="datetimeFigureOut">
              <a:rPr lang="en-HK" smtClean="0"/>
              <a:t>11/9/2020</a:t>
            </a:fld>
            <a:endParaRPr lang="en-HK"/>
          </a:p>
        </p:txBody>
      </p:sp>
      <p:sp>
        <p:nvSpPr>
          <p:cNvPr id="5" name="Footer Placeholder 4">
            <a:extLst>
              <a:ext uri="{FF2B5EF4-FFF2-40B4-BE49-F238E27FC236}">
                <a16:creationId xmlns:a16="http://schemas.microsoft.com/office/drawing/2014/main" id="{1A75E3F7-0553-4209-ABF3-15F4AE9005CA}"/>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7288B5A5-4555-4458-8E92-2388FABDE424}"/>
              </a:ext>
            </a:extLst>
          </p:cNvPr>
          <p:cNvSpPr>
            <a:spLocks noGrp="1"/>
          </p:cNvSpPr>
          <p:nvPr>
            <p:ph type="sldNum" sz="quarter" idx="12"/>
          </p:nvPr>
        </p:nvSpPr>
        <p:spPr/>
        <p:txBody>
          <a:bodyPr/>
          <a:lstStyle/>
          <a:p>
            <a:fld id="{8242E1B8-26D1-4C97-9B91-93CC647827BD}" type="slidenum">
              <a:rPr lang="en-HK" smtClean="0"/>
              <a:t>‹#›</a:t>
            </a:fld>
            <a:endParaRPr lang="en-HK"/>
          </a:p>
        </p:txBody>
      </p:sp>
    </p:spTree>
    <p:extLst>
      <p:ext uri="{BB962C8B-B14F-4D97-AF65-F5344CB8AC3E}">
        <p14:creationId xmlns:p14="http://schemas.microsoft.com/office/powerpoint/2010/main" val="156671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A724-C3E2-42B0-BC74-1004A3ED8D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HK"/>
          </a:p>
        </p:txBody>
      </p:sp>
      <p:sp>
        <p:nvSpPr>
          <p:cNvPr id="3" name="Text Placeholder 2">
            <a:extLst>
              <a:ext uri="{FF2B5EF4-FFF2-40B4-BE49-F238E27FC236}">
                <a16:creationId xmlns:a16="http://schemas.microsoft.com/office/drawing/2014/main" id="{D1CB79E4-BD9D-4815-AF8C-C97463EA88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16FFEA-CA9E-42C7-8CC4-5A0ADCD81336}"/>
              </a:ext>
            </a:extLst>
          </p:cNvPr>
          <p:cNvSpPr>
            <a:spLocks noGrp="1"/>
          </p:cNvSpPr>
          <p:nvPr>
            <p:ph type="dt" sz="half" idx="10"/>
          </p:nvPr>
        </p:nvSpPr>
        <p:spPr/>
        <p:txBody>
          <a:bodyPr/>
          <a:lstStyle/>
          <a:p>
            <a:fld id="{BBE39489-7C11-4382-B9CD-3D0677FF3918}" type="datetimeFigureOut">
              <a:rPr lang="en-HK" smtClean="0"/>
              <a:t>11/9/2020</a:t>
            </a:fld>
            <a:endParaRPr lang="en-HK"/>
          </a:p>
        </p:txBody>
      </p:sp>
      <p:sp>
        <p:nvSpPr>
          <p:cNvPr id="5" name="Footer Placeholder 4">
            <a:extLst>
              <a:ext uri="{FF2B5EF4-FFF2-40B4-BE49-F238E27FC236}">
                <a16:creationId xmlns:a16="http://schemas.microsoft.com/office/drawing/2014/main" id="{1F9573C3-9FBF-4338-80F0-00521B50C48B}"/>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AD63B7E5-625A-405D-9012-7D9467A93008}"/>
              </a:ext>
            </a:extLst>
          </p:cNvPr>
          <p:cNvSpPr>
            <a:spLocks noGrp="1"/>
          </p:cNvSpPr>
          <p:nvPr>
            <p:ph type="sldNum" sz="quarter" idx="12"/>
          </p:nvPr>
        </p:nvSpPr>
        <p:spPr/>
        <p:txBody>
          <a:bodyPr/>
          <a:lstStyle/>
          <a:p>
            <a:fld id="{8242E1B8-26D1-4C97-9B91-93CC647827BD}" type="slidenum">
              <a:rPr lang="en-HK" smtClean="0"/>
              <a:t>‹#›</a:t>
            </a:fld>
            <a:endParaRPr lang="en-HK"/>
          </a:p>
        </p:txBody>
      </p:sp>
    </p:spTree>
    <p:extLst>
      <p:ext uri="{BB962C8B-B14F-4D97-AF65-F5344CB8AC3E}">
        <p14:creationId xmlns:p14="http://schemas.microsoft.com/office/powerpoint/2010/main" val="3914919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37F7-79E0-4507-BC3A-B1AC87B61EB9}"/>
              </a:ext>
            </a:extLst>
          </p:cNvPr>
          <p:cNvSpPr>
            <a:spLocks noGrp="1"/>
          </p:cNvSpPr>
          <p:nvPr>
            <p:ph type="title"/>
          </p:nvPr>
        </p:nvSpPr>
        <p:spPr/>
        <p:txBody>
          <a:bodyPr/>
          <a:lstStyle/>
          <a:p>
            <a:r>
              <a:rPr lang="en-US"/>
              <a:t>Click to edit Master title style</a:t>
            </a:r>
            <a:endParaRPr lang="en-HK"/>
          </a:p>
        </p:txBody>
      </p:sp>
      <p:sp>
        <p:nvSpPr>
          <p:cNvPr id="3" name="Content Placeholder 2">
            <a:extLst>
              <a:ext uri="{FF2B5EF4-FFF2-40B4-BE49-F238E27FC236}">
                <a16:creationId xmlns:a16="http://schemas.microsoft.com/office/drawing/2014/main" id="{EE3091E8-DE42-419C-A167-8519EFBBE2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Content Placeholder 3">
            <a:extLst>
              <a:ext uri="{FF2B5EF4-FFF2-40B4-BE49-F238E27FC236}">
                <a16:creationId xmlns:a16="http://schemas.microsoft.com/office/drawing/2014/main" id="{2BF1B608-7A0D-486D-B06F-86636721B1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Date Placeholder 4">
            <a:extLst>
              <a:ext uri="{FF2B5EF4-FFF2-40B4-BE49-F238E27FC236}">
                <a16:creationId xmlns:a16="http://schemas.microsoft.com/office/drawing/2014/main" id="{25E2B2A9-27B6-4E4E-AFEC-583DD52F542B}"/>
              </a:ext>
            </a:extLst>
          </p:cNvPr>
          <p:cNvSpPr>
            <a:spLocks noGrp="1"/>
          </p:cNvSpPr>
          <p:nvPr>
            <p:ph type="dt" sz="half" idx="10"/>
          </p:nvPr>
        </p:nvSpPr>
        <p:spPr/>
        <p:txBody>
          <a:bodyPr/>
          <a:lstStyle/>
          <a:p>
            <a:fld id="{BBE39489-7C11-4382-B9CD-3D0677FF3918}" type="datetimeFigureOut">
              <a:rPr lang="en-HK" smtClean="0"/>
              <a:t>11/9/2020</a:t>
            </a:fld>
            <a:endParaRPr lang="en-HK"/>
          </a:p>
        </p:txBody>
      </p:sp>
      <p:sp>
        <p:nvSpPr>
          <p:cNvPr id="6" name="Footer Placeholder 5">
            <a:extLst>
              <a:ext uri="{FF2B5EF4-FFF2-40B4-BE49-F238E27FC236}">
                <a16:creationId xmlns:a16="http://schemas.microsoft.com/office/drawing/2014/main" id="{2EC40839-BDF0-4A3B-95AC-FEC3D231F21F}"/>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81416E6A-5D01-4810-938E-BA591464D9D8}"/>
              </a:ext>
            </a:extLst>
          </p:cNvPr>
          <p:cNvSpPr>
            <a:spLocks noGrp="1"/>
          </p:cNvSpPr>
          <p:nvPr>
            <p:ph type="sldNum" sz="quarter" idx="12"/>
          </p:nvPr>
        </p:nvSpPr>
        <p:spPr/>
        <p:txBody>
          <a:bodyPr/>
          <a:lstStyle/>
          <a:p>
            <a:fld id="{8242E1B8-26D1-4C97-9B91-93CC647827BD}" type="slidenum">
              <a:rPr lang="en-HK" smtClean="0"/>
              <a:t>‹#›</a:t>
            </a:fld>
            <a:endParaRPr lang="en-HK"/>
          </a:p>
        </p:txBody>
      </p:sp>
    </p:spTree>
    <p:extLst>
      <p:ext uri="{BB962C8B-B14F-4D97-AF65-F5344CB8AC3E}">
        <p14:creationId xmlns:p14="http://schemas.microsoft.com/office/powerpoint/2010/main" val="762009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371ED-A824-4A7B-BFFA-E0697C0D4799}"/>
              </a:ext>
            </a:extLst>
          </p:cNvPr>
          <p:cNvSpPr>
            <a:spLocks noGrp="1"/>
          </p:cNvSpPr>
          <p:nvPr>
            <p:ph type="title"/>
          </p:nvPr>
        </p:nvSpPr>
        <p:spPr>
          <a:xfrm>
            <a:off x="839788" y="365125"/>
            <a:ext cx="10515600" cy="1325563"/>
          </a:xfrm>
        </p:spPr>
        <p:txBody>
          <a:bodyPr/>
          <a:lstStyle/>
          <a:p>
            <a:r>
              <a:rPr lang="en-US"/>
              <a:t>Click to edit Master title style</a:t>
            </a:r>
            <a:endParaRPr lang="en-HK"/>
          </a:p>
        </p:txBody>
      </p:sp>
      <p:sp>
        <p:nvSpPr>
          <p:cNvPr id="3" name="Text Placeholder 2">
            <a:extLst>
              <a:ext uri="{FF2B5EF4-FFF2-40B4-BE49-F238E27FC236}">
                <a16:creationId xmlns:a16="http://schemas.microsoft.com/office/drawing/2014/main" id="{B04A96CA-583A-4589-809C-F255FF4A6C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A90C8E-9736-4FAD-9CD4-3F199723D2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Text Placeholder 4">
            <a:extLst>
              <a:ext uri="{FF2B5EF4-FFF2-40B4-BE49-F238E27FC236}">
                <a16:creationId xmlns:a16="http://schemas.microsoft.com/office/drawing/2014/main" id="{E0515366-05D3-4E4C-8466-920A7388B2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57AE91-8E7A-45F0-B195-42FB8FA4EC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7" name="Date Placeholder 6">
            <a:extLst>
              <a:ext uri="{FF2B5EF4-FFF2-40B4-BE49-F238E27FC236}">
                <a16:creationId xmlns:a16="http://schemas.microsoft.com/office/drawing/2014/main" id="{654B4EDC-3CA7-4048-984B-C56ABEC0BDE4}"/>
              </a:ext>
            </a:extLst>
          </p:cNvPr>
          <p:cNvSpPr>
            <a:spLocks noGrp="1"/>
          </p:cNvSpPr>
          <p:nvPr>
            <p:ph type="dt" sz="half" idx="10"/>
          </p:nvPr>
        </p:nvSpPr>
        <p:spPr/>
        <p:txBody>
          <a:bodyPr/>
          <a:lstStyle/>
          <a:p>
            <a:fld id="{BBE39489-7C11-4382-B9CD-3D0677FF3918}" type="datetimeFigureOut">
              <a:rPr lang="en-HK" smtClean="0"/>
              <a:t>11/9/2020</a:t>
            </a:fld>
            <a:endParaRPr lang="en-HK"/>
          </a:p>
        </p:txBody>
      </p:sp>
      <p:sp>
        <p:nvSpPr>
          <p:cNvPr id="8" name="Footer Placeholder 7">
            <a:extLst>
              <a:ext uri="{FF2B5EF4-FFF2-40B4-BE49-F238E27FC236}">
                <a16:creationId xmlns:a16="http://schemas.microsoft.com/office/drawing/2014/main" id="{3DA0733A-E65F-45D0-BC4A-73DD06AE8EC0}"/>
              </a:ext>
            </a:extLst>
          </p:cNvPr>
          <p:cNvSpPr>
            <a:spLocks noGrp="1"/>
          </p:cNvSpPr>
          <p:nvPr>
            <p:ph type="ftr" sz="quarter" idx="11"/>
          </p:nvPr>
        </p:nvSpPr>
        <p:spPr/>
        <p:txBody>
          <a:bodyPr/>
          <a:lstStyle/>
          <a:p>
            <a:endParaRPr lang="en-HK"/>
          </a:p>
        </p:txBody>
      </p:sp>
      <p:sp>
        <p:nvSpPr>
          <p:cNvPr id="9" name="Slide Number Placeholder 8">
            <a:extLst>
              <a:ext uri="{FF2B5EF4-FFF2-40B4-BE49-F238E27FC236}">
                <a16:creationId xmlns:a16="http://schemas.microsoft.com/office/drawing/2014/main" id="{2D31EC50-790C-42E5-B655-6F6A46C2DAB5}"/>
              </a:ext>
            </a:extLst>
          </p:cNvPr>
          <p:cNvSpPr>
            <a:spLocks noGrp="1"/>
          </p:cNvSpPr>
          <p:nvPr>
            <p:ph type="sldNum" sz="quarter" idx="12"/>
          </p:nvPr>
        </p:nvSpPr>
        <p:spPr/>
        <p:txBody>
          <a:bodyPr/>
          <a:lstStyle/>
          <a:p>
            <a:fld id="{8242E1B8-26D1-4C97-9B91-93CC647827BD}" type="slidenum">
              <a:rPr lang="en-HK" smtClean="0"/>
              <a:t>‹#›</a:t>
            </a:fld>
            <a:endParaRPr lang="en-HK"/>
          </a:p>
        </p:txBody>
      </p:sp>
    </p:spTree>
    <p:extLst>
      <p:ext uri="{BB962C8B-B14F-4D97-AF65-F5344CB8AC3E}">
        <p14:creationId xmlns:p14="http://schemas.microsoft.com/office/powerpoint/2010/main" val="339847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C835C-4B90-4C67-9AFB-75453723A22E}"/>
              </a:ext>
            </a:extLst>
          </p:cNvPr>
          <p:cNvSpPr>
            <a:spLocks noGrp="1"/>
          </p:cNvSpPr>
          <p:nvPr>
            <p:ph type="title"/>
          </p:nvPr>
        </p:nvSpPr>
        <p:spPr/>
        <p:txBody>
          <a:bodyPr/>
          <a:lstStyle/>
          <a:p>
            <a:r>
              <a:rPr lang="en-US"/>
              <a:t>Click to edit Master title style</a:t>
            </a:r>
            <a:endParaRPr lang="en-HK"/>
          </a:p>
        </p:txBody>
      </p:sp>
      <p:sp>
        <p:nvSpPr>
          <p:cNvPr id="3" name="Date Placeholder 2">
            <a:extLst>
              <a:ext uri="{FF2B5EF4-FFF2-40B4-BE49-F238E27FC236}">
                <a16:creationId xmlns:a16="http://schemas.microsoft.com/office/drawing/2014/main" id="{A6D5C250-C726-4402-95A3-B8D8969ED1B0}"/>
              </a:ext>
            </a:extLst>
          </p:cNvPr>
          <p:cNvSpPr>
            <a:spLocks noGrp="1"/>
          </p:cNvSpPr>
          <p:nvPr>
            <p:ph type="dt" sz="half" idx="10"/>
          </p:nvPr>
        </p:nvSpPr>
        <p:spPr/>
        <p:txBody>
          <a:bodyPr/>
          <a:lstStyle/>
          <a:p>
            <a:fld id="{BBE39489-7C11-4382-B9CD-3D0677FF3918}" type="datetimeFigureOut">
              <a:rPr lang="en-HK" smtClean="0"/>
              <a:t>11/9/2020</a:t>
            </a:fld>
            <a:endParaRPr lang="en-HK"/>
          </a:p>
        </p:txBody>
      </p:sp>
      <p:sp>
        <p:nvSpPr>
          <p:cNvPr id="4" name="Footer Placeholder 3">
            <a:extLst>
              <a:ext uri="{FF2B5EF4-FFF2-40B4-BE49-F238E27FC236}">
                <a16:creationId xmlns:a16="http://schemas.microsoft.com/office/drawing/2014/main" id="{82DB15A8-44CC-4F0E-8B50-24DFC5FD1BA1}"/>
              </a:ext>
            </a:extLst>
          </p:cNvPr>
          <p:cNvSpPr>
            <a:spLocks noGrp="1"/>
          </p:cNvSpPr>
          <p:nvPr>
            <p:ph type="ftr" sz="quarter" idx="11"/>
          </p:nvPr>
        </p:nvSpPr>
        <p:spPr/>
        <p:txBody>
          <a:bodyPr/>
          <a:lstStyle/>
          <a:p>
            <a:endParaRPr lang="en-HK"/>
          </a:p>
        </p:txBody>
      </p:sp>
      <p:sp>
        <p:nvSpPr>
          <p:cNvPr id="5" name="Slide Number Placeholder 4">
            <a:extLst>
              <a:ext uri="{FF2B5EF4-FFF2-40B4-BE49-F238E27FC236}">
                <a16:creationId xmlns:a16="http://schemas.microsoft.com/office/drawing/2014/main" id="{CFD2895B-A8A7-416C-82CA-D57B86B2C0F5}"/>
              </a:ext>
            </a:extLst>
          </p:cNvPr>
          <p:cNvSpPr>
            <a:spLocks noGrp="1"/>
          </p:cNvSpPr>
          <p:nvPr>
            <p:ph type="sldNum" sz="quarter" idx="12"/>
          </p:nvPr>
        </p:nvSpPr>
        <p:spPr/>
        <p:txBody>
          <a:bodyPr/>
          <a:lstStyle/>
          <a:p>
            <a:fld id="{8242E1B8-26D1-4C97-9B91-93CC647827BD}" type="slidenum">
              <a:rPr lang="en-HK" smtClean="0"/>
              <a:t>‹#›</a:t>
            </a:fld>
            <a:endParaRPr lang="en-HK"/>
          </a:p>
        </p:txBody>
      </p:sp>
    </p:spTree>
    <p:extLst>
      <p:ext uri="{BB962C8B-B14F-4D97-AF65-F5344CB8AC3E}">
        <p14:creationId xmlns:p14="http://schemas.microsoft.com/office/powerpoint/2010/main" val="232859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899A0E-D22B-4721-9285-9A1BC8430809}"/>
              </a:ext>
            </a:extLst>
          </p:cNvPr>
          <p:cNvSpPr>
            <a:spLocks noGrp="1"/>
          </p:cNvSpPr>
          <p:nvPr>
            <p:ph type="dt" sz="half" idx="10"/>
          </p:nvPr>
        </p:nvSpPr>
        <p:spPr/>
        <p:txBody>
          <a:bodyPr/>
          <a:lstStyle/>
          <a:p>
            <a:fld id="{BBE39489-7C11-4382-B9CD-3D0677FF3918}" type="datetimeFigureOut">
              <a:rPr lang="en-HK" smtClean="0"/>
              <a:t>11/9/2020</a:t>
            </a:fld>
            <a:endParaRPr lang="en-HK"/>
          </a:p>
        </p:txBody>
      </p:sp>
      <p:sp>
        <p:nvSpPr>
          <p:cNvPr id="3" name="Footer Placeholder 2">
            <a:extLst>
              <a:ext uri="{FF2B5EF4-FFF2-40B4-BE49-F238E27FC236}">
                <a16:creationId xmlns:a16="http://schemas.microsoft.com/office/drawing/2014/main" id="{14E7B6D0-3B37-498F-BF22-EA088D9F5178}"/>
              </a:ext>
            </a:extLst>
          </p:cNvPr>
          <p:cNvSpPr>
            <a:spLocks noGrp="1"/>
          </p:cNvSpPr>
          <p:nvPr>
            <p:ph type="ftr" sz="quarter" idx="11"/>
          </p:nvPr>
        </p:nvSpPr>
        <p:spPr/>
        <p:txBody>
          <a:bodyPr/>
          <a:lstStyle/>
          <a:p>
            <a:endParaRPr lang="en-HK"/>
          </a:p>
        </p:txBody>
      </p:sp>
      <p:sp>
        <p:nvSpPr>
          <p:cNvPr id="4" name="Slide Number Placeholder 3">
            <a:extLst>
              <a:ext uri="{FF2B5EF4-FFF2-40B4-BE49-F238E27FC236}">
                <a16:creationId xmlns:a16="http://schemas.microsoft.com/office/drawing/2014/main" id="{96A17E83-DFF6-4049-9D20-9704DE8F8090}"/>
              </a:ext>
            </a:extLst>
          </p:cNvPr>
          <p:cNvSpPr>
            <a:spLocks noGrp="1"/>
          </p:cNvSpPr>
          <p:nvPr>
            <p:ph type="sldNum" sz="quarter" idx="12"/>
          </p:nvPr>
        </p:nvSpPr>
        <p:spPr/>
        <p:txBody>
          <a:bodyPr/>
          <a:lstStyle/>
          <a:p>
            <a:fld id="{8242E1B8-26D1-4C97-9B91-93CC647827BD}" type="slidenum">
              <a:rPr lang="en-HK" smtClean="0"/>
              <a:t>‹#›</a:t>
            </a:fld>
            <a:endParaRPr lang="en-HK"/>
          </a:p>
        </p:txBody>
      </p:sp>
    </p:spTree>
    <p:extLst>
      <p:ext uri="{BB962C8B-B14F-4D97-AF65-F5344CB8AC3E}">
        <p14:creationId xmlns:p14="http://schemas.microsoft.com/office/powerpoint/2010/main" val="3606824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16809-2F01-4680-A247-E577C223A2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HK"/>
          </a:p>
        </p:txBody>
      </p:sp>
      <p:sp>
        <p:nvSpPr>
          <p:cNvPr id="3" name="Content Placeholder 2">
            <a:extLst>
              <a:ext uri="{FF2B5EF4-FFF2-40B4-BE49-F238E27FC236}">
                <a16:creationId xmlns:a16="http://schemas.microsoft.com/office/drawing/2014/main" id="{DD577B46-D37F-43BA-B056-273960D2CD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Text Placeholder 3">
            <a:extLst>
              <a:ext uri="{FF2B5EF4-FFF2-40B4-BE49-F238E27FC236}">
                <a16:creationId xmlns:a16="http://schemas.microsoft.com/office/drawing/2014/main" id="{2D2A3D67-2AE8-42E8-9DE9-B44F89BD7E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82FB18-E799-4006-AB77-9547A58F40C7}"/>
              </a:ext>
            </a:extLst>
          </p:cNvPr>
          <p:cNvSpPr>
            <a:spLocks noGrp="1"/>
          </p:cNvSpPr>
          <p:nvPr>
            <p:ph type="dt" sz="half" idx="10"/>
          </p:nvPr>
        </p:nvSpPr>
        <p:spPr/>
        <p:txBody>
          <a:bodyPr/>
          <a:lstStyle/>
          <a:p>
            <a:fld id="{BBE39489-7C11-4382-B9CD-3D0677FF3918}" type="datetimeFigureOut">
              <a:rPr lang="en-HK" smtClean="0"/>
              <a:t>11/9/2020</a:t>
            </a:fld>
            <a:endParaRPr lang="en-HK"/>
          </a:p>
        </p:txBody>
      </p:sp>
      <p:sp>
        <p:nvSpPr>
          <p:cNvPr id="6" name="Footer Placeholder 5">
            <a:extLst>
              <a:ext uri="{FF2B5EF4-FFF2-40B4-BE49-F238E27FC236}">
                <a16:creationId xmlns:a16="http://schemas.microsoft.com/office/drawing/2014/main" id="{CBA23EF8-90BA-4DE2-8893-75EA1BA254D2}"/>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CA9B4A31-67C3-448F-96DE-3A335678BBDA}"/>
              </a:ext>
            </a:extLst>
          </p:cNvPr>
          <p:cNvSpPr>
            <a:spLocks noGrp="1"/>
          </p:cNvSpPr>
          <p:nvPr>
            <p:ph type="sldNum" sz="quarter" idx="12"/>
          </p:nvPr>
        </p:nvSpPr>
        <p:spPr/>
        <p:txBody>
          <a:bodyPr/>
          <a:lstStyle/>
          <a:p>
            <a:fld id="{8242E1B8-26D1-4C97-9B91-93CC647827BD}" type="slidenum">
              <a:rPr lang="en-HK" smtClean="0"/>
              <a:t>‹#›</a:t>
            </a:fld>
            <a:endParaRPr lang="en-HK"/>
          </a:p>
        </p:txBody>
      </p:sp>
    </p:spTree>
    <p:extLst>
      <p:ext uri="{BB962C8B-B14F-4D97-AF65-F5344CB8AC3E}">
        <p14:creationId xmlns:p14="http://schemas.microsoft.com/office/powerpoint/2010/main" val="1766127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4BEDC-164C-4C06-A354-988336DA22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HK"/>
          </a:p>
        </p:txBody>
      </p:sp>
      <p:sp>
        <p:nvSpPr>
          <p:cNvPr id="3" name="Picture Placeholder 2">
            <a:extLst>
              <a:ext uri="{FF2B5EF4-FFF2-40B4-BE49-F238E27FC236}">
                <a16:creationId xmlns:a16="http://schemas.microsoft.com/office/drawing/2014/main" id="{C9401125-1FCE-47FA-8144-BC93CD993D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HK"/>
          </a:p>
        </p:txBody>
      </p:sp>
      <p:sp>
        <p:nvSpPr>
          <p:cNvPr id="4" name="Text Placeholder 3">
            <a:extLst>
              <a:ext uri="{FF2B5EF4-FFF2-40B4-BE49-F238E27FC236}">
                <a16:creationId xmlns:a16="http://schemas.microsoft.com/office/drawing/2014/main" id="{07013BD8-7A81-445A-BCB8-EF6E03B007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A52859-1B6D-410C-BE3C-5280CC55FF36}"/>
              </a:ext>
            </a:extLst>
          </p:cNvPr>
          <p:cNvSpPr>
            <a:spLocks noGrp="1"/>
          </p:cNvSpPr>
          <p:nvPr>
            <p:ph type="dt" sz="half" idx="10"/>
          </p:nvPr>
        </p:nvSpPr>
        <p:spPr/>
        <p:txBody>
          <a:bodyPr/>
          <a:lstStyle/>
          <a:p>
            <a:fld id="{BBE39489-7C11-4382-B9CD-3D0677FF3918}" type="datetimeFigureOut">
              <a:rPr lang="en-HK" smtClean="0"/>
              <a:t>11/9/2020</a:t>
            </a:fld>
            <a:endParaRPr lang="en-HK"/>
          </a:p>
        </p:txBody>
      </p:sp>
      <p:sp>
        <p:nvSpPr>
          <p:cNvPr id="6" name="Footer Placeholder 5">
            <a:extLst>
              <a:ext uri="{FF2B5EF4-FFF2-40B4-BE49-F238E27FC236}">
                <a16:creationId xmlns:a16="http://schemas.microsoft.com/office/drawing/2014/main" id="{4EA4BF59-92B5-4D88-9127-AB6A248A953E}"/>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7DFAB6E4-F464-4783-ACBC-85BFF3A0D4E4}"/>
              </a:ext>
            </a:extLst>
          </p:cNvPr>
          <p:cNvSpPr>
            <a:spLocks noGrp="1"/>
          </p:cNvSpPr>
          <p:nvPr>
            <p:ph type="sldNum" sz="quarter" idx="12"/>
          </p:nvPr>
        </p:nvSpPr>
        <p:spPr/>
        <p:txBody>
          <a:bodyPr/>
          <a:lstStyle/>
          <a:p>
            <a:fld id="{8242E1B8-26D1-4C97-9B91-93CC647827BD}" type="slidenum">
              <a:rPr lang="en-HK" smtClean="0"/>
              <a:t>‹#›</a:t>
            </a:fld>
            <a:endParaRPr lang="en-HK"/>
          </a:p>
        </p:txBody>
      </p:sp>
    </p:spTree>
    <p:extLst>
      <p:ext uri="{BB962C8B-B14F-4D97-AF65-F5344CB8AC3E}">
        <p14:creationId xmlns:p14="http://schemas.microsoft.com/office/powerpoint/2010/main" val="200246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77DD6E-668C-4399-ADA4-496959B994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HK"/>
          </a:p>
        </p:txBody>
      </p:sp>
      <p:sp>
        <p:nvSpPr>
          <p:cNvPr id="3" name="Text Placeholder 2">
            <a:extLst>
              <a:ext uri="{FF2B5EF4-FFF2-40B4-BE49-F238E27FC236}">
                <a16:creationId xmlns:a16="http://schemas.microsoft.com/office/drawing/2014/main" id="{2752805C-0210-4CF1-8DD3-90A615936F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1585454D-EBB8-41F3-B183-6E5FB36E5C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E39489-7C11-4382-B9CD-3D0677FF3918}" type="datetimeFigureOut">
              <a:rPr lang="en-HK" smtClean="0"/>
              <a:t>11/9/2020</a:t>
            </a:fld>
            <a:endParaRPr lang="en-HK"/>
          </a:p>
        </p:txBody>
      </p:sp>
      <p:sp>
        <p:nvSpPr>
          <p:cNvPr id="5" name="Footer Placeholder 4">
            <a:extLst>
              <a:ext uri="{FF2B5EF4-FFF2-40B4-BE49-F238E27FC236}">
                <a16:creationId xmlns:a16="http://schemas.microsoft.com/office/drawing/2014/main" id="{52E0B27C-9FEC-448C-96F2-B5F769EDAE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HK"/>
          </a:p>
        </p:txBody>
      </p:sp>
      <p:sp>
        <p:nvSpPr>
          <p:cNvPr id="6" name="Slide Number Placeholder 5">
            <a:extLst>
              <a:ext uri="{FF2B5EF4-FFF2-40B4-BE49-F238E27FC236}">
                <a16:creationId xmlns:a16="http://schemas.microsoft.com/office/drawing/2014/main" id="{F8785171-019F-4029-8450-DCA91FE165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42E1B8-26D1-4C97-9B91-93CC647827BD}" type="slidenum">
              <a:rPr lang="en-HK" smtClean="0"/>
              <a:t>‹#›</a:t>
            </a:fld>
            <a:endParaRPr lang="en-HK"/>
          </a:p>
        </p:txBody>
      </p:sp>
    </p:spTree>
    <p:extLst>
      <p:ext uri="{BB962C8B-B14F-4D97-AF65-F5344CB8AC3E}">
        <p14:creationId xmlns:p14="http://schemas.microsoft.com/office/powerpoint/2010/main" val="91270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2" name="Rectangle 76">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Should you move to Washington, D.C.? - Curbed DC">
            <a:extLst>
              <a:ext uri="{FF2B5EF4-FFF2-40B4-BE49-F238E27FC236}">
                <a16:creationId xmlns:a16="http://schemas.microsoft.com/office/drawing/2014/main" id="{87E59347-7A83-4A11-B636-1C44C0EF87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14" t="9091" r="34150"/>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78">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76E493-E8E9-4658-822E-C10901FA2583}"/>
              </a:ext>
            </a:extLst>
          </p:cNvPr>
          <p:cNvSpPr>
            <a:spLocks noGrp="1"/>
          </p:cNvSpPr>
          <p:nvPr>
            <p:ph type="ctrTitle"/>
          </p:nvPr>
        </p:nvSpPr>
        <p:spPr>
          <a:xfrm>
            <a:off x="477981" y="1122363"/>
            <a:ext cx="4023360" cy="3204134"/>
          </a:xfrm>
        </p:spPr>
        <p:txBody>
          <a:bodyPr anchor="b">
            <a:normAutofit/>
          </a:bodyPr>
          <a:lstStyle/>
          <a:p>
            <a:pPr algn="l"/>
            <a:r>
              <a:rPr lang="en-HK" sz="4800" dirty="0"/>
              <a:t>Washington DC Airbnb analysis</a:t>
            </a:r>
          </a:p>
        </p:txBody>
      </p:sp>
      <p:sp>
        <p:nvSpPr>
          <p:cNvPr id="1034" name="Rectangle 8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5" name="Rectangle 8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6">
            <a:extLst>
              <a:ext uri="{FF2B5EF4-FFF2-40B4-BE49-F238E27FC236}">
                <a16:creationId xmlns:a16="http://schemas.microsoft.com/office/drawing/2014/main" id="{CED9B246-0D43-47C7-B16B-8F7B8202AD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981" y="1155052"/>
            <a:ext cx="3019091" cy="943466"/>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5">
            <a:extLst>
              <a:ext uri="{FF2B5EF4-FFF2-40B4-BE49-F238E27FC236}">
                <a16:creationId xmlns:a16="http://schemas.microsoft.com/office/drawing/2014/main" id="{B9091744-0553-4625-9979-0C2C93F691D6}"/>
              </a:ext>
            </a:extLst>
          </p:cNvPr>
          <p:cNvSpPr>
            <a:spLocks noGrp="1"/>
          </p:cNvSpPr>
          <p:nvPr>
            <p:ph type="subTitle" idx="1"/>
          </p:nvPr>
        </p:nvSpPr>
        <p:spPr>
          <a:xfrm>
            <a:off x="295609" y="4709561"/>
            <a:ext cx="4415952" cy="1655762"/>
          </a:xfrm>
        </p:spPr>
        <p:txBody>
          <a:bodyPr/>
          <a:lstStyle/>
          <a:p>
            <a:r>
              <a:rPr lang="en-HK" dirty="0"/>
              <a:t>Lok Tin Kevin Chan</a:t>
            </a:r>
          </a:p>
        </p:txBody>
      </p:sp>
    </p:spTree>
    <p:extLst>
      <p:ext uri="{BB962C8B-B14F-4D97-AF65-F5344CB8AC3E}">
        <p14:creationId xmlns:p14="http://schemas.microsoft.com/office/powerpoint/2010/main" val="3401153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5801D545-5DAC-4DE6-9862-F4525BDB7902}"/>
              </a:ext>
            </a:extLst>
          </p:cNvPr>
          <p:cNvSpPr/>
          <p:nvPr/>
        </p:nvSpPr>
        <p:spPr>
          <a:xfrm rot="16200000">
            <a:off x="10655243" y="5280871"/>
            <a:ext cx="1577129" cy="1577129"/>
          </a:xfrm>
          <a:prstGeom prst="rtTriangle">
            <a:avLst/>
          </a:pr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 name="Title 1">
            <a:extLst>
              <a:ext uri="{FF2B5EF4-FFF2-40B4-BE49-F238E27FC236}">
                <a16:creationId xmlns:a16="http://schemas.microsoft.com/office/drawing/2014/main" id="{0487DACA-18D5-45B9-A984-9EFE6B672034}"/>
              </a:ext>
            </a:extLst>
          </p:cNvPr>
          <p:cNvSpPr>
            <a:spLocks noGrp="1"/>
          </p:cNvSpPr>
          <p:nvPr>
            <p:ph type="title"/>
          </p:nvPr>
        </p:nvSpPr>
        <p:spPr>
          <a:xfrm>
            <a:off x="352337" y="322976"/>
            <a:ext cx="9925137" cy="765998"/>
          </a:xfrm>
        </p:spPr>
        <p:txBody>
          <a:bodyPr>
            <a:normAutofit/>
          </a:bodyPr>
          <a:lstStyle/>
          <a:p>
            <a:r>
              <a:rPr lang="en-HK" sz="3600" dirty="0"/>
              <a:t>Objective 2: Analysis - Location</a:t>
            </a:r>
          </a:p>
        </p:txBody>
      </p:sp>
      <p:sp>
        <p:nvSpPr>
          <p:cNvPr id="4" name="Rectangle 3">
            <a:extLst>
              <a:ext uri="{FF2B5EF4-FFF2-40B4-BE49-F238E27FC236}">
                <a16:creationId xmlns:a16="http://schemas.microsoft.com/office/drawing/2014/main" id="{5E1A24A7-CA49-4C15-AB4C-7010B9701195}"/>
              </a:ext>
            </a:extLst>
          </p:cNvPr>
          <p:cNvSpPr/>
          <p:nvPr/>
        </p:nvSpPr>
        <p:spPr>
          <a:xfrm>
            <a:off x="352338" y="310393"/>
            <a:ext cx="11409027" cy="622463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HK"/>
          </a:p>
        </p:txBody>
      </p:sp>
      <p:cxnSp>
        <p:nvCxnSpPr>
          <p:cNvPr id="6" name="Straight Connector 5">
            <a:extLst>
              <a:ext uri="{FF2B5EF4-FFF2-40B4-BE49-F238E27FC236}">
                <a16:creationId xmlns:a16="http://schemas.microsoft.com/office/drawing/2014/main" id="{80407FBA-82B6-4F87-AB9E-F2024E0ACFC8}"/>
              </a:ext>
            </a:extLst>
          </p:cNvPr>
          <p:cNvCxnSpPr>
            <a:cxnSpLocks/>
          </p:cNvCxnSpPr>
          <p:nvPr/>
        </p:nvCxnSpPr>
        <p:spPr>
          <a:xfrm>
            <a:off x="638175" y="2019300"/>
            <a:ext cx="0" cy="339492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 name="Picture 2">
            <a:extLst>
              <a:ext uri="{FF2B5EF4-FFF2-40B4-BE49-F238E27FC236}">
                <a16:creationId xmlns:a16="http://schemas.microsoft.com/office/drawing/2014/main" id="{03C5D89D-B03F-4EB4-91E3-EC55653758A0}"/>
              </a:ext>
            </a:extLst>
          </p:cNvPr>
          <p:cNvPicPr>
            <a:picLocks noChangeAspect="1"/>
          </p:cNvPicPr>
          <p:nvPr/>
        </p:nvPicPr>
        <p:blipFill>
          <a:blip r:embed="rId2"/>
          <a:stretch>
            <a:fillRect/>
          </a:stretch>
        </p:blipFill>
        <p:spPr>
          <a:xfrm>
            <a:off x="924013" y="1088974"/>
            <a:ext cx="5746884" cy="4092984"/>
          </a:xfrm>
          <a:prstGeom prst="rect">
            <a:avLst/>
          </a:prstGeom>
        </p:spPr>
      </p:pic>
      <p:pic>
        <p:nvPicPr>
          <p:cNvPr id="8" name="Picture 7">
            <a:extLst>
              <a:ext uri="{FF2B5EF4-FFF2-40B4-BE49-F238E27FC236}">
                <a16:creationId xmlns:a16="http://schemas.microsoft.com/office/drawing/2014/main" id="{C9C27F61-C185-43C1-B26A-4E1E23821CC2}"/>
              </a:ext>
            </a:extLst>
          </p:cNvPr>
          <p:cNvPicPr>
            <a:picLocks noChangeAspect="1"/>
          </p:cNvPicPr>
          <p:nvPr/>
        </p:nvPicPr>
        <p:blipFill>
          <a:blip r:embed="rId3"/>
          <a:stretch>
            <a:fillRect/>
          </a:stretch>
        </p:blipFill>
        <p:spPr>
          <a:xfrm>
            <a:off x="6956734" y="1397410"/>
            <a:ext cx="3610548" cy="3126335"/>
          </a:xfrm>
          <a:prstGeom prst="rect">
            <a:avLst/>
          </a:prstGeom>
        </p:spPr>
      </p:pic>
      <p:sp>
        <p:nvSpPr>
          <p:cNvPr id="9" name="Rectangle 8">
            <a:extLst>
              <a:ext uri="{FF2B5EF4-FFF2-40B4-BE49-F238E27FC236}">
                <a16:creationId xmlns:a16="http://schemas.microsoft.com/office/drawing/2014/main" id="{E6AD59D7-6FE1-4391-99CB-E902FD3F3772}"/>
              </a:ext>
            </a:extLst>
          </p:cNvPr>
          <p:cNvSpPr/>
          <p:nvPr/>
        </p:nvSpPr>
        <p:spPr>
          <a:xfrm>
            <a:off x="843970" y="5460590"/>
            <a:ext cx="10504060" cy="923330"/>
          </a:xfrm>
          <a:prstGeom prst="rect">
            <a:avLst/>
          </a:prstGeom>
        </p:spPr>
        <p:txBody>
          <a:bodyPr wrap="square">
            <a:spAutoFit/>
          </a:bodyPr>
          <a:lstStyle/>
          <a:p>
            <a:r>
              <a:rPr lang="en-US" b="0" i="0" dirty="0">
                <a:solidFill>
                  <a:srgbClr val="000000"/>
                </a:solidFill>
                <a:effectLst/>
                <a:latin typeface="Helvetica Neue"/>
              </a:rPr>
              <a:t>From the boxplot and the map, we can observe that most expensive neighborhood on average for </a:t>
            </a:r>
            <a:r>
              <a:rPr lang="en-US" b="0" i="0" dirty="0" err="1">
                <a:solidFill>
                  <a:srgbClr val="000000"/>
                </a:solidFill>
                <a:effectLst/>
                <a:latin typeface="Helvetica Neue"/>
              </a:rPr>
              <a:t>AirBnB</a:t>
            </a:r>
            <a:r>
              <a:rPr lang="en-US" b="0" i="0" dirty="0">
                <a:solidFill>
                  <a:srgbClr val="000000"/>
                </a:solidFill>
                <a:effectLst/>
                <a:latin typeface="Helvetica Neue"/>
              </a:rPr>
              <a:t> is Georgetown and Southwest neighborhood followed by capital hill area, while the least expensive neighborhood on average is Mayfair.</a:t>
            </a:r>
            <a:endParaRPr lang="en-HK" dirty="0"/>
          </a:p>
        </p:txBody>
      </p:sp>
    </p:spTree>
    <p:extLst>
      <p:ext uri="{BB962C8B-B14F-4D97-AF65-F5344CB8AC3E}">
        <p14:creationId xmlns:p14="http://schemas.microsoft.com/office/powerpoint/2010/main" val="2274699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5801D545-5DAC-4DE6-9862-F4525BDB7902}"/>
              </a:ext>
            </a:extLst>
          </p:cNvPr>
          <p:cNvSpPr/>
          <p:nvPr/>
        </p:nvSpPr>
        <p:spPr>
          <a:xfrm rot="16200000">
            <a:off x="10655243" y="5280871"/>
            <a:ext cx="1577129" cy="1577129"/>
          </a:xfrm>
          <a:prstGeom prst="rtTriangle">
            <a:avLst/>
          </a:pr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 name="Title 1">
            <a:extLst>
              <a:ext uri="{FF2B5EF4-FFF2-40B4-BE49-F238E27FC236}">
                <a16:creationId xmlns:a16="http://schemas.microsoft.com/office/drawing/2014/main" id="{0487DACA-18D5-45B9-A984-9EFE6B672034}"/>
              </a:ext>
            </a:extLst>
          </p:cNvPr>
          <p:cNvSpPr>
            <a:spLocks noGrp="1"/>
          </p:cNvSpPr>
          <p:nvPr>
            <p:ph type="title"/>
          </p:nvPr>
        </p:nvSpPr>
        <p:spPr>
          <a:xfrm>
            <a:off x="352337" y="322976"/>
            <a:ext cx="9925137" cy="765998"/>
          </a:xfrm>
        </p:spPr>
        <p:txBody>
          <a:bodyPr>
            <a:normAutofit/>
          </a:bodyPr>
          <a:lstStyle/>
          <a:p>
            <a:r>
              <a:rPr lang="en-HK" sz="3600" dirty="0"/>
              <a:t>Objective 2: Analysis – Heatmap</a:t>
            </a:r>
          </a:p>
        </p:txBody>
      </p:sp>
      <p:sp>
        <p:nvSpPr>
          <p:cNvPr id="4" name="Rectangle 3">
            <a:extLst>
              <a:ext uri="{FF2B5EF4-FFF2-40B4-BE49-F238E27FC236}">
                <a16:creationId xmlns:a16="http://schemas.microsoft.com/office/drawing/2014/main" id="{5E1A24A7-CA49-4C15-AB4C-7010B9701195}"/>
              </a:ext>
            </a:extLst>
          </p:cNvPr>
          <p:cNvSpPr/>
          <p:nvPr/>
        </p:nvSpPr>
        <p:spPr>
          <a:xfrm>
            <a:off x="352338" y="310393"/>
            <a:ext cx="11409027" cy="622463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HK"/>
          </a:p>
        </p:txBody>
      </p:sp>
      <p:cxnSp>
        <p:nvCxnSpPr>
          <p:cNvPr id="6" name="Straight Connector 5">
            <a:extLst>
              <a:ext uri="{FF2B5EF4-FFF2-40B4-BE49-F238E27FC236}">
                <a16:creationId xmlns:a16="http://schemas.microsoft.com/office/drawing/2014/main" id="{80407FBA-82B6-4F87-AB9E-F2024E0ACFC8}"/>
              </a:ext>
            </a:extLst>
          </p:cNvPr>
          <p:cNvCxnSpPr>
            <a:cxnSpLocks/>
          </p:cNvCxnSpPr>
          <p:nvPr/>
        </p:nvCxnSpPr>
        <p:spPr>
          <a:xfrm>
            <a:off x="638175" y="2019300"/>
            <a:ext cx="0" cy="339492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6A080FA0-A790-4712-B211-71A11B1014F4}"/>
              </a:ext>
            </a:extLst>
          </p:cNvPr>
          <p:cNvSpPr txBox="1"/>
          <p:nvPr/>
        </p:nvSpPr>
        <p:spPr>
          <a:xfrm>
            <a:off x="6824220" y="2337137"/>
            <a:ext cx="4858484" cy="2308324"/>
          </a:xfrm>
          <a:prstGeom prst="rect">
            <a:avLst/>
          </a:prstGeom>
          <a:noFill/>
        </p:spPr>
        <p:txBody>
          <a:bodyPr wrap="square" rtlCol="0">
            <a:spAutoFit/>
          </a:bodyPr>
          <a:lstStyle/>
          <a:p>
            <a:r>
              <a:rPr lang="en-US" dirty="0"/>
              <a:t>This chart gives us a much better understanding of the price breakdown in DC based on property type and room type. </a:t>
            </a:r>
          </a:p>
          <a:p>
            <a:endParaRPr lang="en-US" dirty="0"/>
          </a:p>
          <a:p>
            <a:r>
              <a:rPr lang="en-US" dirty="0"/>
              <a:t>It can be observed that private room in resort type is the most expensive. For property type that Entire home/</a:t>
            </a:r>
            <a:r>
              <a:rPr lang="en-US" dirty="0" err="1"/>
              <a:t>aprt</a:t>
            </a:r>
            <a:r>
              <a:rPr lang="en-US" dirty="0"/>
              <a:t> for those that have the option is the most expensive as expected.</a:t>
            </a:r>
            <a:endParaRPr lang="en-HK" dirty="0"/>
          </a:p>
        </p:txBody>
      </p:sp>
      <p:pic>
        <p:nvPicPr>
          <p:cNvPr id="5" name="Picture 4">
            <a:extLst>
              <a:ext uri="{FF2B5EF4-FFF2-40B4-BE49-F238E27FC236}">
                <a16:creationId xmlns:a16="http://schemas.microsoft.com/office/drawing/2014/main" id="{9E8E9B3B-6E24-4F03-94D7-24AF3667314C}"/>
              </a:ext>
            </a:extLst>
          </p:cNvPr>
          <p:cNvPicPr>
            <a:picLocks noChangeAspect="1"/>
          </p:cNvPicPr>
          <p:nvPr/>
        </p:nvPicPr>
        <p:blipFill>
          <a:blip r:embed="rId2"/>
          <a:stretch>
            <a:fillRect/>
          </a:stretch>
        </p:blipFill>
        <p:spPr>
          <a:xfrm>
            <a:off x="1017063" y="1228726"/>
            <a:ext cx="5428270" cy="4936360"/>
          </a:xfrm>
          <a:prstGeom prst="rect">
            <a:avLst/>
          </a:prstGeom>
        </p:spPr>
      </p:pic>
    </p:spTree>
    <p:extLst>
      <p:ext uri="{BB962C8B-B14F-4D97-AF65-F5344CB8AC3E}">
        <p14:creationId xmlns:p14="http://schemas.microsoft.com/office/powerpoint/2010/main" val="712406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5801D545-5DAC-4DE6-9862-F4525BDB7902}"/>
              </a:ext>
            </a:extLst>
          </p:cNvPr>
          <p:cNvSpPr/>
          <p:nvPr/>
        </p:nvSpPr>
        <p:spPr>
          <a:xfrm rot="16200000">
            <a:off x="10655243" y="5280871"/>
            <a:ext cx="1577129" cy="1577129"/>
          </a:xfrm>
          <a:prstGeom prst="rtTriangle">
            <a:avLst/>
          </a:pr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 name="Title 1">
            <a:extLst>
              <a:ext uri="{FF2B5EF4-FFF2-40B4-BE49-F238E27FC236}">
                <a16:creationId xmlns:a16="http://schemas.microsoft.com/office/drawing/2014/main" id="{0487DACA-18D5-45B9-A984-9EFE6B672034}"/>
              </a:ext>
            </a:extLst>
          </p:cNvPr>
          <p:cNvSpPr>
            <a:spLocks noGrp="1"/>
          </p:cNvSpPr>
          <p:nvPr>
            <p:ph type="title"/>
          </p:nvPr>
        </p:nvSpPr>
        <p:spPr>
          <a:xfrm>
            <a:off x="352337" y="322976"/>
            <a:ext cx="11953962" cy="765998"/>
          </a:xfrm>
        </p:spPr>
        <p:txBody>
          <a:bodyPr>
            <a:normAutofit/>
          </a:bodyPr>
          <a:lstStyle/>
          <a:p>
            <a:r>
              <a:rPr lang="en-HK" sz="3600" dirty="0"/>
              <a:t>Objective 2: Analysis – </a:t>
            </a:r>
            <a:r>
              <a:rPr lang="en-HK" sz="3600" dirty="0" err="1"/>
              <a:t>Wordcloud</a:t>
            </a:r>
            <a:r>
              <a:rPr lang="en-HK" sz="3600" dirty="0"/>
              <a:t> from listing description</a:t>
            </a:r>
          </a:p>
        </p:txBody>
      </p:sp>
      <p:sp>
        <p:nvSpPr>
          <p:cNvPr id="4" name="Rectangle 3">
            <a:extLst>
              <a:ext uri="{FF2B5EF4-FFF2-40B4-BE49-F238E27FC236}">
                <a16:creationId xmlns:a16="http://schemas.microsoft.com/office/drawing/2014/main" id="{5E1A24A7-CA49-4C15-AB4C-7010B9701195}"/>
              </a:ext>
            </a:extLst>
          </p:cNvPr>
          <p:cNvSpPr/>
          <p:nvPr/>
        </p:nvSpPr>
        <p:spPr>
          <a:xfrm>
            <a:off x="352338" y="310393"/>
            <a:ext cx="11409027" cy="622463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HK"/>
          </a:p>
        </p:txBody>
      </p:sp>
      <p:cxnSp>
        <p:nvCxnSpPr>
          <p:cNvPr id="6" name="Straight Connector 5">
            <a:extLst>
              <a:ext uri="{FF2B5EF4-FFF2-40B4-BE49-F238E27FC236}">
                <a16:creationId xmlns:a16="http://schemas.microsoft.com/office/drawing/2014/main" id="{80407FBA-82B6-4F87-AB9E-F2024E0ACFC8}"/>
              </a:ext>
            </a:extLst>
          </p:cNvPr>
          <p:cNvCxnSpPr>
            <a:cxnSpLocks/>
          </p:cNvCxnSpPr>
          <p:nvPr/>
        </p:nvCxnSpPr>
        <p:spPr>
          <a:xfrm>
            <a:off x="638175" y="2019300"/>
            <a:ext cx="0" cy="339492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6A080FA0-A790-4712-B211-71A11B1014F4}"/>
              </a:ext>
            </a:extLst>
          </p:cNvPr>
          <p:cNvSpPr txBox="1"/>
          <p:nvPr/>
        </p:nvSpPr>
        <p:spPr>
          <a:xfrm>
            <a:off x="794595" y="5199694"/>
            <a:ext cx="11045067" cy="1200329"/>
          </a:xfrm>
          <a:prstGeom prst="rect">
            <a:avLst/>
          </a:prstGeom>
          <a:noFill/>
        </p:spPr>
        <p:txBody>
          <a:bodyPr wrap="square" rtlCol="0">
            <a:spAutoFit/>
          </a:bodyPr>
          <a:lstStyle/>
          <a:p>
            <a:r>
              <a:rPr lang="en-US" dirty="0"/>
              <a:t>From the above word cloud, we can see that in summary section, most host owners that has a higher price list mentions most about it's location relative to sightseeing spots (e.g. National Mall, Capital Hill), transport (metro station) then followed by amenities it provides. This thus further emphasis that location, location and location matters strongly when determining the price per night for </a:t>
            </a:r>
            <a:r>
              <a:rPr lang="en-US" dirty="0" err="1"/>
              <a:t>AirBnB</a:t>
            </a:r>
            <a:r>
              <a:rPr lang="en-US" dirty="0"/>
              <a:t> listings in Washington DC.</a:t>
            </a:r>
            <a:endParaRPr lang="en-HK" dirty="0"/>
          </a:p>
        </p:txBody>
      </p:sp>
      <p:pic>
        <p:nvPicPr>
          <p:cNvPr id="10" name="Picture 9">
            <a:extLst>
              <a:ext uri="{FF2B5EF4-FFF2-40B4-BE49-F238E27FC236}">
                <a16:creationId xmlns:a16="http://schemas.microsoft.com/office/drawing/2014/main" id="{06E78194-A30D-4FB4-9BE1-BF54B7BF3CD2}"/>
              </a:ext>
            </a:extLst>
          </p:cNvPr>
          <p:cNvPicPr>
            <a:picLocks noChangeAspect="1"/>
          </p:cNvPicPr>
          <p:nvPr/>
        </p:nvPicPr>
        <p:blipFill>
          <a:blip r:embed="rId2"/>
          <a:stretch>
            <a:fillRect/>
          </a:stretch>
        </p:blipFill>
        <p:spPr>
          <a:xfrm>
            <a:off x="3372987" y="1156474"/>
            <a:ext cx="5773897" cy="3975719"/>
          </a:xfrm>
          <a:prstGeom prst="rect">
            <a:avLst/>
          </a:prstGeom>
        </p:spPr>
      </p:pic>
    </p:spTree>
    <p:extLst>
      <p:ext uri="{BB962C8B-B14F-4D97-AF65-F5344CB8AC3E}">
        <p14:creationId xmlns:p14="http://schemas.microsoft.com/office/powerpoint/2010/main" val="2373553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5801D545-5DAC-4DE6-9862-F4525BDB7902}"/>
              </a:ext>
            </a:extLst>
          </p:cNvPr>
          <p:cNvSpPr/>
          <p:nvPr/>
        </p:nvSpPr>
        <p:spPr>
          <a:xfrm rot="16200000">
            <a:off x="10655243" y="5280871"/>
            <a:ext cx="1577129" cy="1577129"/>
          </a:xfrm>
          <a:prstGeom prst="rtTriangle">
            <a:avLst/>
          </a:pr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 name="Title 1">
            <a:extLst>
              <a:ext uri="{FF2B5EF4-FFF2-40B4-BE49-F238E27FC236}">
                <a16:creationId xmlns:a16="http://schemas.microsoft.com/office/drawing/2014/main" id="{0487DACA-18D5-45B9-A984-9EFE6B672034}"/>
              </a:ext>
            </a:extLst>
          </p:cNvPr>
          <p:cNvSpPr>
            <a:spLocks noGrp="1"/>
          </p:cNvSpPr>
          <p:nvPr>
            <p:ph type="title"/>
          </p:nvPr>
        </p:nvSpPr>
        <p:spPr>
          <a:xfrm>
            <a:off x="352337" y="322976"/>
            <a:ext cx="9925137" cy="765998"/>
          </a:xfrm>
        </p:spPr>
        <p:txBody>
          <a:bodyPr>
            <a:normAutofit/>
          </a:bodyPr>
          <a:lstStyle/>
          <a:p>
            <a:r>
              <a:rPr lang="en-HK" sz="3600" dirty="0"/>
              <a:t>Objective 1: Simple </a:t>
            </a:r>
            <a:r>
              <a:rPr lang="en-HK" sz="3600" dirty="0" err="1"/>
              <a:t>Modeling</a:t>
            </a:r>
            <a:r>
              <a:rPr lang="en-HK" sz="3600" dirty="0"/>
              <a:t> - </a:t>
            </a:r>
            <a:r>
              <a:rPr lang="en-HK" sz="3600" dirty="0" err="1"/>
              <a:t>XGBoost</a:t>
            </a:r>
            <a:endParaRPr lang="en-HK" sz="3600" dirty="0"/>
          </a:p>
        </p:txBody>
      </p:sp>
      <p:sp>
        <p:nvSpPr>
          <p:cNvPr id="4" name="Rectangle 3">
            <a:extLst>
              <a:ext uri="{FF2B5EF4-FFF2-40B4-BE49-F238E27FC236}">
                <a16:creationId xmlns:a16="http://schemas.microsoft.com/office/drawing/2014/main" id="{5E1A24A7-CA49-4C15-AB4C-7010B9701195}"/>
              </a:ext>
            </a:extLst>
          </p:cNvPr>
          <p:cNvSpPr/>
          <p:nvPr/>
        </p:nvSpPr>
        <p:spPr>
          <a:xfrm>
            <a:off x="352338" y="310393"/>
            <a:ext cx="11409027" cy="622463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HK"/>
          </a:p>
        </p:txBody>
      </p:sp>
      <p:cxnSp>
        <p:nvCxnSpPr>
          <p:cNvPr id="6" name="Straight Connector 5">
            <a:extLst>
              <a:ext uri="{FF2B5EF4-FFF2-40B4-BE49-F238E27FC236}">
                <a16:creationId xmlns:a16="http://schemas.microsoft.com/office/drawing/2014/main" id="{80407FBA-82B6-4F87-AB9E-F2024E0ACFC8}"/>
              </a:ext>
            </a:extLst>
          </p:cNvPr>
          <p:cNvCxnSpPr>
            <a:cxnSpLocks/>
          </p:cNvCxnSpPr>
          <p:nvPr/>
        </p:nvCxnSpPr>
        <p:spPr>
          <a:xfrm>
            <a:off x="638175" y="2019300"/>
            <a:ext cx="0" cy="339492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8196" name="Picture 4" descr="Introduction to XGBoost in Python">
            <a:extLst>
              <a:ext uri="{FF2B5EF4-FFF2-40B4-BE49-F238E27FC236}">
                <a16:creationId xmlns:a16="http://schemas.microsoft.com/office/drawing/2014/main" id="{E8C93384-FE8B-401E-ADE2-CC944FFE6C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025" y="1680051"/>
            <a:ext cx="6220347" cy="300974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5">
            <a:extLst>
              <a:ext uri="{FF2B5EF4-FFF2-40B4-BE49-F238E27FC236}">
                <a16:creationId xmlns:a16="http://schemas.microsoft.com/office/drawing/2014/main" id="{4D17F0DE-393D-4C6E-AEE6-6D3B6E99DC67}"/>
              </a:ext>
            </a:extLst>
          </p:cNvPr>
          <p:cNvSpPr>
            <a:spLocks noChangeArrowheads="1"/>
          </p:cNvSpPr>
          <p:nvPr/>
        </p:nvSpPr>
        <p:spPr bwMode="auto">
          <a:xfrm>
            <a:off x="4120091" y="5414220"/>
            <a:ext cx="4238805"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000000"/>
                </a:solidFill>
                <a:latin typeface="Courier New" panose="02070309020205020404" pitchFamily="49" charset="0"/>
              </a:rPr>
              <a:t>Model a</a:t>
            </a:r>
            <a:r>
              <a:rPr kumimoji="0" lang="en-US" altLang="en-US" sz="2400" b="0" i="0" u="none" strike="noStrike" cap="none" normalizeH="0" baseline="0" dirty="0">
                <a:ln>
                  <a:noFill/>
                </a:ln>
                <a:solidFill>
                  <a:srgbClr val="000000"/>
                </a:solidFill>
                <a:effectLst/>
                <a:latin typeface="Courier New" panose="02070309020205020404" pitchFamily="49" charset="0"/>
              </a:rPr>
              <a:t>ccuracy: 48.17%</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50F614B3-FD88-4A89-A3C7-C6EFD7AE9591}"/>
              </a:ext>
            </a:extLst>
          </p:cNvPr>
          <p:cNvPicPr>
            <a:picLocks noChangeAspect="1"/>
          </p:cNvPicPr>
          <p:nvPr/>
        </p:nvPicPr>
        <p:blipFill>
          <a:blip r:embed="rId3"/>
          <a:stretch>
            <a:fillRect/>
          </a:stretch>
        </p:blipFill>
        <p:spPr>
          <a:xfrm>
            <a:off x="1460397" y="1401353"/>
            <a:ext cx="1762107" cy="3288439"/>
          </a:xfrm>
          <a:prstGeom prst="rect">
            <a:avLst/>
          </a:prstGeom>
        </p:spPr>
      </p:pic>
    </p:spTree>
    <p:extLst>
      <p:ext uri="{BB962C8B-B14F-4D97-AF65-F5344CB8AC3E}">
        <p14:creationId xmlns:p14="http://schemas.microsoft.com/office/powerpoint/2010/main" val="367203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5801D545-5DAC-4DE6-9862-F4525BDB7902}"/>
              </a:ext>
            </a:extLst>
          </p:cNvPr>
          <p:cNvSpPr/>
          <p:nvPr/>
        </p:nvSpPr>
        <p:spPr>
          <a:xfrm rot="16200000">
            <a:off x="10655243" y="5280871"/>
            <a:ext cx="1577129" cy="1577129"/>
          </a:xfrm>
          <a:prstGeom prst="rtTriangle">
            <a:avLst/>
          </a:pr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 name="Title 1">
            <a:extLst>
              <a:ext uri="{FF2B5EF4-FFF2-40B4-BE49-F238E27FC236}">
                <a16:creationId xmlns:a16="http://schemas.microsoft.com/office/drawing/2014/main" id="{0487DACA-18D5-45B9-A984-9EFE6B672034}"/>
              </a:ext>
            </a:extLst>
          </p:cNvPr>
          <p:cNvSpPr>
            <a:spLocks noGrp="1"/>
          </p:cNvSpPr>
          <p:nvPr>
            <p:ph type="title"/>
          </p:nvPr>
        </p:nvSpPr>
        <p:spPr>
          <a:xfrm>
            <a:off x="352338" y="322976"/>
            <a:ext cx="8372562" cy="765998"/>
          </a:xfrm>
        </p:spPr>
        <p:txBody>
          <a:bodyPr>
            <a:normAutofit/>
          </a:bodyPr>
          <a:lstStyle/>
          <a:p>
            <a:r>
              <a:rPr lang="en-HK" sz="3600" dirty="0"/>
              <a:t>Conclusion</a:t>
            </a:r>
          </a:p>
        </p:txBody>
      </p:sp>
      <p:sp>
        <p:nvSpPr>
          <p:cNvPr id="4" name="Rectangle 3">
            <a:extLst>
              <a:ext uri="{FF2B5EF4-FFF2-40B4-BE49-F238E27FC236}">
                <a16:creationId xmlns:a16="http://schemas.microsoft.com/office/drawing/2014/main" id="{5E1A24A7-CA49-4C15-AB4C-7010B9701195}"/>
              </a:ext>
            </a:extLst>
          </p:cNvPr>
          <p:cNvSpPr/>
          <p:nvPr/>
        </p:nvSpPr>
        <p:spPr>
          <a:xfrm>
            <a:off x="352338" y="310393"/>
            <a:ext cx="11409027" cy="622463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HK"/>
          </a:p>
        </p:txBody>
      </p:sp>
      <p:cxnSp>
        <p:nvCxnSpPr>
          <p:cNvPr id="6" name="Straight Connector 5">
            <a:extLst>
              <a:ext uri="{FF2B5EF4-FFF2-40B4-BE49-F238E27FC236}">
                <a16:creationId xmlns:a16="http://schemas.microsoft.com/office/drawing/2014/main" id="{80407FBA-82B6-4F87-AB9E-F2024E0ACFC8}"/>
              </a:ext>
            </a:extLst>
          </p:cNvPr>
          <p:cNvCxnSpPr>
            <a:cxnSpLocks/>
          </p:cNvCxnSpPr>
          <p:nvPr/>
        </p:nvCxnSpPr>
        <p:spPr>
          <a:xfrm>
            <a:off x="5962650" y="1485900"/>
            <a:ext cx="0" cy="448077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Content Placeholder 2">
            <a:extLst>
              <a:ext uri="{FF2B5EF4-FFF2-40B4-BE49-F238E27FC236}">
                <a16:creationId xmlns:a16="http://schemas.microsoft.com/office/drawing/2014/main" id="{D8DE5B05-CD30-4354-90B5-6E296C635E3F}"/>
              </a:ext>
            </a:extLst>
          </p:cNvPr>
          <p:cNvSpPr>
            <a:spLocks noGrp="1"/>
          </p:cNvSpPr>
          <p:nvPr>
            <p:ph idx="1"/>
          </p:nvPr>
        </p:nvSpPr>
        <p:spPr>
          <a:xfrm>
            <a:off x="769164" y="1485900"/>
            <a:ext cx="4764305" cy="1027655"/>
          </a:xfrm>
        </p:spPr>
        <p:txBody>
          <a:bodyPr anchor="ctr">
            <a:normAutofit/>
          </a:bodyPr>
          <a:lstStyle/>
          <a:p>
            <a:pPr marL="0" indent="0" algn="ctr">
              <a:buNone/>
            </a:pPr>
            <a:r>
              <a:rPr lang="en-HK" sz="1800" dirty="0"/>
              <a:t>What do end users (customers) care about during their Airbnb stay?</a:t>
            </a:r>
          </a:p>
          <a:p>
            <a:pPr marL="514350" indent="-514350" algn="ctr">
              <a:buAutoNum type="arabicParenR"/>
            </a:pPr>
            <a:endParaRPr lang="en-HK" sz="2400" dirty="0"/>
          </a:p>
        </p:txBody>
      </p:sp>
      <p:sp>
        <p:nvSpPr>
          <p:cNvPr id="13" name="Rectangle 12">
            <a:extLst>
              <a:ext uri="{FF2B5EF4-FFF2-40B4-BE49-F238E27FC236}">
                <a16:creationId xmlns:a16="http://schemas.microsoft.com/office/drawing/2014/main" id="{A157FFA0-C0FC-4EBE-9859-550CADE3299B}"/>
              </a:ext>
            </a:extLst>
          </p:cNvPr>
          <p:cNvSpPr/>
          <p:nvPr/>
        </p:nvSpPr>
        <p:spPr>
          <a:xfrm>
            <a:off x="6401270" y="1485900"/>
            <a:ext cx="4921475" cy="369332"/>
          </a:xfrm>
          <a:prstGeom prst="rect">
            <a:avLst/>
          </a:prstGeom>
        </p:spPr>
        <p:txBody>
          <a:bodyPr wrap="none">
            <a:spAutoFit/>
          </a:bodyPr>
          <a:lstStyle/>
          <a:p>
            <a:r>
              <a:rPr lang="en-HK" dirty="0"/>
              <a:t>What factors affect listing price of an Airbnb listing</a:t>
            </a:r>
          </a:p>
        </p:txBody>
      </p:sp>
      <p:sp>
        <p:nvSpPr>
          <p:cNvPr id="16" name="Content Placeholder 2">
            <a:extLst>
              <a:ext uri="{FF2B5EF4-FFF2-40B4-BE49-F238E27FC236}">
                <a16:creationId xmlns:a16="http://schemas.microsoft.com/office/drawing/2014/main" id="{98C9722B-F29A-432A-8DCB-1E811D35778B}"/>
              </a:ext>
            </a:extLst>
          </p:cNvPr>
          <p:cNvSpPr txBox="1">
            <a:spLocks/>
          </p:cNvSpPr>
          <p:nvPr/>
        </p:nvSpPr>
        <p:spPr>
          <a:xfrm>
            <a:off x="941934" y="4667945"/>
            <a:ext cx="4705825" cy="102765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HK" sz="1400" dirty="0"/>
              <a:t>From the Topic modelling, we find that user talks a lot about Airbnb location, and the experience during the stay. This is further reinforced with the description of the listing with location of the Airbnb / nearby sightseeing locations as the most common words used. </a:t>
            </a:r>
          </a:p>
          <a:p>
            <a:pPr marL="0" indent="0" algn="just">
              <a:buNone/>
            </a:pPr>
            <a:endParaRPr lang="en-HK" sz="1400" dirty="0"/>
          </a:p>
        </p:txBody>
      </p:sp>
      <p:sp>
        <p:nvSpPr>
          <p:cNvPr id="17" name="Content Placeholder 2">
            <a:extLst>
              <a:ext uri="{FF2B5EF4-FFF2-40B4-BE49-F238E27FC236}">
                <a16:creationId xmlns:a16="http://schemas.microsoft.com/office/drawing/2014/main" id="{C5C4CFBB-A1B9-47E0-9695-E95C7CC3AF5F}"/>
              </a:ext>
            </a:extLst>
          </p:cNvPr>
          <p:cNvSpPr txBox="1">
            <a:spLocks/>
          </p:cNvSpPr>
          <p:nvPr/>
        </p:nvSpPr>
        <p:spPr>
          <a:xfrm>
            <a:off x="841638" y="3488062"/>
            <a:ext cx="4806126" cy="102765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HK" sz="1400" dirty="0"/>
          </a:p>
        </p:txBody>
      </p:sp>
      <p:sp>
        <p:nvSpPr>
          <p:cNvPr id="18" name="Content Placeholder 2">
            <a:extLst>
              <a:ext uri="{FF2B5EF4-FFF2-40B4-BE49-F238E27FC236}">
                <a16:creationId xmlns:a16="http://schemas.microsoft.com/office/drawing/2014/main" id="{42A2F7CD-F434-46D3-BD9B-C6DD68BB7AC5}"/>
              </a:ext>
            </a:extLst>
          </p:cNvPr>
          <p:cNvSpPr txBox="1">
            <a:spLocks/>
          </p:cNvSpPr>
          <p:nvPr/>
        </p:nvSpPr>
        <p:spPr>
          <a:xfrm>
            <a:off x="6391832" y="4514612"/>
            <a:ext cx="4806126" cy="102765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HK" sz="1400" dirty="0"/>
              <a:t>From the EDA, we can observe various factor affect the listing price per night, but the most important factors are location and size of the listing.</a:t>
            </a:r>
          </a:p>
          <a:p>
            <a:pPr marL="0" indent="0" algn="just">
              <a:buNone/>
            </a:pPr>
            <a:endParaRPr lang="en-HK" sz="1400" dirty="0"/>
          </a:p>
        </p:txBody>
      </p:sp>
      <p:pic>
        <p:nvPicPr>
          <p:cNvPr id="19458" name="Picture 2" descr="Experience Icon of Isometric style - Available in SVG, PNG, EPS, AI &amp; Icon  fonts">
            <a:extLst>
              <a:ext uri="{FF2B5EF4-FFF2-40B4-BE49-F238E27FC236}">
                <a16:creationId xmlns:a16="http://schemas.microsoft.com/office/drawing/2014/main" id="{6A456A15-D41F-46A8-8669-09E82FF4A7F2}"/>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52908" y="2692966"/>
            <a:ext cx="1185726" cy="1185726"/>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Location icon map address geographical position Vector Image">
            <a:extLst>
              <a:ext uri="{FF2B5EF4-FFF2-40B4-BE49-F238E27FC236}">
                <a16:creationId xmlns:a16="http://schemas.microsoft.com/office/drawing/2014/main" id="{2B785CFA-4CA2-42DA-85AE-48348C1B15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751"/>
          <a:stretch/>
        </p:blipFill>
        <p:spPr bwMode="auto">
          <a:xfrm>
            <a:off x="1645054" y="2559579"/>
            <a:ext cx="1340147" cy="131911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Location icon map address geographical position Vector Image">
            <a:extLst>
              <a:ext uri="{FF2B5EF4-FFF2-40B4-BE49-F238E27FC236}">
                <a16:creationId xmlns:a16="http://schemas.microsoft.com/office/drawing/2014/main" id="{F9AE8F21-0AA3-4E54-818E-B4566EDF16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751"/>
          <a:stretch/>
        </p:blipFill>
        <p:spPr bwMode="auto">
          <a:xfrm>
            <a:off x="7206973" y="2626272"/>
            <a:ext cx="1340147" cy="1319113"/>
          </a:xfrm>
          <a:prstGeom prst="rect">
            <a:avLst/>
          </a:prstGeom>
          <a:noFill/>
          <a:extLst>
            <a:ext uri="{909E8E84-426E-40DD-AFC4-6F175D3DCCD1}">
              <a14:hiddenFill xmlns:a14="http://schemas.microsoft.com/office/drawing/2010/main">
                <a:solidFill>
                  <a:srgbClr val="FFFFFF"/>
                </a:solidFill>
              </a14:hiddenFill>
            </a:ext>
          </a:extLst>
        </p:spPr>
      </p:pic>
      <p:pic>
        <p:nvPicPr>
          <p:cNvPr id="19462" name="Picture 6" descr="Persian red house icon - Free persian red house icons">
            <a:extLst>
              <a:ext uri="{FF2B5EF4-FFF2-40B4-BE49-F238E27FC236}">
                <a16:creationId xmlns:a16="http://schemas.microsoft.com/office/drawing/2014/main" id="{C8405A69-0DD2-481E-92E9-4A2FC93C45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63331" y="2686780"/>
            <a:ext cx="1191912" cy="1191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042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5801D545-5DAC-4DE6-9862-F4525BDB7902}"/>
              </a:ext>
            </a:extLst>
          </p:cNvPr>
          <p:cNvSpPr/>
          <p:nvPr/>
        </p:nvSpPr>
        <p:spPr>
          <a:xfrm rot="16200000">
            <a:off x="10655243" y="5280871"/>
            <a:ext cx="1577129" cy="1577129"/>
          </a:xfrm>
          <a:prstGeom prst="rtTriangle">
            <a:avLst/>
          </a:pr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 name="Title 1">
            <a:extLst>
              <a:ext uri="{FF2B5EF4-FFF2-40B4-BE49-F238E27FC236}">
                <a16:creationId xmlns:a16="http://schemas.microsoft.com/office/drawing/2014/main" id="{0487DACA-18D5-45B9-A984-9EFE6B672034}"/>
              </a:ext>
            </a:extLst>
          </p:cNvPr>
          <p:cNvSpPr>
            <a:spLocks noGrp="1"/>
          </p:cNvSpPr>
          <p:nvPr>
            <p:ph type="title"/>
          </p:nvPr>
        </p:nvSpPr>
        <p:spPr>
          <a:xfrm>
            <a:off x="352338" y="322976"/>
            <a:ext cx="2290185" cy="765998"/>
          </a:xfrm>
        </p:spPr>
        <p:txBody>
          <a:bodyPr>
            <a:normAutofit/>
          </a:bodyPr>
          <a:lstStyle/>
          <a:p>
            <a:r>
              <a:rPr lang="en-HK" sz="3600" dirty="0"/>
              <a:t>Objective</a:t>
            </a:r>
          </a:p>
        </p:txBody>
      </p:sp>
      <p:sp>
        <p:nvSpPr>
          <p:cNvPr id="3" name="Content Placeholder 2">
            <a:extLst>
              <a:ext uri="{FF2B5EF4-FFF2-40B4-BE49-F238E27FC236}">
                <a16:creationId xmlns:a16="http://schemas.microsoft.com/office/drawing/2014/main" id="{487CDAEC-4930-419F-A83C-82190D71DE07}"/>
              </a:ext>
            </a:extLst>
          </p:cNvPr>
          <p:cNvSpPr>
            <a:spLocks noGrp="1"/>
          </p:cNvSpPr>
          <p:nvPr>
            <p:ph idx="1"/>
          </p:nvPr>
        </p:nvSpPr>
        <p:spPr>
          <a:xfrm>
            <a:off x="1156517" y="1648870"/>
            <a:ext cx="10227337" cy="3560260"/>
          </a:xfrm>
        </p:spPr>
        <p:txBody>
          <a:bodyPr anchor="ctr">
            <a:normAutofit/>
          </a:bodyPr>
          <a:lstStyle/>
          <a:p>
            <a:pPr marL="514350" indent="-514350">
              <a:buAutoNum type="arabicParenR"/>
            </a:pPr>
            <a:r>
              <a:rPr lang="en-HK" sz="2400" dirty="0"/>
              <a:t>What do end users (customers) care about during their Airbnb stay?</a:t>
            </a:r>
          </a:p>
          <a:p>
            <a:pPr marL="514350" indent="-514350">
              <a:buAutoNum type="arabicParenR"/>
            </a:pPr>
            <a:endParaRPr lang="en-HK" sz="2400" dirty="0"/>
          </a:p>
          <a:p>
            <a:pPr marL="514350" indent="-514350">
              <a:buAutoNum type="arabicParenR"/>
            </a:pPr>
            <a:r>
              <a:rPr lang="en-HK" sz="2400" dirty="0"/>
              <a:t>What factors affect listing price of an Airbnb listing</a:t>
            </a:r>
          </a:p>
        </p:txBody>
      </p:sp>
      <p:sp>
        <p:nvSpPr>
          <p:cNvPr id="4" name="Rectangle 3">
            <a:extLst>
              <a:ext uri="{FF2B5EF4-FFF2-40B4-BE49-F238E27FC236}">
                <a16:creationId xmlns:a16="http://schemas.microsoft.com/office/drawing/2014/main" id="{5E1A24A7-CA49-4C15-AB4C-7010B9701195}"/>
              </a:ext>
            </a:extLst>
          </p:cNvPr>
          <p:cNvSpPr/>
          <p:nvPr/>
        </p:nvSpPr>
        <p:spPr>
          <a:xfrm>
            <a:off x="352338" y="310393"/>
            <a:ext cx="11409027" cy="622463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HK"/>
          </a:p>
        </p:txBody>
      </p:sp>
      <p:cxnSp>
        <p:nvCxnSpPr>
          <p:cNvPr id="6" name="Straight Connector 5">
            <a:extLst>
              <a:ext uri="{FF2B5EF4-FFF2-40B4-BE49-F238E27FC236}">
                <a16:creationId xmlns:a16="http://schemas.microsoft.com/office/drawing/2014/main" id="{80407FBA-82B6-4F87-AB9E-F2024E0ACFC8}"/>
              </a:ext>
            </a:extLst>
          </p:cNvPr>
          <p:cNvCxnSpPr/>
          <p:nvPr/>
        </p:nvCxnSpPr>
        <p:spPr>
          <a:xfrm>
            <a:off x="754427" y="1761688"/>
            <a:ext cx="0" cy="332204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102671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5801D545-5DAC-4DE6-9862-F4525BDB7902}"/>
              </a:ext>
            </a:extLst>
          </p:cNvPr>
          <p:cNvSpPr/>
          <p:nvPr/>
        </p:nvSpPr>
        <p:spPr>
          <a:xfrm rot="16200000">
            <a:off x="10655243" y="5280871"/>
            <a:ext cx="1577129" cy="1577129"/>
          </a:xfrm>
          <a:prstGeom prst="rtTriangle">
            <a:avLst/>
          </a:pr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 name="Title 1">
            <a:extLst>
              <a:ext uri="{FF2B5EF4-FFF2-40B4-BE49-F238E27FC236}">
                <a16:creationId xmlns:a16="http://schemas.microsoft.com/office/drawing/2014/main" id="{0487DACA-18D5-45B9-A984-9EFE6B672034}"/>
              </a:ext>
            </a:extLst>
          </p:cNvPr>
          <p:cNvSpPr>
            <a:spLocks noGrp="1"/>
          </p:cNvSpPr>
          <p:nvPr>
            <p:ph type="title"/>
          </p:nvPr>
        </p:nvSpPr>
        <p:spPr>
          <a:xfrm>
            <a:off x="352338" y="322976"/>
            <a:ext cx="8372562" cy="765998"/>
          </a:xfrm>
        </p:spPr>
        <p:txBody>
          <a:bodyPr>
            <a:normAutofit/>
          </a:bodyPr>
          <a:lstStyle/>
          <a:p>
            <a:r>
              <a:rPr lang="en-HK" sz="3600" dirty="0"/>
              <a:t>Data – Inside Airbnb: Washington DC </a:t>
            </a:r>
          </a:p>
        </p:txBody>
      </p:sp>
      <p:sp>
        <p:nvSpPr>
          <p:cNvPr id="4" name="Rectangle 3">
            <a:extLst>
              <a:ext uri="{FF2B5EF4-FFF2-40B4-BE49-F238E27FC236}">
                <a16:creationId xmlns:a16="http://schemas.microsoft.com/office/drawing/2014/main" id="{5E1A24A7-CA49-4C15-AB4C-7010B9701195}"/>
              </a:ext>
            </a:extLst>
          </p:cNvPr>
          <p:cNvSpPr/>
          <p:nvPr/>
        </p:nvSpPr>
        <p:spPr>
          <a:xfrm>
            <a:off x="352338" y="310393"/>
            <a:ext cx="11409027" cy="622463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HK"/>
          </a:p>
        </p:txBody>
      </p:sp>
      <p:cxnSp>
        <p:nvCxnSpPr>
          <p:cNvPr id="6" name="Straight Connector 5">
            <a:extLst>
              <a:ext uri="{FF2B5EF4-FFF2-40B4-BE49-F238E27FC236}">
                <a16:creationId xmlns:a16="http://schemas.microsoft.com/office/drawing/2014/main" id="{80407FBA-82B6-4F87-AB9E-F2024E0ACFC8}"/>
              </a:ext>
            </a:extLst>
          </p:cNvPr>
          <p:cNvCxnSpPr>
            <a:cxnSpLocks/>
          </p:cNvCxnSpPr>
          <p:nvPr/>
        </p:nvCxnSpPr>
        <p:spPr>
          <a:xfrm>
            <a:off x="6172200" y="2466975"/>
            <a:ext cx="0" cy="339492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8" name="Content Placeholder 7">
            <a:extLst>
              <a:ext uri="{FF2B5EF4-FFF2-40B4-BE49-F238E27FC236}">
                <a16:creationId xmlns:a16="http://schemas.microsoft.com/office/drawing/2014/main" id="{131ED59A-E5D3-424E-9022-D02EFF1C2B27}"/>
              </a:ext>
            </a:extLst>
          </p:cNvPr>
          <p:cNvPicPr>
            <a:picLocks noGrp="1" noChangeAspect="1"/>
          </p:cNvPicPr>
          <p:nvPr>
            <p:ph idx="1"/>
          </p:nvPr>
        </p:nvPicPr>
        <p:blipFill>
          <a:blip r:embed="rId2"/>
          <a:stretch>
            <a:fillRect/>
          </a:stretch>
        </p:blipFill>
        <p:spPr>
          <a:xfrm>
            <a:off x="4658051" y="1234393"/>
            <a:ext cx="2875897" cy="1004011"/>
          </a:xfrm>
          <a:prstGeom prst="rect">
            <a:avLst/>
          </a:prstGeom>
        </p:spPr>
      </p:pic>
      <p:sp>
        <p:nvSpPr>
          <p:cNvPr id="9" name="TextBox 8">
            <a:extLst>
              <a:ext uri="{FF2B5EF4-FFF2-40B4-BE49-F238E27FC236}">
                <a16:creationId xmlns:a16="http://schemas.microsoft.com/office/drawing/2014/main" id="{F313450F-D6C6-420D-A4C4-6BD81F4FBC88}"/>
              </a:ext>
            </a:extLst>
          </p:cNvPr>
          <p:cNvSpPr txBox="1"/>
          <p:nvPr/>
        </p:nvSpPr>
        <p:spPr>
          <a:xfrm>
            <a:off x="6172199" y="2364745"/>
            <a:ext cx="5589160" cy="861774"/>
          </a:xfrm>
          <a:prstGeom prst="rect">
            <a:avLst/>
          </a:prstGeom>
          <a:noFill/>
        </p:spPr>
        <p:txBody>
          <a:bodyPr wrap="square" rtlCol="0">
            <a:spAutoFit/>
          </a:bodyPr>
          <a:lstStyle/>
          <a:p>
            <a:pPr algn="ctr"/>
            <a:r>
              <a:rPr lang="en-HK" dirty="0"/>
              <a:t>Listing Dataset</a:t>
            </a:r>
          </a:p>
          <a:p>
            <a:pPr algn="ctr"/>
            <a:r>
              <a:rPr lang="en-HK" sz="1600" dirty="0"/>
              <a:t>Data related to listing (price, neighbourhood, location..</a:t>
            </a:r>
            <a:r>
              <a:rPr lang="en-HK" sz="1600" dirty="0" err="1"/>
              <a:t>ect</a:t>
            </a:r>
            <a:r>
              <a:rPr lang="en-HK" sz="1600" dirty="0"/>
              <a:t>)</a:t>
            </a:r>
          </a:p>
          <a:p>
            <a:pPr algn="ctr"/>
            <a:r>
              <a:rPr lang="en-HK" sz="1600" dirty="0"/>
              <a:t>Objective #2</a:t>
            </a:r>
          </a:p>
        </p:txBody>
      </p:sp>
      <p:sp>
        <p:nvSpPr>
          <p:cNvPr id="10" name="TextBox 9">
            <a:extLst>
              <a:ext uri="{FF2B5EF4-FFF2-40B4-BE49-F238E27FC236}">
                <a16:creationId xmlns:a16="http://schemas.microsoft.com/office/drawing/2014/main" id="{A42AD13C-55B8-4608-A80E-57236987DAE1}"/>
              </a:ext>
            </a:extLst>
          </p:cNvPr>
          <p:cNvSpPr txBox="1"/>
          <p:nvPr/>
        </p:nvSpPr>
        <p:spPr>
          <a:xfrm>
            <a:off x="352339" y="2383824"/>
            <a:ext cx="5819860" cy="1138773"/>
          </a:xfrm>
          <a:prstGeom prst="rect">
            <a:avLst/>
          </a:prstGeom>
          <a:noFill/>
        </p:spPr>
        <p:txBody>
          <a:bodyPr wrap="square" rtlCol="0">
            <a:spAutoFit/>
          </a:bodyPr>
          <a:lstStyle/>
          <a:p>
            <a:pPr algn="ctr"/>
            <a:r>
              <a:rPr lang="en-HK" dirty="0"/>
              <a:t>Reviews Dataset</a:t>
            </a:r>
          </a:p>
          <a:p>
            <a:pPr algn="ctr"/>
            <a:r>
              <a:rPr lang="en-HK" sz="1600" dirty="0"/>
              <a:t>Data containing reviews of Airbnb listing</a:t>
            </a:r>
          </a:p>
          <a:p>
            <a:pPr algn="ctr"/>
            <a:r>
              <a:rPr lang="en-HK" sz="1600" dirty="0"/>
              <a:t>Objective # 1</a:t>
            </a:r>
          </a:p>
          <a:p>
            <a:pPr algn="ctr"/>
            <a:endParaRPr lang="en-HK" dirty="0"/>
          </a:p>
        </p:txBody>
      </p:sp>
      <p:pic>
        <p:nvPicPr>
          <p:cNvPr id="11" name="Picture 10">
            <a:extLst>
              <a:ext uri="{FF2B5EF4-FFF2-40B4-BE49-F238E27FC236}">
                <a16:creationId xmlns:a16="http://schemas.microsoft.com/office/drawing/2014/main" id="{45EB5527-FA80-4641-96E5-71A612C4A493}"/>
              </a:ext>
            </a:extLst>
          </p:cNvPr>
          <p:cNvPicPr>
            <a:picLocks noChangeAspect="1"/>
          </p:cNvPicPr>
          <p:nvPr/>
        </p:nvPicPr>
        <p:blipFill>
          <a:blip r:embed="rId3"/>
          <a:stretch>
            <a:fillRect/>
          </a:stretch>
        </p:blipFill>
        <p:spPr>
          <a:xfrm>
            <a:off x="6385813" y="3991334"/>
            <a:ext cx="5245644" cy="1357696"/>
          </a:xfrm>
          <a:prstGeom prst="rect">
            <a:avLst/>
          </a:prstGeom>
        </p:spPr>
      </p:pic>
      <p:pic>
        <p:nvPicPr>
          <p:cNvPr id="14" name="Picture 13">
            <a:extLst>
              <a:ext uri="{FF2B5EF4-FFF2-40B4-BE49-F238E27FC236}">
                <a16:creationId xmlns:a16="http://schemas.microsoft.com/office/drawing/2014/main" id="{2F6DAFD7-47BA-4C90-A318-3F26DEFE586E}"/>
              </a:ext>
            </a:extLst>
          </p:cNvPr>
          <p:cNvPicPr>
            <a:picLocks noChangeAspect="1"/>
          </p:cNvPicPr>
          <p:nvPr/>
        </p:nvPicPr>
        <p:blipFill>
          <a:blip r:embed="rId4"/>
          <a:stretch>
            <a:fillRect/>
          </a:stretch>
        </p:blipFill>
        <p:spPr>
          <a:xfrm>
            <a:off x="607340" y="4205953"/>
            <a:ext cx="5204255" cy="928459"/>
          </a:xfrm>
          <a:prstGeom prst="rect">
            <a:avLst/>
          </a:prstGeom>
        </p:spPr>
      </p:pic>
    </p:spTree>
    <p:extLst>
      <p:ext uri="{BB962C8B-B14F-4D97-AF65-F5344CB8AC3E}">
        <p14:creationId xmlns:p14="http://schemas.microsoft.com/office/powerpoint/2010/main" val="2040794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5801D545-5DAC-4DE6-9862-F4525BDB7902}"/>
              </a:ext>
            </a:extLst>
          </p:cNvPr>
          <p:cNvSpPr/>
          <p:nvPr/>
        </p:nvSpPr>
        <p:spPr>
          <a:xfrm rot="16200000">
            <a:off x="10655243" y="5280871"/>
            <a:ext cx="1577129" cy="1577129"/>
          </a:xfrm>
          <a:prstGeom prst="rtTriangle">
            <a:avLst/>
          </a:pr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 name="Title 1">
            <a:extLst>
              <a:ext uri="{FF2B5EF4-FFF2-40B4-BE49-F238E27FC236}">
                <a16:creationId xmlns:a16="http://schemas.microsoft.com/office/drawing/2014/main" id="{0487DACA-18D5-45B9-A984-9EFE6B672034}"/>
              </a:ext>
            </a:extLst>
          </p:cNvPr>
          <p:cNvSpPr>
            <a:spLocks noGrp="1"/>
          </p:cNvSpPr>
          <p:nvPr>
            <p:ph type="title"/>
          </p:nvPr>
        </p:nvSpPr>
        <p:spPr>
          <a:xfrm>
            <a:off x="352338" y="322976"/>
            <a:ext cx="8372562" cy="765998"/>
          </a:xfrm>
        </p:spPr>
        <p:txBody>
          <a:bodyPr>
            <a:normAutofit/>
          </a:bodyPr>
          <a:lstStyle/>
          <a:p>
            <a:r>
              <a:rPr lang="en-HK" sz="3600" dirty="0"/>
              <a:t>Objective 1: Analysis – Number of reviews</a:t>
            </a:r>
          </a:p>
        </p:txBody>
      </p:sp>
      <p:sp>
        <p:nvSpPr>
          <p:cNvPr id="4" name="Rectangle 3">
            <a:extLst>
              <a:ext uri="{FF2B5EF4-FFF2-40B4-BE49-F238E27FC236}">
                <a16:creationId xmlns:a16="http://schemas.microsoft.com/office/drawing/2014/main" id="{5E1A24A7-CA49-4C15-AB4C-7010B9701195}"/>
              </a:ext>
            </a:extLst>
          </p:cNvPr>
          <p:cNvSpPr/>
          <p:nvPr/>
        </p:nvSpPr>
        <p:spPr>
          <a:xfrm>
            <a:off x="352338" y="310393"/>
            <a:ext cx="11409027" cy="622463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HK"/>
          </a:p>
        </p:txBody>
      </p:sp>
      <p:cxnSp>
        <p:nvCxnSpPr>
          <p:cNvPr id="6" name="Straight Connector 5">
            <a:extLst>
              <a:ext uri="{FF2B5EF4-FFF2-40B4-BE49-F238E27FC236}">
                <a16:creationId xmlns:a16="http://schemas.microsoft.com/office/drawing/2014/main" id="{80407FBA-82B6-4F87-AB9E-F2024E0ACFC8}"/>
              </a:ext>
            </a:extLst>
          </p:cNvPr>
          <p:cNvCxnSpPr>
            <a:cxnSpLocks/>
          </p:cNvCxnSpPr>
          <p:nvPr/>
        </p:nvCxnSpPr>
        <p:spPr>
          <a:xfrm>
            <a:off x="638175" y="1885950"/>
            <a:ext cx="0" cy="339492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2" name="Picture 11">
            <a:extLst>
              <a:ext uri="{FF2B5EF4-FFF2-40B4-BE49-F238E27FC236}">
                <a16:creationId xmlns:a16="http://schemas.microsoft.com/office/drawing/2014/main" id="{2E40DEF4-725B-490B-BB68-26E3CFE893A6}"/>
              </a:ext>
            </a:extLst>
          </p:cNvPr>
          <p:cNvPicPr>
            <a:picLocks noChangeAspect="1"/>
          </p:cNvPicPr>
          <p:nvPr/>
        </p:nvPicPr>
        <p:blipFill>
          <a:blip r:embed="rId2"/>
          <a:stretch>
            <a:fillRect/>
          </a:stretch>
        </p:blipFill>
        <p:spPr>
          <a:xfrm>
            <a:off x="2119743" y="1885950"/>
            <a:ext cx="7549232" cy="4309266"/>
          </a:xfrm>
          <a:prstGeom prst="rect">
            <a:avLst/>
          </a:prstGeom>
        </p:spPr>
      </p:pic>
      <p:sp>
        <p:nvSpPr>
          <p:cNvPr id="15" name="TextBox 14">
            <a:extLst>
              <a:ext uri="{FF2B5EF4-FFF2-40B4-BE49-F238E27FC236}">
                <a16:creationId xmlns:a16="http://schemas.microsoft.com/office/drawing/2014/main" id="{6A080FA0-A790-4712-B211-71A11B1014F4}"/>
              </a:ext>
            </a:extLst>
          </p:cNvPr>
          <p:cNvSpPr txBox="1"/>
          <p:nvPr/>
        </p:nvSpPr>
        <p:spPr>
          <a:xfrm>
            <a:off x="716298" y="1176810"/>
            <a:ext cx="11409027" cy="369332"/>
          </a:xfrm>
          <a:prstGeom prst="rect">
            <a:avLst/>
          </a:prstGeom>
          <a:noFill/>
        </p:spPr>
        <p:txBody>
          <a:bodyPr wrap="square" rtlCol="0">
            <a:spAutoFit/>
          </a:bodyPr>
          <a:lstStyle/>
          <a:p>
            <a:r>
              <a:rPr lang="en-HK" dirty="0"/>
              <a:t>To understand what user care about during their Airbnb stays, we look at the reviews left.  </a:t>
            </a:r>
          </a:p>
        </p:txBody>
      </p:sp>
    </p:spTree>
    <p:extLst>
      <p:ext uri="{BB962C8B-B14F-4D97-AF65-F5344CB8AC3E}">
        <p14:creationId xmlns:p14="http://schemas.microsoft.com/office/powerpoint/2010/main" val="1922055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5801D545-5DAC-4DE6-9862-F4525BDB7902}"/>
              </a:ext>
            </a:extLst>
          </p:cNvPr>
          <p:cNvSpPr/>
          <p:nvPr/>
        </p:nvSpPr>
        <p:spPr>
          <a:xfrm rot="16200000">
            <a:off x="10655243" y="5280871"/>
            <a:ext cx="1577129" cy="1577129"/>
          </a:xfrm>
          <a:prstGeom prst="rtTriangle">
            <a:avLst/>
          </a:pr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 name="Title 1">
            <a:extLst>
              <a:ext uri="{FF2B5EF4-FFF2-40B4-BE49-F238E27FC236}">
                <a16:creationId xmlns:a16="http://schemas.microsoft.com/office/drawing/2014/main" id="{0487DACA-18D5-45B9-A984-9EFE6B672034}"/>
              </a:ext>
            </a:extLst>
          </p:cNvPr>
          <p:cNvSpPr>
            <a:spLocks noGrp="1"/>
          </p:cNvSpPr>
          <p:nvPr>
            <p:ph type="title"/>
          </p:nvPr>
        </p:nvSpPr>
        <p:spPr>
          <a:xfrm>
            <a:off x="352337" y="322976"/>
            <a:ext cx="9925137" cy="765998"/>
          </a:xfrm>
        </p:spPr>
        <p:txBody>
          <a:bodyPr>
            <a:noAutofit/>
          </a:bodyPr>
          <a:lstStyle/>
          <a:p>
            <a:r>
              <a:rPr lang="en-HK" sz="3600" dirty="0"/>
              <a:t>Objective 1: Analysis – Sentiment Analysis</a:t>
            </a:r>
          </a:p>
        </p:txBody>
      </p:sp>
      <p:sp>
        <p:nvSpPr>
          <p:cNvPr id="4" name="Rectangle 3">
            <a:extLst>
              <a:ext uri="{FF2B5EF4-FFF2-40B4-BE49-F238E27FC236}">
                <a16:creationId xmlns:a16="http://schemas.microsoft.com/office/drawing/2014/main" id="{5E1A24A7-CA49-4C15-AB4C-7010B9701195}"/>
              </a:ext>
            </a:extLst>
          </p:cNvPr>
          <p:cNvSpPr/>
          <p:nvPr/>
        </p:nvSpPr>
        <p:spPr>
          <a:xfrm>
            <a:off x="352338" y="310393"/>
            <a:ext cx="11409027" cy="622463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HK"/>
          </a:p>
        </p:txBody>
      </p:sp>
      <p:cxnSp>
        <p:nvCxnSpPr>
          <p:cNvPr id="6" name="Straight Connector 5">
            <a:extLst>
              <a:ext uri="{FF2B5EF4-FFF2-40B4-BE49-F238E27FC236}">
                <a16:creationId xmlns:a16="http://schemas.microsoft.com/office/drawing/2014/main" id="{80407FBA-82B6-4F87-AB9E-F2024E0ACFC8}"/>
              </a:ext>
            </a:extLst>
          </p:cNvPr>
          <p:cNvCxnSpPr>
            <a:cxnSpLocks/>
          </p:cNvCxnSpPr>
          <p:nvPr/>
        </p:nvCxnSpPr>
        <p:spPr>
          <a:xfrm>
            <a:off x="638175" y="1885950"/>
            <a:ext cx="0" cy="339492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6A080FA0-A790-4712-B211-71A11B1014F4}"/>
              </a:ext>
            </a:extLst>
          </p:cNvPr>
          <p:cNvSpPr txBox="1"/>
          <p:nvPr/>
        </p:nvSpPr>
        <p:spPr>
          <a:xfrm>
            <a:off x="782973" y="1138579"/>
            <a:ext cx="11409027" cy="369332"/>
          </a:xfrm>
          <a:prstGeom prst="rect">
            <a:avLst/>
          </a:prstGeom>
          <a:noFill/>
        </p:spPr>
        <p:txBody>
          <a:bodyPr wrap="square" rtlCol="0">
            <a:spAutoFit/>
          </a:bodyPr>
          <a:lstStyle/>
          <a:p>
            <a:r>
              <a:rPr lang="en-HK" dirty="0"/>
              <a:t>Using VADER (Valence Aware Dictionary </a:t>
            </a:r>
            <a:r>
              <a:rPr lang="en-HK" dirty="0" err="1"/>
              <a:t>sEntiment</a:t>
            </a:r>
            <a:r>
              <a:rPr lang="en-HK" dirty="0"/>
              <a:t> Reasoner) we analysis the reviews. </a:t>
            </a:r>
          </a:p>
        </p:txBody>
      </p:sp>
      <p:pic>
        <p:nvPicPr>
          <p:cNvPr id="3" name="Picture 2">
            <a:extLst>
              <a:ext uri="{FF2B5EF4-FFF2-40B4-BE49-F238E27FC236}">
                <a16:creationId xmlns:a16="http://schemas.microsoft.com/office/drawing/2014/main" id="{05A0CB28-E012-4EB6-886E-148BA77F1E54}"/>
              </a:ext>
            </a:extLst>
          </p:cNvPr>
          <p:cNvPicPr>
            <a:picLocks noChangeAspect="1"/>
          </p:cNvPicPr>
          <p:nvPr/>
        </p:nvPicPr>
        <p:blipFill>
          <a:blip r:embed="rId2"/>
          <a:stretch>
            <a:fillRect/>
          </a:stretch>
        </p:blipFill>
        <p:spPr>
          <a:xfrm>
            <a:off x="815531" y="2287387"/>
            <a:ext cx="3470720" cy="2013120"/>
          </a:xfrm>
          <a:prstGeom prst="rect">
            <a:avLst/>
          </a:prstGeom>
        </p:spPr>
      </p:pic>
      <p:pic>
        <p:nvPicPr>
          <p:cNvPr id="5" name="Picture 4">
            <a:extLst>
              <a:ext uri="{FF2B5EF4-FFF2-40B4-BE49-F238E27FC236}">
                <a16:creationId xmlns:a16="http://schemas.microsoft.com/office/drawing/2014/main" id="{15393FEF-962E-4F91-9290-E0D1236CD289}"/>
              </a:ext>
            </a:extLst>
          </p:cNvPr>
          <p:cNvPicPr>
            <a:picLocks noChangeAspect="1"/>
          </p:cNvPicPr>
          <p:nvPr/>
        </p:nvPicPr>
        <p:blipFill>
          <a:blip r:embed="rId3"/>
          <a:stretch>
            <a:fillRect/>
          </a:stretch>
        </p:blipFill>
        <p:spPr>
          <a:xfrm>
            <a:off x="4286251" y="2296181"/>
            <a:ext cx="3470711" cy="1995532"/>
          </a:xfrm>
          <a:prstGeom prst="rect">
            <a:avLst/>
          </a:prstGeom>
        </p:spPr>
      </p:pic>
      <p:pic>
        <p:nvPicPr>
          <p:cNvPr id="8" name="Picture 7">
            <a:extLst>
              <a:ext uri="{FF2B5EF4-FFF2-40B4-BE49-F238E27FC236}">
                <a16:creationId xmlns:a16="http://schemas.microsoft.com/office/drawing/2014/main" id="{F16D60E0-5B9C-4F52-B785-8C66D3CBCAD6}"/>
              </a:ext>
            </a:extLst>
          </p:cNvPr>
          <p:cNvPicPr>
            <a:picLocks noChangeAspect="1"/>
          </p:cNvPicPr>
          <p:nvPr/>
        </p:nvPicPr>
        <p:blipFill>
          <a:blip r:embed="rId4"/>
          <a:stretch>
            <a:fillRect/>
          </a:stretch>
        </p:blipFill>
        <p:spPr>
          <a:xfrm>
            <a:off x="7836896" y="2250953"/>
            <a:ext cx="3606911" cy="2085988"/>
          </a:xfrm>
          <a:prstGeom prst="rect">
            <a:avLst/>
          </a:prstGeom>
        </p:spPr>
      </p:pic>
      <p:sp>
        <p:nvSpPr>
          <p:cNvPr id="11" name="TextBox 10">
            <a:extLst>
              <a:ext uri="{FF2B5EF4-FFF2-40B4-BE49-F238E27FC236}">
                <a16:creationId xmlns:a16="http://schemas.microsoft.com/office/drawing/2014/main" id="{BF2ED197-FB85-4E8F-99AA-7180AE1413D0}"/>
              </a:ext>
            </a:extLst>
          </p:cNvPr>
          <p:cNvSpPr txBox="1"/>
          <p:nvPr/>
        </p:nvSpPr>
        <p:spPr>
          <a:xfrm>
            <a:off x="823346" y="4881984"/>
            <a:ext cx="10406630" cy="923330"/>
          </a:xfrm>
          <a:prstGeom prst="rect">
            <a:avLst/>
          </a:prstGeom>
          <a:noFill/>
        </p:spPr>
        <p:txBody>
          <a:bodyPr wrap="square" rtlCol="0">
            <a:spAutoFit/>
          </a:bodyPr>
          <a:lstStyle/>
          <a:p>
            <a:r>
              <a:rPr lang="en-US" dirty="0"/>
              <a:t>From the above, we can observe that majority of the reviews are perceived as neutral reviews with slight positivity, and not a lot of negative reviews. Thus there is not much really learnt from looking at the just the sentiments </a:t>
            </a:r>
            <a:endParaRPr lang="en-HK" dirty="0"/>
          </a:p>
        </p:txBody>
      </p:sp>
    </p:spTree>
    <p:extLst>
      <p:ext uri="{BB962C8B-B14F-4D97-AF65-F5344CB8AC3E}">
        <p14:creationId xmlns:p14="http://schemas.microsoft.com/office/powerpoint/2010/main" val="1587497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5801D545-5DAC-4DE6-9862-F4525BDB7902}"/>
              </a:ext>
            </a:extLst>
          </p:cNvPr>
          <p:cNvSpPr/>
          <p:nvPr/>
        </p:nvSpPr>
        <p:spPr>
          <a:xfrm rot="16200000">
            <a:off x="10655243" y="5280871"/>
            <a:ext cx="1577129" cy="1577129"/>
          </a:xfrm>
          <a:prstGeom prst="rtTriangle">
            <a:avLst/>
          </a:pr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 name="Title 1">
            <a:extLst>
              <a:ext uri="{FF2B5EF4-FFF2-40B4-BE49-F238E27FC236}">
                <a16:creationId xmlns:a16="http://schemas.microsoft.com/office/drawing/2014/main" id="{0487DACA-18D5-45B9-A984-9EFE6B672034}"/>
              </a:ext>
            </a:extLst>
          </p:cNvPr>
          <p:cNvSpPr>
            <a:spLocks noGrp="1"/>
          </p:cNvSpPr>
          <p:nvPr>
            <p:ph type="title"/>
          </p:nvPr>
        </p:nvSpPr>
        <p:spPr>
          <a:xfrm>
            <a:off x="352337" y="322976"/>
            <a:ext cx="9925137" cy="765998"/>
          </a:xfrm>
        </p:spPr>
        <p:txBody>
          <a:bodyPr>
            <a:normAutofit/>
          </a:bodyPr>
          <a:lstStyle/>
          <a:p>
            <a:r>
              <a:rPr lang="en-HK" sz="3600" dirty="0"/>
              <a:t>Objective 1: Analysis – LDA</a:t>
            </a:r>
          </a:p>
        </p:txBody>
      </p:sp>
      <p:sp>
        <p:nvSpPr>
          <p:cNvPr id="4" name="Rectangle 3">
            <a:extLst>
              <a:ext uri="{FF2B5EF4-FFF2-40B4-BE49-F238E27FC236}">
                <a16:creationId xmlns:a16="http://schemas.microsoft.com/office/drawing/2014/main" id="{5E1A24A7-CA49-4C15-AB4C-7010B9701195}"/>
              </a:ext>
            </a:extLst>
          </p:cNvPr>
          <p:cNvSpPr/>
          <p:nvPr/>
        </p:nvSpPr>
        <p:spPr>
          <a:xfrm>
            <a:off x="352338" y="310393"/>
            <a:ext cx="11409027" cy="622463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HK"/>
          </a:p>
        </p:txBody>
      </p:sp>
      <p:cxnSp>
        <p:nvCxnSpPr>
          <p:cNvPr id="6" name="Straight Connector 5">
            <a:extLst>
              <a:ext uri="{FF2B5EF4-FFF2-40B4-BE49-F238E27FC236}">
                <a16:creationId xmlns:a16="http://schemas.microsoft.com/office/drawing/2014/main" id="{80407FBA-82B6-4F87-AB9E-F2024E0ACFC8}"/>
              </a:ext>
            </a:extLst>
          </p:cNvPr>
          <p:cNvCxnSpPr>
            <a:cxnSpLocks/>
          </p:cNvCxnSpPr>
          <p:nvPr/>
        </p:nvCxnSpPr>
        <p:spPr>
          <a:xfrm>
            <a:off x="638175" y="2019300"/>
            <a:ext cx="0" cy="339492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6A080FA0-A790-4712-B211-71A11B1014F4}"/>
              </a:ext>
            </a:extLst>
          </p:cNvPr>
          <p:cNvSpPr txBox="1"/>
          <p:nvPr/>
        </p:nvSpPr>
        <p:spPr>
          <a:xfrm>
            <a:off x="716298" y="1176810"/>
            <a:ext cx="11045067" cy="646331"/>
          </a:xfrm>
          <a:prstGeom prst="rect">
            <a:avLst/>
          </a:prstGeom>
          <a:noFill/>
        </p:spPr>
        <p:txBody>
          <a:bodyPr wrap="square" rtlCol="0">
            <a:spAutoFit/>
          </a:bodyPr>
          <a:lstStyle/>
          <a:p>
            <a:r>
              <a:rPr lang="en-HK" dirty="0"/>
              <a:t>Though to understand what customer care, using conduct topic modelling with LDA to understand the cluster common word groups/similar expression together. </a:t>
            </a:r>
          </a:p>
        </p:txBody>
      </p:sp>
      <p:pic>
        <p:nvPicPr>
          <p:cNvPr id="5" name="Picture 4">
            <a:extLst>
              <a:ext uri="{FF2B5EF4-FFF2-40B4-BE49-F238E27FC236}">
                <a16:creationId xmlns:a16="http://schemas.microsoft.com/office/drawing/2014/main" id="{1882CB08-BDDA-42CF-85C3-4E52269AD13D}"/>
              </a:ext>
            </a:extLst>
          </p:cNvPr>
          <p:cNvPicPr>
            <a:picLocks noChangeAspect="1"/>
          </p:cNvPicPr>
          <p:nvPr/>
        </p:nvPicPr>
        <p:blipFill>
          <a:blip r:embed="rId2"/>
          <a:stretch>
            <a:fillRect/>
          </a:stretch>
        </p:blipFill>
        <p:spPr>
          <a:xfrm>
            <a:off x="2606555" y="2019300"/>
            <a:ext cx="7264551" cy="4191087"/>
          </a:xfrm>
          <a:prstGeom prst="rect">
            <a:avLst/>
          </a:prstGeom>
        </p:spPr>
      </p:pic>
    </p:spTree>
    <p:extLst>
      <p:ext uri="{BB962C8B-B14F-4D97-AF65-F5344CB8AC3E}">
        <p14:creationId xmlns:p14="http://schemas.microsoft.com/office/powerpoint/2010/main" val="939790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5801D545-5DAC-4DE6-9862-F4525BDB7902}"/>
              </a:ext>
            </a:extLst>
          </p:cNvPr>
          <p:cNvSpPr/>
          <p:nvPr/>
        </p:nvSpPr>
        <p:spPr>
          <a:xfrm rot="16200000">
            <a:off x="10655243" y="5280871"/>
            <a:ext cx="1577129" cy="1577129"/>
          </a:xfrm>
          <a:prstGeom prst="rtTriangle">
            <a:avLst/>
          </a:pr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 name="Title 1">
            <a:extLst>
              <a:ext uri="{FF2B5EF4-FFF2-40B4-BE49-F238E27FC236}">
                <a16:creationId xmlns:a16="http://schemas.microsoft.com/office/drawing/2014/main" id="{0487DACA-18D5-45B9-A984-9EFE6B672034}"/>
              </a:ext>
            </a:extLst>
          </p:cNvPr>
          <p:cNvSpPr>
            <a:spLocks noGrp="1"/>
          </p:cNvSpPr>
          <p:nvPr>
            <p:ph type="title"/>
          </p:nvPr>
        </p:nvSpPr>
        <p:spPr>
          <a:xfrm>
            <a:off x="352337" y="322976"/>
            <a:ext cx="9925137" cy="765998"/>
          </a:xfrm>
        </p:spPr>
        <p:txBody>
          <a:bodyPr>
            <a:normAutofit/>
          </a:bodyPr>
          <a:lstStyle/>
          <a:p>
            <a:r>
              <a:rPr lang="en-HK" sz="3600" dirty="0"/>
              <a:t>Objective 1: Analysis – LDA</a:t>
            </a:r>
          </a:p>
        </p:txBody>
      </p:sp>
      <p:sp>
        <p:nvSpPr>
          <p:cNvPr id="4" name="Rectangle 3">
            <a:extLst>
              <a:ext uri="{FF2B5EF4-FFF2-40B4-BE49-F238E27FC236}">
                <a16:creationId xmlns:a16="http://schemas.microsoft.com/office/drawing/2014/main" id="{5E1A24A7-CA49-4C15-AB4C-7010B9701195}"/>
              </a:ext>
            </a:extLst>
          </p:cNvPr>
          <p:cNvSpPr/>
          <p:nvPr/>
        </p:nvSpPr>
        <p:spPr>
          <a:xfrm>
            <a:off x="352338" y="310393"/>
            <a:ext cx="11409027" cy="622463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HK"/>
          </a:p>
        </p:txBody>
      </p:sp>
      <p:cxnSp>
        <p:nvCxnSpPr>
          <p:cNvPr id="6" name="Straight Connector 5">
            <a:extLst>
              <a:ext uri="{FF2B5EF4-FFF2-40B4-BE49-F238E27FC236}">
                <a16:creationId xmlns:a16="http://schemas.microsoft.com/office/drawing/2014/main" id="{80407FBA-82B6-4F87-AB9E-F2024E0ACFC8}"/>
              </a:ext>
            </a:extLst>
          </p:cNvPr>
          <p:cNvCxnSpPr>
            <a:cxnSpLocks/>
          </p:cNvCxnSpPr>
          <p:nvPr/>
        </p:nvCxnSpPr>
        <p:spPr>
          <a:xfrm>
            <a:off x="638175" y="2019300"/>
            <a:ext cx="0" cy="339492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1" name="Group 10">
            <a:extLst>
              <a:ext uri="{FF2B5EF4-FFF2-40B4-BE49-F238E27FC236}">
                <a16:creationId xmlns:a16="http://schemas.microsoft.com/office/drawing/2014/main" id="{826E6946-A5BA-4275-BB3E-3FCAFF7C4F75}"/>
              </a:ext>
            </a:extLst>
          </p:cNvPr>
          <p:cNvGrpSpPr/>
          <p:nvPr/>
        </p:nvGrpSpPr>
        <p:grpSpPr>
          <a:xfrm>
            <a:off x="8106172" y="3993203"/>
            <a:ext cx="2727706" cy="2154609"/>
            <a:chOff x="853225" y="1298981"/>
            <a:chExt cx="2727706" cy="2154609"/>
          </a:xfrm>
        </p:grpSpPr>
        <p:pic>
          <p:nvPicPr>
            <p:cNvPr id="8" name="Picture 7">
              <a:extLst>
                <a:ext uri="{FF2B5EF4-FFF2-40B4-BE49-F238E27FC236}">
                  <a16:creationId xmlns:a16="http://schemas.microsoft.com/office/drawing/2014/main" id="{6BD914EF-E1D8-428A-9D0B-585C16E658E9}"/>
                </a:ext>
              </a:extLst>
            </p:cNvPr>
            <p:cNvPicPr>
              <a:picLocks noChangeAspect="1"/>
            </p:cNvPicPr>
            <p:nvPr/>
          </p:nvPicPr>
          <p:blipFill rotWithShape="1">
            <a:blip r:embed="rId2"/>
            <a:srcRect t="5202" r="67319" b="59557"/>
            <a:stretch/>
          </p:blipFill>
          <p:spPr>
            <a:xfrm>
              <a:off x="1057386" y="1725139"/>
              <a:ext cx="2319384" cy="1728451"/>
            </a:xfrm>
            <a:prstGeom prst="rect">
              <a:avLst/>
            </a:prstGeom>
          </p:spPr>
        </p:pic>
        <p:sp>
          <p:nvSpPr>
            <p:cNvPr id="14" name="Rectangle 13">
              <a:extLst>
                <a:ext uri="{FF2B5EF4-FFF2-40B4-BE49-F238E27FC236}">
                  <a16:creationId xmlns:a16="http://schemas.microsoft.com/office/drawing/2014/main" id="{A7FD7B36-03D5-4F53-A2FC-79FEEAF6AB56}"/>
                </a:ext>
              </a:extLst>
            </p:cNvPr>
            <p:cNvSpPr/>
            <p:nvPr/>
          </p:nvSpPr>
          <p:spPr>
            <a:xfrm>
              <a:off x="853225" y="1298981"/>
              <a:ext cx="2727706" cy="2755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b="1" dirty="0">
                  <a:solidFill>
                    <a:srgbClr val="0070C0"/>
                  </a:solidFill>
                </a:rPr>
                <a:t>Topic 6: Host interaction </a:t>
              </a:r>
            </a:p>
          </p:txBody>
        </p:sp>
      </p:grpSp>
      <p:grpSp>
        <p:nvGrpSpPr>
          <p:cNvPr id="21" name="Group 20">
            <a:extLst>
              <a:ext uri="{FF2B5EF4-FFF2-40B4-BE49-F238E27FC236}">
                <a16:creationId xmlns:a16="http://schemas.microsoft.com/office/drawing/2014/main" id="{31549F1D-6680-4334-9EA4-690A44F0028E}"/>
              </a:ext>
            </a:extLst>
          </p:cNvPr>
          <p:cNvGrpSpPr/>
          <p:nvPr/>
        </p:nvGrpSpPr>
        <p:grpSpPr>
          <a:xfrm>
            <a:off x="1112193" y="1244027"/>
            <a:ext cx="2478732" cy="2214005"/>
            <a:chOff x="1161013" y="4158573"/>
            <a:chExt cx="2478732" cy="2214005"/>
          </a:xfrm>
        </p:grpSpPr>
        <p:pic>
          <p:nvPicPr>
            <p:cNvPr id="20" name="Picture 19">
              <a:extLst>
                <a:ext uri="{FF2B5EF4-FFF2-40B4-BE49-F238E27FC236}">
                  <a16:creationId xmlns:a16="http://schemas.microsoft.com/office/drawing/2014/main" id="{97238EB3-1493-426D-AE30-5E5CAAA234CD}"/>
                </a:ext>
              </a:extLst>
            </p:cNvPr>
            <p:cNvPicPr>
              <a:picLocks noChangeAspect="1"/>
            </p:cNvPicPr>
            <p:nvPr/>
          </p:nvPicPr>
          <p:blipFill rotWithShape="1">
            <a:blip r:embed="rId2"/>
            <a:srcRect l="-51" t="64759" r="67370"/>
            <a:stretch/>
          </p:blipFill>
          <p:spPr>
            <a:xfrm>
              <a:off x="1161013" y="4644127"/>
              <a:ext cx="2319384" cy="1728451"/>
            </a:xfrm>
            <a:prstGeom prst="rect">
              <a:avLst/>
            </a:prstGeom>
          </p:spPr>
        </p:pic>
        <p:sp>
          <p:nvSpPr>
            <p:cNvPr id="17" name="Rectangle 16">
              <a:extLst>
                <a:ext uri="{FF2B5EF4-FFF2-40B4-BE49-F238E27FC236}">
                  <a16:creationId xmlns:a16="http://schemas.microsoft.com/office/drawing/2014/main" id="{50482486-FFCB-4828-B2C3-4022AB15F662}"/>
                </a:ext>
              </a:extLst>
            </p:cNvPr>
            <p:cNvSpPr/>
            <p:nvPr/>
          </p:nvSpPr>
          <p:spPr>
            <a:xfrm>
              <a:off x="1161013" y="4158573"/>
              <a:ext cx="2478732" cy="2755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b="1" dirty="0">
                  <a:solidFill>
                    <a:srgbClr val="FF0000"/>
                  </a:solidFill>
                </a:rPr>
                <a:t>Topic 1: Airbnb Location  </a:t>
              </a:r>
            </a:p>
          </p:txBody>
        </p:sp>
      </p:grpSp>
      <p:grpSp>
        <p:nvGrpSpPr>
          <p:cNvPr id="22" name="Group 21">
            <a:extLst>
              <a:ext uri="{FF2B5EF4-FFF2-40B4-BE49-F238E27FC236}">
                <a16:creationId xmlns:a16="http://schemas.microsoft.com/office/drawing/2014/main" id="{05A963B9-A6B5-45FB-90D9-55B92F84BDFC}"/>
              </a:ext>
            </a:extLst>
          </p:cNvPr>
          <p:cNvGrpSpPr/>
          <p:nvPr/>
        </p:nvGrpSpPr>
        <p:grpSpPr>
          <a:xfrm>
            <a:off x="4706234" y="1244027"/>
            <a:ext cx="2319384" cy="2214005"/>
            <a:chOff x="1161013" y="4158573"/>
            <a:chExt cx="2319384" cy="2214005"/>
          </a:xfrm>
        </p:grpSpPr>
        <p:pic>
          <p:nvPicPr>
            <p:cNvPr id="23" name="Picture 22">
              <a:extLst>
                <a:ext uri="{FF2B5EF4-FFF2-40B4-BE49-F238E27FC236}">
                  <a16:creationId xmlns:a16="http://schemas.microsoft.com/office/drawing/2014/main" id="{2509B587-9263-4DB7-8408-8E5DE6C60A22}"/>
                </a:ext>
              </a:extLst>
            </p:cNvPr>
            <p:cNvPicPr>
              <a:picLocks noChangeAspect="1"/>
            </p:cNvPicPr>
            <p:nvPr/>
          </p:nvPicPr>
          <p:blipFill rotWithShape="1">
            <a:blip r:embed="rId2"/>
            <a:srcRect l="66542" t="5342" r="777" b="59417"/>
            <a:stretch/>
          </p:blipFill>
          <p:spPr>
            <a:xfrm>
              <a:off x="1161013" y="4644127"/>
              <a:ext cx="2319384" cy="1728451"/>
            </a:xfrm>
            <a:prstGeom prst="rect">
              <a:avLst/>
            </a:prstGeom>
          </p:spPr>
        </p:pic>
        <p:sp>
          <p:nvSpPr>
            <p:cNvPr id="24" name="Rectangle 23">
              <a:extLst>
                <a:ext uri="{FF2B5EF4-FFF2-40B4-BE49-F238E27FC236}">
                  <a16:creationId xmlns:a16="http://schemas.microsoft.com/office/drawing/2014/main" id="{B6174923-42D1-4FD8-95D6-B125DC06165D}"/>
                </a:ext>
              </a:extLst>
            </p:cNvPr>
            <p:cNvSpPr/>
            <p:nvPr/>
          </p:nvSpPr>
          <p:spPr>
            <a:xfrm>
              <a:off x="1161013" y="4158573"/>
              <a:ext cx="2152650" cy="2755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b="1" dirty="0">
                  <a:solidFill>
                    <a:srgbClr val="00B050"/>
                  </a:solidFill>
                </a:rPr>
                <a:t>Topic 2: Experience  </a:t>
              </a:r>
            </a:p>
          </p:txBody>
        </p:sp>
      </p:grpSp>
      <p:grpSp>
        <p:nvGrpSpPr>
          <p:cNvPr id="25" name="Group 24">
            <a:extLst>
              <a:ext uri="{FF2B5EF4-FFF2-40B4-BE49-F238E27FC236}">
                <a16:creationId xmlns:a16="http://schemas.microsoft.com/office/drawing/2014/main" id="{FA961511-D0D2-4C7A-BACB-037329BAFEE4}"/>
              </a:ext>
            </a:extLst>
          </p:cNvPr>
          <p:cNvGrpSpPr/>
          <p:nvPr/>
        </p:nvGrpSpPr>
        <p:grpSpPr>
          <a:xfrm>
            <a:off x="1112193" y="3993203"/>
            <a:ext cx="2319384" cy="2214005"/>
            <a:chOff x="1161013" y="4158573"/>
            <a:chExt cx="2319384" cy="2214005"/>
          </a:xfrm>
        </p:grpSpPr>
        <p:pic>
          <p:nvPicPr>
            <p:cNvPr id="26" name="Picture 25">
              <a:extLst>
                <a:ext uri="{FF2B5EF4-FFF2-40B4-BE49-F238E27FC236}">
                  <a16:creationId xmlns:a16="http://schemas.microsoft.com/office/drawing/2014/main" id="{6334AC4D-B80C-4A37-AECE-B96ECDECC571}"/>
                </a:ext>
              </a:extLst>
            </p:cNvPr>
            <p:cNvPicPr>
              <a:picLocks noChangeAspect="1"/>
            </p:cNvPicPr>
            <p:nvPr/>
          </p:nvPicPr>
          <p:blipFill rotWithShape="1">
            <a:blip r:embed="rId2"/>
            <a:srcRect l="32363" t="5266" r="34956" b="59493"/>
            <a:stretch/>
          </p:blipFill>
          <p:spPr>
            <a:xfrm>
              <a:off x="1161013" y="4644127"/>
              <a:ext cx="2319384" cy="1728451"/>
            </a:xfrm>
            <a:prstGeom prst="rect">
              <a:avLst/>
            </a:prstGeom>
          </p:spPr>
        </p:pic>
        <p:sp>
          <p:nvSpPr>
            <p:cNvPr id="27" name="Rectangle 26">
              <a:extLst>
                <a:ext uri="{FF2B5EF4-FFF2-40B4-BE49-F238E27FC236}">
                  <a16:creationId xmlns:a16="http://schemas.microsoft.com/office/drawing/2014/main" id="{0B027633-6C50-4364-9135-1A5E09C48DEB}"/>
                </a:ext>
              </a:extLst>
            </p:cNvPr>
            <p:cNvSpPr/>
            <p:nvPr/>
          </p:nvSpPr>
          <p:spPr>
            <a:xfrm>
              <a:off x="1161013" y="4158573"/>
              <a:ext cx="2152650" cy="2755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b="1" dirty="0">
                  <a:solidFill>
                    <a:srgbClr val="FFC000"/>
                  </a:solidFill>
                </a:rPr>
                <a:t>Topic 4: Apartment  </a:t>
              </a:r>
            </a:p>
          </p:txBody>
        </p:sp>
      </p:grpSp>
      <p:pic>
        <p:nvPicPr>
          <p:cNvPr id="29" name="Picture 28">
            <a:extLst>
              <a:ext uri="{FF2B5EF4-FFF2-40B4-BE49-F238E27FC236}">
                <a16:creationId xmlns:a16="http://schemas.microsoft.com/office/drawing/2014/main" id="{503300C1-F5ED-4E1B-A7C0-4E8E62E850A9}"/>
              </a:ext>
            </a:extLst>
          </p:cNvPr>
          <p:cNvPicPr>
            <a:picLocks noChangeAspect="1"/>
          </p:cNvPicPr>
          <p:nvPr/>
        </p:nvPicPr>
        <p:blipFill rotWithShape="1">
          <a:blip r:embed="rId2"/>
          <a:srcRect l="67319" t="64759"/>
          <a:stretch/>
        </p:blipFill>
        <p:spPr>
          <a:xfrm>
            <a:off x="8176983" y="1670185"/>
            <a:ext cx="2319384" cy="1728451"/>
          </a:xfrm>
          <a:prstGeom prst="rect">
            <a:avLst/>
          </a:prstGeom>
        </p:spPr>
      </p:pic>
      <p:sp>
        <p:nvSpPr>
          <p:cNvPr id="30" name="Rectangle 29">
            <a:extLst>
              <a:ext uri="{FF2B5EF4-FFF2-40B4-BE49-F238E27FC236}">
                <a16:creationId xmlns:a16="http://schemas.microsoft.com/office/drawing/2014/main" id="{9A28F8CC-6F80-42B3-99B6-C1489CF7268E}"/>
              </a:ext>
            </a:extLst>
          </p:cNvPr>
          <p:cNvSpPr/>
          <p:nvPr/>
        </p:nvSpPr>
        <p:spPr>
          <a:xfrm>
            <a:off x="7481475" y="1244027"/>
            <a:ext cx="3710400" cy="2755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b="1" dirty="0">
                <a:solidFill>
                  <a:srgbClr val="A47971"/>
                </a:solidFill>
              </a:rPr>
              <a:t>Topic 3: Arrival / getting to Airbnb</a:t>
            </a:r>
          </a:p>
        </p:txBody>
      </p:sp>
      <p:grpSp>
        <p:nvGrpSpPr>
          <p:cNvPr id="31" name="Group 30">
            <a:extLst>
              <a:ext uri="{FF2B5EF4-FFF2-40B4-BE49-F238E27FC236}">
                <a16:creationId xmlns:a16="http://schemas.microsoft.com/office/drawing/2014/main" id="{1F012483-465F-49B3-A24F-874F15E72FEA}"/>
              </a:ext>
            </a:extLst>
          </p:cNvPr>
          <p:cNvGrpSpPr/>
          <p:nvPr/>
        </p:nvGrpSpPr>
        <p:grpSpPr>
          <a:xfrm>
            <a:off x="4724025" y="3993203"/>
            <a:ext cx="2581649" cy="2214005"/>
            <a:chOff x="1161012" y="4158573"/>
            <a:chExt cx="2581649" cy="2214005"/>
          </a:xfrm>
        </p:grpSpPr>
        <p:pic>
          <p:nvPicPr>
            <p:cNvPr id="32" name="Picture 31">
              <a:extLst>
                <a:ext uri="{FF2B5EF4-FFF2-40B4-BE49-F238E27FC236}">
                  <a16:creationId xmlns:a16="http://schemas.microsoft.com/office/drawing/2014/main" id="{424E317C-C02C-4785-9A77-C9FF9F8F2733}"/>
                </a:ext>
              </a:extLst>
            </p:cNvPr>
            <p:cNvPicPr>
              <a:picLocks noChangeAspect="1"/>
            </p:cNvPicPr>
            <p:nvPr/>
          </p:nvPicPr>
          <p:blipFill rotWithShape="1">
            <a:blip r:embed="rId2"/>
            <a:srcRect l="33127" t="65536" r="34192" b="-777"/>
            <a:stretch/>
          </p:blipFill>
          <p:spPr>
            <a:xfrm>
              <a:off x="1161013" y="4644127"/>
              <a:ext cx="2319384" cy="1728451"/>
            </a:xfrm>
            <a:prstGeom prst="rect">
              <a:avLst/>
            </a:prstGeom>
          </p:spPr>
        </p:pic>
        <p:sp>
          <p:nvSpPr>
            <p:cNvPr id="33" name="Rectangle 32">
              <a:extLst>
                <a:ext uri="{FF2B5EF4-FFF2-40B4-BE49-F238E27FC236}">
                  <a16:creationId xmlns:a16="http://schemas.microsoft.com/office/drawing/2014/main" id="{8FEE75A6-6D99-40EE-8B10-2DC0058B0AE7}"/>
                </a:ext>
              </a:extLst>
            </p:cNvPr>
            <p:cNvSpPr/>
            <p:nvPr/>
          </p:nvSpPr>
          <p:spPr>
            <a:xfrm>
              <a:off x="1161012" y="4158573"/>
              <a:ext cx="2581649" cy="2755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b="1" dirty="0">
                  <a:solidFill>
                    <a:srgbClr val="B89BD3"/>
                  </a:solidFill>
                </a:rPr>
                <a:t>Topic 5: Nearby locations </a:t>
              </a:r>
            </a:p>
          </p:txBody>
        </p:sp>
      </p:grpSp>
    </p:spTree>
    <p:extLst>
      <p:ext uri="{BB962C8B-B14F-4D97-AF65-F5344CB8AC3E}">
        <p14:creationId xmlns:p14="http://schemas.microsoft.com/office/powerpoint/2010/main" val="1855801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5801D545-5DAC-4DE6-9862-F4525BDB7902}"/>
              </a:ext>
            </a:extLst>
          </p:cNvPr>
          <p:cNvSpPr/>
          <p:nvPr/>
        </p:nvSpPr>
        <p:spPr>
          <a:xfrm rot="16200000">
            <a:off x="10655243" y="5280871"/>
            <a:ext cx="1577129" cy="1577129"/>
          </a:xfrm>
          <a:prstGeom prst="rtTriangle">
            <a:avLst/>
          </a:pr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 name="Title 1">
            <a:extLst>
              <a:ext uri="{FF2B5EF4-FFF2-40B4-BE49-F238E27FC236}">
                <a16:creationId xmlns:a16="http://schemas.microsoft.com/office/drawing/2014/main" id="{0487DACA-18D5-45B9-A984-9EFE6B672034}"/>
              </a:ext>
            </a:extLst>
          </p:cNvPr>
          <p:cNvSpPr>
            <a:spLocks noGrp="1"/>
          </p:cNvSpPr>
          <p:nvPr>
            <p:ph type="title"/>
          </p:nvPr>
        </p:nvSpPr>
        <p:spPr>
          <a:xfrm>
            <a:off x="352337" y="322976"/>
            <a:ext cx="9925137" cy="765998"/>
          </a:xfrm>
        </p:spPr>
        <p:txBody>
          <a:bodyPr>
            <a:normAutofit/>
          </a:bodyPr>
          <a:lstStyle/>
          <a:p>
            <a:r>
              <a:rPr lang="en-HK" sz="3600" dirty="0"/>
              <a:t>Objective 2: Analysis – Price Correlations</a:t>
            </a:r>
          </a:p>
        </p:txBody>
      </p:sp>
      <p:sp>
        <p:nvSpPr>
          <p:cNvPr id="4" name="Rectangle 3">
            <a:extLst>
              <a:ext uri="{FF2B5EF4-FFF2-40B4-BE49-F238E27FC236}">
                <a16:creationId xmlns:a16="http://schemas.microsoft.com/office/drawing/2014/main" id="{5E1A24A7-CA49-4C15-AB4C-7010B9701195}"/>
              </a:ext>
            </a:extLst>
          </p:cNvPr>
          <p:cNvSpPr/>
          <p:nvPr/>
        </p:nvSpPr>
        <p:spPr>
          <a:xfrm>
            <a:off x="352338" y="310393"/>
            <a:ext cx="11409027" cy="622463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HK"/>
          </a:p>
        </p:txBody>
      </p:sp>
      <p:cxnSp>
        <p:nvCxnSpPr>
          <p:cNvPr id="6" name="Straight Connector 5">
            <a:extLst>
              <a:ext uri="{FF2B5EF4-FFF2-40B4-BE49-F238E27FC236}">
                <a16:creationId xmlns:a16="http://schemas.microsoft.com/office/drawing/2014/main" id="{80407FBA-82B6-4F87-AB9E-F2024E0ACFC8}"/>
              </a:ext>
            </a:extLst>
          </p:cNvPr>
          <p:cNvCxnSpPr>
            <a:cxnSpLocks/>
          </p:cNvCxnSpPr>
          <p:nvPr/>
        </p:nvCxnSpPr>
        <p:spPr>
          <a:xfrm>
            <a:off x="638175" y="2019300"/>
            <a:ext cx="0" cy="339492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 name="Picture 2">
            <a:extLst>
              <a:ext uri="{FF2B5EF4-FFF2-40B4-BE49-F238E27FC236}">
                <a16:creationId xmlns:a16="http://schemas.microsoft.com/office/drawing/2014/main" id="{7FC180F0-AF80-498A-A27B-DE6E9E8A2243}"/>
              </a:ext>
            </a:extLst>
          </p:cNvPr>
          <p:cNvPicPr>
            <a:picLocks noChangeAspect="1"/>
          </p:cNvPicPr>
          <p:nvPr/>
        </p:nvPicPr>
        <p:blipFill>
          <a:blip r:embed="rId2"/>
          <a:stretch>
            <a:fillRect/>
          </a:stretch>
        </p:blipFill>
        <p:spPr>
          <a:xfrm>
            <a:off x="2843760" y="928187"/>
            <a:ext cx="6197671" cy="4600333"/>
          </a:xfrm>
          <a:prstGeom prst="rect">
            <a:avLst/>
          </a:prstGeom>
        </p:spPr>
      </p:pic>
      <p:sp>
        <p:nvSpPr>
          <p:cNvPr id="9" name="TextBox 8">
            <a:extLst>
              <a:ext uri="{FF2B5EF4-FFF2-40B4-BE49-F238E27FC236}">
                <a16:creationId xmlns:a16="http://schemas.microsoft.com/office/drawing/2014/main" id="{C4BEFE15-C2F4-404C-850E-0EEE5E690E97}"/>
              </a:ext>
            </a:extLst>
          </p:cNvPr>
          <p:cNvSpPr txBox="1"/>
          <p:nvPr/>
        </p:nvSpPr>
        <p:spPr>
          <a:xfrm>
            <a:off x="794596" y="5057696"/>
            <a:ext cx="10759230" cy="1477328"/>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Price is positively correlated to accommodates, bathrooms, beds, bedrooms (which are related to size), number of listing per host (though maybe skewed by Zeus)</a:t>
            </a:r>
          </a:p>
          <a:p>
            <a:pPr marL="285750" indent="-285750">
              <a:buFont typeface="Arial" panose="020B0604020202020204" pitchFamily="34" charset="0"/>
              <a:buChar char="•"/>
            </a:pPr>
            <a:r>
              <a:rPr lang="en-US" dirty="0"/>
              <a:t>more interestingly Price is negatively correlated to is whether host is </a:t>
            </a:r>
            <a:r>
              <a:rPr lang="en-US" dirty="0" err="1"/>
              <a:t>superhost</a:t>
            </a:r>
            <a:r>
              <a:rPr lang="en-US" dirty="0"/>
              <a:t>. Which may indicate that </a:t>
            </a:r>
            <a:r>
              <a:rPr lang="en-US" dirty="0" err="1"/>
              <a:t>superhost</a:t>
            </a:r>
            <a:r>
              <a:rPr lang="en-US" dirty="0"/>
              <a:t> are more realistic at pricing their listing. </a:t>
            </a:r>
          </a:p>
        </p:txBody>
      </p:sp>
    </p:spTree>
    <p:extLst>
      <p:ext uri="{BB962C8B-B14F-4D97-AF65-F5344CB8AC3E}">
        <p14:creationId xmlns:p14="http://schemas.microsoft.com/office/powerpoint/2010/main" val="472165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5801D545-5DAC-4DE6-9862-F4525BDB7902}"/>
              </a:ext>
            </a:extLst>
          </p:cNvPr>
          <p:cNvSpPr/>
          <p:nvPr/>
        </p:nvSpPr>
        <p:spPr>
          <a:xfrm rot="16200000">
            <a:off x="10655243" y="5280871"/>
            <a:ext cx="1577129" cy="1577129"/>
          </a:xfrm>
          <a:prstGeom prst="rtTriangle">
            <a:avLst/>
          </a:pr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 name="Title 1">
            <a:extLst>
              <a:ext uri="{FF2B5EF4-FFF2-40B4-BE49-F238E27FC236}">
                <a16:creationId xmlns:a16="http://schemas.microsoft.com/office/drawing/2014/main" id="{0487DACA-18D5-45B9-A984-9EFE6B672034}"/>
              </a:ext>
            </a:extLst>
          </p:cNvPr>
          <p:cNvSpPr>
            <a:spLocks noGrp="1"/>
          </p:cNvSpPr>
          <p:nvPr>
            <p:ph type="title"/>
          </p:nvPr>
        </p:nvSpPr>
        <p:spPr>
          <a:xfrm>
            <a:off x="352337" y="322976"/>
            <a:ext cx="9925137" cy="765998"/>
          </a:xfrm>
        </p:spPr>
        <p:txBody>
          <a:bodyPr>
            <a:normAutofit/>
          </a:bodyPr>
          <a:lstStyle/>
          <a:p>
            <a:r>
              <a:rPr lang="en-HK" sz="3600" dirty="0"/>
              <a:t>Objective 2: Analysis - Price</a:t>
            </a:r>
          </a:p>
        </p:txBody>
      </p:sp>
      <p:sp>
        <p:nvSpPr>
          <p:cNvPr id="4" name="Rectangle 3">
            <a:extLst>
              <a:ext uri="{FF2B5EF4-FFF2-40B4-BE49-F238E27FC236}">
                <a16:creationId xmlns:a16="http://schemas.microsoft.com/office/drawing/2014/main" id="{5E1A24A7-CA49-4C15-AB4C-7010B9701195}"/>
              </a:ext>
            </a:extLst>
          </p:cNvPr>
          <p:cNvSpPr/>
          <p:nvPr/>
        </p:nvSpPr>
        <p:spPr>
          <a:xfrm>
            <a:off x="352338" y="310393"/>
            <a:ext cx="11409027" cy="622463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HK"/>
          </a:p>
        </p:txBody>
      </p:sp>
      <p:cxnSp>
        <p:nvCxnSpPr>
          <p:cNvPr id="6" name="Straight Connector 5">
            <a:extLst>
              <a:ext uri="{FF2B5EF4-FFF2-40B4-BE49-F238E27FC236}">
                <a16:creationId xmlns:a16="http://schemas.microsoft.com/office/drawing/2014/main" id="{80407FBA-82B6-4F87-AB9E-F2024E0ACFC8}"/>
              </a:ext>
            </a:extLst>
          </p:cNvPr>
          <p:cNvCxnSpPr>
            <a:cxnSpLocks/>
          </p:cNvCxnSpPr>
          <p:nvPr/>
        </p:nvCxnSpPr>
        <p:spPr>
          <a:xfrm>
            <a:off x="638175" y="2019300"/>
            <a:ext cx="0" cy="339492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6A080FA0-A790-4712-B211-71A11B1014F4}"/>
              </a:ext>
            </a:extLst>
          </p:cNvPr>
          <p:cNvSpPr txBox="1"/>
          <p:nvPr/>
        </p:nvSpPr>
        <p:spPr>
          <a:xfrm>
            <a:off x="716298" y="1176810"/>
            <a:ext cx="11045067" cy="369332"/>
          </a:xfrm>
          <a:prstGeom prst="rect">
            <a:avLst/>
          </a:prstGeom>
          <a:noFill/>
        </p:spPr>
        <p:txBody>
          <a:bodyPr wrap="square" rtlCol="0">
            <a:spAutoFit/>
          </a:bodyPr>
          <a:lstStyle/>
          <a:p>
            <a:r>
              <a:rPr lang="en-HK" dirty="0"/>
              <a:t>The six groups can be </a:t>
            </a:r>
          </a:p>
        </p:txBody>
      </p:sp>
      <p:pic>
        <p:nvPicPr>
          <p:cNvPr id="5" name="Picture 4">
            <a:extLst>
              <a:ext uri="{FF2B5EF4-FFF2-40B4-BE49-F238E27FC236}">
                <a16:creationId xmlns:a16="http://schemas.microsoft.com/office/drawing/2014/main" id="{1279C59E-B6DE-4B01-A9EF-E6F5350A9952}"/>
              </a:ext>
            </a:extLst>
          </p:cNvPr>
          <p:cNvPicPr>
            <a:picLocks noChangeAspect="1"/>
          </p:cNvPicPr>
          <p:nvPr/>
        </p:nvPicPr>
        <p:blipFill>
          <a:blip r:embed="rId2"/>
          <a:stretch>
            <a:fillRect/>
          </a:stretch>
        </p:blipFill>
        <p:spPr>
          <a:xfrm>
            <a:off x="1965779" y="1673983"/>
            <a:ext cx="8218457" cy="4733200"/>
          </a:xfrm>
          <a:prstGeom prst="rect">
            <a:avLst/>
          </a:prstGeom>
        </p:spPr>
      </p:pic>
    </p:spTree>
    <p:extLst>
      <p:ext uri="{BB962C8B-B14F-4D97-AF65-F5344CB8AC3E}">
        <p14:creationId xmlns:p14="http://schemas.microsoft.com/office/powerpoint/2010/main" val="1398576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613</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Courier New</vt:lpstr>
      <vt:lpstr>Helvetica Neue</vt:lpstr>
      <vt:lpstr>Office Theme</vt:lpstr>
      <vt:lpstr>Washington DC Airbnb analysis</vt:lpstr>
      <vt:lpstr>Objective</vt:lpstr>
      <vt:lpstr>Data – Inside Airbnb: Washington DC </vt:lpstr>
      <vt:lpstr>Objective 1: Analysis – Number of reviews</vt:lpstr>
      <vt:lpstr>Objective 1: Analysis – Sentiment Analysis</vt:lpstr>
      <vt:lpstr>Objective 1: Analysis – LDA</vt:lpstr>
      <vt:lpstr>Objective 1: Analysis – LDA</vt:lpstr>
      <vt:lpstr>Objective 2: Analysis – Price Correlations</vt:lpstr>
      <vt:lpstr>Objective 2: Analysis - Price</vt:lpstr>
      <vt:lpstr>Objective 2: Analysis - Location</vt:lpstr>
      <vt:lpstr>Objective 2: Analysis – Heatmap</vt:lpstr>
      <vt:lpstr>Objective 2: Analysis – Wordcloud from listing description</vt:lpstr>
      <vt:lpstr>Objective 1: Simple Modeling - XGBoost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Washington DC AirBnB analysis</dc:title>
  <dc:creator>kclt chan</dc:creator>
  <cp:lastModifiedBy>kclt chan</cp:lastModifiedBy>
  <cp:revision>17</cp:revision>
  <dcterms:created xsi:type="dcterms:W3CDTF">2020-09-11T13:31:07Z</dcterms:created>
  <dcterms:modified xsi:type="dcterms:W3CDTF">2020-09-11T15:45:50Z</dcterms:modified>
</cp:coreProperties>
</file>